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285" r:id="rId2"/>
    <p:sldId id="262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86" r:id="rId16"/>
    <p:sldId id="287" r:id="rId17"/>
    <p:sldId id="283" r:id="rId18"/>
    <p:sldId id="284" r:id="rId19"/>
    <p:sldId id="276" r:id="rId20"/>
    <p:sldId id="277" r:id="rId21"/>
    <p:sldId id="278" r:id="rId22"/>
    <p:sldId id="279" r:id="rId23"/>
    <p:sldId id="280" r:id="rId24"/>
    <p:sldId id="256" r:id="rId25"/>
    <p:sldId id="257" r:id="rId26"/>
    <p:sldId id="258" r:id="rId27"/>
    <p:sldId id="259" r:id="rId28"/>
    <p:sldId id="261" r:id="rId29"/>
    <p:sldId id="26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BA4C858-B43E-4CD6-AE76-D6C4E1178AC9}">
          <p14:sldIdLst>
            <p14:sldId id="285"/>
            <p14:sldId id="262"/>
            <p14:sldId id="260"/>
          </p14:sldIdLst>
        </p14:section>
        <p14:section name="Distance at Timestamps" id="{301C3A0B-85BD-431A-9558-DAC0307F8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Graphical Approach" id="{67A8CF5E-8B0F-49D9-8352-0B39AF3442B1}">
          <p14:sldIdLst>
            <p14:sldId id="272"/>
            <p14:sldId id="273"/>
            <p14:sldId id="274"/>
            <p14:sldId id="275"/>
            <p14:sldId id="286"/>
            <p14:sldId id="287"/>
            <p14:sldId id="283"/>
            <p14:sldId id="284"/>
            <p14:sldId id="276"/>
            <p14:sldId id="277"/>
            <p14:sldId id="278"/>
            <p14:sldId id="279"/>
            <p14:sldId id="280"/>
          </p14:sldIdLst>
        </p14:section>
        <p14:section name="Multi-Statistics Approach" id="{256667D3-4C5A-4426-9D20-C68F69929961}">
          <p14:sldIdLst>
            <p14:sldId id="256"/>
            <p14:sldId id="257"/>
            <p14:sldId id="258"/>
            <p14:sldId id="259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6393-2BEC-44D4-B0E1-8D9A7B9DE49A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E911-130C-4245-A3D4-0984124EAA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2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E911-130C-4245-A3D4-0984124EAAC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9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E911-130C-4245-A3D4-0984124EAAC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E911-130C-4245-A3D4-0984124EAAC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8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0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353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14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19D27-5AC1-4E2C-B540-5AC0FA3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98"/>
            <a:ext cx="10515600" cy="132556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0FAB5D-844B-4BA3-BFDE-B2D7A9B2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AFDE06-B0D7-4C7A-BFED-042ED0F2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E6436-A8AE-4819-93DE-3157E98B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F8AAC-8C31-45D7-BDC1-24C8912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0D6EF72-D262-4D5D-82F7-F82BA9BDEF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58475" y="822325"/>
            <a:ext cx="914400" cy="9144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572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7051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13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6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1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2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5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2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1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3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38CE-CF63-48BA-8856-4AFCDA6F6489}" type="datetimeFigureOut">
              <a:rPr lang="it-IT" smtClean="0"/>
              <a:t>10/01/2021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CB2B-F7BE-4185-B337-162407BFC883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F55FDA0-A95B-41F3-8CD9-E5E596B92E89}"/>
              </a:ext>
            </a:extLst>
          </p:cNvPr>
          <p:cNvSpPr/>
          <p:nvPr userDrawn="1"/>
        </p:nvSpPr>
        <p:spPr>
          <a:xfrm>
            <a:off x="0" y="6310"/>
            <a:ext cx="12192000" cy="10464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C0DD52F-BC9B-4E56-9A32-7623E2DEFD8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EDAB42F-145B-4F2A-BB24-A2C10960C1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3" y="112647"/>
            <a:ext cx="816077" cy="8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67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8157523-A1C9-4BD3-B6C9-0C49F0FAC287}"/>
              </a:ext>
            </a:extLst>
          </p:cNvPr>
          <p:cNvSpPr/>
          <p:nvPr/>
        </p:nvSpPr>
        <p:spPr>
          <a:xfrm>
            <a:off x="0" y="0"/>
            <a:ext cx="4503174" cy="685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93F579-FC0A-4061-A816-8D0010F41A93}"/>
              </a:ext>
            </a:extLst>
          </p:cNvPr>
          <p:cNvSpPr txBox="1"/>
          <p:nvPr/>
        </p:nvSpPr>
        <p:spPr>
          <a:xfrm>
            <a:off x="521110" y="3807143"/>
            <a:ext cx="363793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Helvetica Neue Medium"/>
              </a:rPr>
              <a:t>Statistical </a:t>
            </a:r>
            <a:r>
              <a:rPr lang="it-IT" sz="2400" b="1" dirty="0" err="1">
                <a:solidFill>
                  <a:schemeClr val="bg1"/>
                </a:solidFill>
                <a:latin typeface="Helvetica Neue Medium"/>
              </a:rPr>
              <a:t>Methods</a:t>
            </a:r>
            <a:r>
              <a:rPr lang="it-IT" sz="2400" b="1" dirty="0">
                <a:solidFill>
                  <a:schemeClr val="bg1"/>
                </a:solidFill>
                <a:latin typeface="Helvetica Neue Medium"/>
              </a:rPr>
              <a:t> for High </a:t>
            </a:r>
            <a:r>
              <a:rPr lang="it-IT" sz="2400" b="1" dirty="0" err="1">
                <a:solidFill>
                  <a:schemeClr val="bg1"/>
                </a:solidFill>
                <a:latin typeface="Helvetica Neue Medium"/>
              </a:rPr>
              <a:t>Dimensional</a:t>
            </a:r>
            <a:r>
              <a:rPr lang="it-IT" sz="2400" b="1" dirty="0">
                <a:solidFill>
                  <a:schemeClr val="bg1"/>
                </a:solidFill>
                <a:latin typeface="Helvetica Neue Medium"/>
              </a:rPr>
              <a:t> Data</a:t>
            </a:r>
          </a:p>
          <a:p>
            <a:endParaRPr lang="it-IT" sz="2400" b="1" dirty="0">
              <a:solidFill>
                <a:schemeClr val="bg1"/>
              </a:solidFill>
              <a:latin typeface="Helvetica Neue Medium"/>
            </a:endParaRPr>
          </a:p>
          <a:p>
            <a:r>
              <a:rPr lang="it-IT" sz="2400" b="1" dirty="0">
                <a:solidFill>
                  <a:schemeClr val="bg1"/>
                </a:solidFill>
                <a:latin typeface="Helvetica Neue Medium"/>
              </a:rPr>
              <a:t>Data Science</a:t>
            </a:r>
          </a:p>
          <a:p>
            <a:r>
              <a:rPr lang="it-IT" sz="2400" b="1" dirty="0">
                <a:solidFill>
                  <a:schemeClr val="bg1"/>
                </a:solidFill>
                <a:latin typeface="Helvetica Neue Medium"/>
              </a:rPr>
              <a:t>Master Degree</a:t>
            </a:r>
          </a:p>
          <a:p>
            <a:endParaRPr lang="it-IT" sz="2400" b="1" dirty="0">
              <a:solidFill>
                <a:schemeClr val="bg1"/>
              </a:solidFill>
              <a:latin typeface="Helvetica Neue Medium"/>
            </a:endParaRPr>
          </a:p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</a:rPr>
              <a:t>January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</a:rPr>
              <a:t> 11th, 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B67EDF-08D2-4221-82FC-86D65AFE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01870"/>
            <a:ext cx="3294213" cy="32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BDD881-A758-4F94-872E-34DA52003C17}"/>
              </a:ext>
            </a:extLst>
          </p:cNvPr>
          <p:cNvSpPr txBox="1"/>
          <p:nvPr/>
        </p:nvSpPr>
        <p:spPr>
          <a:xfrm>
            <a:off x="4513411" y="2674374"/>
            <a:ext cx="76888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Helvetica Neue Medium"/>
              </a:rPr>
              <a:t>PARKINSON’S DISEASE</a:t>
            </a:r>
          </a:p>
          <a:p>
            <a:pPr algn="ctr"/>
            <a:r>
              <a:rPr lang="en-US" sz="3500" b="1" dirty="0">
                <a:latin typeface="Helvetica Neue Medium"/>
              </a:rPr>
              <a:t>SPIRAL DRAWINGS</a:t>
            </a:r>
          </a:p>
          <a:p>
            <a:pPr algn="ctr"/>
            <a:endParaRPr lang="en-US" sz="3500" b="1" dirty="0">
              <a:latin typeface="Helvetica Neue Medium"/>
            </a:endParaRPr>
          </a:p>
          <a:p>
            <a:pPr algn="ctr"/>
            <a:r>
              <a:rPr lang="en-US" sz="2200" b="1" dirty="0">
                <a:latin typeface="Helvetica Neue Medium"/>
              </a:rPr>
              <a:t>Bernardi Alberto, Ma Jiawei, Andrea </a:t>
            </a:r>
            <a:r>
              <a:rPr lang="en-US" sz="2200" b="1" dirty="0" err="1">
                <a:latin typeface="Helvetica Neue Medium"/>
              </a:rPr>
              <a:t>Sinigaglia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59354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8AF9D5-DB01-4845-8A1F-A55B1EC2673F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  <p:pic>
        <p:nvPicPr>
          <p:cNvPr id="6" name="positions_parkinson.png" descr="positions_parkinson.png">
            <a:extLst>
              <a:ext uri="{FF2B5EF4-FFF2-40B4-BE49-F238E27FC236}">
                <a16:creationId xmlns:a16="http://schemas.microsoft.com/office/drawing/2014/main" id="{6F6FF48C-378F-42D7-9F17-87431F3B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3" y="1216251"/>
            <a:ext cx="4734438" cy="4294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ositions_control.png" descr="positions_control.png">
            <a:extLst>
              <a:ext uri="{FF2B5EF4-FFF2-40B4-BE49-F238E27FC236}">
                <a16:creationId xmlns:a16="http://schemas.microsoft.com/office/drawing/2014/main" id="{EBF944EB-05EC-4930-A64F-18FE7CB5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62" y="1170533"/>
            <a:ext cx="4734438" cy="433995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3CE2F90-B78A-4245-B3BC-17A0B8CBD541}"/>
              </a:ext>
            </a:extLst>
          </p:cNvPr>
          <p:cNvSpPr txBox="1"/>
          <p:nvPr/>
        </p:nvSpPr>
        <p:spPr>
          <a:xfrm>
            <a:off x="2064773" y="5509980"/>
            <a:ext cx="835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latin typeface="Helvetica Neue Medium"/>
              </a:rPr>
              <a:t>Figure: </a:t>
            </a:r>
            <a:r>
              <a:rPr lang="it-IT" i="1" dirty="0" err="1">
                <a:latin typeface="Helvetica Neue Medium"/>
              </a:rPr>
              <a:t>Spatial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distribution</a:t>
            </a:r>
            <a:r>
              <a:rPr lang="it-IT" i="1" dirty="0">
                <a:latin typeface="Helvetica Neue Medium"/>
              </a:rPr>
              <a:t> of the points </a:t>
            </a:r>
            <a:r>
              <a:rPr lang="it-IT" i="1" dirty="0" err="1">
                <a:latin typeface="Helvetica Neue Medium"/>
              </a:rPr>
              <a:t>selected</a:t>
            </a:r>
            <a:r>
              <a:rPr lang="it-IT" i="1" dirty="0">
                <a:latin typeface="Helvetica Neue Medium"/>
              </a:rPr>
              <a:t> by the </a:t>
            </a:r>
            <a:r>
              <a:rPr lang="it-IT" i="1" dirty="0" err="1">
                <a:latin typeface="Helvetica Neue Medium"/>
              </a:rPr>
              <a:t>Logistic</a:t>
            </a:r>
            <a:r>
              <a:rPr lang="it-IT" i="1" dirty="0">
                <a:latin typeface="Helvetica Neue Medium"/>
              </a:rPr>
              <a:t> Group Lasso for control </a:t>
            </a:r>
            <a:r>
              <a:rPr lang="it-IT" i="1" dirty="0" err="1">
                <a:latin typeface="Helvetica Neue Medium"/>
              </a:rPr>
              <a:t>patients</a:t>
            </a:r>
            <a:r>
              <a:rPr lang="it-IT" i="1" dirty="0">
                <a:latin typeface="Helvetica Neue Medium"/>
              </a:rPr>
              <a:t> (</a:t>
            </a:r>
            <a:r>
              <a:rPr lang="it-IT" i="1" dirty="0" err="1">
                <a:latin typeface="Helvetica Neue Medium"/>
              </a:rPr>
              <a:t>left</a:t>
            </a:r>
            <a:r>
              <a:rPr lang="it-IT" i="1" dirty="0">
                <a:latin typeface="Helvetica Neue Medium"/>
              </a:rPr>
              <a:t>) and </a:t>
            </a:r>
            <a:r>
              <a:rPr lang="it-IT" i="1" dirty="0" err="1">
                <a:latin typeface="Helvetica Neue Medium"/>
              </a:rPr>
              <a:t>Parkinson’s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patients</a:t>
            </a:r>
            <a:r>
              <a:rPr lang="it-IT" i="1" dirty="0">
                <a:latin typeface="Helvetica Neue Medium"/>
              </a:rPr>
              <a:t> (</a:t>
            </a:r>
            <a:r>
              <a:rPr lang="it-IT" i="1" dirty="0" err="1">
                <a:latin typeface="Helvetica Neue Medium"/>
              </a:rPr>
              <a:t>right</a:t>
            </a:r>
            <a:r>
              <a:rPr lang="it-IT" i="1" dirty="0">
                <a:latin typeface="Helvetica Neue Medium"/>
              </a:rPr>
              <a:t>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175FF86-1F3F-463D-BBAF-D76FEB310CA3}"/>
              </a:ext>
            </a:extLst>
          </p:cNvPr>
          <p:cNvSpPr/>
          <p:nvPr/>
        </p:nvSpPr>
        <p:spPr>
          <a:xfrm>
            <a:off x="1700981" y="1153331"/>
            <a:ext cx="1789471" cy="255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29DF9A6-F01B-4260-AB4F-F179339A4BA4}"/>
              </a:ext>
            </a:extLst>
          </p:cNvPr>
          <p:cNvSpPr/>
          <p:nvPr/>
        </p:nvSpPr>
        <p:spPr>
          <a:xfrm>
            <a:off x="6666271" y="1216250"/>
            <a:ext cx="1986116" cy="2458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9388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0">
            <a:extLst>
              <a:ext uri="{FF2B5EF4-FFF2-40B4-BE49-F238E27FC236}">
                <a16:creationId xmlns:a16="http://schemas.microsoft.com/office/drawing/2014/main" id="{1C81EB31-3167-4CD3-B9F2-587CB4555F9C}"/>
              </a:ext>
            </a:extLst>
          </p:cNvPr>
          <p:cNvSpPr>
            <a:spLocks/>
          </p:cNvSpPr>
          <p:nvPr/>
        </p:nvSpPr>
        <p:spPr bwMode="auto">
          <a:xfrm>
            <a:off x="5368227" y="2636500"/>
            <a:ext cx="2463540" cy="2062664"/>
          </a:xfrm>
          <a:custGeom>
            <a:avLst/>
            <a:gdLst>
              <a:gd name="connsiteX0" fmla="*/ 2041336 w 2751137"/>
              <a:gd name="connsiteY0" fmla="*/ 1884362 h 2303463"/>
              <a:gd name="connsiteX1" fmla="*/ 2088082 w 2751137"/>
              <a:gd name="connsiteY1" fmla="*/ 1949296 h 2303463"/>
              <a:gd name="connsiteX2" fmla="*/ 2135187 w 2751137"/>
              <a:gd name="connsiteY2" fmla="*/ 2014588 h 2303463"/>
              <a:gd name="connsiteX3" fmla="*/ 1955620 w 2751137"/>
              <a:gd name="connsiteY3" fmla="*/ 2125889 h 2303463"/>
              <a:gd name="connsiteX4" fmla="*/ 1763484 w 2751137"/>
              <a:gd name="connsiteY4" fmla="*/ 2212926 h 2303463"/>
              <a:gd name="connsiteX5" fmla="*/ 1763712 w 2751137"/>
              <a:gd name="connsiteY5" fmla="*/ 2213526 h 2303463"/>
              <a:gd name="connsiteX6" fmla="*/ 1287462 w 2751137"/>
              <a:gd name="connsiteY6" fmla="*/ 2303463 h 2303463"/>
              <a:gd name="connsiteX7" fmla="*/ 1165629 w 2751137"/>
              <a:gd name="connsiteY7" fmla="*/ 2297252 h 2303463"/>
              <a:gd name="connsiteX8" fmla="*/ 1043356 w 2751137"/>
              <a:gd name="connsiteY8" fmla="*/ 2278673 h 2303463"/>
              <a:gd name="connsiteX9" fmla="*/ 1043160 w 2751137"/>
              <a:gd name="connsiteY9" fmla="*/ 2279650 h 2303463"/>
              <a:gd name="connsiteX10" fmla="*/ 625475 w 2751137"/>
              <a:gd name="connsiteY10" fmla="*/ 2124811 h 2303463"/>
              <a:gd name="connsiteX11" fmla="*/ 664588 w 2751137"/>
              <a:gd name="connsiteY11" fmla="*/ 2054593 h 2303463"/>
              <a:gd name="connsiteX12" fmla="*/ 703701 w 2751137"/>
              <a:gd name="connsiteY12" fmla="*/ 1984375 h 2303463"/>
              <a:gd name="connsiteX13" fmla="*/ 1074738 w 2751137"/>
              <a:gd name="connsiteY13" fmla="*/ 2121930 h 2303463"/>
              <a:gd name="connsiteX14" fmla="*/ 1058949 w 2751137"/>
              <a:gd name="connsiteY14" fmla="*/ 2200790 h 2303463"/>
              <a:gd name="connsiteX15" fmla="*/ 1058752 w 2751137"/>
              <a:gd name="connsiteY15" fmla="*/ 2201775 h 2303463"/>
              <a:gd name="connsiteX16" fmla="*/ 1059165 w 2751137"/>
              <a:gd name="connsiteY16" fmla="*/ 2199759 h 2303463"/>
              <a:gd name="connsiteX17" fmla="*/ 1075344 w 2751137"/>
              <a:gd name="connsiteY17" fmla="*/ 2120900 h 2303463"/>
              <a:gd name="connsiteX18" fmla="*/ 1287462 w 2751137"/>
              <a:gd name="connsiteY18" fmla="*/ 2142505 h 2303463"/>
              <a:gd name="connsiteX19" fmla="*/ 1287462 w 2751137"/>
              <a:gd name="connsiteY19" fmla="*/ 2143296 h 2303463"/>
              <a:gd name="connsiteX20" fmla="*/ 1706836 w 2751137"/>
              <a:gd name="connsiteY20" fmla="*/ 2063750 h 2303463"/>
              <a:gd name="connsiteX21" fmla="*/ 1708420 w 2751137"/>
              <a:gd name="connsiteY21" fmla="*/ 2067922 h 2303463"/>
              <a:gd name="connsiteX22" fmla="*/ 1706562 w 2751137"/>
              <a:gd name="connsiteY22" fmla="*/ 2063019 h 2303463"/>
              <a:gd name="connsiteX23" fmla="*/ 2041336 w 2751137"/>
              <a:gd name="connsiteY23" fmla="*/ 1884362 h 2303463"/>
              <a:gd name="connsiteX24" fmla="*/ 398959 w 2751137"/>
              <a:gd name="connsiteY24" fmla="*/ 1738312 h 2303463"/>
              <a:gd name="connsiteX25" fmla="*/ 703262 w 2751137"/>
              <a:gd name="connsiteY25" fmla="*/ 1984124 h 2303463"/>
              <a:gd name="connsiteX26" fmla="*/ 664193 w 2751137"/>
              <a:gd name="connsiteY26" fmla="*/ 2054100 h 2303463"/>
              <a:gd name="connsiteX27" fmla="*/ 625125 w 2751137"/>
              <a:gd name="connsiteY27" fmla="*/ 2124075 h 2303463"/>
              <a:gd name="connsiteX28" fmla="*/ 277812 w 2751137"/>
              <a:gd name="connsiteY28" fmla="*/ 1843096 h 2303463"/>
              <a:gd name="connsiteX29" fmla="*/ 338386 w 2751137"/>
              <a:gd name="connsiteY29" fmla="*/ 1790704 h 2303463"/>
              <a:gd name="connsiteX30" fmla="*/ 220054 w 2751137"/>
              <a:gd name="connsiteY30" fmla="*/ 1427162 h 2303463"/>
              <a:gd name="connsiteX31" fmla="*/ 398462 w 2751137"/>
              <a:gd name="connsiteY31" fmla="*/ 1738117 h 2303463"/>
              <a:gd name="connsiteX32" fmla="*/ 337674 w 2751137"/>
              <a:gd name="connsiteY32" fmla="*/ 1790602 h 2303463"/>
              <a:gd name="connsiteX33" fmla="*/ 276885 w 2751137"/>
              <a:gd name="connsiteY33" fmla="*/ 1843087 h 2303463"/>
              <a:gd name="connsiteX34" fmla="*/ 68262 w 2751137"/>
              <a:gd name="connsiteY34" fmla="*/ 1480007 h 2303463"/>
              <a:gd name="connsiteX35" fmla="*/ 144158 w 2751137"/>
              <a:gd name="connsiteY35" fmla="*/ 1453764 h 2303463"/>
              <a:gd name="connsiteX36" fmla="*/ 2590722 w 2751137"/>
              <a:gd name="connsiteY36" fmla="*/ 787400 h 2303463"/>
              <a:gd name="connsiteX37" fmla="*/ 2670750 w 2751137"/>
              <a:gd name="connsiteY37" fmla="*/ 787400 h 2303463"/>
              <a:gd name="connsiteX38" fmla="*/ 2751137 w 2751137"/>
              <a:gd name="connsiteY38" fmla="*/ 787400 h 2303463"/>
              <a:gd name="connsiteX39" fmla="*/ 2675057 w 2751137"/>
              <a:gd name="connsiteY39" fmla="*/ 1279525 h 2303463"/>
              <a:gd name="connsiteX40" fmla="*/ 2598976 w 2751137"/>
              <a:gd name="connsiteY40" fmla="*/ 1255134 h 2303463"/>
              <a:gd name="connsiteX41" fmla="*/ 2543515 w 2751137"/>
              <a:gd name="connsiteY41" fmla="*/ 1237177 h 2303463"/>
              <a:gd name="connsiteX42" fmla="*/ 2598846 w 2751137"/>
              <a:gd name="connsiteY42" fmla="*/ 1255160 h 2303463"/>
              <a:gd name="connsiteX43" fmla="*/ 2674938 w 2751137"/>
              <a:gd name="connsiteY43" fmla="*/ 1279647 h 2303463"/>
              <a:gd name="connsiteX44" fmla="*/ 2514178 w 2751137"/>
              <a:gd name="connsiteY44" fmla="*/ 1620358 h 2303463"/>
              <a:gd name="connsiteX45" fmla="*/ 2441084 w 2751137"/>
              <a:gd name="connsiteY45" fmla="*/ 1722786 h 2303463"/>
              <a:gd name="connsiteX46" fmla="*/ 2441575 w 2751137"/>
              <a:gd name="connsiteY46" fmla="*/ 1723170 h 2303463"/>
              <a:gd name="connsiteX47" fmla="*/ 2135422 w 2751137"/>
              <a:gd name="connsiteY47" fmla="*/ 2014537 h 2303463"/>
              <a:gd name="connsiteX48" fmla="*/ 2088294 w 2751137"/>
              <a:gd name="connsiteY48" fmla="*/ 1949150 h 2303463"/>
              <a:gd name="connsiteX49" fmla="*/ 2041525 w 2751137"/>
              <a:gd name="connsiteY49" fmla="*/ 1884123 h 2303463"/>
              <a:gd name="connsiteX50" fmla="*/ 2187407 w 2751137"/>
              <a:gd name="connsiteY50" fmla="*/ 1763633 h 2303463"/>
              <a:gd name="connsiteX51" fmla="*/ 2314839 w 2751137"/>
              <a:gd name="connsiteY51" fmla="*/ 1624124 h 2303463"/>
              <a:gd name="connsiteX52" fmla="*/ 2314575 w 2751137"/>
              <a:gd name="connsiteY52" fmla="*/ 1623914 h 2303463"/>
              <a:gd name="connsiteX53" fmla="*/ 2522394 w 2751137"/>
              <a:gd name="connsiteY53" fmla="*/ 1230312 h 2303463"/>
              <a:gd name="connsiteX54" fmla="*/ 2522543 w 2751137"/>
              <a:gd name="connsiteY54" fmla="*/ 1230360 h 2303463"/>
              <a:gd name="connsiteX55" fmla="*/ 2573856 w 2751137"/>
              <a:gd name="connsiteY55" fmla="*/ 1012255 h 2303463"/>
              <a:gd name="connsiteX56" fmla="*/ 2590722 w 2751137"/>
              <a:gd name="connsiteY56" fmla="*/ 787400 h 2303463"/>
              <a:gd name="connsiteX57" fmla="*/ 1054195 w 2751137"/>
              <a:gd name="connsiteY57" fmla="*/ 3175 h 2303463"/>
              <a:gd name="connsiteX58" fmla="*/ 1422400 w 2751137"/>
              <a:gd name="connsiteY58" fmla="*/ 96257 h 2303463"/>
              <a:gd name="connsiteX59" fmla="*/ 1422072 w 2751137"/>
              <a:gd name="connsiteY59" fmla="*/ 96986 h 2303463"/>
              <a:gd name="connsiteX60" fmla="*/ 1508533 w 2751137"/>
              <a:gd name="connsiteY60" fmla="*/ 141718 h 2303463"/>
              <a:gd name="connsiteX61" fmla="*/ 1589088 w 2751137"/>
              <a:gd name="connsiteY61" fmla="*/ 195773 h 2303463"/>
              <a:gd name="connsiteX62" fmla="*/ 1544612 w 2751137"/>
              <a:gd name="connsiteY62" fmla="*/ 254539 h 2303463"/>
              <a:gd name="connsiteX63" fmla="*/ 1589665 w 2751137"/>
              <a:gd name="connsiteY63" fmla="*/ 195262 h 2303463"/>
              <a:gd name="connsiteX64" fmla="*/ 1730375 w 2751137"/>
              <a:gd name="connsiteY64" fmla="*/ 336033 h 2303463"/>
              <a:gd name="connsiteX65" fmla="*/ 1665432 w 2751137"/>
              <a:gd name="connsiteY65" fmla="*/ 383916 h 2303463"/>
              <a:gd name="connsiteX66" fmla="*/ 1600489 w 2751137"/>
              <a:gd name="connsiteY66" fmla="*/ 431800 h 2303463"/>
              <a:gd name="connsiteX67" fmla="*/ 1550158 w 2751137"/>
              <a:gd name="connsiteY67" fmla="*/ 373701 h 2303463"/>
              <a:gd name="connsiteX68" fmla="*/ 1492383 w 2751137"/>
              <a:gd name="connsiteY68" fmla="*/ 323547 h 2303463"/>
              <a:gd name="connsiteX69" fmla="*/ 1492153 w 2751137"/>
              <a:gd name="connsiteY69" fmla="*/ 323850 h 2303463"/>
              <a:gd name="connsiteX70" fmla="*/ 1355725 w 2751137"/>
              <a:gd name="connsiteY70" fmla="*/ 243622 h 2303463"/>
              <a:gd name="connsiteX71" fmla="*/ 1356080 w 2751137"/>
              <a:gd name="connsiteY71" fmla="*/ 242834 h 2303463"/>
              <a:gd name="connsiteX72" fmla="*/ 1200317 w 2751137"/>
              <a:gd name="connsiteY72" fmla="*/ 189833 h 2303463"/>
              <a:gd name="connsiteX73" fmla="*/ 1039812 w 2751137"/>
              <a:gd name="connsiteY73" fmla="*/ 163463 h 2303463"/>
              <a:gd name="connsiteX74" fmla="*/ 1047003 w 2751137"/>
              <a:gd name="connsiteY74" fmla="*/ 83319 h 2303463"/>
              <a:gd name="connsiteX75" fmla="*/ 984250 w 2751137"/>
              <a:gd name="connsiteY75" fmla="*/ 0 h 2303463"/>
              <a:gd name="connsiteX76" fmla="*/ 1054100 w 2751137"/>
              <a:gd name="connsiteY76" fmla="*/ 2881 h 2303463"/>
              <a:gd name="connsiteX77" fmla="*/ 1046899 w 2751137"/>
              <a:gd name="connsiteY77" fmla="*/ 83197 h 2303463"/>
              <a:gd name="connsiteX78" fmla="*/ 1039698 w 2751137"/>
              <a:gd name="connsiteY78" fmla="*/ 163513 h 2303463"/>
              <a:gd name="connsiteX79" fmla="*/ 984250 w 2751137"/>
              <a:gd name="connsiteY79" fmla="*/ 160992 h 2303463"/>
              <a:gd name="connsiteX80" fmla="*/ 984250 w 2751137"/>
              <a:gd name="connsiteY80" fmla="*/ 160916 h 2303463"/>
              <a:gd name="connsiteX81" fmla="*/ 878039 w 2751137"/>
              <a:gd name="connsiteY81" fmla="*/ 169466 h 2303463"/>
              <a:gd name="connsiteX82" fmla="*/ 774508 w 2751137"/>
              <a:gd name="connsiteY82" fmla="*/ 193617 h 2303463"/>
              <a:gd name="connsiteX83" fmla="*/ 774700 w 2751137"/>
              <a:gd name="connsiteY83" fmla="*/ 194244 h 2303463"/>
              <a:gd name="connsiteX84" fmla="*/ 576250 w 2751137"/>
              <a:gd name="connsiteY84" fmla="*/ 284162 h 2303463"/>
              <a:gd name="connsiteX85" fmla="*/ 576202 w 2751137"/>
              <a:gd name="connsiteY85" fmla="*/ 284081 h 2303463"/>
              <a:gd name="connsiteX86" fmla="*/ 498742 w 2751137"/>
              <a:gd name="connsiteY86" fmla="*/ 336684 h 2303463"/>
              <a:gd name="connsiteX87" fmla="*/ 428757 w 2751137"/>
              <a:gd name="connsiteY87" fmla="*/ 396875 h 2303463"/>
              <a:gd name="connsiteX88" fmla="*/ 428471 w 2751137"/>
              <a:gd name="connsiteY88" fmla="*/ 396578 h 2303463"/>
              <a:gd name="connsiteX89" fmla="*/ 366188 w 2751137"/>
              <a:gd name="connsiteY89" fmla="*/ 463403 h 2303463"/>
              <a:gd name="connsiteX90" fmla="*/ 311837 w 2751137"/>
              <a:gd name="connsiteY90" fmla="*/ 536575 h 2303463"/>
              <a:gd name="connsiteX91" fmla="*/ 244639 w 2751137"/>
              <a:gd name="connsiteY91" fmla="*/ 492484 h 2303463"/>
              <a:gd name="connsiteX92" fmla="*/ 185720 w 2751137"/>
              <a:gd name="connsiteY92" fmla="*/ 453301 h 2303463"/>
              <a:gd name="connsiteX93" fmla="*/ 244046 w 2751137"/>
              <a:gd name="connsiteY93" fmla="*/ 492272 h 2303463"/>
              <a:gd name="connsiteX94" fmla="*/ 311150 w 2751137"/>
              <a:gd name="connsiteY94" fmla="*/ 536510 h 2303463"/>
              <a:gd name="connsiteX95" fmla="*/ 176942 w 2751137"/>
              <a:gd name="connsiteY95" fmla="*/ 881063 h 2303463"/>
              <a:gd name="connsiteX96" fmla="*/ 176187 w 2751137"/>
              <a:gd name="connsiteY96" fmla="*/ 880936 h 2303463"/>
              <a:gd name="connsiteX97" fmla="*/ 164414 w 2751137"/>
              <a:gd name="connsiteY97" fmla="*/ 976007 h 2303463"/>
              <a:gd name="connsiteX98" fmla="*/ 160422 w 2751137"/>
              <a:gd name="connsiteY98" fmla="*/ 1071562 h 2303463"/>
              <a:gd name="connsiteX99" fmla="*/ 161170 w 2751137"/>
              <a:gd name="connsiteY99" fmla="*/ 1071562 h 2303463"/>
              <a:gd name="connsiteX100" fmla="*/ 220663 w 2751137"/>
              <a:gd name="connsiteY100" fmla="*/ 1426756 h 2303463"/>
              <a:gd name="connsiteX101" fmla="*/ 144585 w 2751137"/>
              <a:gd name="connsiteY101" fmla="*/ 1453333 h 2303463"/>
              <a:gd name="connsiteX102" fmla="*/ 68506 w 2751137"/>
              <a:gd name="connsiteY102" fmla="*/ 1479550 h 2303463"/>
              <a:gd name="connsiteX103" fmla="*/ 4265 w 2751137"/>
              <a:gd name="connsiteY103" fmla="*/ 1175764 h 2303463"/>
              <a:gd name="connsiteX104" fmla="*/ 0 w 2751137"/>
              <a:gd name="connsiteY104" fmla="*/ 1071563 h 2303463"/>
              <a:gd name="connsiteX105" fmla="*/ 0 w 2751137"/>
              <a:gd name="connsiteY105" fmla="*/ 1071562 h 2303463"/>
              <a:gd name="connsiteX106" fmla="*/ 4576 w 2751137"/>
              <a:gd name="connsiteY106" fmla="*/ 962684 h 2303463"/>
              <a:gd name="connsiteX107" fmla="*/ 18303 w 2751137"/>
              <a:gd name="connsiteY107" fmla="*/ 854075 h 2303463"/>
              <a:gd name="connsiteX108" fmla="*/ 19102 w 2751137"/>
              <a:gd name="connsiteY108" fmla="*/ 854210 h 2303463"/>
              <a:gd name="connsiteX109" fmla="*/ 42868 w 2751137"/>
              <a:gd name="connsiteY109" fmla="*/ 745674 h 2303463"/>
              <a:gd name="connsiteX110" fmla="*/ 177301 w 2751137"/>
              <a:gd name="connsiteY110" fmla="*/ 447675 h 2303463"/>
              <a:gd name="connsiteX111" fmla="*/ 177812 w 2751137"/>
              <a:gd name="connsiteY111" fmla="*/ 448017 h 2303463"/>
              <a:gd name="connsiteX112" fmla="*/ 242797 w 2751137"/>
              <a:gd name="connsiteY112" fmla="*/ 360881 h 2303463"/>
              <a:gd name="connsiteX113" fmla="*/ 317227 w 2751137"/>
              <a:gd name="connsiteY113" fmla="*/ 280987 h 2303463"/>
              <a:gd name="connsiteX114" fmla="*/ 344628 w 2751137"/>
              <a:gd name="connsiteY114" fmla="*/ 309379 h 2303463"/>
              <a:gd name="connsiteX115" fmla="*/ 317500 w 2751137"/>
              <a:gd name="connsiteY115" fmla="*/ 281165 h 2303463"/>
              <a:gd name="connsiteX116" fmla="*/ 493717 w 2751137"/>
              <a:gd name="connsiteY116" fmla="*/ 146050 h 2303463"/>
              <a:gd name="connsiteX117" fmla="*/ 534990 w 2751137"/>
              <a:gd name="connsiteY117" fmla="*/ 215045 h 2303463"/>
              <a:gd name="connsiteX118" fmla="*/ 559088 w 2751137"/>
              <a:gd name="connsiteY118" fmla="*/ 255329 h 2303463"/>
              <a:gd name="connsiteX119" fmla="*/ 534981 w 2751137"/>
              <a:gd name="connsiteY119" fmla="*/ 214828 h 2303463"/>
              <a:gd name="connsiteX120" fmla="*/ 493712 w 2751137"/>
              <a:gd name="connsiteY120" fmla="*/ 145494 h 2303463"/>
              <a:gd name="connsiteX121" fmla="*/ 607606 w 2751137"/>
              <a:gd name="connsiteY121" fmla="*/ 85413 h 2303463"/>
              <a:gd name="connsiteX122" fmla="*/ 727163 w 2751137"/>
              <a:gd name="connsiteY122" fmla="*/ 39887 h 2303463"/>
              <a:gd name="connsiteX123" fmla="*/ 727075 w 2751137"/>
              <a:gd name="connsiteY123" fmla="*/ 39599 h 2303463"/>
              <a:gd name="connsiteX124" fmla="*/ 984250 w 2751137"/>
              <a:gd name="connsiteY124" fmla="*/ 0 h 230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751137" h="2303463">
                <a:moveTo>
                  <a:pt x="2041336" y="1884362"/>
                </a:moveTo>
                <a:lnTo>
                  <a:pt x="2088082" y="1949296"/>
                </a:lnTo>
                <a:lnTo>
                  <a:pt x="2135187" y="2014588"/>
                </a:lnTo>
                <a:cubicBezTo>
                  <a:pt x="2077834" y="2055485"/>
                  <a:pt x="2017783" y="2092705"/>
                  <a:pt x="1955620" y="2125889"/>
                </a:cubicBezTo>
                <a:lnTo>
                  <a:pt x="1763484" y="2212926"/>
                </a:lnTo>
                <a:lnTo>
                  <a:pt x="1763712" y="2213526"/>
                </a:lnTo>
                <a:cubicBezTo>
                  <a:pt x="1608922" y="2271573"/>
                  <a:pt x="1449452" y="2303463"/>
                  <a:pt x="1287462" y="2303463"/>
                </a:cubicBezTo>
                <a:cubicBezTo>
                  <a:pt x="1247015" y="2303463"/>
                  <a:pt x="1206389" y="2301393"/>
                  <a:pt x="1165629" y="2297252"/>
                </a:cubicBezTo>
                <a:lnTo>
                  <a:pt x="1043356" y="2278673"/>
                </a:lnTo>
                <a:lnTo>
                  <a:pt x="1043160" y="2279650"/>
                </a:lnTo>
                <a:cubicBezTo>
                  <a:pt x="897831" y="2250123"/>
                  <a:pt x="755732" y="2197909"/>
                  <a:pt x="625475" y="2124811"/>
                </a:cubicBezTo>
                <a:lnTo>
                  <a:pt x="664588" y="2054593"/>
                </a:lnTo>
                <a:lnTo>
                  <a:pt x="703701" y="1984375"/>
                </a:lnTo>
                <a:cubicBezTo>
                  <a:pt x="819605" y="2049192"/>
                  <a:pt x="945916" y="2095644"/>
                  <a:pt x="1074738" y="2121930"/>
                </a:cubicBezTo>
                <a:lnTo>
                  <a:pt x="1058949" y="2200790"/>
                </a:lnTo>
                <a:lnTo>
                  <a:pt x="1058752" y="2201775"/>
                </a:lnTo>
                <a:lnTo>
                  <a:pt x="1059165" y="2199759"/>
                </a:lnTo>
                <a:lnTo>
                  <a:pt x="1075344" y="2120900"/>
                </a:lnTo>
                <a:cubicBezTo>
                  <a:pt x="1146170" y="2135304"/>
                  <a:pt x="1216995" y="2142505"/>
                  <a:pt x="1287462" y="2142505"/>
                </a:cubicBezTo>
                <a:lnTo>
                  <a:pt x="1287462" y="2143296"/>
                </a:lnTo>
                <a:cubicBezTo>
                  <a:pt x="1430013" y="2143296"/>
                  <a:pt x="1570404" y="2114989"/>
                  <a:pt x="1706836" y="2063750"/>
                </a:cubicBezTo>
                <a:lnTo>
                  <a:pt x="1708420" y="2067922"/>
                </a:lnTo>
                <a:lnTo>
                  <a:pt x="1706562" y="2063019"/>
                </a:lnTo>
                <a:cubicBezTo>
                  <a:pt x="1825225" y="2018175"/>
                  <a:pt x="1938135" y="1958264"/>
                  <a:pt x="2041336" y="1884362"/>
                </a:cubicBezTo>
                <a:close/>
                <a:moveTo>
                  <a:pt x="398959" y="1738312"/>
                </a:moveTo>
                <a:cubicBezTo>
                  <a:pt x="484623" y="1837714"/>
                  <a:pt x="588566" y="1919890"/>
                  <a:pt x="703262" y="1984124"/>
                </a:cubicBezTo>
                <a:lnTo>
                  <a:pt x="664193" y="2054100"/>
                </a:lnTo>
                <a:lnTo>
                  <a:pt x="625125" y="2124075"/>
                </a:lnTo>
                <a:cubicBezTo>
                  <a:pt x="494300" y="2050870"/>
                  <a:pt x="375303" y="1956493"/>
                  <a:pt x="277812" y="1843096"/>
                </a:cubicBezTo>
                <a:lnTo>
                  <a:pt x="338386" y="1790704"/>
                </a:lnTo>
                <a:close/>
                <a:moveTo>
                  <a:pt x="220054" y="1427162"/>
                </a:moveTo>
                <a:cubicBezTo>
                  <a:pt x="259260" y="1539681"/>
                  <a:pt x="318610" y="1645370"/>
                  <a:pt x="398462" y="1738117"/>
                </a:cubicBezTo>
                <a:lnTo>
                  <a:pt x="337674" y="1790602"/>
                </a:lnTo>
                <a:lnTo>
                  <a:pt x="276885" y="1843087"/>
                </a:lnTo>
                <a:cubicBezTo>
                  <a:pt x="183365" y="1734882"/>
                  <a:pt x="114303" y="1611578"/>
                  <a:pt x="68262" y="1480007"/>
                </a:cubicBezTo>
                <a:lnTo>
                  <a:pt x="144158" y="1453764"/>
                </a:lnTo>
                <a:close/>
                <a:moveTo>
                  <a:pt x="2590722" y="787400"/>
                </a:moveTo>
                <a:lnTo>
                  <a:pt x="2670750" y="787400"/>
                </a:lnTo>
                <a:lnTo>
                  <a:pt x="2751137" y="787400"/>
                </a:lnTo>
                <a:cubicBezTo>
                  <a:pt x="2751137" y="955268"/>
                  <a:pt x="2726016" y="1122059"/>
                  <a:pt x="2675057" y="1279525"/>
                </a:cubicBezTo>
                <a:lnTo>
                  <a:pt x="2598976" y="1255134"/>
                </a:lnTo>
                <a:lnTo>
                  <a:pt x="2543515" y="1237177"/>
                </a:lnTo>
                <a:lnTo>
                  <a:pt x="2598846" y="1255160"/>
                </a:lnTo>
                <a:lnTo>
                  <a:pt x="2674938" y="1279647"/>
                </a:lnTo>
                <a:cubicBezTo>
                  <a:pt x="2636443" y="1399294"/>
                  <a:pt x="2583008" y="1513878"/>
                  <a:pt x="2514178" y="1620358"/>
                </a:cubicBezTo>
                <a:lnTo>
                  <a:pt x="2441084" y="1722786"/>
                </a:lnTo>
                <a:lnTo>
                  <a:pt x="2441575" y="1723170"/>
                </a:lnTo>
                <a:cubicBezTo>
                  <a:pt x="2353794" y="1834184"/>
                  <a:pt x="2250184" y="1931905"/>
                  <a:pt x="2135422" y="2014537"/>
                </a:cubicBezTo>
                <a:lnTo>
                  <a:pt x="2088294" y="1949150"/>
                </a:lnTo>
                <a:lnTo>
                  <a:pt x="2041525" y="1884123"/>
                </a:lnTo>
                <a:cubicBezTo>
                  <a:pt x="2092791" y="1847298"/>
                  <a:pt x="2141628" y="1807060"/>
                  <a:pt x="2187407" y="1763633"/>
                </a:cubicBezTo>
                <a:lnTo>
                  <a:pt x="2314839" y="1624124"/>
                </a:lnTo>
                <a:lnTo>
                  <a:pt x="2314575" y="1623914"/>
                </a:lnTo>
                <a:cubicBezTo>
                  <a:pt x="2407896" y="1505077"/>
                  <a:pt x="2476810" y="1371836"/>
                  <a:pt x="2522394" y="1230312"/>
                </a:cubicBezTo>
                <a:lnTo>
                  <a:pt x="2522543" y="1230360"/>
                </a:lnTo>
                <a:lnTo>
                  <a:pt x="2573856" y="1012255"/>
                </a:lnTo>
                <a:cubicBezTo>
                  <a:pt x="2585160" y="938140"/>
                  <a:pt x="2590722" y="862905"/>
                  <a:pt x="2590722" y="787400"/>
                </a:cubicBezTo>
                <a:close/>
                <a:moveTo>
                  <a:pt x="1054195" y="3175"/>
                </a:moveTo>
                <a:cubicBezTo>
                  <a:pt x="1177529" y="14316"/>
                  <a:pt x="1305897" y="44145"/>
                  <a:pt x="1422400" y="96257"/>
                </a:cubicBezTo>
                <a:lnTo>
                  <a:pt x="1422072" y="96986"/>
                </a:lnTo>
                <a:lnTo>
                  <a:pt x="1508533" y="141718"/>
                </a:lnTo>
                <a:cubicBezTo>
                  <a:pt x="1536492" y="158177"/>
                  <a:pt x="1563418" y="176166"/>
                  <a:pt x="1589088" y="195773"/>
                </a:cubicBezTo>
                <a:lnTo>
                  <a:pt x="1544612" y="254539"/>
                </a:lnTo>
                <a:lnTo>
                  <a:pt x="1589665" y="195262"/>
                </a:lnTo>
                <a:cubicBezTo>
                  <a:pt x="1642702" y="235225"/>
                  <a:pt x="1690327" y="282029"/>
                  <a:pt x="1730375" y="336033"/>
                </a:cubicBezTo>
                <a:lnTo>
                  <a:pt x="1665432" y="383916"/>
                </a:lnTo>
                <a:lnTo>
                  <a:pt x="1600489" y="431800"/>
                </a:lnTo>
                <a:cubicBezTo>
                  <a:pt x="1585155" y="411099"/>
                  <a:pt x="1568288" y="391747"/>
                  <a:pt x="1550158" y="373701"/>
                </a:cubicBezTo>
                <a:lnTo>
                  <a:pt x="1492383" y="323547"/>
                </a:lnTo>
                <a:lnTo>
                  <a:pt x="1492153" y="323850"/>
                </a:lnTo>
                <a:cubicBezTo>
                  <a:pt x="1450507" y="291831"/>
                  <a:pt x="1404193" y="265568"/>
                  <a:pt x="1355725" y="243622"/>
                </a:cubicBezTo>
                <a:lnTo>
                  <a:pt x="1356080" y="242834"/>
                </a:lnTo>
                <a:lnTo>
                  <a:pt x="1200317" y="189833"/>
                </a:lnTo>
                <a:cubicBezTo>
                  <a:pt x="1146965" y="176760"/>
                  <a:pt x="1092849" y="168135"/>
                  <a:pt x="1039812" y="163463"/>
                </a:cubicBezTo>
                <a:lnTo>
                  <a:pt x="1047003" y="83319"/>
                </a:lnTo>
                <a:close/>
                <a:moveTo>
                  <a:pt x="984250" y="0"/>
                </a:moveTo>
                <a:cubicBezTo>
                  <a:pt x="1007294" y="0"/>
                  <a:pt x="1030697" y="1080"/>
                  <a:pt x="1054100" y="2881"/>
                </a:cubicBezTo>
                <a:lnTo>
                  <a:pt x="1046899" y="83197"/>
                </a:lnTo>
                <a:lnTo>
                  <a:pt x="1039698" y="163513"/>
                </a:lnTo>
                <a:cubicBezTo>
                  <a:pt x="1021336" y="161712"/>
                  <a:pt x="1002613" y="160992"/>
                  <a:pt x="984250" y="160992"/>
                </a:cubicBezTo>
                <a:lnTo>
                  <a:pt x="984250" y="160916"/>
                </a:lnTo>
                <a:cubicBezTo>
                  <a:pt x="948591" y="160916"/>
                  <a:pt x="913113" y="163886"/>
                  <a:pt x="878039" y="169466"/>
                </a:cubicBezTo>
                <a:lnTo>
                  <a:pt x="774508" y="193617"/>
                </a:lnTo>
                <a:lnTo>
                  <a:pt x="774700" y="194244"/>
                </a:lnTo>
                <a:cubicBezTo>
                  <a:pt x="705081" y="215550"/>
                  <a:pt x="638692" y="246245"/>
                  <a:pt x="576250" y="284162"/>
                </a:cubicBezTo>
                <a:lnTo>
                  <a:pt x="576202" y="284081"/>
                </a:lnTo>
                <a:lnTo>
                  <a:pt x="498742" y="336684"/>
                </a:lnTo>
                <a:cubicBezTo>
                  <a:pt x="474158" y="355550"/>
                  <a:pt x="450829" y="375673"/>
                  <a:pt x="428757" y="396875"/>
                </a:cubicBezTo>
                <a:lnTo>
                  <a:pt x="428471" y="396578"/>
                </a:lnTo>
                <a:lnTo>
                  <a:pt x="366188" y="463403"/>
                </a:lnTo>
                <a:cubicBezTo>
                  <a:pt x="346693" y="486838"/>
                  <a:pt x="328546" y="511303"/>
                  <a:pt x="311837" y="536575"/>
                </a:cubicBezTo>
                <a:lnTo>
                  <a:pt x="244639" y="492484"/>
                </a:lnTo>
                <a:lnTo>
                  <a:pt x="185720" y="453301"/>
                </a:lnTo>
                <a:lnTo>
                  <a:pt x="244046" y="492272"/>
                </a:lnTo>
                <a:lnTo>
                  <a:pt x="311150" y="536510"/>
                </a:lnTo>
                <a:cubicBezTo>
                  <a:pt x="243328" y="638653"/>
                  <a:pt x="198114" y="755902"/>
                  <a:pt x="176942" y="881063"/>
                </a:cubicBezTo>
                <a:lnTo>
                  <a:pt x="176187" y="880936"/>
                </a:lnTo>
                <a:lnTo>
                  <a:pt x="164414" y="976007"/>
                </a:lnTo>
                <a:lnTo>
                  <a:pt x="160422" y="1071562"/>
                </a:lnTo>
                <a:lnTo>
                  <a:pt x="161170" y="1071562"/>
                </a:lnTo>
                <a:cubicBezTo>
                  <a:pt x="161170" y="1192953"/>
                  <a:pt x="180641" y="1313266"/>
                  <a:pt x="220663" y="1426756"/>
                </a:cubicBezTo>
                <a:lnTo>
                  <a:pt x="144585" y="1453333"/>
                </a:lnTo>
                <a:lnTo>
                  <a:pt x="68506" y="1479550"/>
                </a:lnTo>
                <a:cubicBezTo>
                  <a:pt x="34163" y="1381773"/>
                  <a:pt x="12800" y="1279552"/>
                  <a:pt x="4265" y="1175764"/>
                </a:cubicBezTo>
                <a:lnTo>
                  <a:pt x="0" y="1071563"/>
                </a:lnTo>
                <a:lnTo>
                  <a:pt x="0" y="1071562"/>
                </a:lnTo>
                <a:lnTo>
                  <a:pt x="4576" y="962684"/>
                </a:lnTo>
                <a:cubicBezTo>
                  <a:pt x="7626" y="926361"/>
                  <a:pt x="12202" y="890083"/>
                  <a:pt x="18303" y="854075"/>
                </a:cubicBezTo>
                <a:lnTo>
                  <a:pt x="19102" y="854210"/>
                </a:lnTo>
                <a:lnTo>
                  <a:pt x="42868" y="745674"/>
                </a:lnTo>
                <a:cubicBezTo>
                  <a:pt x="72137" y="638856"/>
                  <a:pt x="117553" y="538309"/>
                  <a:pt x="177301" y="447675"/>
                </a:cubicBezTo>
                <a:lnTo>
                  <a:pt x="177812" y="448017"/>
                </a:lnTo>
                <a:lnTo>
                  <a:pt x="242797" y="360881"/>
                </a:lnTo>
                <a:cubicBezTo>
                  <a:pt x="266020" y="332965"/>
                  <a:pt x="290815" y="306259"/>
                  <a:pt x="317227" y="280987"/>
                </a:cubicBezTo>
                <a:lnTo>
                  <a:pt x="344628" y="309379"/>
                </a:lnTo>
                <a:lnTo>
                  <a:pt x="317500" y="281165"/>
                </a:lnTo>
                <a:cubicBezTo>
                  <a:pt x="370257" y="230497"/>
                  <a:pt x="429116" y="184860"/>
                  <a:pt x="493717" y="146050"/>
                </a:cubicBezTo>
                <a:lnTo>
                  <a:pt x="534990" y="215045"/>
                </a:lnTo>
                <a:lnTo>
                  <a:pt x="559088" y="255329"/>
                </a:lnTo>
                <a:lnTo>
                  <a:pt x="534981" y="214828"/>
                </a:lnTo>
                <a:lnTo>
                  <a:pt x="493712" y="145494"/>
                </a:lnTo>
                <a:cubicBezTo>
                  <a:pt x="530496" y="123285"/>
                  <a:pt x="568535" y="103153"/>
                  <a:pt x="607606" y="85413"/>
                </a:cubicBezTo>
                <a:lnTo>
                  <a:pt x="727163" y="39887"/>
                </a:lnTo>
                <a:lnTo>
                  <a:pt x="727075" y="39599"/>
                </a:lnTo>
                <a:cubicBezTo>
                  <a:pt x="810278" y="14040"/>
                  <a:pt x="896724" y="0"/>
                  <a:pt x="984250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19">
            <a:extLst>
              <a:ext uri="{FF2B5EF4-FFF2-40B4-BE49-F238E27FC236}">
                <a16:creationId xmlns:a16="http://schemas.microsoft.com/office/drawing/2014/main" id="{5F200C2C-F8AB-4E93-857F-ADFB6109CC98}"/>
              </a:ext>
            </a:extLst>
          </p:cNvPr>
          <p:cNvSpPr>
            <a:spLocks/>
          </p:cNvSpPr>
          <p:nvPr/>
        </p:nvSpPr>
        <p:spPr bwMode="auto">
          <a:xfrm>
            <a:off x="6262376" y="1834756"/>
            <a:ext cx="1260912" cy="689449"/>
          </a:xfrm>
          <a:custGeom>
            <a:avLst/>
            <a:gdLst>
              <a:gd name="connsiteX0" fmla="*/ 0 w 1408113"/>
              <a:gd name="connsiteY0" fmla="*/ 0 h 769937"/>
              <a:gd name="connsiteX1" fmla="*/ 458593 w 1408113"/>
              <a:gd name="connsiteY1" fmla="*/ 60158 h 769937"/>
              <a:gd name="connsiteX2" fmla="*/ 606093 w 1408113"/>
              <a:gd name="connsiteY2" fmla="*/ 105498 h 769937"/>
              <a:gd name="connsiteX3" fmla="*/ 606349 w 1408113"/>
              <a:gd name="connsiteY3" fmla="*/ 104775 h 769937"/>
              <a:gd name="connsiteX4" fmla="*/ 606417 w 1408113"/>
              <a:gd name="connsiteY4" fmla="*/ 104802 h 769937"/>
              <a:gd name="connsiteX5" fmla="*/ 721659 w 1408113"/>
              <a:gd name="connsiteY5" fmla="*/ 150247 h 769937"/>
              <a:gd name="connsiteX6" fmla="*/ 1046163 w 1408113"/>
              <a:gd name="connsiteY6" fmla="*/ 331218 h 769937"/>
              <a:gd name="connsiteX7" fmla="*/ 1000170 w 1408113"/>
              <a:gd name="connsiteY7" fmla="*/ 397564 h 769937"/>
              <a:gd name="connsiteX8" fmla="*/ 988716 w 1408113"/>
              <a:gd name="connsiteY8" fmla="*/ 413997 h 769937"/>
              <a:gd name="connsiteX9" fmla="*/ 1000102 w 1408113"/>
              <a:gd name="connsiteY9" fmla="*/ 397761 h 769937"/>
              <a:gd name="connsiteX10" fmla="*/ 1046115 w 1408113"/>
              <a:gd name="connsiteY10" fmla="*/ 331787 h 769937"/>
              <a:gd name="connsiteX11" fmla="*/ 1239516 w 1408113"/>
              <a:gd name="connsiteY11" fmla="*/ 487847 h 769937"/>
              <a:gd name="connsiteX12" fmla="*/ 1407935 w 1408113"/>
              <a:gd name="connsiteY12" fmla="*/ 670067 h 769937"/>
              <a:gd name="connsiteX13" fmla="*/ 1408113 w 1408113"/>
              <a:gd name="connsiteY13" fmla="*/ 669925 h 769937"/>
              <a:gd name="connsiteX14" fmla="*/ 1408113 w 1408113"/>
              <a:gd name="connsiteY14" fmla="*/ 670260 h 769937"/>
              <a:gd name="connsiteX15" fmla="*/ 1408113 w 1408113"/>
              <a:gd name="connsiteY15" fmla="*/ 671513 h 769937"/>
              <a:gd name="connsiteX16" fmla="*/ 1344613 w 1408113"/>
              <a:gd name="connsiteY16" fmla="*/ 720725 h 769937"/>
              <a:gd name="connsiteX17" fmla="*/ 1365023 w 1408113"/>
              <a:gd name="connsiteY17" fmla="*/ 704397 h 769937"/>
              <a:gd name="connsiteX18" fmla="*/ 1345204 w 1408113"/>
              <a:gd name="connsiteY18" fmla="*/ 720098 h 769937"/>
              <a:gd name="connsiteX19" fmla="*/ 1282295 w 1408113"/>
              <a:gd name="connsiteY19" fmla="*/ 769937 h 769937"/>
              <a:gd name="connsiteX20" fmla="*/ 1129380 w 1408113"/>
              <a:gd name="connsiteY20" fmla="*/ 604555 h 769937"/>
              <a:gd name="connsiteX21" fmla="*/ 954222 w 1408113"/>
              <a:gd name="connsiteY21" fmla="*/ 463483 h 769937"/>
              <a:gd name="connsiteX22" fmla="*/ 954176 w 1408113"/>
              <a:gd name="connsiteY22" fmla="*/ 463550 h 769937"/>
              <a:gd name="connsiteX23" fmla="*/ 552450 w 1408113"/>
              <a:gd name="connsiteY23" fmla="*/ 256939 h 769937"/>
              <a:gd name="connsiteX24" fmla="*/ 552451 w 1408113"/>
              <a:gd name="connsiteY24" fmla="*/ 256937 h 769937"/>
              <a:gd name="connsiteX25" fmla="*/ 418305 w 1408113"/>
              <a:gd name="connsiteY25" fmla="*/ 215560 h 769937"/>
              <a:gd name="connsiteX26" fmla="*/ 0 w 1408113"/>
              <a:gd name="connsiteY26" fmla="*/ 160555 h 769937"/>
              <a:gd name="connsiteX27" fmla="*/ 0 w 1408113"/>
              <a:gd name="connsiteY27" fmla="*/ 80098 h 76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8113" h="769937">
                <a:moveTo>
                  <a:pt x="0" y="0"/>
                </a:moveTo>
                <a:cubicBezTo>
                  <a:pt x="154482" y="0"/>
                  <a:pt x="308964" y="20810"/>
                  <a:pt x="458593" y="60158"/>
                </a:cubicBezTo>
                <a:lnTo>
                  <a:pt x="606093" y="105498"/>
                </a:lnTo>
                <a:lnTo>
                  <a:pt x="606349" y="104775"/>
                </a:lnTo>
                <a:lnTo>
                  <a:pt x="606417" y="104802"/>
                </a:lnTo>
                <a:lnTo>
                  <a:pt x="721659" y="150247"/>
                </a:lnTo>
                <a:cubicBezTo>
                  <a:pt x="835486" y="199517"/>
                  <a:pt x="944564" y="260094"/>
                  <a:pt x="1046163" y="331218"/>
                </a:cubicBezTo>
                <a:lnTo>
                  <a:pt x="1000170" y="397564"/>
                </a:lnTo>
                <a:lnTo>
                  <a:pt x="988716" y="413997"/>
                </a:lnTo>
                <a:lnTo>
                  <a:pt x="1000102" y="397761"/>
                </a:lnTo>
                <a:lnTo>
                  <a:pt x="1046115" y="331787"/>
                </a:lnTo>
                <a:cubicBezTo>
                  <a:pt x="1114237" y="379295"/>
                  <a:pt x="1178944" y="431375"/>
                  <a:pt x="1239516" y="487847"/>
                </a:cubicBezTo>
                <a:lnTo>
                  <a:pt x="1407935" y="670067"/>
                </a:lnTo>
                <a:lnTo>
                  <a:pt x="1408113" y="669925"/>
                </a:lnTo>
                <a:lnTo>
                  <a:pt x="1408113" y="670260"/>
                </a:lnTo>
                <a:lnTo>
                  <a:pt x="1408113" y="671513"/>
                </a:lnTo>
                <a:lnTo>
                  <a:pt x="1344613" y="720725"/>
                </a:lnTo>
                <a:lnTo>
                  <a:pt x="1365023" y="704397"/>
                </a:lnTo>
                <a:lnTo>
                  <a:pt x="1345204" y="720098"/>
                </a:lnTo>
                <a:lnTo>
                  <a:pt x="1282295" y="769937"/>
                </a:lnTo>
                <a:cubicBezTo>
                  <a:pt x="1235562" y="710955"/>
                  <a:pt x="1184336" y="655738"/>
                  <a:pt x="1129380" y="604555"/>
                </a:cubicBezTo>
                <a:lnTo>
                  <a:pt x="954222" y="463483"/>
                </a:lnTo>
                <a:lnTo>
                  <a:pt x="954176" y="463550"/>
                </a:lnTo>
                <a:cubicBezTo>
                  <a:pt x="830568" y="377011"/>
                  <a:pt x="694743" y="307420"/>
                  <a:pt x="552450" y="256939"/>
                </a:cubicBezTo>
                <a:lnTo>
                  <a:pt x="552451" y="256937"/>
                </a:lnTo>
                <a:lnTo>
                  <a:pt x="418305" y="215560"/>
                </a:lnTo>
                <a:cubicBezTo>
                  <a:pt x="281802" y="179547"/>
                  <a:pt x="141002" y="160555"/>
                  <a:pt x="0" y="160555"/>
                </a:cubicBezTo>
                <a:lnTo>
                  <a:pt x="0" y="8009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04D63385-0C38-4AE4-9497-4E78DD99B1EF}"/>
              </a:ext>
            </a:extLst>
          </p:cNvPr>
          <p:cNvSpPr>
            <a:spLocks/>
          </p:cNvSpPr>
          <p:nvPr/>
        </p:nvSpPr>
        <p:spPr bwMode="auto">
          <a:xfrm>
            <a:off x="4556519" y="1986856"/>
            <a:ext cx="1094592" cy="1596397"/>
          </a:xfrm>
          <a:custGeom>
            <a:avLst/>
            <a:gdLst>
              <a:gd name="connsiteX0" fmla="*/ 410295 w 1222376"/>
              <a:gd name="connsiteY0" fmla="*/ 585788 h 1782763"/>
              <a:gd name="connsiteX1" fmla="*/ 473255 w 1222376"/>
              <a:gd name="connsiteY1" fmla="*/ 635402 h 1782763"/>
              <a:gd name="connsiteX2" fmla="*/ 536575 w 1222376"/>
              <a:gd name="connsiteY2" fmla="*/ 685375 h 1782763"/>
              <a:gd name="connsiteX3" fmla="*/ 303082 w 1222376"/>
              <a:gd name="connsiteY3" fmla="*/ 1074738 h 1782763"/>
              <a:gd name="connsiteX4" fmla="*/ 302842 w 1222376"/>
              <a:gd name="connsiteY4" fmla="*/ 1074634 h 1782763"/>
              <a:gd name="connsiteX5" fmla="*/ 240158 w 1222376"/>
              <a:gd name="connsiteY5" fmla="*/ 1244728 h 1782763"/>
              <a:gd name="connsiteX6" fmla="*/ 160588 w 1222376"/>
              <a:gd name="connsiteY6" fmla="*/ 1782763 h 1782763"/>
              <a:gd name="connsiteX7" fmla="*/ 80474 w 1222376"/>
              <a:gd name="connsiteY7" fmla="*/ 1782763 h 1782763"/>
              <a:gd name="connsiteX8" fmla="*/ 0 w 1222376"/>
              <a:gd name="connsiteY8" fmla="*/ 1782763 h 1782763"/>
              <a:gd name="connsiteX9" fmla="*/ 155918 w 1222376"/>
              <a:gd name="connsiteY9" fmla="*/ 1009650 h 1782763"/>
              <a:gd name="connsiteX10" fmla="*/ 156062 w 1222376"/>
              <a:gd name="connsiteY10" fmla="*/ 1009713 h 1782763"/>
              <a:gd name="connsiteX11" fmla="*/ 208732 w 1222376"/>
              <a:gd name="connsiteY11" fmla="*/ 898286 h 1782763"/>
              <a:gd name="connsiteX12" fmla="*/ 410295 w 1222376"/>
              <a:gd name="connsiteY12" fmla="*/ 585788 h 1782763"/>
              <a:gd name="connsiteX13" fmla="*/ 762901 w 1222376"/>
              <a:gd name="connsiteY13" fmla="*/ 238125 h 1782763"/>
              <a:gd name="connsiteX14" fmla="*/ 811663 w 1222376"/>
              <a:gd name="connsiteY14" fmla="*/ 301647 h 1782763"/>
              <a:gd name="connsiteX15" fmla="*/ 860426 w 1222376"/>
              <a:gd name="connsiteY15" fmla="*/ 365168 h 1782763"/>
              <a:gd name="connsiteX16" fmla="*/ 537014 w 1222376"/>
              <a:gd name="connsiteY16" fmla="*/ 684213 h 1782763"/>
              <a:gd name="connsiteX17" fmla="*/ 473909 w 1222376"/>
              <a:gd name="connsiteY17" fmla="*/ 634329 h 1782763"/>
              <a:gd name="connsiteX18" fmla="*/ 411163 w 1222376"/>
              <a:gd name="connsiteY18" fmla="*/ 584803 h 1782763"/>
              <a:gd name="connsiteX19" fmla="*/ 762901 w 1222376"/>
              <a:gd name="connsiteY19" fmla="*/ 238125 h 1782763"/>
              <a:gd name="connsiteX20" fmla="*/ 1154886 w 1222376"/>
              <a:gd name="connsiteY20" fmla="*/ 0 h 1782763"/>
              <a:gd name="connsiteX21" fmla="*/ 1188631 w 1222376"/>
              <a:gd name="connsiteY21" fmla="*/ 73025 h 1782763"/>
              <a:gd name="connsiteX22" fmla="*/ 1222376 w 1222376"/>
              <a:gd name="connsiteY22" fmla="*/ 146050 h 1782763"/>
              <a:gd name="connsiteX23" fmla="*/ 861233 w 1222376"/>
              <a:gd name="connsiteY23" fmla="*/ 365125 h 1782763"/>
              <a:gd name="connsiteX24" fmla="*/ 812411 w 1222376"/>
              <a:gd name="connsiteY24" fmla="*/ 301453 h 1782763"/>
              <a:gd name="connsiteX25" fmla="*/ 763588 w 1222376"/>
              <a:gd name="connsiteY25" fmla="*/ 237781 h 1782763"/>
              <a:gd name="connsiteX26" fmla="*/ 1154886 w 1222376"/>
              <a:gd name="connsiteY26" fmla="*/ 0 h 178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2376" h="1782763">
                <a:moveTo>
                  <a:pt x="410295" y="585788"/>
                </a:moveTo>
                <a:lnTo>
                  <a:pt x="473255" y="635402"/>
                </a:lnTo>
                <a:lnTo>
                  <a:pt x="536575" y="685375"/>
                </a:lnTo>
                <a:cubicBezTo>
                  <a:pt x="442315" y="804377"/>
                  <a:pt x="363524" y="935243"/>
                  <a:pt x="303082" y="1074738"/>
                </a:cubicBezTo>
                <a:lnTo>
                  <a:pt x="302842" y="1074634"/>
                </a:lnTo>
                <a:lnTo>
                  <a:pt x="240158" y="1244728"/>
                </a:lnTo>
                <a:cubicBezTo>
                  <a:pt x="186455" y="1418715"/>
                  <a:pt x="160588" y="1600537"/>
                  <a:pt x="160588" y="1782763"/>
                </a:cubicBezTo>
                <a:lnTo>
                  <a:pt x="80474" y="1782763"/>
                </a:lnTo>
                <a:lnTo>
                  <a:pt x="0" y="1782763"/>
                </a:lnTo>
                <a:cubicBezTo>
                  <a:pt x="0" y="1517870"/>
                  <a:pt x="50296" y="1254056"/>
                  <a:pt x="155918" y="1009650"/>
                </a:cubicBezTo>
                <a:lnTo>
                  <a:pt x="156062" y="1009713"/>
                </a:lnTo>
                <a:lnTo>
                  <a:pt x="208732" y="898286"/>
                </a:lnTo>
                <a:cubicBezTo>
                  <a:pt x="265598" y="787749"/>
                  <a:pt x="333393" y="683129"/>
                  <a:pt x="410295" y="585788"/>
                </a:cubicBezTo>
                <a:close/>
                <a:moveTo>
                  <a:pt x="762901" y="238125"/>
                </a:moveTo>
                <a:lnTo>
                  <a:pt x="811663" y="301647"/>
                </a:lnTo>
                <a:lnTo>
                  <a:pt x="860426" y="365168"/>
                </a:lnTo>
                <a:cubicBezTo>
                  <a:pt x="739953" y="457760"/>
                  <a:pt x="630954" y="565065"/>
                  <a:pt x="537014" y="684213"/>
                </a:cubicBezTo>
                <a:lnTo>
                  <a:pt x="473909" y="634329"/>
                </a:lnTo>
                <a:lnTo>
                  <a:pt x="411163" y="584803"/>
                </a:lnTo>
                <a:cubicBezTo>
                  <a:pt x="513350" y="455247"/>
                  <a:pt x="631671" y="338611"/>
                  <a:pt x="762901" y="238125"/>
                </a:cubicBezTo>
                <a:close/>
                <a:moveTo>
                  <a:pt x="1154886" y="0"/>
                </a:moveTo>
                <a:lnTo>
                  <a:pt x="1188631" y="73025"/>
                </a:lnTo>
                <a:lnTo>
                  <a:pt x="1222376" y="146050"/>
                </a:lnTo>
                <a:cubicBezTo>
                  <a:pt x="1094217" y="205405"/>
                  <a:pt x="972879" y="279150"/>
                  <a:pt x="861233" y="365125"/>
                </a:cubicBezTo>
                <a:lnTo>
                  <a:pt x="812411" y="301453"/>
                </a:lnTo>
                <a:lnTo>
                  <a:pt x="763588" y="237781"/>
                </a:lnTo>
                <a:cubicBezTo>
                  <a:pt x="884209" y="144611"/>
                  <a:pt x="1015958" y="64391"/>
                  <a:pt x="1154886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63B95655-EB6F-4307-BB38-18CBF6D3D6E9}"/>
              </a:ext>
            </a:extLst>
          </p:cNvPr>
          <p:cNvSpPr>
            <a:spLocks/>
          </p:cNvSpPr>
          <p:nvPr/>
        </p:nvSpPr>
        <p:spPr bwMode="auto">
          <a:xfrm>
            <a:off x="4700105" y="4251377"/>
            <a:ext cx="1381743" cy="1208315"/>
          </a:xfrm>
          <a:custGeom>
            <a:avLst/>
            <a:gdLst>
              <a:gd name="connsiteX0" fmla="*/ 1105902 w 1543050"/>
              <a:gd name="connsiteY0" fmla="*/ 1033462 h 1349375"/>
              <a:gd name="connsiteX1" fmla="*/ 1543050 w 1543050"/>
              <a:gd name="connsiteY1" fmla="*/ 1193391 h 1349375"/>
              <a:gd name="connsiteX2" fmla="*/ 1524402 w 1543050"/>
              <a:gd name="connsiteY2" fmla="*/ 1271204 h 1349375"/>
              <a:gd name="connsiteX3" fmla="*/ 1505755 w 1543050"/>
              <a:gd name="connsiteY3" fmla="*/ 1349375 h 1349375"/>
              <a:gd name="connsiteX4" fmla="*/ 1264767 w 1543050"/>
              <a:gd name="connsiteY4" fmla="*/ 1276627 h 1349375"/>
              <a:gd name="connsiteX5" fmla="*/ 1033529 w 1543050"/>
              <a:gd name="connsiteY5" fmla="*/ 1176208 h 1349375"/>
              <a:gd name="connsiteX6" fmla="*/ 1033462 w 1543050"/>
              <a:gd name="connsiteY6" fmla="*/ 1176179 h 1349375"/>
              <a:gd name="connsiteX7" fmla="*/ 1069682 w 1543050"/>
              <a:gd name="connsiteY7" fmla="*/ 1104821 h 1349375"/>
              <a:gd name="connsiteX8" fmla="*/ 710065 w 1543050"/>
              <a:gd name="connsiteY8" fmla="*/ 769937 h 1349375"/>
              <a:gd name="connsiteX9" fmla="*/ 1104900 w 1543050"/>
              <a:gd name="connsiteY9" fmla="*/ 1033198 h 1349375"/>
              <a:gd name="connsiteX10" fmla="*/ 1068680 w 1543050"/>
              <a:gd name="connsiteY10" fmla="*/ 1104768 h 1349375"/>
              <a:gd name="connsiteX11" fmla="*/ 1032460 w 1543050"/>
              <a:gd name="connsiteY11" fmla="*/ 1176337 h 1349375"/>
              <a:gd name="connsiteX12" fmla="*/ 606425 w 1543050"/>
              <a:gd name="connsiteY12" fmla="*/ 892576 h 1349375"/>
              <a:gd name="connsiteX13" fmla="*/ 658065 w 1543050"/>
              <a:gd name="connsiteY13" fmla="*/ 831436 h 1349375"/>
              <a:gd name="connsiteX14" fmla="*/ 148840 w 1543050"/>
              <a:gd name="connsiteY14" fmla="*/ 0 h 1349375"/>
              <a:gd name="connsiteX15" fmla="*/ 385763 w 1543050"/>
              <a:gd name="connsiteY15" fmla="*/ 422579 h 1349375"/>
              <a:gd name="connsiteX16" fmla="*/ 385446 w 1543050"/>
              <a:gd name="connsiteY16" fmla="*/ 422812 h 1349375"/>
              <a:gd name="connsiteX17" fmla="*/ 537196 w 1543050"/>
              <a:gd name="connsiteY17" fmla="*/ 605498 h 1349375"/>
              <a:gd name="connsiteX18" fmla="*/ 709612 w 1543050"/>
              <a:gd name="connsiteY18" fmla="*/ 769577 h 1349375"/>
              <a:gd name="connsiteX19" fmla="*/ 657487 w 1543050"/>
              <a:gd name="connsiteY19" fmla="*/ 831055 h 1349375"/>
              <a:gd name="connsiteX20" fmla="*/ 605722 w 1543050"/>
              <a:gd name="connsiteY20" fmla="*/ 892175 h 1349375"/>
              <a:gd name="connsiteX21" fmla="*/ 255587 w 1543050"/>
              <a:gd name="connsiteY21" fmla="*/ 517909 h 1349375"/>
              <a:gd name="connsiteX22" fmla="*/ 256262 w 1543050"/>
              <a:gd name="connsiteY22" fmla="*/ 517410 h 1349375"/>
              <a:gd name="connsiteX23" fmla="*/ 114147 w 1543050"/>
              <a:gd name="connsiteY23" fmla="*/ 297019 h 1349375"/>
              <a:gd name="connsiteX24" fmla="*/ 0 w 1543050"/>
              <a:gd name="connsiteY24" fmla="*/ 61139 h 1349375"/>
              <a:gd name="connsiteX25" fmla="*/ 74420 w 1543050"/>
              <a:gd name="connsiteY25" fmla="*/ 30569 h 134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43050" h="1349375">
                <a:moveTo>
                  <a:pt x="1105902" y="1033462"/>
                </a:moveTo>
                <a:cubicBezTo>
                  <a:pt x="1245043" y="1103745"/>
                  <a:pt x="1391716" y="1157174"/>
                  <a:pt x="1543050" y="1193391"/>
                </a:cubicBezTo>
                <a:lnTo>
                  <a:pt x="1524402" y="1271204"/>
                </a:lnTo>
                <a:lnTo>
                  <a:pt x="1505755" y="1349375"/>
                </a:lnTo>
                <a:cubicBezTo>
                  <a:pt x="1424170" y="1329833"/>
                  <a:pt x="1343662" y="1305538"/>
                  <a:pt x="1264767" y="1276627"/>
                </a:cubicBezTo>
                <a:lnTo>
                  <a:pt x="1033529" y="1176208"/>
                </a:lnTo>
                <a:lnTo>
                  <a:pt x="1033462" y="1176179"/>
                </a:lnTo>
                <a:lnTo>
                  <a:pt x="1069682" y="1104821"/>
                </a:lnTo>
                <a:close/>
                <a:moveTo>
                  <a:pt x="710065" y="769937"/>
                </a:moveTo>
                <a:cubicBezTo>
                  <a:pt x="830918" y="872796"/>
                  <a:pt x="963605" y="961268"/>
                  <a:pt x="1104900" y="1033198"/>
                </a:cubicBezTo>
                <a:lnTo>
                  <a:pt x="1068680" y="1104768"/>
                </a:lnTo>
                <a:lnTo>
                  <a:pt x="1032460" y="1176337"/>
                </a:lnTo>
                <a:cubicBezTo>
                  <a:pt x="879689" y="1099013"/>
                  <a:pt x="736602" y="1003347"/>
                  <a:pt x="606425" y="892576"/>
                </a:cubicBezTo>
                <a:lnTo>
                  <a:pt x="658065" y="831436"/>
                </a:lnTo>
                <a:close/>
                <a:moveTo>
                  <a:pt x="148840" y="0"/>
                </a:moveTo>
                <a:cubicBezTo>
                  <a:pt x="209958" y="149611"/>
                  <a:pt x="289771" y="291670"/>
                  <a:pt x="385763" y="422579"/>
                </a:cubicBezTo>
                <a:lnTo>
                  <a:pt x="385446" y="422812"/>
                </a:lnTo>
                <a:lnTo>
                  <a:pt x="537196" y="605498"/>
                </a:lnTo>
                <a:cubicBezTo>
                  <a:pt x="591432" y="663517"/>
                  <a:pt x="649039" y="718344"/>
                  <a:pt x="709612" y="769577"/>
                </a:cubicBezTo>
                <a:lnTo>
                  <a:pt x="657487" y="831055"/>
                </a:lnTo>
                <a:lnTo>
                  <a:pt x="605722" y="892175"/>
                </a:lnTo>
                <a:cubicBezTo>
                  <a:pt x="475230" y="781800"/>
                  <a:pt x="357320" y="655966"/>
                  <a:pt x="255587" y="517909"/>
                </a:cubicBezTo>
                <a:lnTo>
                  <a:pt x="256262" y="517410"/>
                </a:lnTo>
                <a:lnTo>
                  <a:pt x="114147" y="297019"/>
                </a:lnTo>
                <a:cubicBezTo>
                  <a:pt x="71364" y="220730"/>
                  <a:pt x="33255" y="141879"/>
                  <a:pt x="0" y="61139"/>
                </a:cubicBezTo>
                <a:lnTo>
                  <a:pt x="74420" y="3056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28">
            <a:extLst>
              <a:ext uri="{FF2B5EF4-FFF2-40B4-BE49-F238E27FC236}">
                <a16:creationId xmlns:a16="http://schemas.microsoft.com/office/drawing/2014/main" id="{8DF30B79-799A-4B61-ABCC-B3FB1580529D}"/>
              </a:ext>
            </a:extLst>
          </p:cNvPr>
          <p:cNvSpPr>
            <a:spLocks/>
          </p:cNvSpPr>
          <p:nvPr/>
        </p:nvSpPr>
        <p:spPr bwMode="auto">
          <a:xfrm>
            <a:off x="6525369" y="4761720"/>
            <a:ext cx="1516791" cy="750577"/>
          </a:xfrm>
          <a:custGeom>
            <a:avLst/>
            <a:gdLst>
              <a:gd name="connsiteX0" fmla="*/ 842371 w 1693862"/>
              <a:gd name="connsiteY0" fmla="*/ 496888 h 838201"/>
              <a:gd name="connsiteX1" fmla="*/ 873623 w 1693862"/>
              <a:gd name="connsiteY1" fmla="*/ 570899 h 838201"/>
              <a:gd name="connsiteX2" fmla="*/ 904875 w 1693862"/>
              <a:gd name="connsiteY2" fmla="*/ 644910 h 838201"/>
              <a:gd name="connsiteX3" fmla="*/ 2155 w 1693862"/>
              <a:gd name="connsiteY3" fmla="*/ 838201 h 838201"/>
              <a:gd name="connsiteX4" fmla="*/ 1077 w 1693862"/>
              <a:gd name="connsiteY4" fmla="*/ 758083 h 838201"/>
              <a:gd name="connsiteX5" fmla="*/ 0 w 1693862"/>
              <a:gd name="connsiteY5" fmla="*/ 677964 h 838201"/>
              <a:gd name="connsiteX6" fmla="*/ 842371 w 1693862"/>
              <a:gd name="connsiteY6" fmla="*/ 496888 h 838201"/>
              <a:gd name="connsiteX7" fmla="*/ 1579498 w 1693862"/>
              <a:gd name="connsiteY7" fmla="*/ 0 h 838201"/>
              <a:gd name="connsiteX8" fmla="*/ 1636680 w 1693862"/>
              <a:gd name="connsiteY8" fmla="*/ 56374 h 838201"/>
              <a:gd name="connsiteX9" fmla="*/ 1693862 w 1693862"/>
              <a:gd name="connsiteY9" fmla="*/ 112747 h 838201"/>
              <a:gd name="connsiteX10" fmla="*/ 905539 w 1693862"/>
              <a:gd name="connsiteY10" fmla="*/ 644525 h 838201"/>
              <a:gd name="connsiteX11" fmla="*/ 874251 w 1693862"/>
              <a:gd name="connsiteY11" fmla="*/ 570557 h 838201"/>
              <a:gd name="connsiteX12" fmla="*/ 864235 w 1693862"/>
              <a:gd name="connsiteY12" fmla="*/ 546879 h 838201"/>
              <a:gd name="connsiteX13" fmla="*/ 842962 w 1693862"/>
              <a:gd name="connsiteY13" fmla="*/ 496590 h 838201"/>
              <a:gd name="connsiteX14" fmla="*/ 1579498 w 1693862"/>
              <a:gd name="connsiteY14" fmla="*/ 0 h 83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862" h="838201">
                <a:moveTo>
                  <a:pt x="842371" y="496888"/>
                </a:moveTo>
                <a:lnTo>
                  <a:pt x="873623" y="570899"/>
                </a:lnTo>
                <a:lnTo>
                  <a:pt x="904875" y="644910"/>
                </a:lnTo>
                <a:cubicBezTo>
                  <a:pt x="620013" y="765627"/>
                  <a:pt x="312162" y="833531"/>
                  <a:pt x="2155" y="838201"/>
                </a:cubicBezTo>
                <a:lnTo>
                  <a:pt x="1077" y="758083"/>
                </a:lnTo>
                <a:lnTo>
                  <a:pt x="0" y="677964"/>
                </a:lnTo>
                <a:cubicBezTo>
                  <a:pt x="289172" y="673293"/>
                  <a:pt x="576189" y="609701"/>
                  <a:pt x="842371" y="496888"/>
                </a:cubicBezTo>
                <a:close/>
                <a:moveTo>
                  <a:pt x="1579498" y="0"/>
                </a:moveTo>
                <a:lnTo>
                  <a:pt x="1636680" y="56374"/>
                </a:lnTo>
                <a:lnTo>
                  <a:pt x="1693862" y="112747"/>
                </a:lnTo>
                <a:cubicBezTo>
                  <a:pt x="1469809" y="339677"/>
                  <a:pt x="1199722" y="520647"/>
                  <a:pt x="905539" y="644525"/>
                </a:cubicBezTo>
                <a:lnTo>
                  <a:pt x="874251" y="570557"/>
                </a:lnTo>
                <a:lnTo>
                  <a:pt x="864235" y="546879"/>
                </a:lnTo>
                <a:lnTo>
                  <a:pt x="842962" y="496590"/>
                </a:lnTo>
                <a:cubicBezTo>
                  <a:pt x="1117725" y="380611"/>
                  <a:pt x="1369830" y="211850"/>
                  <a:pt x="1579498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409">
            <a:extLst>
              <a:ext uri="{FF2B5EF4-FFF2-40B4-BE49-F238E27FC236}">
                <a16:creationId xmlns:a16="http://schemas.microsoft.com/office/drawing/2014/main" id="{529087A3-EAAA-4308-A569-EA0647A9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2595913"/>
            <a:ext cx="1417283" cy="1417283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15">
            <a:extLst>
              <a:ext uri="{FF2B5EF4-FFF2-40B4-BE49-F238E27FC236}">
                <a16:creationId xmlns:a16="http://schemas.microsoft.com/office/drawing/2014/main" id="{9698E719-FBEB-42D9-A504-83A938293B07}"/>
              </a:ext>
            </a:extLst>
          </p:cNvPr>
          <p:cNvSpPr>
            <a:spLocks/>
          </p:cNvSpPr>
          <p:nvPr/>
        </p:nvSpPr>
        <p:spPr bwMode="auto">
          <a:xfrm>
            <a:off x="7155108" y="2370669"/>
            <a:ext cx="1132973" cy="1134395"/>
          </a:xfrm>
          <a:custGeom>
            <a:avLst/>
            <a:gdLst>
              <a:gd name="T0" fmla="*/ 2895 w 3522"/>
              <a:gd name="T1" fmla="*/ 627 h 3522"/>
              <a:gd name="T2" fmla="*/ 2895 w 3522"/>
              <a:gd name="T3" fmla="*/ 2895 h 3522"/>
              <a:gd name="T4" fmla="*/ 626 w 3522"/>
              <a:gd name="T5" fmla="*/ 2895 h 3522"/>
              <a:gd name="T6" fmla="*/ 626 w 3522"/>
              <a:gd name="T7" fmla="*/ 627 h 3522"/>
              <a:gd name="T8" fmla="*/ 2895 w 3522"/>
              <a:gd name="T9" fmla="*/ 627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2" h="3522">
                <a:moveTo>
                  <a:pt x="2895" y="627"/>
                </a:moveTo>
                <a:cubicBezTo>
                  <a:pt x="3522" y="1253"/>
                  <a:pt x="3522" y="2269"/>
                  <a:pt x="2895" y="2895"/>
                </a:cubicBezTo>
                <a:cubicBezTo>
                  <a:pt x="2268" y="3522"/>
                  <a:pt x="1253" y="3522"/>
                  <a:pt x="626" y="2895"/>
                </a:cubicBezTo>
                <a:cubicBezTo>
                  <a:pt x="0" y="2269"/>
                  <a:pt x="0" y="1253"/>
                  <a:pt x="626" y="627"/>
                </a:cubicBezTo>
                <a:cubicBezTo>
                  <a:pt x="1253" y="0"/>
                  <a:pt x="2268" y="0"/>
                  <a:pt x="2895" y="627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419">
            <a:extLst>
              <a:ext uri="{FF2B5EF4-FFF2-40B4-BE49-F238E27FC236}">
                <a16:creationId xmlns:a16="http://schemas.microsoft.com/office/drawing/2014/main" id="{C3BD64A3-6A8D-49F2-A83F-7E43B2E2BAE7}"/>
              </a:ext>
            </a:extLst>
          </p:cNvPr>
          <p:cNvSpPr>
            <a:spLocks/>
          </p:cNvSpPr>
          <p:nvPr/>
        </p:nvSpPr>
        <p:spPr bwMode="auto">
          <a:xfrm>
            <a:off x="5373912" y="1375588"/>
            <a:ext cx="1132973" cy="1132973"/>
          </a:xfrm>
          <a:custGeom>
            <a:avLst/>
            <a:gdLst>
              <a:gd name="T0" fmla="*/ 2895 w 3521"/>
              <a:gd name="T1" fmla="*/ 626 h 3522"/>
              <a:gd name="T2" fmla="*/ 2895 w 3521"/>
              <a:gd name="T3" fmla="*/ 2894 h 3522"/>
              <a:gd name="T4" fmla="*/ 626 w 3521"/>
              <a:gd name="T5" fmla="*/ 2894 h 3522"/>
              <a:gd name="T6" fmla="*/ 626 w 3521"/>
              <a:gd name="T7" fmla="*/ 626 h 3522"/>
              <a:gd name="T8" fmla="*/ 2895 w 3521"/>
              <a:gd name="T9" fmla="*/ 626 h 3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1" h="3522">
                <a:moveTo>
                  <a:pt x="2895" y="626"/>
                </a:moveTo>
                <a:cubicBezTo>
                  <a:pt x="3521" y="1253"/>
                  <a:pt x="3521" y="2268"/>
                  <a:pt x="2895" y="2894"/>
                </a:cubicBezTo>
                <a:cubicBezTo>
                  <a:pt x="2269" y="3522"/>
                  <a:pt x="1252" y="3522"/>
                  <a:pt x="626" y="2894"/>
                </a:cubicBezTo>
                <a:cubicBezTo>
                  <a:pt x="0" y="2268"/>
                  <a:pt x="0" y="1253"/>
                  <a:pt x="626" y="626"/>
                </a:cubicBezTo>
                <a:cubicBezTo>
                  <a:pt x="1252" y="0"/>
                  <a:pt x="2269" y="0"/>
                  <a:pt x="2895" y="626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21">
            <a:extLst>
              <a:ext uri="{FF2B5EF4-FFF2-40B4-BE49-F238E27FC236}">
                <a16:creationId xmlns:a16="http://schemas.microsoft.com/office/drawing/2014/main" id="{BA293E74-44E4-4D4D-B14F-AE9DC5F2F575}"/>
              </a:ext>
            </a:extLst>
          </p:cNvPr>
          <p:cNvSpPr>
            <a:spLocks/>
          </p:cNvSpPr>
          <p:nvPr/>
        </p:nvSpPr>
        <p:spPr bwMode="auto">
          <a:xfrm>
            <a:off x="4036242" y="3288997"/>
            <a:ext cx="1238167" cy="1238167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8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8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25">
            <a:extLst>
              <a:ext uri="{FF2B5EF4-FFF2-40B4-BE49-F238E27FC236}">
                <a16:creationId xmlns:a16="http://schemas.microsoft.com/office/drawing/2014/main" id="{3E4CC7A2-651A-4E01-86C3-D48E7BD4FF37}"/>
              </a:ext>
            </a:extLst>
          </p:cNvPr>
          <p:cNvSpPr>
            <a:spLocks/>
          </p:cNvSpPr>
          <p:nvPr/>
        </p:nvSpPr>
        <p:spPr bwMode="auto">
          <a:xfrm>
            <a:off x="5906997" y="4821425"/>
            <a:ext cx="1238167" cy="1238167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29">
            <a:extLst>
              <a:ext uri="{FF2B5EF4-FFF2-40B4-BE49-F238E27FC236}">
                <a16:creationId xmlns:a16="http://schemas.microsoft.com/office/drawing/2014/main" id="{0BEECDD3-1948-4DD6-B2BE-9FF2FBED3897}"/>
              </a:ext>
            </a:extLst>
          </p:cNvPr>
          <p:cNvSpPr>
            <a:spLocks/>
          </p:cNvSpPr>
          <p:nvPr/>
        </p:nvSpPr>
        <p:spPr bwMode="auto">
          <a:xfrm>
            <a:off x="7420945" y="4137661"/>
            <a:ext cx="1238167" cy="1238167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Graphic 73" descr="Tabella con riempimento a tinta unita">
            <a:extLst>
              <a:ext uri="{FF2B5EF4-FFF2-40B4-BE49-F238E27FC236}">
                <a16:creationId xmlns:a16="http://schemas.microsoft.com/office/drawing/2014/main" id="{01283D16-5958-4C63-BC8A-7F199F16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64891" y="1396619"/>
            <a:ext cx="512064" cy="512064"/>
          </a:xfrm>
          <a:prstGeom prst="rect">
            <a:avLst/>
          </a:prstGeom>
        </p:spPr>
      </p:pic>
      <p:grpSp>
        <p:nvGrpSpPr>
          <p:cNvPr id="16" name="Group 74">
            <a:extLst>
              <a:ext uri="{FF2B5EF4-FFF2-40B4-BE49-F238E27FC236}">
                <a16:creationId xmlns:a16="http://schemas.microsoft.com/office/drawing/2014/main" id="{49F87CE6-CE69-4B0E-9F64-1AC5A6DBBC99}"/>
              </a:ext>
            </a:extLst>
          </p:cNvPr>
          <p:cNvGrpSpPr/>
          <p:nvPr/>
        </p:nvGrpSpPr>
        <p:grpSpPr>
          <a:xfrm>
            <a:off x="2110731" y="5230022"/>
            <a:ext cx="3839651" cy="906501"/>
            <a:chOff x="-862842" y="1877624"/>
            <a:chExt cx="4149524" cy="906506"/>
          </a:xfrm>
        </p:grpSpPr>
        <p:sp>
          <p:nvSpPr>
            <p:cNvPr id="17" name="Rectangle 75">
              <a:extLst>
                <a:ext uri="{FF2B5EF4-FFF2-40B4-BE49-F238E27FC236}">
                  <a16:creationId xmlns:a16="http://schemas.microsoft.com/office/drawing/2014/main" id="{CCD246D5-6D61-4D25-ACDD-36A3A63BF3BE}"/>
                </a:ext>
              </a:extLst>
            </p:cNvPr>
            <p:cNvSpPr/>
            <p:nvPr/>
          </p:nvSpPr>
          <p:spPr>
            <a:xfrm>
              <a:off x="-862842" y="1877624"/>
              <a:ext cx="4149524" cy="461668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chemeClr val="accent4"/>
                  </a:solidFill>
                  <a:latin typeface="Helvetica Neue Medium"/>
                </a:rPr>
                <a:t>Analysis of results</a:t>
              </a:r>
              <a:endParaRPr lang="en-US" sz="2400" b="1" dirty="0">
                <a:solidFill>
                  <a:schemeClr val="accent4"/>
                </a:solidFill>
                <a:latin typeface="Helvetica Neue Medium"/>
              </a:endParaRPr>
            </a:p>
          </p:txBody>
        </p:sp>
        <p:sp>
          <p:nvSpPr>
            <p:cNvPr id="18" name="Rectangle 76">
              <a:extLst>
                <a:ext uri="{FF2B5EF4-FFF2-40B4-BE49-F238E27FC236}">
                  <a16:creationId xmlns:a16="http://schemas.microsoft.com/office/drawing/2014/main" id="{079C6ED7-1712-482C-B903-3FAB9B3D1305}"/>
                </a:ext>
              </a:extLst>
            </p:cNvPr>
            <p:cNvSpPr/>
            <p:nvPr/>
          </p:nvSpPr>
          <p:spPr>
            <a:xfrm>
              <a:off x="-856774" y="2260907"/>
              <a:ext cx="2879313" cy="52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</a:rPr>
                <a:t>Analysis and interpretation of the results</a:t>
              </a:r>
              <a:endParaRPr lang="en-US" sz="1400" dirty="0"/>
            </a:p>
          </p:txBody>
        </p:sp>
      </p:grpSp>
      <p:pic>
        <p:nvPicPr>
          <p:cNvPr id="19" name="Graphic 77" descr="Magnifying glass">
            <a:extLst>
              <a:ext uri="{FF2B5EF4-FFF2-40B4-BE49-F238E27FC236}">
                <a16:creationId xmlns:a16="http://schemas.microsoft.com/office/drawing/2014/main" id="{F2BA70A9-4E9D-474D-91DD-F903D7E2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6941" y="5489236"/>
            <a:ext cx="512064" cy="512064"/>
          </a:xfrm>
          <a:prstGeom prst="rect">
            <a:avLst/>
          </a:prstGeom>
        </p:spPr>
      </p:pic>
      <p:grpSp>
        <p:nvGrpSpPr>
          <p:cNvPr id="20" name="Group 82">
            <a:extLst>
              <a:ext uri="{FF2B5EF4-FFF2-40B4-BE49-F238E27FC236}">
                <a16:creationId xmlns:a16="http://schemas.microsoft.com/office/drawing/2014/main" id="{91AAB575-E566-449A-8EB6-D0BF2F4B3D8D}"/>
              </a:ext>
            </a:extLst>
          </p:cNvPr>
          <p:cNvGrpSpPr/>
          <p:nvPr/>
        </p:nvGrpSpPr>
        <p:grpSpPr>
          <a:xfrm>
            <a:off x="1283809" y="3448363"/>
            <a:ext cx="2664295" cy="963373"/>
            <a:chOff x="407368" y="1877631"/>
            <a:chExt cx="2879314" cy="963374"/>
          </a:xfrm>
        </p:grpSpPr>
        <p:sp>
          <p:nvSpPr>
            <p:cNvPr id="21" name="Rectangle 83">
              <a:extLst>
                <a:ext uri="{FF2B5EF4-FFF2-40B4-BE49-F238E27FC236}">
                  <a16:creationId xmlns:a16="http://schemas.microsoft.com/office/drawing/2014/main" id="{19662065-9E97-4F10-8B7A-D60E3D0E29CE}"/>
                </a:ext>
              </a:extLst>
            </p:cNvPr>
            <p:cNvSpPr/>
            <p:nvPr/>
          </p:nvSpPr>
          <p:spPr>
            <a:xfrm>
              <a:off x="407368" y="1877631"/>
              <a:ext cx="2879314" cy="461665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chemeClr val="accent6"/>
                  </a:solidFill>
                  <a:latin typeface="Helvetica Neue Medium"/>
                </a:rPr>
                <a:t>Modelling</a:t>
              </a:r>
              <a:endParaRPr lang="en-US" sz="2400" b="1" dirty="0">
                <a:solidFill>
                  <a:schemeClr val="accent6"/>
                </a:solidFill>
                <a:latin typeface="Helvetica Neue Medium"/>
              </a:endParaRPr>
            </a:p>
          </p:txBody>
        </p:sp>
        <p:sp>
          <p:nvSpPr>
            <p:cNvPr id="22" name="Rectangle 84">
              <a:extLst>
                <a:ext uri="{FF2B5EF4-FFF2-40B4-BE49-F238E27FC236}">
                  <a16:creationId xmlns:a16="http://schemas.microsoft.com/office/drawing/2014/main" id="{D6BABA74-DE67-418F-9FD9-37FE064EA0CC}"/>
                </a:ext>
              </a:extLst>
            </p:cNvPr>
            <p:cNvSpPr/>
            <p:nvPr/>
          </p:nvSpPr>
          <p:spPr>
            <a:xfrm>
              <a:off x="407368" y="2317785"/>
              <a:ext cx="28793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</a:rPr>
                <a:t>Logistic Lasso, Elastic-Net, </a:t>
              </a:r>
              <a:r>
                <a:rPr lang="en-US" sz="1400" dirty="0" err="1">
                  <a:latin typeface="arial" panose="020B0604020202020204" pitchFamily="34" charset="0"/>
                </a:rPr>
                <a:t>SparseSVM</a:t>
              </a:r>
              <a:r>
                <a:rPr lang="en-US" sz="1400" dirty="0">
                  <a:latin typeface="arial" panose="020B0604020202020204" pitchFamily="34" charset="0"/>
                </a:rPr>
                <a:t> and Group Lasso</a:t>
              </a:r>
              <a:endParaRPr lang="en-US" sz="1400" dirty="0"/>
            </a:p>
          </p:txBody>
        </p:sp>
      </p:grpSp>
      <p:grpSp>
        <p:nvGrpSpPr>
          <p:cNvPr id="23" name="Group 85">
            <a:extLst>
              <a:ext uri="{FF2B5EF4-FFF2-40B4-BE49-F238E27FC236}">
                <a16:creationId xmlns:a16="http://schemas.microsoft.com/office/drawing/2014/main" id="{624141D6-337D-4C7F-9385-5EA3E2347F9A}"/>
              </a:ext>
            </a:extLst>
          </p:cNvPr>
          <p:cNvGrpSpPr/>
          <p:nvPr/>
        </p:nvGrpSpPr>
        <p:grpSpPr>
          <a:xfrm>
            <a:off x="1340921" y="1453638"/>
            <a:ext cx="3233228" cy="769443"/>
            <a:chOff x="-630105" y="1899002"/>
            <a:chExt cx="3494160" cy="769447"/>
          </a:xfrm>
        </p:grpSpPr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96CF8D52-AB1C-4CE6-A48F-D160A8C7405F}"/>
                </a:ext>
              </a:extLst>
            </p:cNvPr>
            <p:cNvSpPr/>
            <p:nvPr/>
          </p:nvSpPr>
          <p:spPr>
            <a:xfrm>
              <a:off x="-630105" y="1899002"/>
              <a:ext cx="3475109" cy="461667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chemeClr val="tx2"/>
                  </a:solidFill>
                  <a:latin typeface="Helvetica Neue Medium"/>
                </a:rPr>
                <a:t>Matrix of predictors</a:t>
              </a:r>
              <a:endParaRPr lang="en-US" sz="2400" b="1" dirty="0">
                <a:solidFill>
                  <a:schemeClr val="tx2"/>
                </a:solidFill>
                <a:latin typeface="Helvetica Neue Medium"/>
              </a:endParaRPr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FC160E0E-1E82-4730-8979-91F2395ECF10}"/>
                </a:ext>
              </a:extLst>
            </p:cNvPr>
            <p:cNvSpPr/>
            <p:nvPr/>
          </p:nvSpPr>
          <p:spPr>
            <a:xfrm>
              <a:off x="-15258" y="2360670"/>
              <a:ext cx="2879313" cy="3077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en-US" sz="1400" dirty="0"/>
            </a:p>
          </p:txBody>
        </p:sp>
      </p:grpSp>
      <p:grpSp>
        <p:nvGrpSpPr>
          <p:cNvPr id="26" name="Group 88">
            <a:extLst>
              <a:ext uri="{FF2B5EF4-FFF2-40B4-BE49-F238E27FC236}">
                <a16:creationId xmlns:a16="http://schemas.microsoft.com/office/drawing/2014/main" id="{A5AEC09E-BD56-44B2-BCB8-5A2B15053362}"/>
              </a:ext>
            </a:extLst>
          </p:cNvPr>
          <p:cNvGrpSpPr/>
          <p:nvPr/>
        </p:nvGrpSpPr>
        <p:grpSpPr>
          <a:xfrm>
            <a:off x="9011954" y="3968523"/>
            <a:ext cx="2997037" cy="1760726"/>
            <a:chOff x="227677" y="1483564"/>
            <a:chExt cx="3615371" cy="1735667"/>
          </a:xfrm>
        </p:grpSpPr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E75F00B0-EAB6-4889-B936-36987EB834EE}"/>
                </a:ext>
              </a:extLst>
            </p:cNvPr>
            <p:cNvSpPr/>
            <p:nvPr/>
          </p:nvSpPr>
          <p:spPr>
            <a:xfrm>
              <a:off x="917986" y="1483564"/>
              <a:ext cx="2925062" cy="819170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r>
                <a:rPr lang="da-DK" sz="2400" b="1" dirty="0">
                  <a:solidFill>
                    <a:schemeClr val="accent2"/>
                  </a:solidFill>
                  <a:latin typeface="Helvetica Neue Medium"/>
                </a:rPr>
                <a:t>Image segmentation</a:t>
              </a:r>
              <a:endParaRPr lang="en-US" sz="2400" b="1" dirty="0">
                <a:solidFill>
                  <a:schemeClr val="accent2"/>
                </a:solidFill>
                <a:latin typeface="Helvetica Neue Medium"/>
              </a:endParaRPr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C52D0EC2-1FF4-42EB-B03E-DD9218776480}"/>
                </a:ext>
              </a:extLst>
            </p:cNvPr>
            <p:cNvSpPr/>
            <p:nvPr/>
          </p:nvSpPr>
          <p:spPr>
            <a:xfrm>
              <a:off x="227677" y="2278703"/>
              <a:ext cx="3213977" cy="940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</a:rPr>
                <a:t>Applying K-means clustering to better recognize different overlapping pixels regions of the image</a:t>
              </a:r>
              <a:r>
                <a:rPr lang="en-US" sz="1400" dirty="0">
                  <a:latin typeface="arial" panose="020B0604020202020204" pitchFamily="34" charset="0"/>
                </a:rPr>
                <a:t>.</a:t>
              </a:r>
              <a:endParaRPr lang="en-US" sz="1400" dirty="0"/>
            </a:p>
          </p:txBody>
        </p:sp>
      </p:grpSp>
      <p:grpSp>
        <p:nvGrpSpPr>
          <p:cNvPr id="29" name="Group 91">
            <a:extLst>
              <a:ext uri="{FF2B5EF4-FFF2-40B4-BE49-F238E27FC236}">
                <a16:creationId xmlns:a16="http://schemas.microsoft.com/office/drawing/2014/main" id="{4E1C4856-075B-4DB5-BFCB-21D03FC11FF0}"/>
              </a:ext>
            </a:extLst>
          </p:cNvPr>
          <p:cNvGrpSpPr/>
          <p:nvPr/>
        </p:nvGrpSpPr>
        <p:grpSpPr>
          <a:xfrm>
            <a:off x="8612192" y="2474601"/>
            <a:ext cx="3064056" cy="893875"/>
            <a:chOff x="407368" y="1877629"/>
            <a:chExt cx="3311337" cy="893876"/>
          </a:xfrm>
        </p:grpSpPr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27168DEE-853C-49BE-9EF3-AE84BA56B3E3}"/>
                </a:ext>
              </a:extLst>
            </p:cNvPr>
            <p:cNvSpPr/>
            <p:nvPr/>
          </p:nvSpPr>
          <p:spPr>
            <a:xfrm>
              <a:off x="407368" y="1877629"/>
              <a:ext cx="2879313" cy="461666"/>
            </a:xfrm>
            <a:prstGeom prst="rect">
              <a:avLst/>
            </a:prstGeom>
          </p:spPr>
          <p:txBody>
            <a:bodyPr wrap="square" anchor="b">
              <a:spAutoFit/>
            </a:bodyPr>
            <a:lstStyle/>
            <a:p>
              <a:pPr algn="r"/>
              <a:r>
                <a:rPr lang="da-DK" sz="2400" b="1" dirty="0">
                  <a:solidFill>
                    <a:schemeClr val="accent1"/>
                  </a:solidFill>
                  <a:latin typeface="Helvetica Neue Medium"/>
                </a:rPr>
                <a:t>Preprocessing</a:t>
              </a:r>
              <a:endParaRPr lang="en-US" sz="2400" b="1" dirty="0">
                <a:solidFill>
                  <a:schemeClr val="accent1"/>
                </a:solidFill>
                <a:latin typeface="Helvetica Neue Medium"/>
              </a:endParaRPr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B7250D95-3FF1-4486-8131-28140C541986}"/>
                </a:ext>
              </a:extLst>
            </p:cNvPr>
            <p:cNvSpPr/>
            <p:nvPr/>
          </p:nvSpPr>
          <p:spPr>
            <a:xfrm>
              <a:off x="839392" y="2248284"/>
              <a:ext cx="2879313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400" dirty="0">
                  <a:latin typeface="arial" panose="020B0604020202020204" pitchFamily="34" charset="0"/>
                </a:rPr>
                <a:t>Obtaining all the binary images of size 64x64px</a:t>
              </a:r>
              <a:endParaRPr lang="en-US" sz="1400" dirty="0"/>
            </a:p>
          </p:txBody>
        </p:sp>
      </p:grpSp>
      <p:sp>
        <p:nvSpPr>
          <p:cNvPr id="32" name="Oval 409">
            <a:extLst>
              <a:ext uri="{FF2B5EF4-FFF2-40B4-BE49-F238E27FC236}">
                <a16:creationId xmlns:a16="http://schemas.microsoft.com/office/drawing/2014/main" id="{4B70AAE9-6B96-491F-86FC-57619BAB9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001" y="2637999"/>
            <a:ext cx="1333127" cy="1333127"/>
          </a:xfrm>
          <a:prstGeom prst="ellipse">
            <a:avLst/>
          </a:prstGeom>
          <a:solidFill>
            <a:schemeClr val="accent5"/>
          </a:solidFill>
          <a:ln w="635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Graphic 95" descr="Lightbulb">
            <a:extLst>
              <a:ext uri="{FF2B5EF4-FFF2-40B4-BE49-F238E27FC236}">
                <a16:creationId xmlns:a16="http://schemas.microsoft.com/office/drawing/2014/main" id="{D0FEC7E7-CDEE-4CD1-81DB-B3B918B27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003" y="3368468"/>
            <a:ext cx="512064" cy="512064"/>
          </a:xfrm>
          <a:prstGeom prst="rect">
            <a:avLst/>
          </a:prstGeom>
        </p:spPr>
      </p:pic>
      <p:pic>
        <p:nvPicPr>
          <p:cNvPr id="35" name="Graphic 97" descr="Chiave inglese con riempimento a tinta unita">
            <a:extLst>
              <a:ext uri="{FF2B5EF4-FFF2-40B4-BE49-F238E27FC236}">
                <a16:creationId xmlns:a16="http://schemas.microsoft.com/office/drawing/2014/main" id="{849AC982-7A60-45CE-AF43-C50B698E7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99889" y="2449395"/>
            <a:ext cx="512064" cy="512064"/>
          </a:xfrm>
          <a:prstGeom prst="rect">
            <a:avLst/>
          </a:prstGeom>
        </p:spPr>
      </p:pic>
      <p:pic>
        <p:nvPicPr>
          <p:cNvPr id="36" name="Graphic 98" descr="Immagini con riempimento a tinta unita">
            <a:extLst>
              <a:ext uri="{FF2B5EF4-FFF2-40B4-BE49-F238E27FC236}">
                <a16:creationId xmlns:a16="http://schemas.microsoft.com/office/drawing/2014/main" id="{6102FE8A-F163-49D6-A905-776651C40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42355" y="2847355"/>
            <a:ext cx="914400" cy="914400"/>
          </a:xfrm>
          <a:prstGeom prst="rect">
            <a:avLst/>
          </a:prstGeom>
        </p:spPr>
      </p:pic>
      <p:pic>
        <p:nvPicPr>
          <p:cNvPr id="37" name="Graphic 99" descr="Tabella con riempimento a tinta unita">
            <a:extLst>
              <a:ext uri="{FF2B5EF4-FFF2-40B4-BE49-F238E27FC236}">
                <a16:creationId xmlns:a16="http://schemas.microsoft.com/office/drawing/2014/main" id="{4BBED09E-E694-4A46-A72F-2BF0C98C1F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97584" y="1490568"/>
            <a:ext cx="914400" cy="914400"/>
          </a:xfrm>
          <a:prstGeom prst="rect">
            <a:avLst/>
          </a:prstGeom>
        </p:spPr>
      </p:pic>
      <p:pic>
        <p:nvPicPr>
          <p:cNvPr id="38" name="Graphic 100" descr="Magnifying glass">
            <a:extLst>
              <a:ext uri="{FF2B5EF4-FFF2-40B4-BE49-F238E27FC236}">
                <a16:creationId xmlns:a16="http://schemas.microsoft.com/office/drawing/2014/main" id="{DAB3DB95-57F5-4043-B3F0-94A443EE0E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07743" y="5041921"/>
            <a:ext cx="820743" cy="820743"/>
          </a:xfrm>
          <a:prstGeom prst="rect">
            <a:avLst/>
          </a:prstGeom>
        </p:spPr>
      </p:pic>
      <p:pic>
        <p:nvPicPr>
          <p:cNvPr id="39" name="Graphic 101" descr="Lightbulb">
            <a:extLst>
              <a:ext uri="{FF2B5EF4-FFF2-40B4-BE49-F238E27FC236}">
                <a16:creationId xmlns:a16="http://schemas.microsoft.com/office/drawing/2014/main" id="{B1950A17-FEC5-49E7-AB93-68D7B91E0C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98117" y="3448363"/>
            <a:ext cx="914400" cy="914400"/>
          </a:xfrm>
          <a:prstGeom prst="rect">
            <a:avLst/>
          </a:prstGeom>
        </p:spPr>
      </p:pic>
      <p:pic>
        <p:nvPicPr>
          <p:cNvPr id="41" name="Graphic 103" descr="Chiave inglese con riempimento a tinta unita">
            <a:extLst>
              <a:ext uri="{FF2B5EF4-FFF2-40B4-BE49-F238E27FC236}">
                <a16:creationId xmlns:a16="http://schemas.microsoft.com/office/drawing/2014/main" id="{AE9AB5B6-5AF8-4BF6-B36C-5A99328139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326637" y="2551553"/>
            <a:ext cx="769419" cy="769419"/>
          </a:xfrm>
          <a:prstGeom prst="rect">
            <a:avLst/>
          </a:prstGeom>
        </p:spPr>
      </p:pic>
      <p:sp>
        <p:nvSpPr>
          <p:cNvPr id="45" name="Rectangle 84">
            <a:extLst>
              <a:ext uri="{FF2B5EF4-FFF2-40B4-BE49-F238E27FC236}">
                <a16:creationId xmlns:a16="http://schemas.microsoft.com/office/drawing/2014/main" id="{DCF03147-3A61-4C96-BC8A-4F89A03033AC}"/>
              </a:ext>
            </a:extLst>
          </p:cNvPr>
          <p:cNvSpPr/>
          <p:nvPr/>
        </p:nvSpPr>
        <p:spPr>
          <a:xfrm>
            <a:off x="1340922" y="1775218"/>
            <a:ext cx="266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 Medium"/>
              </a:rPr>
              <a:t>Matrix of predictors (pixels) based on the images</a:t>
            </a:r>
          </a:p>
        </p:txBody>
      </p:sp>
      <p:pic>
        <p:nvPicPr>
          <p:cNvPr id="50" name="Immagine 49">
            <a:extLst>
              <a:ext uri="{FF2B5EF4-FFF2-40B4-BE49-F238E27FC236}">
                <a16:creationId xmlns:a16="http://schemas.microsoft.com/office/drawing/2014/main" id="{E28A53D4-6BFE-4F8A-AC16-FB907284BB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64" y="4387437"/>
            <a:ext cx="735317" cy="738615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43B5DE45-E09B-47A4-96DE-36AB0C80BD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199" y="4137661"/>
            <a:ext cx="559004" cy="561511"/>
          </a:xfrm>
          <a:prstGeom prst="rect">
            <a:avLst/>
          </a:prstGeom>
        </p:spPr>
      </p:pic>
      <p:sp>
        <p:nvSpPr>
          <p:cNvPr id="42" name="Titolo 1">
            <a:extLst>
              <a:ext uri="{FF2B5EF4-FFF2-40B4-BE49-F238E27FC236}">
                <a16:creationId xmlns:a16="http://schemas.microsoft.com/office/drawing/2014/main" id="{8BB95D8E-D0A0-47AA-9514-56CDDFD025CB}"/>
              </a:ext>
            </a:extLst>
          </p:cNvPr>
          <p:cNvSpPr txBox="1">
            <a:spLocks/>
          </p:cNvSpPr>
          <p:nvPr/>
        </p:nvSpPr>
        <p:spPr>
          <a:xfrm rot="10800000" flipV="1">
            <a:off x="3456038" y="294968"/>
            <a:ext cx="5279923" cy="62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Graphical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603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85" y="1484656"/>
            <a:ext cx="5110315" cy="683465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 of </a:t>
            </a:r>
            <a:r>
              <a:rPr lang="it-IT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  <a:endParaRPr lang="it-IT" sz="3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5A06F-ED36-4B40-8EA9-AEAA029E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03" y="2398937"/>
            <a:ext cx="10613993" cy="3728087"/>
          </a:xfrm>
        </p:spPr>
        <p:txBody>
          <a:bodyPr/>
          <a:lstStyle/>
          <a:p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Consider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both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spiral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images, 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in the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dynamic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and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static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test,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for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each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patient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</a:t>
            </a:r>
          </a:p>
          <a:p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Consider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each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pixel 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of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both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images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as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a </a:t>
            </a:r>
            <a:r>
              <a:rPr lang="it-IT" sz="1800" b="1" dirty="0" err="1">
                <a:latin typeface="Helvetica Neue Medium"/>
                <a:cs typeface="Arial" panose="020B0604020202020204" pitchFamily="34" charset="0"/>
              </a:rPr>
              <a:t>variable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and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exclude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all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those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white for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all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the images</a:t>
            </a:r>
          </a:p>
          <a:p>
            <a:r>
              <a:rPr lang="it-IT" sz="1800" dirty="0">
                <a:latin typeface="Helvetica Neue Medium"/>
                <a:cs typeface="Arial" panose="020B0604020202020204" pitchFamily="34" charset="0"/>
              </a:rPr>
              <a:t>n = 72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subjects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and p = 2006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variables</a:t>
            </a:r>
            <a:endParaRPr lang="it-IT" sz="1800" dirty="0">
              <a:latin typeface="Helvetica Neue Medium"/>
              <a:cs typeface="Arial" panose="020B0604020202020204" pitchFamily="34" charset="0"/>
            </a:endParaRPr>
          </a:p>
          <a:p>
            <a:r>
              <a:rPr lang="it-IT" sz="1800" dirty="0">
                <a:latin typeface="Helvetica Neue Medium"/>
                <a:cs typeface="Arial" panose="020B0604020202020204" pitchFamily="34" charset="0"/>
              </a:rPr>
              <a:t>Matrix of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predictors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b="1" dirty="0">
                <a:latin typeface="Helvetica Neue Medium"/>
                <a:cs typeface="Arial" panose="020B0604020202020204" pitchFamily="34" charset="0"/>
              </a:rPr>
              <a:t>X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(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nxp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) sparse: 11.64% of non-zero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elements</a:t>
            </a:r>
            <a:endParaRPr lang="it-IT" sz="1800" dirty="0">
              <a:latin typeface="Helvetica Neue Medium"/>
              <a:cs typeface="Arial" panose="020B0604020202020204" pitchFamily="34" charset="0"/>
            </a:endParaRPr>
          </a:p>
          <a:p>
            <a:r>
              <a:rPr lang="it-IT" sz="1800" dirty="0">
                <a:latin typeface="Helvetica Neue Medium"/>
                <a:cs typeface="Arial" panose="020B0604020202020204" pitchFamily="34" charset="0"/>
              </a:rPr>
              <a:t>For the </a:t>
            </a:r>
            <a:r>
              <a:rPr lang="it-IT" sz="1800" i="1" dirty="0">
                <a:latin typeface="Helvetica Neue Medium"/>
                <a:cs typeface="Arial" panose="020B0604020202020204" pitchFamily="34" charset="0"/>
              </a:rPr>
              <a:t>i-</a:t>
            </a:r>
            <a:r>
              <a:rPr lang="it-IT" sz="1800" i="1" dirty="0" err="1">
                <a:latin typeface="Helvetica Neue Medium"/>
                <a:cs typeface="Arial" panose="020B0604020202020204" pitchFamily="34" charset="0"/>
              </a:rPr>
              <a:t>th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subject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the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corresponding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row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vector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is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  		            </a:t>
            </a:r>
            <a:r>
              <a:rPr lang="it-IT" sz="1800" dirty="0" err="1">
                <a:latin typeface="Helvetica Neue Medium"/>
                <a:cs typeface="Arial" panose="020B0604020202020204" pitchFamily="34" charset="0"/>
              </a:rPr>
              <a:t>where</a:t>
            </a:r>
            <a:r>
              <a:rPr lang="it-IT" sz="1800" dirty="0">
                <a:latin typeface="Helvetica Neue Medium"/>
                <a:cs typeface="Arial" panose="020B0604020202020204" pitchFamily="34" charset="0"/>
              </a:rPr>
              <a:t>:</a:t>
            </a:r>
          </a:p>
          <a:p>
            <a:endParaRPr lang="it-IT" sz="1800" dirty="0">
              <a:latin typeface="Helvetica Neue Medium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1800" dirty="0">
              <a:latin typeface="Helvetica Neue Medium"/>
              <a:cs typeface="Arial" panose="020B0604020202020204" pitchFamily="34" charset="0"/>
            </a:endParaRPr>
          </a:p>
          <a:p>
            <a:r>
              <a:rPr lang="en-US" sz="1800" dirty="0">
                <a:latin typeface="Helvetica Neue Medium"/>
                <a:cs typeface="Arial" panose="020B0604020202020204" pitchFamily="34" charset="0"/>
              </a:rPr>
              <a:t>Before applying the models we did not perform any standardization since all the variables had the same unit</a:t>
            </a:r>
            <a:endParaRPr lang="it-IT" sz="800" dirty="0">
              <a:latin typeface="Helvetica Neue Medium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90B4290-988C-4C10-8380-BFBAC212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54" y="1431559"/>
            <a:ext cx="732470" cy="736562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6E0F49-1821-46DD-B188-C1B49D227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2"/>
          <a:stretch/>
        </p:blipFill>
        <p:spPr>
          <a:xfrm>
            <a:off x="1031037" y="4262980"/>
            <a:ext cx="1165697" cy="72853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FA1B5CA-A385-4BD8-B6E4-901DE9A1468A}"/>
              </a:ext>
            </a:extLst>
          </p:cNvPr>
          <p:cNvSpPr txBox="1"/>
          <p:nvPr/>
        </p:nvSpPr>
        <p:spPr>
          <a:xfrm>
            <a:off x="2259188" y="4318407"/>
            <a:ext cx="45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j-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pixel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black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6FD658-4C93-4F96-AF5E-42B060CA8A53}"/>
              </a:ext>
            </a:extLst>
          </p:cNvPr>
          <p:cNvSpPr txBox="1"/>
          <p:nvPr/>
        </p:nvSpPr>
        <p:spPr>
          <a:xfrm>
            <a:off x="2259188" y="4627245"/>
            <a:ext cx="116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endParaRPr lang="it-IT" dirty="0"/>
          </a:p>
        </p:txBody>
      </p:sp>
      <p:pic>
        <p:nvPicPr>
          <p:cNvPr id="12" name="Graphic 99" descr="Tabella con riempimento a tinta unita">
            <a:extLst>
              <a:ext uri="{FF2B5EF4-FFF2-40B4-BE49-F238E27FC236}">
                <a16:creationId xmlns:a16="http://schemas.microsoft.com/office/drawing/2014/main" id="{5FE109C5-9588-4960-9A50-546B29958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45815" y="1492966"/>
            <a:ext cx="613748" cy="61374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15760A-25EA-4DB3-9F61-268F5C61A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07" y="3909872"/>
            <a:ext cx="2594369" cy="40853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EB28F8-BAC8-4206-B2D2-A78C2E0C7D11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450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0" y="1283084"/>
            <a:ext cx="3566651" cy="845936"/>
          </a:xfrm>
        </p:spPr>
        <p:txBody>
          <a:bodyPr>
            <a:normAutofit/>
          </a:bodyPr>
          <a:lstStyle/>
          <a:p>
            <a:r>
              <a:rPr lang="it-IT" sz="3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32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5A06F-ED36-4B40-8EA9-AEAA029E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40" y="2013229"/>
            <a:ext cx="10986855" cy="1521913"/>
          </a:xfrm>
        </p:spPr>
        <p:txBody>
          <a:bodyPr>
            <a:normAutofit fontScale="92500" lnSpcReduction="20000"/>
          </a:bodyPr>
          <a:lstStyle/>
          <a:p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Different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regularization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models</a:t>
            </a:r>
          </a:p>
          <a:p>
            <a:r>
              <a:rPr lang="it-IT" sz="2000" b="1" dirty="0">
                <a:solidFill>
                  <a:srgbClr val="C00000"/>
                </a:solidFill>
                <a:latin typeface="Helvetica Neue Medium"/>
                <a:cs typeface="Arial" panose="020B0604020202020204" pitchFamily="34" charset="0"/>
              </a:rPr>
              <a:t>Group Lasso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,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where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Helvetica Neue Medium"/>
                <a:cs typeface="Arial" panose="020B0604020202020204" pitchFamily="34" charset="0"/>
              </a:rPr>
              <a:t>each group consisted of two variables related to two pixels:</a:t>
            </a:r>
          </a:p>
          <a:p>
            <a:pPr marL="457200" lvl="1" indent="0">
              <a:buNone/>
            </a:pPr>
            <a:r>
              <a:rPr lang="en-US" sz="2000" dirty="0">
                <a:latin typeface="Helvetica Neue Medium"/>
                <a:cs typeface="Arial" panose="020B0604020202020204" pitchFamily="34" charset="0"/>
              </a:rPr>
              <a:t>both mapped on the same position in the single spiral's image but each of them belonging to either the static or dynamic image.</a:t>
            </a:r>
          </a:p>
          <a:p>
            <a:pPr marL="457156" lvl="1" indent="0">
              <a:buNone/>
            </a:pP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462" lvl="3" indent="0">
              <a:buNone/>
            </a:pPr>
            <a:endParaRPr lang="it-IT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421">
            <a:extLst>
              <a:ext uri="{FF2B5EF4-FFF2-40B4-BE49-F238E27FC236}">
                <a16:creationId xmlns:a16="http://schemas.microsoft.com/office/drawing/2014/main" id="{83AC4FF2-3A8B-4C60-9907-AF62F4983CC0}"/>
              </a:ext>
            </a:extLst>
          </p:cNvPr>
          <p:cNvSpPr>
            <a:spLocks/>
          </p:cNvSpPr>
          <p:nvPr/>
        </p:nvSpPr>
        <p:spPr bwMode="auto">
          <a:xfrm>
            <a:off x="3250562" y="1320435"/>
            <a:ext cx="734400" cy="738000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8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8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01" descr="Lightbulb">
            <a:extLst>
              <a:ext uri="{FF2B5EF4-FFF2-40B4-BE49-F238E27FC236}">
                <a16:creationId xmlns:a16="http://schemas.microsoft.com/office/drawing/2014/main" id="{98EBD58F-5A91-4D8A-8A1E-F39B67119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805" y="1403315"/>
            <a:ext cx="609914" cy="609914"/>
          </a:xfrm>
          <a:prstGeom prst="rect">
            <a:avLst/>
          </a:prstGeom>
        </p:spPr>
      </p:pic>
      <p:pic>
        <p:nvPicPr>
          <p:cNvPr id="13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F02FC70-D252-47AA-88F6-0742FCDC0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39" y="3629507"/>
            <a:ext cx="5882640" cy="178543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FBC4DB-DF05-4965-A650-2E9976BDE929}"/>
              </a:ext>
            </a:extLst>
          </p:cNvPr>
          <p:cNvSpPr txBox="1"/>
          <p:nvPr/>
        </p:nvSpPr>
        <p:spPr>
          <a:xfrm>
            <a:off x="789040" y="3629507"/>
            <a:ext cx="52577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C00000"/>
                </a:solidFill>
                <a:latin typeface="Helvetica Neue Medium"/>
                <a:cs typeface="Arial" panose="020B0604020202020204" pitchFamily="34" charset="0"/>
              </a:rPr>
              <a:t>Group Lasso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seems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to be the best model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identified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in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terms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number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of non-zero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coefficients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and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misclassification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error</a:t>
            </a:r>
            <a:endParaRPr lang="it-IT" sz="2000" dirty="0">
              <a:latin typeface="Helvetica Neue Medium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latin typeface="Helvetica Neue Medium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Helvetica Neue Medium"/>
                <a:cs typeface="Arial" panose="020B0604020202020204" pitchFamily="34" charset="0"/>
              </a:rPr>
              <a:t>The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grouping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gives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results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that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are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easier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to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interpet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thanks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also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to the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preservation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of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spatial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Helvetica Neue Medium"/>
                <a:cs typeface="Arial" panose="020B0604020202020204" pitchFamily="34" charset="0"/>
              </a:rPr>
              <a:t>correspondence</a:t>
            </a:r>
            <a:r>
              <a:rPr lang="it-IT" sz="2000" dirty="0">
                <a:latin typeface="Helvetica Neue Medium"/>
                <a:cs typeface="Arial" panose="020B0604020202020204" pitchFamily="34" charset="0"/>
              </a:rPr>
              <a:t> in the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89DDCE-58CE-4FE8-987E-6D78CFF54D39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855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2086A626-06FB-4F8F-A8AF-D33E8D39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68" y="1072161"/>
            <a:ext cx="5955018" cy="52106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752D0-918E-4326-8A22-E0756858A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" y="2170343"/>
            <a:ext cx="4687529" cy="40296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8" y="1428263"/>
            <a:ext cx="4778478" cy="742080"/>
          </a:xfrm>
        </p:spPr>
        <p:txBody>
          <a:bodyPr>
            <a:normAutofit/>
          </a:bodyPr>
          <a:lstStyle/>
          <a:p>
            <a:r>
              <a:rPr lang="da-DK" sz="2800" b="1" dirty="0">
                <a:solidFill>
                  <a:schemeClr val="accent4"/>
                </a:solidFill>
                <a:latin typeface="arial" panose="020B0604020202020204" pitchFamily="34" charset="0"/>
              </a:rPr>
              <a:t>Coefficients Group Lasso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8493BF-2F1B-42D7-A641-D6FB1B558B92}"/>
              </a:ext>
            </a:extLst>
          </p:cNvPr>
          <p:cNvSpPr txBox="1"/>
          <p:nvPr/>
        </p:nvSpPr>
        <p:spPr>
          <a:xfrm>
            <a:off x="9993947" y="5079893"/>
            <a:ext cx="135985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(*) ‘d’ refers to dynamic pixels, while ‘s’ to the static pixels)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C9680D-1299-4924-A697-53C1B4EB5F21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sp>
        <p:nvSpPr>
          <p:cNvPr id="6" name="Freeform 425">
            <a:extLst>
              <a:ext uri="{FF2B5EF4-FFF2-40B4-BE49-F238E27FC236}">
                <a16:creationId xmlns:a16="http://schemas.microsoft.com/office/drawing/2014/main" id="{2A948A01-8248-4A34-BCEE-C78142F9A08A}"/>
              </a:ext>
            </a:extLst>
          </p:cNvPr>
          <p:cNvSpPr>
            <a:spLocks/>
          </p:cNvSpPr>
          <p:nvPr/>
        </p:nvSpPr>
        <p:spPr bwMode="auto">
          <a:xfrm>
            <a:off x="4970710" y="1428263"/>
            <a:ext cx="774658" cy="742079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100" descr="Magnifying glass">
            <a:extLst>
              <a:ext uri="{FF2B5EF4-FFF2-40B4-BE49-F238E27FC236}">
                <a16:creationId xmlns:a16="http://schemas.microsoft.com/office/drawing/2014/main" id="{AD20BC30-3C4E-4F7E-A548-D9CC430EF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05" y="1514668"/>
            <a:ext cx="569268" cy="5692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F7AA3F8-BB2C-4E51-ADA7-B25E81FDA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3947" y="4157617"/>
            <a:ext cx="1359852" cy="9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2086A626-06FB-4F8F-A8AF-D33E8D39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68" y="1072161"/>
            <a:ext cx="5955018" cy="52106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752D0-918E-4326-8A22-E0756858A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" y="2170343"/>
            <a:ext cx="4687529" cy="40296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8" y="1428263"/>
            <a:ext cx="4778478" cy="742080"/>
          </a:xfrm>
        </p:spPr>
        <p:txBody>
          <a:bodyPr>
            <a:normAutofit/>
          </a:bodyPr>
          <a:lstStyle/>
          <a:p>
            <a:r>
              <a:rPr lang="da-DK" sz="2800" b="1" dirty="0">
                <a:solidFill>
                  <a:schemeClr val="accent4"/>
                </a:solidFill>
                <a:latin typeface="arial" panose="020B0604020202020204" pitchFamily="34" charset="0"/>
              </a:rPr>
              <a:t>Coefficients Group Lasso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8493BF-2F1B-42D7-A641-D6FB1B558B92}"/>
              </a:ext>
            </a:extLst>
          </p:cNvPr>
          <p:cNvSpPr txBox="1"/>
          <p:nvPr/>
        </p:nvSpPr>
        <p:spPr>
          <a:xfrm>
            <a:off x="9993947" y="5079893"/>
            <a:ext cx="135985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(*) ‘d’ refers to dynamic pixels, while ‘s’ to the static pixels)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C9680D-1299-4924-A697-53C1B4EB5F21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sp>
        <p:nvSpPr>
          <p:cNvPr id="6" name="Freeform 425">
            <a:extLst>
              <a:ext uri="{FF2B5EF4-FFF2-40B4-BE49-F238E27FC236}">
                <a16:creationId xmlns:a16="http://schemas.microsoft.com/office/drawing/2014/main" id="{2A948A01-8248-4A34-BCEE-C78142F9A08A}"/>
              </a:ext>
            </a:extLst>
          </p:cNvPr>
          <p:cNvSpPr>
            <a:spLocks/>
          </p:cNvSpPr>
          <p:nvPr/>
        </p:nvSpPr>
        <p:spPr bwMode="auto">
          <a:xfrm>
            <a:off x="4970710" y="1428263"/>
            <a:ext cx="774658" cy="742079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100" descr="Magnifying glass">
            <a:extLst>
              <a:ext uri="{FF2B5EF4-FFF2-40B4-BE49-F238E27FC236}">
                <a16:creationId xmlns:a16="http://schemas.microsoft.com/office/drawing/2014/main" id="{AD20BC30-3C4E-4F7E-A548-D9CC430EF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05" y="1514668"/>
            <a:ext cx="569268" cy="5692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F7AA3F8-BB2C-4E51-ADA7-B25E81FDA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3947" y="4157617"/>
            <a:ext cx="1359852" cy="922276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BF1492D-639F-4372-8820-2CC9CC5EA357}"/>
              </a:ext>
            </a:extLst>
          </p:cNvPr>
          <p:cNvCxnSpPr>
            <a:cxnSpLocks/>
          </p:cNvCxnSpPr>
          <p:nvPr/>
        </p:nvCxnSpPr>
        <p:spPr>
          <a:xfrm flipV="1">
            <a:off x="5642673" y="1413401"/>
            <a:ext cx="337351" cy="1486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1423EC3-56F2-45EE-B13E-738E820FEED0}"/>
              </a:ext>
            </a:extLst>
          </p:cNvPr>
          <p:cNvCxnSpPr>
            <a:cxnSpLocks/>
          </p:cNvCxnSpPr>
          <p:nvPr/>
        </p:nvCxnSpPr>
        <p:spPr>
          <a:xfrm flipV="1">
            <a:off x="5643137" y="1637721"/>
            <a:ext cx="337351" cy="14862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7F05262-997C-484B-805A-1851D7034B94}"/>
              </a:ext>
            </a:extLst>
          </p:cNvPr>
          <p:cNvCxnSpPr>
            <a:cxnSpLocks/>
          </p:cNvCxnSpPr>
          <p:nvPr/>
        </p:nvCxnSpPr>
        <p:spPr>
          <a:xfrm>
            <a:off x="6695160" y="1428263"/>
            <a:ext cx="3888419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0F6BE26-195F-45C8-AD4C-8751AA2DB0CD}"/>
              </a:ext>
            </a:extLst>
          </p:cNvPr>
          <p:cNvCxnSpPr>
            <a:cxnSpLocks/>
          </p:cNvCxnSpPr>
          <p:nvPr/>
        </p:nvCxnSpPr>
        <p:spPr>
          <a:xfrm>
            <a:off x="6695160" y="1637721"/>
            <a:ext cx="3154952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2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2086A626-06FB-4F8F-A8AF-D33E8D393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68" y="1072161"/>
            <a:ext cx="5955018" cy="52106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752D0-918E-4326-8A22-E0756858A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2" y="2170343"/>
            <a:ext cx="4687529" cy="402962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8" y="1428263"/>
            <a:ext cx="4778478" cy="742080"/>
          </a:xfrm>
        </p:spPr>
        <p:txBody>
          <a:bodyPr>
            <a:normAutofit/>
          </a:bodyPr>
          <a:lstStyle/>
          <a:p>
            <a:r>
              <a:rPr lang="da-DK" sz="2800" b="1" dirty="0">
                <a:solidFill>
                  <a:schemeClr val="accent4"/>
                </a:solidFill>
                <a:latin typeface="arial" panose="020B0604020202020204" pitchFamily="34" charset="0"/>
              </a:rPr>
              <a:t>Coefficients Group Lasso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8493BF-2F1B-42D7-A641-D6FB1B558B92}"/>
              </a:ext>
            </a:extLst>
          </p:cNvPr>
          <p:cNvSpPr txBox="1"/>
          <p:nvPr/>
        </p:nvSpPr>
        <p:spPr>
          <a:xfrm>
            <a:off x="9993947" y="5079893"/>
            <a:ext cx="135985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(*) ‘d’ refers to dynamic pixels, while ‘s’ to the static pixels)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C9680D-1299-4924-A697-53C1B4EB5F21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sp>
        <p:nvSpPr>
          <p:cNvPr id="6" name="Freeform 425">
            <a:extLst>
              <a:ext uri="{FF2B5EF4-FFF2-40B4-BE49-F238E27FC236}">
                <a16:creationId xmlns:a16="http://schemas.microsoft.com/office/drawing/2014/main" id="{2A948A01-8248-4A34-BCEE-C78142F9A08A}"/>
              </a:ext>
            </a:extLst>
          </p:cNvPr>
          <p:cNvSpPr>
            <a:spLocks/>
          </p:cNvSpPr>
          <p:nvPr/>
        </p:nvSpPr>
        <p:spPr bwMode="auto">
          <a:xfrm>
            <a:off x="4970710" y="1428263"/>
            <a:ext cx="774658" cy="742079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100" descr="Magnifying glass">
            <a:extLst>
              <a:ext uri="{FF2B5EF4-FFF2-40B4-BE49-F238E27FC236}">
                <a16:creationId xmlns:a16="http://schemas.microsoft.com/office/drawing/2014/main" id="{AD20BC30-3C4E-4F7E-A548-D9CC430EF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05" y="1514668"/>
            <a:ext cx="569268" cy="56926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F7AA3F8-BB2C-4E51-ADA7-B25E81FDA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3947" y="4157617"/>
            <a:ext cx="1359852" cy="922276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8D9746-243D-4B20-B6A5-5AF139EDCD24}"/>
              </a:ext>
            </a:extLst>
          </p:cNvPr>
          <p:cNvCxnSpPr>
            <a:cxnSpLocks/>
          </p:cNvCxnSpPr>
          <p:nvPr/>
        </p:nvCxnSpPr>
        <p:spPr>
          <a:xfrm>
            <a:off x="5642673" y="1197689"/>
            <a:ext cx="33735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387D68-5343-4C8D-AAA0-B5565B620581}"/>
              </a:ext>
            </a:extLst>
          </p:cNvPr>
          <p:cNvCxnSpPr>
            <a:cxnSpLocks/>
          </p:cNvCxnSpPr>
          <p:nvPr/>
        </p:nvCxnSpPr>
        <p:spPr>
          <a:xfrm>
            <a:off x="5642673" y="3392193"/>
            <a:ext cx="33735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C36A82B-928F-4605-B44A-A79BD5295715}"/>
              </a:ext>
            </a:extLst>
          </p:cNvPr>
          <p:cNvCxnSpPr>
            <a:cxnSpLocks/>
          </p:cNvCxnSpPr>
          <p:nvPr/>
        </p:nvCxnSpPr>
        <p:spPr>
          <a:xfrm>
            <a:off x="6726917" y="1197689"/>
            <a:ext cx="462688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41232F29-BDC7-437B-A4B4-C0E1C63D156B}"/>
              </a:ext>
            </a:extLst>
          </p:cNvPr>
          <p:cNvCxnSpPr>
            <a:cxnSpLocks/>
          </p:cNvCxnSpPr>
          <p:nvPr/>
        </p:nvCxnSpPr>
        <p:spPr>
          <a:xfrm>
            <a:off x="6726917" y="3371645"/>
            <a:ext cx="272188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0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4" y="1208612"/>
            <a:ext cx="6093541" cy="845936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4"/>
                </a:solidFill>
                <a:latin typeface="Helvetica Neue Medium"/>
              </a:rPr>
              <a:t>Coefficients Group Lasso</a:t>
            </a:r>
            <a:endParaRPr lang="en-US" sz="3200" b="1" dirty="0">
              <a:solidFill>
                <a:schemeClr val="accent4"/>
              </a:solidFill>
              <a:latin typeface="Helvetica Neue Med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3C6F2F-F83C-4CF0-A3CC-FFEBC2E2A825}"/>
              </a:ext>
            </a:extLst>
          </p:cNvPr>
          <p:cNvSpPr txBox="1"/>
          <p:nvPr/>
        </p:nvSpPr>
        <p:spPr>
          <a:xfrm>
            <a:off x="1775534" y="5264458"/>
            <a:ext cx="3923930" cy="93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B11439-C19E-4E71-9FEB-91FE96113C92}"/>
              </a:ext>
            </a:extLst>
          </p:cNvPr>
          <p:cNvSpPr txBox="1"/>
          <p:nvPr/>
        </p:nvSpPr>
        <p:spPr>
          <a:xfrm>
            <a:off x="2254756" y="5591594"/>
            <a:ext cx="256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Static</a:t>
            </a:r>
            <a:r>
              <a:rPr lang="it-IT" sz="2000" b="1" dirty="0"/>
              <a:t> test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B299B61-CC9A-4D31-A3C6-7AD1B4C73E0A}"/>
              </a:ext>
            </a:extLst>
          </p:cNvPr>
          <p:cNvSpPr txBox="1"/>
          <p:nvPr/>
        </p:nvSpPr>
        <p:spPr>
          <a:xfrm>
            <a:off x="7595083" y="5622372"/>
            <a:ext cx="2119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/>
              <a:t>Dynamic test</a:t>
            </a:r>
          </a:p>
        </p:txBody>
      </p:sp>
      <p:sp>
        <p:nvSpPr>
          <p:cNvPr id="10" name="Freeform 425">
            <a:extLst>
              <a:ext uri="{FF2B5EF4-FFF2-40B4-BE49-F238E27FC236}">
                <a16:creationId xmlns:a16="http://schemas.microsoft.com/office/drawing/2014/main" id="{BBBB7C9E-E465-42B7-8715-7E5109248CBB}"/>
              </a:ext>
            </a:extLst>
          </p:cNvPr>
          <p:cNvSpPr>
            <a:spLocks/>
          </p:cNvSpPr>
          <p:nvPr/>
        </p:nvSpPr>
        <p:spPr bwMode="auto">
          <a:xfrm>
            <a:off x="6945500" y="1278768"/>
            <a:ext cx="738000" cy="738000"/>
          </a:xfrm>
          <a:custGeom>
            <a:avLst/>
            <a:gdLst>
              <a:gd name="T0" fmla="*/ 3163 w 3847"/>
              <a:gd name="T1" fmla="*/ 684 h 3847"/>
              <a:gd name="T2" fmla="*/ 3163 w 3847"/>
              <a:gd name="T3" fmla="*/ 3162 h 3847"/>
              <a:gd name="T4" fmla="*/ 685 w 3847"/>
              <a:gd name="T5" fmla="*/ 3162 h 3847"/>
              <a:gd name="T6" fmla="*/ 685 w 3847"/>
              <a:gd name="T7" fmla="*/ 684 h 3847"/>
              <a:gd name="T8" fmla="*/ 3163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3" y="684"/>
                </a:moveTo>
                <a:cubicBezTo>
                  <a:pt x="3847" y="1368"/>
                  <a:pt x="3847" y="2477"/>
                  <a:pt x="3163" y="3162"/>
                </a:cubicBezTo>
                <a:cubicBezTo>
                  <a:pt x="2479" y="3847"/>
                  <a:pt x="1370" y="3847"/>
                  <a:pt x="685" y="3162"/>
                </a:cubicBezTo>
                <a:cubicBezTo>
                  <a:pt x="0" y="2477"/>
                  <a:pt x="0" y="1368"/>
                  <a:pt x="685" y="684"/>
                </a:cubicBezTo>
                <a:cubicBezTo>
                  <a:pt x="1370" y="0"/>
                  <a:pt x="2479" y="0"/>
                  <a:pt x="3163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Graphic 100" descr="Magnifying glass">
            <a:extLst>
              <a:ext uri="{FF2B5EF4-FFF2-40B4-BE49-F238E27FC236}">
                <a16:creationId xmlns:a16="http://schemas.microsoft.com/office/drawing/2014/main" id="{25E57DB8-33F6-4DB9-B229-BF756486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333" y="1357724"/>
            <a:ext cx="563194" cy="5631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D32EB4F-DA33-4B6B-A9A6-3A45D8AE8C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0" t="30015" r="10093" b="36118"/>
          <a:stretch/>
        </p:blipFill>
        <p:spPr>
          <a:xfrm>
            <a:off x="1999118" y="2400168"/>
            <a:ext cx="8417348" cy="30278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6FD65-C84B-4782-93FD-802F11AEBEF4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8213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8" y="1700818"/>
            <a:ext cx="5356122" cy="775779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Freeform 429">
            <a:extLst>
              <a:ext uri="{FF2B5EF4-FFF2-40B4-BE49-F238E27FC236}">
                <a16:creationId xmlns:a16="http://schemas.microsoft.com/office/drawing/2014/main" id="{D4801B20-39D7-430A-B33D-6CDF4B7C9F84}"/>
              </a:ext>
            </a:extLst>
          </p:cNvPr>
          <p:cNvSpPr>
            <a:spLocks/>
          </p:cNvSpPr>
          <p:nvPr/>
        </p:nvSpPr>
        <p:spPr bwMode="auto">
          <a:xfrm>
            <a:off x="4905675" y="1700818"/>
            <a:ext cx="738000" cy="738000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28CA91-FCF9-4A85-87EC-0888CC626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49" y="1865887"/>
            <a:ext cx="402378" cy="404184"/>
          </a:xfrm>
          <a:prstGeom prst="rect">
            <a:avLst/>
          </a:prstGeom>
        </p:spPr>
      </p:pic>
      <p:pic>
        <p:nvPicPr>
          <p:cNvPr id="12" name="Immagine 11" descr="Immagine che contiene testo, elettronico, schermo&#10;&#10;Descrizione generata automaticamente">
            <a:extLst>
              <a:ext uri="{FF2B5EF4-FFF2-40B4-BE49-F238E27FC236}">
                <a16:creationId xmlns:a16="http://schemas.microsoft.com/office/drawing/2014/main" id="{331D9CAB-6B9C-4C36-A7D8-CEA023CE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2" y="3046319"/>
            <a:ext cx="5115297" cy="3057652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B82F041-2004-47AF-826F-44DC45A5BA4A}"/>
              </a:ext>
            </a:extLst>
          </p:cNvPr>
          <p:cNvSpPr/>
          <p:nvPr/>
        </p:nvSpPr>
        <p:spPr>
          <a:xfrm>
            <a:off x="10333059" y="3879796"/>
            <a:ext cx="319594" cy="3102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68D8EA9-7AA7-4082-B750-85A70F46BA76}"/>
              </a:ext>
            </a:extLst>
          </p:cNvPr>
          <p:cNvCxnSpPr>
            <a:cxnSpLocks/>
          </p:cNvCxnSpPr>
          <p:nvPr/>
        </p:nvCxnSpPr>
        <p:spPr>
          <a:xfrm flipH="1" flipV="1">
            <a:off x="9860350" y="2982205"/>
            <a:ext cx="469690" cy="87759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67C34E0-B5D5-4713-8523-A25BDA754155}"/>
              </a:ext>
            </a:extLst>
          </p:cNvPr>
          <p:cNvCxnSpPr>
            <a:cxnSpLocks/>
          </p:cNvCxnSpPr>
          <p:nvPr/>
        </p:nvCxnSpPr>
        <p:spPr>
          <a:xfrm flipH="1" flipV="1">
            <a:off x="9373006" y="3008676"/>
            <a:ext cx="946796" cy="11650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883BF812-FAB8-42F8-8358-4E624A7DBAB6}"/>
              </a:ext>
            </a:extLst>
          </p:cNvPr>
          <p:cNvCxnSpPr>
            <a:cxnSpLocks/>
          </p:cNvCxnSpPr>
          <p:nvPr/>
        </p:nvCxnSpPr>
        <p:spPr>
          <a:xfrm flipH="1">
            <a:off x="10649633" y="3010096"/>
            <a:ext cx="195764" cy="8697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35AFBC4-8FEF-451F-8C97-BFCD39465F6E}"/>
              </a:ext>
            </a:extLst>
          </p:cNvPr>
          <p:cNvCxnSpPr>
            <a:cxnSpLocks/>
          </p:cNvCxnSpPr>
          <p:nvPr/>
        </p:nvCxnSpPr>
        <p:spPr>
          <a:xfrm flipH="1">
            <a:off x="10652654" y="2982205"/>
            <a:ext cx="818551" cy="121716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62EC8B-7950-40AB-A4AB-B75B88EBF7DE}"/>
              </a:ext>
            </a:extLst>
          </p:cNvPr>
          <p:cNvSpPr txBox="1"/>
          <p:nvPr/>
        </p:nvSpPr>
        <p:spPr>
          <a:xfrm>
            <a:off x="7717048" y="5832417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B5D9C5-8180-4A3F-9595-6DE8B90FCE45}"/>
              </a:ext>
            </a:extLst>
          </p:cNvPr>
          <p:cNvSpPr txBox="1"/>
          <p:nvPr/>
        </p:nvSpPr>
        <p:spPr>
          <a:xfrm>
            <a:off x="9860350" y="5806191"/>
            <a:ext cx="133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FFCC983-A9FB-41BC-BFA6-65D62022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34" y="1213550"/>
            <a:ext cx="2142171" cy="175890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8BB6513-F1B7-43E4-BD3B-FC4A1238377D}"/>
              </a:ext>
            </a:extLst>
          </p:cNvPr>
          <p:cNvSpPr txBox="1"/>
          <p:nvPr/>
        </p:nvSpPr>
        <p:spPr>
          <a:xfrm>
            <a:off x="464610" y="2783598"/>
            <a:ext cx="63653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Medium"/>
              </a:rPr>
              <a:t>The idea is to create a matrix of overlapped spirals, where each cell represents the number of times in which a black pixel appears in one particular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Medium"/>
              </a:rPr>
              <a:t>Apply </a:t>
            </a:r>
            <a:r>
              <a:rPr lang="en-US" sz="2000" b="1" dirty="0">
                <a:latin typeface="Helvetica Neue Medium"/>
              </a:rPr>
              <a:t>K-means</a:t>
            </a:r>
            <a:r>
              <a:rPr lang="en-US" sz="2000" dirty="0">
                <a:latin typeface="Helvetica Neue Medium"/>
              </a:rPr>
              <a:t> clustering to better </a:t>
            </a:r>
            <a:r>
              <a:rPr lang="en-US" sz="2000" b="1" dirty="0">
                <a:latin typeface="Helvetica Neue Medium"/>
              </a:rPr>
              <a:t>recognize</a:t>
            </a:r>
            <a:r>
              <a:rPr lang="en-US" sz="2000" dirty="0">
                <a:latin typeface="Helvetica Neue Medium"/>
              </a:rPr>
              <a:t> different overlapping pixels </a:t>
            </a:r>
            <a:r>
              <a:rPr lang="en-US" sz="2000" b="1" dirty="0">
                <a:latin typeface="Helvetica Neue Medium"/>
              </a:rPr>
              <a:t>regions</a:t>
            </a:r>
            <a:r>
              <a:rPr lang="en-US" sz="2000" dirty="0">
                <a:latin typeface="Helvetica Neue Medium"/>
              </a:rPr>
              <a:t> of the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 Medium"/>
              </a:rPr>
              <a:t>More variability in the dynamic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03F12D-68B7-482B-B490-8FBC44A2C511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2441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A550545-47FE-4724-8730-D740542AF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29" y="1806660"/>
            <a:ext cx="7180748" cy="44663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E781F7-7EDA-4399-8D22-D551192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1151401"/>
            <a:ext cx="6864517" cy="797783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segmentation: K-means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Freeform 429">
            <a:extLst>
              <a:ext uri="{FF2B5EF4-FFF2-40B4-BE49-F238E27FC236}">
                <a16:creationId xmlns:a16="http://schemas.microsoft.com/office/drawing/2014/main" id="{8BE6BB81-2E91-4D32-83CB-D0B507C6EC4A}"/>
              </a:ext>
            </a:extLst>
          </p:cNvPr>
          <p:cNvSpPr>
            <a:spLocks/>
          </p:cNvSpPr>
          <p:nvPr/>
        </p:nvSpPr>
        <p:spPr bwMode="auto">
          <a:xfrm>
            <a:off x="8871352" y="1151401"/>
            <a:ext cx="738000" cy="736714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7476353-6C55-4E79-9EC9-285A53140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6" y="1316470"/>
            <a:ext cx="402378" cy="4041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B8A547-9676-4816-A355-46E4C3E08E6E}"/>
              </a:ext>
            </a:extLst>
          </p:cNvPr>
          <p:cNvSpPr txBox="1"/>
          <p:nvPr/>
        </p:nvSpPr>
        <p:spPr>
          <a:xfrm>
            <a:off x="4318782" y="2046030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24F0F8F-DDC7-4198-AA79-B0ABDD45CCB9}"/>
              </a:ext>
            </a:extLst>
          </p:cNvPr>
          <p:cNvSpPr txBox="1"/>
          <p:nvPr/>
        </p:nvSpPr>
        <p:spPr>
          <a:xfrm>
            <a:off x="7241482" y="2046030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6A6F4C-F140-4EDC-97BD-9B595035EAA0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412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9A2760-BAEA-4BAA-910E-71AAD643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558" y="1555954"/>
            <a:ext cx="3885572" cy="374609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 Medium"/>
              </a:rPr>
              <a:t>Parkinson Disease Spiral Drawings Using Digitized Graphics Tablet Data Set</a:t>
            </a:r>
          </a:p>
          <a:p>
            <a:r>
              <a:rPr lang="en-US" sz="2000" dirty="0">
                <a:latin typeface="Helvetica Neue Medium"/>
              </a:rPr>
              <a:t>77 people, but 72 considered</a:t>
            </a:r>
            <a:r>
              <a:rPr lang="it-IT" sz="2000" dirty="0">
                <a:latin typeface="Helvetica Neue Medium"/>
              </a:rPr>
              <a:t>: 15 control </a:t>
            </a:r>
            <a:r>
              <a:rPr lang="it-IT" sz="2000" dirty="0" err="1">
                <a:latin typeface="Helvetica Neue Medium"/>
              </a:rPr>
              <a:t>patients</a:t>
            </a:r>
            <a:r>
              <a:rPr lang="it-IT" sz="2000" dirty="0">
                <a:latin typeface="Helvetica Neue Medium"/>
              </a:rPr>
              <a:t> and 57 </a:t>
            </a:r>
            <a:r>
              <a:rPr lang="it-IT" sz="2000" dirty="0" err="1">
                <a:latin typeface="Helvetica Neue Medium"/>
              </a:rPr>
              <a:t>Parkinson’s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ones</a:t>
            </a:r>
            <a:r>
              <a:rPr lang="it-IT" sz="2000" dirty="0">
                <a:latin typeface="Helvetica Neue Medium"/>
              </a:rPr>
              <a:t>.</a:t>
            </a:r>
          </a:p>
          <a:p>
            <a:r>
              <a:rPr lang="it-IT" sz="2000" dirty="0" err="1">
                <a:latin typeface="Helvetica Neue Medium"/>
              </a:rPr>
              <a:t>Static</a:t>
            </a:r>
            <a:r>
              <a:rPr lang="it-IT" sz="2000" dirty="0">
                <a:latin typeface="Helvetica Neue Medium"/>
              </a:rPr>
              <a:t> and Dynamic </a:t>
            </a:r>
            <a:r>
              <a:rPr lang="it-IT" sz="2000" dirty="0" err="1">
                <a:latin typeface="Helvetica Neue Medium"/>
              </a:rPr>
              <a:t>Spiral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tests</a:t>
            </a:r>
            <a:endParaRPr lang="it-IT" sz="2000" dirty="0">
              <a:latin typeface="Helvetica Neue Medium"/>
            </a:endParaRPr>
          </a:p>
          <a:p>
            <a:r>
              <a:rPr lang="it-IT" sz="2000" dirty="0">
                <a:latin typeface="Helvetica Neue Medium"/>
              </a:rPr>
              <a:t>(</a:t>
            </a:r>
            <a:r>
              <a:rPr lang="it-IT" sz="2000" dirty="0" err="1">
                <a:latin typeface="Helvetica Neue Medium"/>
              </a:rPr>
              <a:t>x,y,z</a:t>
            </a:r>
            <a:r>
              <a:rPr lang="it-IT" sz="2000" dirty="0">
                <a:latin typeface="Helvetica Neue Medium"/>
              </a:rPr>
              <a:t>) </a:t>
            </a:r>
            <a:r>
              <a:rPr lang="it-IT" sz="2000" dirty="0" err="1">
                <a:latin typeface="Helvetica Neue Medium"/>
              </a:rPr>
              <a:t>coordinates</a:t>
            </a:r>
            <a:r>
              <a:rPr lang="it-IT" sz="2000" dirty="0">
                <a:latin typeface="Helvetica Neue Medium"/>
              </a:rPr>
              <a:t>, pressure, grip angle and </a:t>
            </a:r>
            <a:r>
              <a:rPr lang="it-IT" sz="2000" dirty="0" err="1">
                <a:latin typeface="Helvetica Neue Medium"/>
              </a:rPr>
              <a:t>timestamp</a:t>
            </a:r>
            <a:r>
              <a:rPr lang="it-IT" sz="2000" dirty="0">
                <a:latin typeface="Helvetica Neue Medium"/>
              </a:rPr>
              <a:t> of sampling in .</a:t>
            </a:r>
            <a:r>
              <a:rPr lang="it-IT" sz="2000" dirty="0" err="1">
                <a:latin typeface="Helvetica Neue Medium"/>
              </a:rPr>
              <a:t>txt</a:t>
            </a:r>
            <a:r>
              <a:rPr lang="it-IT" sz="2000" dirty="0">
                <a:latin typeface="Helvetica Neue Medium"/>
              </a:rPr>
              <a:t> files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A9BDD3B5-AC21-4497-9020-1E35DD5A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456038" y="294968"/>
            <a:ext cx="5279923" cy="622598"/>
          </a:xfrm>
        </p:spPr>
        <p:txBody>
          <a:bodyPr>
            <a:normAutofit/>
          </a:bodyPr>
          <a:lstStyle/>
          <a:p>
            <a:pPr algn="ctr"/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Dataset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8A7D940-4137-4B98-AE6E-F9B20D0F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82" y="1824221"/>
            <a:ext cx="3582642" cy="322999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F7A712F-0E29-4C07-8BA2-5483DCDA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64" y="1824221"/>
            <a:ext cx="3582642" cy="321977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8C58376-AD39-4D92-9442-BC9709F07D9C}"/>
              </a:ext>
            </a:extLst>
          </p:cNvPr>
          <p:cNvSpPr txBox="1"/>
          <p:nvPr/>
        </p:nvSpPr>
        <p:spPr>
          <a:xfrm>
            <a:off x="1897626" y="5417574"/>
            <a:ext cx="83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Helvetica Neue Medium"/>
              </a:rPr>
              <a:t>Figures</a:t>
            </a:r>
            <a:r>
              <a:rPr lang="it-IT" i="1" dirty="0">
                <a:latin typeface="Helvetica Neue Medium"/>
              </a:rPr>
              <a:t>: </a:t>
            </a:r>
            <a:r>
              <a:rPr lang="it-IT" i="1" dirty="0" err="1">
                <a:latin typeface="Helvetica Neue Medium"/>
              </a:rPr>
              <a:t>two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examples</a:t>
            </a:r>
            <a:r>
              <a:rPr lang="it-IT" i="1" dirty="0">
                <a:latin typeface="Helvetica Neue Medium"/>
              </a:rPr>
              <a:t> of </a:t>
            </a:r>
            <a:r>
              <a:rPr lang="it-IT" i="1" dirty="0" err="1">
                <a:latin typeface="Helvetica Neue Medium"/>
              </a:rPr>
              <a:t>drawn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spirals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obtained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plotting</a:t>
            </a:r>
            <a:r>
              <a:rPr lang="it-IT" i="1" dirty="0">
                <a:latin typeface="Helvetica Neue Medium"/>
              </a:rPr>
              <a:t> the (</a:t>
            </a:r>
            <a:r>
              <a:rPr lang="it-IT" i="1" dirty="0" err="1">
                <a:latin typeface="Helvetica Neue Medium"/>
              </a:rPr>
              <a:t>x,y</a:t>
            </a:r>
            <a:r>
              <a:rPr lang="it-IT" i="1" dirty="0">
                <a:latin typeface="Helvetica Neue Medium"/>
              </a:rPr>
              <a:t>) </a:t>
            </a:r>
            <a:r>
              <a:rPr lang="it-IT" i="1" dirty="0" err="1">
                <a:latin typeface="Helvetica Neue Medium"/>
              </a:rPr>
              <a:t>coordinates</a:t>
            </a:r>
            <a:r>
              <a:rPr lang="it-IT" i="1" dirty="0">
                <a:latin typeface="Helvetica Neue Medium"/>
              </a:rPr>
              <a:t> for </a:t>
            </a:r>
            <a:r>
              <a:rPr lang="it-IT" i="1" dirty="0" err="1">
                <a:latin typeface="Helvetica Neue Medium"/>
              </a:rPr>
              <a:t>two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patients</a:t>
            </a:r>
            <a:r>
              <a:rPr lang="it-IT" i="1" dirty="0">
                <a:latin typeface="Helvetica Neue Medium"/>
              </a:rPr>
              <a:t>, a control one (</a:t>
            </a:r>
            <a:r>
              <a:rPr lang="it-IT" i="1" dirty="0" err="1">
                <a:latin typeface="Helvetica Neue Medium"/>
              </a:rPr>
              <a:t>left</a:t>
            </a:r>
            <a:r>
              <a:rPr lang="it-IT" i="1" dirty="0">
                <a:latin typeface="Helvetica Neue Medium"/>
              </a:rPr>
              <a:t>) and a </a:t>
            </a:r>
            <a:r>
              <a:rPr lang="it-IT" i="1" dirty="0" err="1">
                <a:latin typeface="Helvetica Neue Medium"/>
              </a:rPr>
              <a:t>Parkinson’s</a:t>
            </a:r>
            <a:r>
              <a:rPr lang="it-IT" i="1" dirty="0">
                <a:latin typeface="Helvetica Neue Medium"/>
              </a:rPr>
              <a:t> one (</a:t>
            </a:r>
            <a:r>
              <a:rPr lang="it-IT" i="1" dirty="0" err="1">
                <a:latin typeface="Helvetica Neue Medium"/>
              </a:rPr>
              <a:t>right</a:t>
            </a:r>
            <a:r>
              <a:rPr lang="it-IT" i="1" dirty="0">
                <a:latin typeface="Helvetica Neue Medium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494431-88C0-4A04-90DA-51633189BA2F}"/>
              </a:ext>
            </a:extLst>
          </p:cNvPr>
          <p:cNvSpPr txBox="1"/>
          <p:nvPr/>
        </p:nvSpPr>
        <p:spPr>
          <a:xfrm>
            <a:off x="1337851" y="1602346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7CF919-EAD9-4B8C-B60F-C8E303CE97BC}"/>
              </a:ext>
            </a:extLst>
          </p:cNvPr>
          <p:cNvSpPr txBox="1"/>
          <p:nvPr/>
        </p:nvSpPr>
        <p:spPr>
          <a:xfrm>
            <a:off x="9121653" y="1555954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</p:spTree>
    <p:extLst>
      <p:ext uri="{BB962C8B-B14F-4D97-AF65-F5344CB8AC3E}">
        <p14:creationId xmlns:p14="http://schemas.microsoft.com/office/powerpoint/2010/main" val="59275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C1C104-9EA5-4E02-ADAD-23B9B68C7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4" y="1679979"/>
            <a:ext cx="7209626" cy="4475936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C0E0F22F-6029-4D8E-889D-E93F53B3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1151401"/>
            <a:ext cx="6864517" cy="797783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segmentation: K-means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Freeform 429">
            <a:extLst>
              <a:ext uri="{FF2B5EF4-FFF2-40B4-BE49-F238E27FC236}">
                <a16:creationId xmlns:a16="http://schemas.microsoft.com/office/drawing/2014/main" id="{ACA192C6-2E71-4D1D-80ED-E3C73110F7BE}"/>
              </a:ext>
            </a:extLst>
          </p:cNvPr>
          <p:cNvSpPr>
            <a:spLocks/>
          </p:cNvSpPr>
          <p:nvPr/>
        </p:nvSpPr>
        <p:spPr bwMode="auto">
          <a:xfrm>
            <a:off x="8871352" y="1151401"/>
            <a:ext cx="738000" cy="736714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E84EDE7-313C-46C1-A1F8-8A13114C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6" y="1316470"/>
            <a:ext cx="402378" cy="40418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5F6BE69-E6A9-48D3-9322-78B00DCCA052}"/>
              </a:ext>
            </a:extLst>
          </p:cNvPr>
          <p:cNvSpPr txBox="1"/>
          <p:nvPr/>
        </p:nvSpPr>
        <p:spPr>
          <a:xfrm>
            <a:off x="4318782" y="2046030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B773675-D8F4-4C36-8077-7CCDA451A7EE}"/>
              </a:ext>
            </a:extLst>
          </p:cNvPr>
          <p:cNvSpPr txBox="1"/>
          <p:nvPr/>
        </p:nvSpPr>
        <p:spPr>
          <a:xfrm>
            <a:off x="7241482" y="2046030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18350E-0816-4315-AC56-25A8D4796A9C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9559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C5A6886-3663-48E7-AE0E-7983EAF39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0" y="1679463"/>
            <a:ext cx="7209626" cy="449518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5D81899-376E-4D9E-868C-95462D00FF2C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949BA37-21E3-4486-B5A7-04F23C29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1151401"/>
            <a:ext cx="6864517" cy="797783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segmentation: K-means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Freeform 429">
            <a:extLst>
              <a:ext uri="{FF2B5EF4-FFF2-40B4-BE49-F238E27FC236}">
                <a16:creationId xmlns:a16="http://schemas.microsoft.com/office/drawing/2014/main" id="{5A0E0C4A-4DC8-4DFA-91B9-90B6D00886C8}"/>
              </a:ext>
            </a:extLst>
          </p:cNvPr>
          <p:cNvSpPr>
            <a:spLocks/>
          </p:cNvSpPr>
          <p:nvPr/>
        </p:nvSpPr>
        <p:spPr bwMode="auto">
          <a:xfrm>
            <a:off x="8871352" y="1151401"/>
            <a:ext cx="738000" cy="736714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AE4C27D-615D-40CE-89D9-2AF406287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6" y="1316470"/>
            <a:ext cx="402378" cy="40418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CF36B94-B641-4D85-8AF8-0861E9D79B80}"/>
              </a:ext>
            </a:extLst>
          </p:cNvPr>
          <p:cNvSpPr txBox="1"/>
          <p:nvPr/>
        </p:nvSpPr>
        <p:spPr>
          <a:xfrm>
            <a:off x="4318782" y="2046030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D0171B-BD83-472F-86E0-C605589D19F9}"/>
              </a:ext>
            </a:extLst>
          </p:cNvPr>
          <p:cNvSpPr txBox="1"/>
          <p:nvPr/>
        </p:nvSpPr>
        <p:spPr>
          <a:xfrm>
            <a:off x="7241482" y="2046030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</p:spTree>
    <p:extLst>
      <p:ext uri="{BB962C8B-B14F-4D97-AF65-F5344CB8AC3E}">
        <p14:creationId xmlns:p14="http://schemas.microsoft.com/office/powerpoint/2010/main" val="201928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51F0FF-B9B5-4727-8F10-D6BD1027351F}"/>
              </a:ext>
            </a:extLst>
          </p:cNvPr>
          <p:cNvSpPr txBox="1"/>
          <p:nvPr/>
        </p:nvSpPr>
        <p:spPr>
          <a:xfrm>
            <a:off x="4102473" y="1836188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608B2BA-9688-4C3D-A494-36E77F8FFC64}"/>
              </a:ext>
            </a:extLst>
          </p:cNvPr>
          <p:cNvSpPr txBox="1"/>
          <p:nvPr/>
        </p:nvSpPr>
        <p:spPr>
          <a:xfrm>
            <a:off x="7025173" y="1836188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A712E3-1A3F-4917-A792-54DB615DD776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BC0D29-7BE0-471C-A0E0-231025F7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57" y="1680494"/>
            <a:ext cx="7228877" cy="4543315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356DFCE0-98CE-4612-81ED-F1689E40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1151401"/>
            <a:ext cx="6864517" cy="797783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segmentation: K-means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4" name="Freeform 429">
            <a:extLst>
              <a:ext uri="{FF2B5EF4-FFF2-40B4-BE49-F238E27FC236}">
                <a16:creationId xmlns:a16="http://schemas.microsoft.com/office/drawing/2014/main" id="{91B95057-2FF0-4EA1-88BA-0E8048170F2E}"/>
              </a:ext>
            </a:extLst>
          </p:cNvPr>
          <p:cNvSpPr>
            <a:spLocks/>
          </p:cNvSpPr>
          <p:nvPr/>
        </p:nvSpPr>
        <p:spPr bwMode="auto">
          <a:xfrm>
            <a:off x="8871352" y="1151401"/>
            <a:ext cx="738000" cy="736714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AE41CFF-8744-4618-9007-C927211CA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6" y="1316470"/>
            <a:ext cx="402378" cy="40418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CE9AF83-3054-4A01-85C7-260D73A90ADF}"/>
              </a:ext>
            </a:extLst>
          </p:cNvPr>
          <p:cNvSpPr txBox="1"/>
          <p:nvPr/>
        </p:nvSpPr>
        <p:spPr>
          <a:xfrm>
            <a:off x="4318782" y="2046030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7DC617-87BD-475C-A1D0-8DDF6FD19A22}"/>
              </a:ext>
            </a:extLst>
          </p:cNvPr>
          <p:cNvSpPr txBox="1"/>
          <p:nvPr/>
        </p:nvSpPr>
        <p:spPr>
          <a:xfrm>
            <a:off x="7241482" y="2046030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</p:spTree>
    <p:extLst>
      <p:ext uri="{BB962C8B-B14F-4D97-AF65-F5344CB8AC3E}">
        <p14:creationId xmlns:p14="http://schemas.microsoft.com/office/powerpoint/2010/main" val="374701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ACB0FE-A461-48E7-B58F-36568AADB3FE}"/>
              </a:ext>
            </a:extLst>
          </p:cNvPr>
          <p:cNvSpPr txBox="1"/>
          <p:nvPr/>
        </p:nvSpPr>
        <p:spPr>
          <a:xfrm>
            <a:off x="8936676" y="575198"/>
            <a:ext cx="329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Graphical</a:t>
            </a:r>
            <a:r>
              <a:rPr lang="it-IT" sz="2000" b="1" dirty="0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Helvetica Neue Medium"/>
                <a:cs typeface="Arial" panose="020B0604020202020204" pitchFamily="34" charset="0"/>
              </a:rPr>
              <a:t>approach</a:t>
            </a:r>
            <a:endParaRPr lang="it-IT" sz="2000" b="1" dirty="0">
              <a:solidFill>
                <a:schemeClr val="bg1"/>
              </a:solidFill>
              <a:latin typeface="Helvetica Neue Medium"/>
              <a:cs typeface="Arial" panose="020B0604020202020204" pitchFamily="34" charset="0"/>
            </a:endParaRPr>
          </a:p>
          <a:p>
            <a:endParaRPr lang="it-IT" sz="2000" dirty="0">
              <a:latin typeface="Helvetica Neue Medium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BC60444-303E-4435-86F4-CB034198E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86" y="1685216"/>
            <a:ext cx="7209626" cy="4475936"/>
          </a:xfrm>
          <a:prstGeom prst="rect">
            <a:avLst/>
          </a:prstGeo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38A6C18F-1DB7-43C3-8CAA-F9B455E7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857" y="1151401"/>
            <a:ext cx="6864517" cy="797783"/>
          </a:xfrm>
        </p:spPr>
        <p:txBody>
          <a:bodyPr>
            <a:normAutofit/>
          </a:bodyPr>
          <a:lstStyle/>
          <a:p>
            <a:r>
              <a:rPr lang="da-DK" sz="3200" b="1" dirty="0">
                <a:solidFill>
                  <a:schemeClr val="accent2"/>
                </a:solidFill>
                <a:latin typeface="arial" panose="020B0604020202020204" pitchFamily="34" charset="0"/>
              </a:rPr>
              <a:t>Image segmentation: K-means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5" name="Freeform 429">
            <a:extLst>
              <a:ext uri="{FF2B5EF4-FFF2-40B4-BE49-F238E27FC236}">
                <a16:creationId xmlns:a16="http://schemas.microsoft.com/office/drawing/2014/main" id="{CA692972-0AC1-4A05-84CB-9CA6004446A6}"/>
              </a:ext>
            </a:extLst>
          </p:cNvPr>
          <p:cNvSpPr>
            <a:spLocks/>
          </p:cNvSpPr>
          <p:nvPr/>
        </p:nvSpPr>
        <p:spPr bwMode="auto">
          <a:xfrm>
            <a:off x="8871352" y="1151401"/>
            <a:ext cx="738000" cy="736714"/>
          </a:xfrm>
          <a:custGeom>
            <a:avLst/>
            <a:gdLst>
              <a:gd name="T0" fmla="*/ 3162 w 3847"/>
              <a:gd name="T1" fmla="*/ 684 h 3847"/>
              <a:gd name="T2" fmla="*/ 3162 w 3847"/>
              <a:gd name="T3" fmla="*/ 3163 h 3847"/>
              <a:gd name="T4" fmla="*/ 684 w 3847"/>
              <a:gd name="T5" fmla="*/ 3163 h 3847"/>
              <a:gd name="T6" fmla="*/ 684 w 3847"/>
              <a:gd name="T7" fmla="*/ 684 h 3847"/>
              <a:gd name="T8" fmla="*/ 3162 w 3847"/>
              <a:gd name="T9" fmla="*/ 684 h 3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7" h="3847">
                <a:moveTo>
                  <a:pt x="3162" y="684"/>
                </a:moveTo>
                <a:cubicBezTo>
                  <a:pt x="3847" y="1369"/>
                  <a:pt x="3847" y="2479"/>
                  <a:pt x="3162" y="3163"/>
                </a:cubicBezTo>
                <a:cubicBezTo>
                  <a:pt x="2478" y="3847"/>
                  <a:pt x="1369" y="3847"/>
                  <a:pt x="684" y="3163"/>
                </a:cubicBezTo>
                <a:cubicBezTo>
                  <a:pt x="0" y="2479"/>
                  <a:pt x="0" y="1369"/>
                  <a:pt x="684" y="684"/>
                </a:cubicBezTo>
                <a:cubicBezTo>
                  <a:pt x="1369" y="0"/>
                  <a:pt x="2478" y="0"/>
                  <a:pt x="3162" y="684"/>
                </a:cubicBezTo>
                <a:close/>
              </a:path>
            </a:pathLst>
          </a:custGeom>
          <a:solidFill>
            <a:srgbClr val="FFFFFF"/>
          </a:solidFill>
          <a:ln w="6350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A6244C-EFE2-4423-A47A-A8CFA0B8F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6" y="1316470"/>
            <a:ext cx="402378" cy="40418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E560902-4944-4185-B3C4-3EAA1745F509}"/>
              </a:ext>
            </a:extLst>
          </p:cNvPr>
          <p:cNvSpPr txBox="1"/>
          <p:nvPr/>
        </p:nvSpPr>
        <p:spPr>
          <a:xfrm>
            <a:off x="4318782" y="2046030"/>
            <a:ext cx="1269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C02F42D-0C9E-437D-A62D-9A2FE450C293}"/>
              </a:ext>
            </a:extLst>
          </p:cNvPr>
          <p:cNvSpPr txBox="1"/>
          <p:nvPr/>
        </p:nvSpPr>
        <p:spPr>
          <a:xfrm>
            <a:off x="7241482" y="2046030"/>
            <a:ext cx="153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test</a:t>
            </a:r>
          </a:p>
        </p:txBody>
      </p:sp>
    </p:spTree>
    <p:extLst>
      <p:ext uri="{BB962C8B-B14F-4D97-AF65-F5344CB8AC3E}">
        <p14:creationId xmlns:p14="http://schemas.microsoft.com/office/powerpoint/2010/main" val="2291839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20AD7CD-E3B7-4DDF-9EFF-FF5FA8109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2072" y="2358999"/>
            <a:ext cx="6858000" cy="2493963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b="1" dirty="0" err="1"/>
              <a:t>Extraction</a:t>
            </a:r>
            <a:r>
              <a:rPr lang="it-IT" b="1" dirty="0"/>
              <a:t> of Features from </a:t>
            </a:r>
            <a:r>
              <a:rPr lang="it-IT" b="1" dirty="0" err="1"/>
              <a:t>Raw</a:t>
            </a:r>
            <a:r>
              <a:rPr lang="it-IT" b="1" dirty="0"/>
              <a:t> Data</a:t>
            </a:r>
          </a:p>
          <a:p>
            <a:pPr algn="l"/>
            <a:endParaRPr lang="it-IT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b="1" dirty="0"/>
              <a:t>Model Fitting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b="1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b="1" dirty="0"/>
              <a:t>Analysis of the </a:t>
            </a:r>
            <a:r>
              <a:rPr lang="it-IT" b="1" dirty="0" err="1"/>
              <a:t>Results</a:t>
            </a:r>
            <a:endParaRPr lang="it-IT" b="1" dirty="0"/>
          </a:p>
          <a:p>
            <a:endParaRPr lang="it-IT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B0CD176-23A7-4004-A5BB-11A4D8159271}"/>
              </a:ext>
            </a:extLst>
          </p:cNvPr>
          <p:cNvSpPr txBox="1">
            <a:spLocks/>
          </p:cNvSpPr>
          <p:nvPr/>
        </p:nvSpPr>
        <p:spPr>
          <a:xfrm rot="10800000" flipV="1">
            <a:off x="3456038" y="294968"/>
            <a:ext cx="5279923" cy="62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Multi-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Statistics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11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91F7926-737B-4B56-A3D1-FE59DFB0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3675"/>
            <a:ext cx="5673448" cy="469693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87CD749-7FE8-4D76-8467-644211B3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6" y="1415845"/>
            <a:ext cx="4377506" cy="932245"/>
          </a:xfrm>
        </p:spPr>
        <p:txBody>
          <a:bodyPr>
            <a:normAutofit/>
          </a:bodyPr>
          <a:lstStyle/>
          <a:p>
            <a:pPr algn="l"/>
            <a:r>
              <a:rPr lang="it-IT" sz="3000" b="1" dirty="0">
                <a:solidFill>
                  <a:schemeClr val="tx1"/>
                </a:solidFill>
                <a:latin typeface="Helvetica Neue Medium"/>
              </a:rPr>
              <a:t>Feature </a:t>
            </a:r>
            <a:r>
              <a:rPr lang="it-IT" sz="3000" b="1" dirty="0" err="1">
                <a:solidFill>
                  <a:schemeClr val="tx1"/>
                </a:solidFill>
                <a:latin typeface="Helvetica Neue Medium"/>
              </a:rPr>
              <a:t>Extraction</a:t>
            </a:r>
            <a:endParaRPr lang="it-IT" sz="3000" b="1" dirty="0">
              <a:solidFill>
                <a:schemeClr val="tx1"/>
              </a:solidFill>
              <a:latin typeface="Helvetica Neue Medium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43BC60-80AF-46A6-85FC-75262E1B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9" y="2475910"/>
            <a:ext cx="4655341" cy="3236235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Helvetica Neue Medium"/>
              </a:rPr>
              <a:t>12 features for </a:t>
            </a:r>
            <a:r>
              <a:rPr lang="it-IT" sz="2400" dirty="0" err="1">
                <a:latin typeface="Helvetica Neue Medium"/>
              </a:rPr>
              <a:t>both</a:t>
            </a:r>
            <a:r>
              <a:rPr lang="it-IT" sz="2400" dirty="0">
                <a:latin typeface="Helvetica Neue Medium"/>
              </a:rPr>
              <a:t> the </a:t>
            </a:r>
            <a:r>
              <a:rPr lang="it-IT" sz="2400" dirty="0" err="1">
                <a:latin typeface="Helvetica Neue Medium"/>
              </a:rPr>
              <a:t>static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dynamic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tests</a:t>
            </a:r>
            <a:endParaRPr lang="it-IT" sz="2400" dirty="0">
              <a:latin typeface="Helvetica Neue Medium"/>
            </a:endParaRPr>
          </a:p>
          <a:p>
            <a:r>
              <a:rPr lang="it-IT" sz="2400" dirty="0" err="1">
                <a:latin typeface="Helvetica Neue Medium"/>
              </a:rPr>
              <a:t>Length</a:t>
            </a:r>
            <a:r>
              <a:rPr lang="it-IT" sz="2400" dirty="0">
                <a:latin typeface="Helvetica Neue Medium"/>
              </a:rPr>
              <a:t>, Speed, Peak </a:t>
            </a:r>
            <a:r>
              <a:rPr lang="it-IT" sz="2400" dirty="0" err="1">
                <a:latin typeface="Helvetica Neue Medium"/>
              </a:rPr>
              <a:t>Instantaneous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Velocity</a:t>
            </a:r>
            <a:r>
              <a:rPr lang="it-IT" sz="2400" dirty="0">
                <a:latin typeface="Helvetica Neue Medium"/>
              </a:rPr>
              <a:t>, </a:t>
            </a:r>
            <a:r>
              <a:rPr lang="it-IT" sz="2400" dirty="0" err="1">
                <a:latin typeface="Helvetica Neue Medium"/>
              </a:rPr>
              <a:t>Count</a:t>
            </a:r>
            <a:r>
              <a:rPr lang="it-IT" sz="2400" dirty="0">
                <a:latin typeface="Helvetica Neue Medium"/>
              </a:rPr>
              <a:t> Z, Pressure and Pressure </a:t>
            </a:r>
            <a:r>
              <a:rPr lang="it-IT" sz="2400" dirty="0" err="1">
                <a:latin typeface="Helvetica Neue Medium"/>
              </a:rPr>
              <a:t>Change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statistics</a:t>
            </a:r>
            <a:r>
              <a:rPr lang="it-IT" sz="2400" dirty="0">
                <a:latin typeface="Helvetica Neue Medium"/>
              </a:rPr>
              <a:t>…</a:t>
            </a:r>
          </a:p>
          <a:p>
            <a:r>
              <a:rPr lang="it-IT" sz="2400" dirty="0" err="1">
                <a:latin typeface="Helvetica Neue Medium"/>
              </a:rPr>
              <a:t>Correlation</a:t>
            </a:r>
            <a:endParaRPr lang="it-IT" sz="2400" dirty="0">
              <a:latin typeface="Helvetica Neue Medium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BB3F99-28A9-484E-950A-BB50B6F2B670}"/>
              </a:ext>
            </a:extLst>
          </p:cNvPr>
          <p:cNvSpPr txBox="1"/>
          <p:nvPr/>
        </p:nvSpPr>
        <p:spPr>
          <a:xfrm>
            <a:off x="8239125" y="491613"/>
            <a:ext cx="369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Multi-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Statistics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91937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oefficients different from zero in the ElasticNet Lasso.&#10;">
            <a:extLst>
              <a:ext uri="{FF2B5EF4-FFF2-40B4-BE49-F238E27FC236}">
                <a16:creationId xmlns:a16="http://schemas.microsoft.com/office/drawing/2014/main" id="{8F3CB0CC-0415-4391-A660-4CD32773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24" y="1475279"/>
            <a:ext cx="5103111" cy="420061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CEEFFB-F7AA-4713-B146-A6E0ADDE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919" y="1337628"/>
            <a:ext cx="2676526" cy="988536"/>
          </a:xfrm>
        </p:spPr>
        <p:txBody>
          <a:bodyPr>
            <a:normAutofit/>
          </a:bodyPr>
          <a:lstStyle/>
          <a:p>
            <a:pPr algn="l"/>
            <a:r>
              <a:rPr lang="it-IT" sz="3000" b="1" dirty="0">
                <a:solidFill>
                  <a:schemeClr val="tx1"/>
                </a:solidFill>
                <a:latin typeface="Helvetica Neue Medium"/>
              </a:rPr>
              <a:t>Model Fitting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F4A38-9118-4582-B0E8-08BCB2E5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34" y="2391760"/>
            <a:ext cx="4577743" cy="3376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400" dirty="0" err="1">
                <a:latin typeface="Helvetica Neue Medium"/>
              </a:rPr>
              <a:t>Logistic</a:t>
            </a:r>
            <a:r>
              <a:rPr lang="it-IT" sz="2400" dirty="0">
                <a:latin typeface="Helvetica Neue Medium"/>
              </a:rPr>
              <a:t> Lasso, </a:t>
            </a:r>
            <a:r>
              <a:rPr lang="it-IT" sz="2400" dirty="0" err="1">
                <a:latin typeface="Helvetica Neue Medium"/>
              </a:rPr>
              <a:t>SparseSVM</a:t>
            </a:r>
            <a:r>
              <a:rPr lang="it-IT" sz="2400" dirty="0">
                <a:latin typeface="Helvetica Neue Medium"/>
              </a:rPr>
              <a:t>, </a:t>
            </a:r>
            <a:r>
              <a:rPr lang="it-IT" sz="2400" dirty="0" err="1">
                <a:latin typeface="Helvetica Neue Medium"/>
              </a:rPr>
              <a:t>ElasticSVM</a:t>
            </a:r>
            <a:r>
              <a:rPr lang="it-IT" sz="2400" dirty="0">
                <a:latin typeface="Helvetica Neue Medium"/>
              </a:rPr>
              <a:t>, Group Lasso</a:t>
            </a:r>
          </a:p>
          <a:p>
            <a:pPr>
              <a:lnSpc>
                <a:spcPct val="150000"/>
              </a:lnSpc>
            </a:pPr>
            <a:r>
              <a:rPr lang="it-IT" b="1" dirty="0" err="1">
                <a:solidFill>
                  <a:srgbClr val="C00000"/>
                </a:solidFill>
                <a:latin typeface="Helvetica Neue Medium"/>
              </a:rPr>
              <a:t>ElasticNet</a:t>
            </a:r>
            <a:r>
              <a:rPr lang="it-IT" b="1" dirty="0">
                <a:solidFill>
                  <a:srgbClr val="C00000"/>
                </a:solidFill>
                <a:latin typeface="Helvetica Neue Medium"/>
              </a:rPr>
              <a:t> Lasso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it-IT" dirty="0">
                <a:latin typeface="Helvetica Neue Medium"/>
              </a:rPr>
              <a:t>11 non-zero </a:t>
            </a:r>
            <a:r>
              <a:rPr lang="it-IT" dirty="0" err="1">
                <a:latin typeface="Helvetica Neue Medium"/>
              </a:rPr>
              <a:t>coefficients</a:t>
            </a:r>
            <a:endParaRPr lang="it-IT" dirty="0">
              <a:latin typeface="Helvetica Neue Medium"/>
            </a:endParaRP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it-IT" dirty="0">
                <a:latin typeface="Helvetica Neue Medium"/>
              </a:rPr>
              <a:t>Speed and Pressure </a:t>
            </a:r>
            <a:r>
              <a:rPr lang="it-IT" dirty="0" err="1">
                <a:latin typeface="Helvetica Neue Medium"/>
              </a:rPr>
              <a:t>Change</a:t>
            </a:r>
            <a:r>
              <a:rPr lang="it-IT" dirty="0">
                <a:latin typeface="Helvetica Neue Medium"/>
              </a:rPr>
              <a:t> </a:t>
            </a:r>
            <a:r>
              <a:rPr lang="it-IT" dirty="0" err="1">
                <a:latin typeface="Helvetica Neue Medium"/>
              </a:rPr>
              <a:t>relevance</a:t>
            </a:r>
            <a:endParaRPr lang="it-IT" dirty="0">
              <a:latin typeface="Helvetica Neue Medium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9FAF60-0E55-47DC-8C35-A29FE824CDA1}"/>
              </a:ext>
            </a:extLst>
          </p:cNvPr>
          <p:cNvSpPr txBox="1"/>
          <p:nvPr/>
        </p:nvSpPr>
        <p:spPr>
          <a:xfrm>
            <a:off x="6032396" y="5768700"/>
            <a:ext cx="59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Helvetica Neue Medium"/>
              </a:rPr>
              <a:t>Figure: </a:t>
            </a:r>
            <a:r>
              <a:rPr lang="it-IT" i="1" dirty="0" err="1">
                <a:latin typeface="Helvetica Neue Medium"/>
              </a:rPr>
              <a:t>Coefficients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different</a:t>
            </a:r>
            <a:r>
              <a:rPr lang="it-IT" i="1" dirty="0">
                <a:latin typeface="Helvetica Neue Medium"/>
              </a:rPr>
              <a:t> from zero </a:t>
            </a:r>
            <a:r>
              <a:rPr lang="it-IT" i="1" dirty="0" err="1">
                <a:latin typeface="Helvetica Neue Medium"/>
              </a:rPr>
              <a:t>ElasticNet</a:t>
            </a:r>
            <a:r>
              <a:rPr lang="it-IT" i="1" dirty="0">
                <a:latin typeface="Helvetica Neue Medium"/>
              </a:rPr>
              <a:t> Lasso.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3A2E201-ECF9-4D90-A59C-BC78009FEABE}"/>
              </a:ext>
            </a:extLst>
          </p:cNvPr>
          <p:cNvSpPr txBox="1"/>
          <p:nvPr/>
        </p:nvSpPr>
        <p:spPr>
          <a:xfrm>
            <a:off x="8239125" y="491613"/>
            <a:ext cx="369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Multi-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Statistics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1654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1AF72377-344E-4D11-9238-7BF653D2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3095251"/>
            <a:ext cx="5152103" cy="32002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37B82F-A229-4B9F-8EEE-10A223FA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277" y="1108124"/>
            <a:ext cx="6687471" cy="852903"/>
          </a:xfrm>
        </p:spPr>
        <p:txBody>
          <a:bodyPr>
            <a:normAutofit fontScale="90000"/>
          </a:bodyPr>
          <a:lstStyle/>
          <a:p>
            <a:pPr algn="l"/>
            <a:r>
              <a:rPr lang="it-IT" b="1" dirty="0">
                <a:solidFill>
                  <a:schemeClr val="tx1"/>
                </a:solidFill>
                <a:latin typeface="Helvetica Neue Medium"/>
              </a:rPr>
              <a:t>More on Pressure </a:t>
            </a:r>
            <a:r>
              <a:rPr lang="it-IT" b="1" dirty="0" err="1">
                <a:solidFill>
                  <a:schemeClr val="tx1"/>
                </a:solidFill>
                <a:latin typeface="Helvetica Neue Medium"/>
              </a:rPr>
              <a:t>Change</a:t>
            </a:r>
            <a:endParaRPr lang="it-IT" b="1" dirty="0">
              <a:solidFill>
                <a:schemeClr val="tx1"/>
              </a:solidFill>
              <a:latin typeface="Helvetica Neue Medium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5BC47-C925-49FF-960C-19384C54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4" y="1997560"/>
            <a:ext cx="6924675" cy="1114046"/>
          </a:xfrm>
        </p:spPr>
        <p:txBody>
          <a:bodyPr>
            <a:normAutofit fontScale="92500"/>
          </a:bodyPr>
          <a:lstStyle/>
          <a:p>
            <a:r>
              <a:rPr lang="it-IT" sz="2400" dirty="0" err="1">
                <a:latin typeface="Helvetica Neue Medium"/>
              </a:rPr>
              <a:t>Tremor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increases</a:t>
            </a:r>
            <a:r>
              <a:rPr lang="it-IT" sz="2400" dirty="0">
                <a:latin typeface="Helvetica Neue Medium"/>
              </a:rPr>
              <a:t> the </a:t>
            </a:r>
            <a:r>
              <a:rPr lang="it-IT" sz="2400" dirty="0" err="1">
                <a:latin typeface="Helvetica Neue Medium"/>
              </a:rPr>
              <a:t>variability</a:t>
            </a:r>
            <a:r>
              <a:rPr lang="it-IT" sz="2400" dirty="0">
                <a:latin typeface="Helvetica Neue Medium"/>
              </a:rPr>
              <a:t> in Pressure </a:t>
            </a:r>
            <a:r>
              <a:rPr lang="it-IT" sz="2400" dirty="0" err="1">
                <a:latin typeface="Helvetica Neue Medium"/>
              </a:rPr>
              <a:t>Change</a:t>
            </a:r>
            <a:endParaRPr lang="it-IT" sz="2400" dirty="0">
              <a:latin typeface="Helvetica Neue Medium"/>
            </a:endParaRPr>
          </a:p>
          <a:p>
            <a:r>
              <a:rPr lang="it-IT" sz="2400" dirty="0">
                <a:latin typeface="Helvetica Neue Medium"/>
              </a:rPr>
              <a:t>Control </a:t>
            </a:r>
            <a:r>
              <a:rPr lang="it-IT" sz="2400" dirty="0" err="1">
                <a:latin typeface="Helvetica Neue Medium"/>
              </a:rPr>
              <a:t>patients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have</a:t>
            </a:r>
            <a:r>
              <a:rPr lang="it-IT" sz="2400" dirty="0">
                <a:latin typeface="Helvetica Neue Medium"/>
              </a:rPr>
              <a:t> a precise </a:t>
            </a:r>
            <a:r>
              <a:rPr lang="it-IT" sz="2400" dirty="0" err="1">
                <a:latin typeface="Helvetica Neue Medium"/>
              </a:rPr>
              <a:t>drawing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techinque</a:t>
            </a:r>
            <a:endParaRPr lang="it-IT" sz="2400" dirty="0">
              <a:latin typeface="Helvetica Neue Medium"/>
            </a:endParaRPr>
          </a:p>
          <a:p>
            <a:endParaRPr lang="it-IT" sz="24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F823210-FD9E-48A9-AA71-B8CFA515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52" y="3111606"/>
            <a:ext cx="4997051" cy="3183907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B20F687-52E3-4EB7-9B6A-F16B27CFEA0F}"/>
              </a:ext>
            </a:extLst>
          </p:cNvPr>
          <p:cNvSpPr txBox="1"/>
          <p:nvPr/>
        </p:nvSpPr>
        <p:spPr>
          <a:xfrm>
            <a:off x="8239125" y="491613"/>
            <a:ext cx="369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Multi-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Statistics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05670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E28B5-4BBE-432D-9B93-2A496D47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091" y="1580608"/>
            <a:ext cx="8862553" cy="4539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sz="2400" dirty="0" err="1">
                <a:latin typeface="Helvetica Neue Medium"/>
              </a:rPr>
              <a:t>Tremor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is</a:t>
            </a:r>
            <a:r>
              <a:rPr lang="it-IT" sz="2400" dirty="0">
                <a:latin typeface="Helvetica Neue Medium"/>
              </a:rPr>
              <a:t> the </a:t>
            </a:r>
            <a:r>
              <a:rPr lang="it-IT" sz="2400" dirty="0" err="1">
                <a:latin typeface="Helvetica Neue Medium"/>
              </a:rPr>
              <a:t>most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salient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characteristic</a:t>
            </a:r>
            <a:r>
              <a:rPr lang="it-IT" sz="2400" dirty="0">
                <a:latin typeface="Helvetica Neue Medium"/>
              </a:rPr>
              <a:t> of </a:t>
            </a:r>
            <a:r>
              <a:rPr lang="it-IT" sz="2400" dirty="0" err="1">
                <a:latin typeface="Helvetica Neue Medium"/>
              </a:rPr>
              <a:t>Parkinson’s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disease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capturable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interpretable</a:t>
            </a:r>
            <a:r>
              <a:rPr lang="it-IT" sz="2400" dirty="0">
                <a:latin typeface="Helvetica Neue Medium"/>
              </a:rPr>
              <a:t> with </a:t>
            </a:r>
            <a:r>
              <a:rPr lang="it-IT" sz="2400" dirty="0" err="1">
                <a:latin typeface="Helvetica Neue Medium"/>
              </a:rPr>
              <a:t>these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drawing</a:t>
            </a:r>
            <a:r>
              <a:rPr lang="it-IT" sz="2400" dirty="0">
                <a:latin typeface="Helvetica Neue Medium"/>
              </a:rPr>
              <a:t> tasks</a:t>
            </a:r>
          </a:p>
          <a:p>
            <a:pPr>
              <a:spcAft>
                <a:spcPts val="600"/>
              </a:spcAft>
            </a:pPr>
            <a:r>
              <a:rPr lang="it-IT" sz="2400" dirty="0" err="1">
                <a:latin typeface="Helvetica Neue Medium"/>
              </a:rPr>
              <a:t>Though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very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different</a:t>
            </a:r>
            <a:r>
              <a:rPr lang="it-IT" sz="2400" dirty="0">
                <a:latin typeface="Helvetica Neue Medium"/>
              </a:rPr>
              <a:t> in </a:t>
            </a:r>
            <a:r>
              <a:rPr lang="it-IT" sz="2400" dirty="0" err="1">
                <a:latin typeface="Helvetica Neue Medium"/>
              </a:rPr>
              <a:t>principle</a:t>
            </a:r>
            <a:r>
              <a:rPr lang="it-IT" sz="2400" dirty="0">
                <a:latin typeface="Helvetica Neue Medium"/>
              </a:rPr>
              <a:t>, </a:t>
            </a:r>
            <a:r>
              <a:rPr lang="it-IT" sz="2400" dirty="0" err="1">
                <a:latin typeface="Helvetica Neue Medium"/>
              </a:rPr>
              <a:t>our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approaches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have</a:t>
            </a:r>
            <a:r>
              <a:rPr lang="it-IT" sz="2400" dirty="0">
                <a:latin typeface="Helvetica Neue Medium"/>
              </a:rPr>
              <a:t> some </a:t>
            </a:r>
            <a:r>
              <a:rPr lang="it-IT" sz="2400" dirty="0" err="1">
                <a:latin typeface="Helvetica Neue Medium"/>
              </a:rPr>
              <a:t>similarities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could</a:t>
            </a:r>
            <a:r>
              <a:rPr lang="it-IT" sz="2400" dirty="0">
                <a:latin typeface="Helvetica Neue Medium"/>
              </a:rPr>
              <a:t> be </a:t>
            </a:r>
            <a:r>
              <a:rPr lang="it-IT" sz="2400" dirty="0" err="1">
                <a:latin typeface="Helvetica Neue Medium"/>
              </a:rPr>
              <a:t>used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together</a:t>
            </a:r>
            <a:r>
              <a:rPr lang="it-IT" sz="2400" dirty="0">
                <a:latin typeface="Helvetica Neue Medium"/>
              </a:rPr>
              <a:t> for </a:t>
            </a:r>
            <a:r>
              <a:rPr lang="it-IT" sz="2400" dirty="0" err="1">
                <a:latin typeface="Helvetica Neue Medium"/>
              </a:rPr>
              <a:t>better</a:t>
            </a:r>
            <a:r>
              <a:rPr lang="it-IT" sz="2400" dirty="0">
                <a:latin typeface="Helvetica Neue Medium"/>
              </a:rPr>
              <a:t> insights</a:t>
            </a:r>
          </a:p>
          <a:p>
            <a:pPr>
              <a:spcAft>
                <a:spcPts val="600"/>
              </a:spcAft>
            </a:pPr>
            <a:r>
              <a:rPr lang="it-IT" sz="2400" dirty="0">
                <a:latin typeface="Helvetica Neue Medium"/>
              </a:rPr>
              <a:t>Models </a:t>
            </a:r>
            <a:r>
              <a:rPr lang="it-IT" sz="2400" dirty="0" err="1">
                <a:latin typeface="Helvetica Neue Medium"/>
              </a:rPr>
              <a:t>useful</a:t>
            </a:r>
            <a:r>
              <a:rPr lang="it-IT" sz="2400" dirty="0">
                <a:latin typeface="Helvetica Neue Medium"/>
              </a:rPr>
              <a:t> for </a:t>
            </a:r>
            <a:r>
              <a:rPr lang="it-IT" sz="2400" dirty="0" err="1">
                <a:latin typeface="Helvetica Neue Medium"/>
              </a:rPr>
              <a:t>analysis</a:t>
            </a:r>
            <a:r>
              <a:rPr lang="it-IT" sz="2400" dirty="0">
                <a:latin typeface="Helvetica Neue Medium"/>
              </a:rPr>
              <a:t> of the features, </a:t>
            </a:r>
            <a:r>
              <a:rPr lang="it-IT" sz="2400" dirty="0" err="1">
                <a:latin typeface="Helvetica Neue Medium"/>
              </a:rPr>
              <a:t>but</a:t>
            </a:r>
            <a:r>
              <a:rPr lang="it-IT" sz="2400" dirty="0">
                <a:latin typeface="Helvetica Neue Medium"/>
              </a:rPr>
              <a:t> with more data </a:t>
            </a:r>
            <a:r>
              <a:rPr lang="it-IT" sz="2400" dirty="0" err="1">
                <a:latin typeface="Helvetica Neue Medium"/>
              </a:rPr>
              <a:t>we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could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also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verify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their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predictive</a:t>
            </a:r>
            <a:r>
              <a:rPr lang="it-IT" sz="2400" dirty="0">
                <a:latin typeface="Helvetica Neue Medium"/>
              </a:rPr>
              <a:t> power</a:t>
            </a:r>
          </a:p>
          <a:p>
            <a:pPr>
              <a:spcAft>
                <a:spcPts val="600"/>
              </a:spcAft>
            </a:pPr>
            <a:r>
              <a:rPr lang="it-IT" sz="2400" dirty="0" err="1">
                <a:latin typeface="Helvetica Neue Medium"/>
              </a:rPr>
              <a:t>Anyway</a:t>
            </a:r>
            <a:r>
              <a:rPr lang="it-IT" sz="2400" dirty="0">
                <a:latin typeface="Helvetica Neue Medium"/>
              </a:rPr>
              <a:t>, </a:t>
            </a:r>
            <a:r>
              <a:rPr lang="it-IT" sz="2400" dirty="0" err="1">
                <a:latin typeface="Helvetica Neue Medium"/>
              </a:rPr>
              <a:t>Parkinson’s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is</a:t>
            </a:r>
            <a:r>
              <a:rPr lang="it-IT" sz="2400" dirty="0">
                <a:latin typeface="Helvetica Neue Medium"/>
              </a:rPr>
              <a:t> more </a:t>
            </a:r>
            <a:r>
              <a:rPr lang="it-IT" sz="2400" dirty="0" err="1">
                <a:latin typeface="Helvetica Neue Medium"/>
              </a:rPr>
              <a:t>complex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then</a:t>
            </a:r>
            <a:r>
              <a:rPr lang="it-IT" sz="2400" dirty="0">
                <a:latin typeface="Helvetica Neue Medium"/>
              </a:rPr>
              <a:t> just </a:t>
            </a:r>
            <a:r>
              <a:rPr lang="it-IT" sz="2400" dirty="0" err="1">
                <a:latin typeface="Helvetica Neue Medium"/>
              </a:rPr>
              <a:t>tremor</a:t>
            </a:r>
            <a:r>
              <a:rPr lang="it-IT" sz="2400" dirty="0">
                <a:latin typeface="Helvetica Neue Medium"/>
              </a:rPr>
              <a:t>. </a:t>
            </a:r>
            <a:br>
              <a:rPr lang="it-IT" sz="2400" dirty="0">
                <a:latin typeface="Helvetica Neue Medium"/>
              </a:rPr>
            </a:br>
            <a:r>
              <a:rPr lang="it-IT" sz="2400" dirty="0" err="1">
                <a:latin typeface="Helvetica Neue Medium"/>
              </a:rPr>
              <a:t>We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need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specialists</a:t>
            </a:r>
            <a:r>
              <a:rPr lang="it-IT" sz="2400" dirty="0">
                <a:latin typeface="Helvetica Neue Medium"/>
              </a:rPr>
              <a:t>’ </a:t>
            </a:r>
            <a:r>
              <a:rPr lang="it-IT" sz="2400" dirty="0" err="1">
                <a:latin typeface="Helvetica Neue Medium"/>
              </a:rPr>
              <a:t>evaluation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other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clynical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analysis</a:t>
            </a:r>
            <a:r>
              <a:rPr lang="it-IT" sz="2400" dirty="0">
                <a:latin typeface="Helvetica Neue Medium"/>
              </a:rPr>
              <a:t> to </a:t>
            </a:r>
            <a:r>
              <a:rPr lang="it-IT" sz="2400" dirty="0" err="1">
                <a:latin typeface="Helvetica Neue Medium"/>
              </a:rPr>
              <a:t>get</a:t>
            </a:r>
            <a:r>
              <a:rPr lang="it-IT" sz="2400" dirty="0">
                <a:latin typeface="Helvetica Neue Medium"/>
              </a:rPr>
              <a:t> a model for </a:t>
            </a:r>
            <a:r>
              <a:rPr lang="it-IT" sz="2400" dirty="0" err="1">
                <a:latin typeface="Helvetica Neue Medium"/>
              </a:rPr>
              <a:t>prediction</a:t>
            </a:r>
            <a:r>
              <a:rPr lang="it-IT" sz="2400" dirty="0">
                <a:latin typeface="Helvetica Neue Medium"/>
              </a:rPr>
              <a:t> to be exploit in </a:t>
            </a:r>
            <a:r>
              <a:rPr lang="it-IT" sz="2400" dirty="0" err="1">
                <a:latin typeface="Helvetica Neue Medium"/>
              </a:rPr>
              <a:t>practice</a:t>
            </a:r>
            <a:endParaRPr lang="it-IT" sz="2400" dirty="0">
              <a:latin typeface="Helvetica Neue Medium"/>
            </a:endParaRPr>
          </a:p>
          <a:p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A9FDA55-6FFD-475B-B821-11A9B82B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456038" y="294968"/>
            <a:ext cx="5279923" cy="622598"/>
          </a:xfrm>
        </p:spPr>
        <p:txBody>
          <a:bodyPr>
            <a:normAutofit/>
          </a:bodyPr>
          <a:lstStyle/>
          <a:p>
            <a:pPr algn="ctr"/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Conclusions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4930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28EF0-3E1E-4763-925A-4BF73BB5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456038" y="294968"/>
            <a:ext cx="5279923" cy="622598"/>
          </a:xfrm>
        </p:spPr>
        <p:txBody>
          <a:bodyPr>
            <a:normAutofit/>
          </a:bodyPr>
          <a:lstStyle/>
          <a:p>
            <a:pPr algn="ctr"/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Further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investigations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77A6AB-9C44-49CB-8DCA-A998A768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395" y="2123768"/>
            <a:ext cx="8093792" cy="2762865"/>
          </a:xfrm>
        </p:spPr>
        <p:txBody>
          <a:bodyPr>
            <a:normAutofit/>
          </a:bodyPr>
          <a:lstStyle/>
          <a:p>
            <a:r>
              <a:rPr lang="it-IT" dirty="0" err="1">
                <a:latin typeface="Helvetica Neue Medium"/>
                <a:cs typeface="Helvetica" panose="020B0604020202020204" pitchFamily="34" charset="0"/>
              </a:rPr>
              <a:t>Assess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more in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detail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the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quality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of the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results</a:t>
            </a:r>
            <a:endParaRPr lang="it-IT" dirty="0">
              <a:latin typeface="Helvetica Neue Medium"/>
              <a:cs typeface="Helvetica" panose="020B0604020202020204" pitchFamily="34" charset="0"/>
            </a:endParaRPr>
          </a:p>
          <a:p>
            <a:r>
              <a:rPr lang="it-IT" dirty="0" err="1">
                <a:latin typeface="Helvetica Neue Medium"/>
                <a:cs typeface="Helvetica" panose="020B0604020202020204" pitchFamily="34" charset="0"/>
              </a:rPr>
              <a:t>Implement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different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techniques,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not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necessarily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for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dimensionality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reduction</a:t>
            </a:r>
            <a:endParaRPr lang="it-IT" dirty="0">
              <a:latin typeface="Helvetica Neue Medium"/>
              <a:cs typeface="Helvetica" panose="020B0604020202020204" pitchFamily="34" charset="0"/>
            </a:endParaRPr>
          </a:p>
          <a:p>
            <a:r>
              <a:rPr lang="it-IT" dirty="0">
                <a:latin typeface="Helvetica Neue Medium"/>
                <a:cs typeface="Helvetica" panose="020B0604020202020204" pitchFamily="34" charset="0"/>
              </a:rPr>
              <a:t>Study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only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Parkinson’s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patients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and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assess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the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gravity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of the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disease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among</a:t>
            </a:r>
            <a:r>
              <a:rPr lang="it-IT" dirty="0">
                <a:latin typeface="Helvetica Neue Medium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 Neue Medium"/>
                <a:cs typeface="Helvetica" panose="020B0604020202020204" pitchFamily="34" charset="0"/>
              </a:rPr>
              <a:t>them</a:t>
            </a:r>
            <a:endParaRPr lang="it-IT" dirty="0">
              <a:latin typeface="Helvetica Neue Medium"/>
              <a:cs typeface="Helvetica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5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28F223-48BC-412D-A2DE-36C21F25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513" y="1632155"/>
            <a:ext cx="8898809" cy="426720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Helvetica Neue Medium"/>
              </a:rPr>
              <a:t>Work in a high </a:t>
            </a:r>
            <a:r>
              <a:rPr lang="it-IT" sz="2400" dirty="0" err="1">
                <a:latin typeface="Helvetica Neue Medium"/>
              </a:rPr>
              <a:t>dimensional</a:t>
            </a:r>
            <a:r>
              <a:rPr lang="it-IT" sz="2400" dirty="0">
                <a:latin typeface="Helvetica Neue Medium"/>
              </a:rPr>
              <a:t> framework</a:t>
            </a:r>
          </a:p>
          <a:p>
            <a:r>
              <a:rPr lang="it-IT" sz="2400" b="1" dirty="0">
                <a:latin typeface="Helvetica Neue Medium"/>
              </a:rPr>
              <a:t>Focus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not</a:t>
            </a:r>
            <a:r>
              <a:rPr lang="it-IT" sz="2400" dirty="0">
                <a:latin typeface="Helvetica Neue Medium"/>
              </a:rPr>
              <a:t> on the </a:t>
            </a:r>
            <a:r>
              <a:rPr lang="it-IT" sz="2400" dirty="0" err="1">
                <a:latin typeface="Helvetica Neue Medium"/>
              </a:rPr>
              <a:t>predictive</a:t>
            </a:r>
            <a:r>
              <a:rPr lang="it-IT" sz="2400" dirty="0">
                <a:latin typeface="Helvetica Neue Medium"/>
              </a:rPr>
              <a:t> power </a:t>
            </a:r>
            <a:r>
              <a:rPr lang="it-IT" sz="2400" dirty="0" err="1">
                <a:latin typeface="Helvetica Neue Medium"/>
              </a:rPr>
              <a:t>but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b="1" dirty="0">
                <a:latin typeface="Helvetica Neue Medium"/>
              </a:rPr>
              <a:t>on the </a:t>
            </a:r>
            <a:r>
              <a:rPr lang="it-IT" sz="2400" b="1" dirty="0" err="1">
                <a:latin typeface="Helvetica Neue Medium"/>
              </a:rPr>
              <a:t>interpretability</a:t>
            </a:r>
            <a:r>
              <a:rPr lang="it-IT" sz="2400" b="1" dirty="0">
                <a:latin typeface="Helvetica Neue Medium"/>
              </a:rPr>
              <a:t> </a:t>
            </a:r>
            <a:r>
              <a:rPr lang="it-IT" sz="2400" dirty="0">
                <a:latin typeface="Helvetica Neue Medium"/>
              </a:rPr>
              <a:t>of the models	Look for </a:t>
            </a:r>
            <a:r>
              <a:rPr lang="it-IT" sz="2400" dirty="0" err="1">
                <a:latin typeface="Helvetica Neue Medium"/>
              </a:rPr>
              <a:t>salient</a:t>
            </a:r>
            <a:r>
              <a:rPr lang="it-IT" sz="2400" dirty="0">
                <a:latin typeface="Helvetica Neue Medium"/>
              </a:rPr>
              <a:t> features </a:t>
            </a:r>
          </a:p>
          <a:p>
            <a:r>
              <a:rPr lang="it-IT" sz="2400" dirty="0">
                <a:latin typeface="Helvetica Neue Medium"/>
              </a:rPr>
              <a:t>Investigate </a:t>
            </a:r>
            <a:r>
              <a:rPr lang="it-IT" sz="2400" dirty="0" err="1">
                <a:latin typeface="Helvetica Neue Medium"/>
              </a:rPr>
              <a:t>tremor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importance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characteristics</a:t>
            </a:r>
            <a:r>
              <a:rPr lang="it-IT" sz="2400" dirty="0">
                <a:latin typeface="Helvetica Neue Medium"/>
              </a:rPr>
              <a:t> </a:t>
            </a:r>
          </a:p>
          <a:p>
            <a:r>
              <a:rPr lang="it-IT" sz="2400" dirty="0">
                <a:latin typeface="Helvetica Neue Medium"/>
              </a:rPr>
              <a:t>Three </a:t>
            </a:r>
            <a:r>
              <a:rPr lang="it-IT" sz="2400" dirty="0" err="1">
                <a:latin typeface="Helvetica Neue Medium"/>
              </a:rPr>
              <a:t>approaches</a:t>
            </a:r>
            <a:r>
              <a:rPr lang="it-IT" sz="2400" dirty="0">
                <a:latin typeface="Helvetica Neue Medium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 err="1">
                <a:latin typeface="Helvetica Neue Medium"/>
              </a:rPr>
              <a:t>Graphical</a:t>
            </a:r>
            <a:endParaRPr lang="it-IT" sz="2200" dirty="0">
              <a:latin typeface="Helvetica Neue Mediu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 err="1">
                <a:latin typeface="Helvetica Neue Medium"/>
              </a:rPr>
              <a:t>Distance</a:t>
            </a:r>
            <a:r>
              <a:rPr lang="it-IT" sz="2200" dirty="0">
                <a:latin typeface="Helvetica Neue Medium"/>
              </a:rPr>
              <a:t> </a:t>
            </a:r>
            <a:r>
              <a:rPr lang="it-IT" sz="2200" dirty="0" err="1">
                <a:latin typeface="Helvetica Neue Medium"/>
              </a:rPr>
              <a:t>at</a:t>
            </a:r>
            <a:r>
              <a:rPr lang="it-IT" sz="2200" dirty="0">
                <a:latin typeface="Helvetica Neue Medium"/>
              </a:rPr>
              <a:t> </a:t>
            </a:r>
            <a:r>
              <a:rPr lang="it-IT" sz="2200" dirty="0" err="1">
                <a:latin typeface="Helvetica Neue Medium"/>
              </a:rPr>
              <a:t>Timestamps</a:t>
            </a:r>
            <a:endParaRPr lang="it-IT" sz="2200" dirty="0">
              <a:latin typeface="Helvetica Neue Mediu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>
                <a:latin typeface="Helvetica Neue Medium"/>
              </a:rPr>
              <a:t>Multi-</a:t>
            </a:r>
            <a:r>
              <a:rPr lang="it-IT" sz="2200" dirty="0" err="1">
                <a:latin typeface="Helvetica Neue Medium"/>
              </a:rPr>
              <a:t>Statistics</a:t>
            </a:r>
            <a:endParaRPr lang="it-IT" sz="2200" dirty="0">
              <a:latin typeface="Helvetica Neue Medium"/>
            </a:endParaRPr>
          </a:p>
          <a:p>
            <a:r>
              <a:rPr lang="it-IT" sz="2400" dirty="0" err="1">
                <a:latin typeface="Helvetica Neue Medium"/>
              </a:rPr>
              <a:t>Few</a:t>
            </a:r>
            <a:r>
              <a:rPr lang="it-IT" sz="2400" dirty="0">
                <a:latin typeface="Helvetica Neue Medium"/>
              </a:rPr>
              <a:t> data </a:t>
            </a:r>
            <a:r>
              <a:rPr lang="it-IT" sz="2400" dirty="0" err="1">
                <a:latin typeface="Helvetica Neue Medium"/>
              </a:rPr>
              <a:t>available</a:t>
            </a:r>
            <a:r>
              <a:rPr lang="it-IT" sz="2400" dirty="0">
                <a:latin typeface="Helvetica Neue Medium"/>
              </a:rPr>
              <a:t> and </a:t>
            </a:r>
            <a:r>
              <a:rPr lang="it-IT" sz="2400" dirty="0" err="1">
                <a:latin typeface="Helvetica Neue Medium"/>
              </a:rPr>
              <a:t>unbalance</a:t>
            </a:r>
            <a:r>
              <a:rPr lang="it-IT" sz="2400" dirty="0">
                <a:latin typeface="Helvetica Neue Medium"/>
              </a:rPr>
              <a:t> </a:t>
            </a:r>
            <a:r>
              <a:rPr lang="it-IT" sz="2400" dirty="0" err="1">
                <a:latin typeface="Helvetica Neue Medium"/>
              </a:rPr>
              <a:t>between</a:t>
            </a:r>
            <a:r>
              <a:rPr lang="it-IT" sz="2400" dirty="0">
                <a:latin typeface="Helvetica Neue Medium"/>
              </a:rPr>
              <a:t> the classes	Cross-</a:t>
            </a:r>
            <a:r>
              <a:rPr lang="it-IT" sz="2400" dirty="0" err="1">
                <a:latin typeface="Helvetica Neue Medium"/>
              </a:rPr>
              <a:t>Validation</a:t>
            </a:r>
            <a:r>
              <a:rPr lang="it-IT" sz="2400" dirty="0">
                <a:latin typeface="Helvetica Neue Medium"/>
              </a:rPr>
              <a:t> for model fitting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00D3093-16AB-47B6-B59D-C2307D853096}"/>
              </a:ext>
            </a:extLst>
          </p:cNvPr>
          <p:cNvSpPr txBox="1">
            <a:spLocks/>
          </p:cNvSpPr>
          <p:nvPr/>
        </p:nvSpPr>
        <p:spPr>
          <a:xfrm rot="10800000" flipV="1">
            <a:off x="3456038" y="294968"/>
            <a:ext cx="5279923" cy="62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Goals &amp;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Specifications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982F30C-D38B-4A7F-9FFE-068CF88229FA}"/>
              </a:ext>
            </a:extLst>
          </p:cNvPr>
          <p:cNvSpPr/>
          <p:nvPr/>
        </p:nvSpPr>
        <p:spPr>
          <a:xfrm>
            <a:off x="4193457" y="2554165"/>
            <a:ext cx="393291" cy="137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FADAE658-8D72-4A95-9EE6-929E5380A572}"/>
              </a:ext>
            </a:extLst>
          </p:cNvPr>
          <p:cNvSpPr/>
          <p:nvPr/>
        </p:nvSpPr>
        <p:spPr>
          <a:xfrm>
            <a:off x="2379405" y="5353664"/>
            <a:ext cx="393291" cy="1376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8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NALYZE RESULTS"/>
          <p:cNvSpPr/>
          <p:nvPr/>
        </p:nvSpPr>
        <p:spPr>
          <a:xfrm>
            <a:off x="10219828" y="3060907"/>
            <a:ext cx="1317678" cy="1143851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u="none" dirty="0">
                <a:solidFill>
                  <a:schemeClr val="bg1"/>
                </a:solidFill>
              </a:rPr>
              <a:t>ANALYZE RESULTS</a:t>
            </a:r>
          </a:p>
        </p:txBody>
      </p:sp>
      <p:sp>
        <p:nvSpPr>
          <p:cNvPr id="152" name="Documento di testo"/>
          <p:cNvSpPr/>
          <p:nvPr/>
        </p:nvSpPr>
        <p:spPr>
          <a:xfrm>
            <a:off x="1225051" y="1280555"/>
            <a:ext cx="501689" cy="64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292100">
              <a:defRPr sz="1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600"/>
          </a:p>
        </p:txBody>
      </p:sp>
      <p:sp>
        <p:nvSpPr>
          <p:cNvPr id="153" name="PREPROCESS RAW DATA"/>
          <p:cNvSpPr/>
          <p:nvPr/>
        </p:nvSpPr>
        <p:spPr>
          <a:xfrm>
            <a:off x="683231" y="3130413"/>
            <a:ext cx="1455780" cy="1004840"/>
          </a:xfrm>
          <a:prstGeom prst="roundRect">
            <a:avLst>
              <a:gd name="adj" fmla="val 12698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dirty="0">
                <a:solidFill>
                  <a:schemeClr val="bg1"/>
                </a:solidFill>
              </a:rPr>
              <a:t>PREPROCESS RAW DATA</a:t>
            </a:r>
          </a:p>
        </p:txBody>
      </p:sp>
      <p:sp>
        <p:nvSpPr>
          <p:cNvPr id="154" name="PROCESS DATA COMPUTING DEGREES"/>
          <p:cNvSpPr/>
          <p:nvPr/>
        </p:nvSpPr>
        <p:spPr>
          <a:xfrm>
            <a:off x="2994091" y="2762196"/>
            <a:ext cx="1944017" cy="1876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dirty="0">
                <a:solidFill>
                  <a:schemeClr val="bg1"/>
                </a:solidFill>
              </a:rPr>
              <a:t>PROCESS DATA COMPUTING DEGREES</a:t>
            </a:r>
          </a:p>
        </p:txBody>
      </p:sp>
      <p:sp>
        <p:nvSpPr>
          <p:cNvPr id="158" name="Freccia"/>
          <p:cNvSpPr/>
          <p:nvPr/>
        </p:nvSpPr>
        <p:spPr>
          <a:xfrm>
            <a:off x="2201649" y="3515608"/>
            <a:ext cx="725528" cy="336359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59" name="Freccia"/>
          <p:cNvSpPr/>
          <p:nvPr/>
        </p:nvSpPr>
        <p:spPr>
          <a:xfrm rot="18962279">
            <a:off x="4320429" y="2647218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3" name="Freccia"/>
          <p:cNvSpPr/>
          <p:nvPr/>
        </p:nvSpPr>
        <p:spPr>
          <a:xfrm>
            <a:off x="9181299" y="3507681"/>
            <a:ext cx="945927" cy="344285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4" name="Freccia"/>
          <p:cNvSpPr/>
          <p:nvPr/>
        </p:nvSpPr>
        <p:spPr>
          <a:xfrm rot="5399275">
            <a:off x="992424" y="2378920"/>
            <a:ext cx="966911" cy="332353"/>
          </a:xfrm>
          <a:prstGeom prst="rightArrow">
            <a:avLst>
              <a:gd name="adj1" fmla="val 32000"/>
              <a:gd name="adj2" fmla="val 12228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" name="ANALYZE RESULTS">
            <a:extLst>
              <a:ext uri="{FF2B5EF4-FFF2-40B4-BE49-F238E27FC236}">
                <a16:creationId xmlns:a16="http://schemas.microsoft.com/office/drawing/2014/main" id="{1969BE95-9F55-4708-9BFE-AEC1BEFE8642}"/>
              </a:ext>
            </a:extLst>
          </p:cNvPr>
          <p:cNvSpPr/>
          <p:nvPr/>
        </p:nvSpPr>
        <p:spPr>
          <a:xfrm>
            <a:off x="7438975" y="3285521"/>
            <a:ext cx="1646475" cy="796531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LOGISTIC 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GROUP LASSO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19" name="ANALYZE RESULTS">
            <a:extLst>
              <a:ext uri="{FF2B5EF4-FFF2-40B4-BE49-F238E27FC236}">
                <a16:creationId xmlns:a16="http://schemas.microsoft.com/office/drawing/2014/main" id="{ED562BD6-22F2-48B3-8D91-61B7D60F9858}"/>
              </a:ext>
            </a:extLst>
          </p:cNvPr>
          <p:cNvSpPr/>
          <p:nvPr/>
        </p:nvSpPr>
        <p:spPr>
          <a:xfrm>
            <a:off x="5101674" y="1739863"/>
            <a:ext cx="1787238" cy="801192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FIT SPIRAL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MODEL TEST0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22" name="ANALYZE RESULTS">
            <a:extLst>
              <a:ext uri="{FF2B5EF4-FFF2-40B4-BE49-F238E27FC236}">
                <a16:creationId xmlns:a16="http://schemas.microsoft.com/office/drawing/2014/main" id="{2BE99417-5727-4B25-913A-925E941BF059}"/>
              </a:ext>
            </a:extLst>
          </p:cNvPr>
          <p:cNvSpPr/>
          <p:nvPr/>
        </p:nvSpPr>
        <p:spPr>
          <a:xfrm>
            <a:off x="5133243" y="4870140"/>
            <a:ext cx="1787238" cy="801192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FIT SPIRAL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MODEL TEST1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23" name="Freccia">
            <a:extLst>
              <a:ext uri="{FF2B5EF4-FFF2-40B4-BE49-F238E27FC236}">
                <a16:creationId xmlns:a16="http://schemas.microsoft.com/office/drawing/2014/main" id="{2D78F3A7-13BA-4BB1-B695-7AA734E2FC18}"/>
              </a:ext>
            </a:extLst>
          </p:cNvPr>
          <p:cNvSpPr/>
          <p:nvPr/>
        </p:nvSpPr>
        <p:spPr>
          <a:xfrm rot="2798509">
            <a:off x="4328928" y="4322714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4" name="Freccia">
            <a:extLst>
              <a:ext uri="{FF2B5EF4-FFF2-40B4-BE49-F238E27FC236}">
                <a16:creationId xmlns:a16="http://schemas.microsoft.com/office/drawing/2014/main" id="{F8140558-5993-4B41-96F2-207B3A7A3F0C}"/>
              </a:ext>
            </a:extLst>
          </p:cNvPr>
          <p:cNvSpPr/>
          <p:nvPr/>
        </p:nvSpPr>
        <p:spPr>
          <a:xfrm rot="18864034">
            <a:off x="6796948" y="4296468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5" name="Freccia">
            <a:extLst>
              <a:ext uri="{FF2B5EF4-FFF2-40B4-BE49-F238E27FC236}">
                <a16:creationId xmlns:a16="http://schemas.microsoft.com/office/drawing/2014/main" id="{597BD56D-2F7A-4FBA-8D9A-49FBDC3B25CE}"/>
              </a:ext>
            </a:extLst>
          </p:cNvPr>
          <p:cNvSpPr/>
          <p:nvPr/>
        </p:nvSpPr>
        <p:spPr>
          <a:xfrm rot="2749118">
            <a:off x="6775454" y="2655570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06F27E-429F-4753-A8BA-15FA08AC9916}"/>
              </a:ext>
            </a:extLst>
          </p:cNvPr>
          <p:cNvSpPr txBox="1"/>
          <p:nvPr/>
        </p:nvSpPr>
        <p:spPr>
          <a:xfrm>
            <a:off x="7160827" y="4950334"/>
            <a:ext cx="47880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123000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900" u="sng" dirty="0">
                <a:latin typeface="Helvetica Neue Medium"/>
              </a:rPr>
              <a:t>Remark</a:t>
            </a:r>
            <a:r>
              <a:rPr lang="en-US" sz="1900" dirty="0">
                <a:latin typeface="Helvetica Neue Medium"/>
              </a:rPr>
              <a:t>: Static and Dynamic tests are considered separately and referred to as Test0 and Test1.</a:t>
            </a:r>
          </a:p>
          <a:p>
            <a:pPr algn="just"/>
            <a:endParaRPr lang="it-IT" dirty="0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E90087D0-9321-48F5-BB40-2C42DBD4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408976" y="242930"/>
            <a:ext cx="7172633" cy="622598"/>
          </a:xfrm>
        </p:spPr>
        <p:txBody>
          <a:bodyPr>
            <a:normAutofit/>
          </a:bodyPr>
          <a:lstStyle/>
          <a:p>
            <a:pPr algn="ctr"/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30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30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3000" b="1" dirty="0">
              <a:solidFill>
                <a:schemeClr val="bg1"/>
              </a:solidFill>
              <a:latin typeface="Helvetica Neue Medium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A73503D-EDEC-40C4-A7CA-ECD8D9A3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3" y="112647"/>
            <a:ext cx="816077" cy="8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cumento di testo"/>
          <p:cNvSpPr/>
          <p:nvPr/>
        </p:nvSpPr>
        <p:spPr>
          <a:xfrm>
            <a:off x="7506108" y="1773768"/>
            <a:ext cx="501689" cy="64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292100">
              <a:defRPr sz="1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600"/>
          </a:p>
        </p:txBody>
      </p:sp>
      <p:sp>
        <p:nvSpPr>
          <p:cNvPr id="169" name="PREPROCESS RAW DATA"/>
          <p:cNvSpPr/>
          <p:nvPr/>
        </p:nvSpPr>
        <p:spPr>
          <a:xfrm>
            <a:off x="9288201" y="1739743"/>
            <a:ext cx="1918481" cy="758401"/>
          </a:xfrm>
          <a:prstGeom prst="roundRect">
            <a:avLst>
              <a:gd name="adj" fmla="val 12698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600" b="1" dirty="0">
                <a:solidFill>
                  <a:schemeClr val="bg1"/>
                </a:solidFill>
              </a:rPr>
              <a:t>PREPROCESS RAW DATA</a:t>
            </a:r>
          </a:p>
        </p:txBody>
      </p:sp>
      <p:sp>
        <p:nvSpPr>
          <p:cNvPr id="170" name="Freccia"/>
          <p:cNvSpPr/>
          <p:nvPr/>
        </p:nvSpPr>
        <p:spPr>
          <a:xfrm rot="77618">
            <a:off x="8192647" y="1960267"/>
            <a:ext cx="966911" cy="332353"/>
          </a:xfrm>
          <a:prstGeom prst="rightArrow">
            <a:avLst>
              <a:gd name="adj1" fmla="val 32000"/>
              <a:gd name="adj2" fmla="val 122280"/>
            </a:avLst>
          </a:prstGeom>
          <a:solidFill>
            <a:srgbClr val="00B05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1" name="TRANSFORM TXT DOCUMENTS  INTO R LIST OF DATA FRAMES…"/>
          <p:cNvSpPr txBox="1"/>
          <p:nvPr/>
        </p:nvSpPr>
        <p:spPr>
          <a:xfrm>
            <a:off x="562638" y="1354515"/>
            <a:ext cx="6818456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transformed.txt </a:t>
            </a:r>
            <a:r>
              <a:rPr lang="it-IT" sz="2000" dirty="0" err="1">
                <a:latin typeface="Helvetica Neue Medium"/>
              </a:rPr>
              <a:t>documents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into</a:t>
            </a:r>
            <a:r>
              <a:rPr lang="it-IT" sz="2000" dirty="0">
                <a:latin typeface="Helvetica Neue Medium"/>
              </a:rPr>
              <a:t> R lists of data frames</a:t>
            </a:r>
            <a:endParaRPr sz="2000" dirty="0">
              <a:latin typeface="Helvetica Neue Medium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it-IT" sz="2000" dirty="0">
                <a:latin typeface="Helvetica Neue Medium"/>
              </a:rPr>
              <a:t>For </a:t>
            </a:r>
            <a:r>
              <a:rPr lang="it-IT" sz="2000" dirty="0" err="1">
                <a:latin typeface="Helvetica Neue Medium"/>
              </a:rPr>
              <a:t>this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method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considered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only</a:t>
            </a:r>
            <a:r>
              <a:rPr lang="it-IT" sz="2000" dirty="0">
                <a:latin typeface="Helvetica Neue Medium"/>
              </a:rPr>
              <a:t> x and y </a:t>
            </a:r>
            <a:r>
              <a:rPr lang="it-IT" sz="2000" dirty="0" err="1">
                <a:latin typeface="Helvetica Neue Medium"/>
              </a:rPr>
              <a:t>spatial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coordinates</a:t>
            </a:r>
            <a:r>
              <a:rPr lang="it-IT" sz="2000" dirty="0">
                <a:latin typeface="Helvetica Neue Medium"/>
              </a:rPr>
              <a:t> and the </a:t>
            </a:r>
            <a:r>
              <a:rPr lang="it-IT" sz="2000" dirty="0" err="1">
                <a:latin typeface="Helvetica Neue Medium"/>
              </a:rPr>
              <a:t>timestamp</a:t>
            </a:r>
            <a:r>
              <a:rPr lang="it-IT" sz="2000" dirty="0">
                <a:latin typeface="Helvetica Neue Medium"/>
              </a:rPr>
              <a:t> information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it-IT" sz="2000" dirty="0">
                <a:latin typeface="Helvetica Neue Medium"/>
              </a:rPr>
              <a:t>For </a:t>
            </a:r>
            <a:r>
              <a:rPr lang="it-IT" sz="2000" dirty="0" err="1">
                <a:latin typeface="Helvetica Neue Medium"/>
              </a:rPr>
              <a:t>each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patient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considered</a:t>
            </a:r>
            <a:r>
              <a:rPr lang="it-IT" sz="2000" dirty="0">
                <a:latin typeface="Helvetica Neue Medium"/>
              </a:rPr>
              <a:t> the </a:t>
            </a:r>
            <a:r>
              <a:rPr lang="it-IT" sz="2000" dirty="0" err="1">
                <a:latin typeface="Helvetica Neue Medium"/>
              </a:rPr>
              <a:t>same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number</a:t>
            </a:r>
            <a:r>
              <a:rPr lang="it-IT" sz="2000" dirty="0">
                <a:latin typeface="Helvetica Neue Medium"/>
              </a:rPr>
              <a:t> of </a:t>
            </a:r>
            <a:r>
              <a:rPr lang="it-IT" sz="2000" dirty="0" err="1">
                <a:latin typeface="Helvetica Neue Medium"/>
              </a:rPr>
              <a:t>observations</a:t>
            </a:r>
            <a:endParaRPr sz="2000" dirty="0">
              <a:latin typeface="Helvetica Neue Medium"/>
            </a:endParaRPr>
          </a:p>
        </p:txBody>
      </p:sp>
      <p:graphicFrame>
        <p:nvGraphicFramePr>
          <p:cNvPr id="172" name="Tabella"/>
          <p:cNvGraphicFramePr/>
          <p:nvPr>
            <p:extLst>
              <p:ext uri="{D42A27DB-BD31-4B8C-83A1-F6EECF244321}">
                <p14:modId xmlns:p14="http://schemas.microsoft.com/office/powerpoint/2010/main" val="1027036007"/>
              </p:ext>
            </p:extLst>
          </p:nvPr>
        </p:nvGraphicFramePr>
        <p:xfrm>
          <a:off x="698642" y="3525684"/>
          <a:ext cx="4794545" cy="2341194"/>
        </p:xfrm>
        <a:graphic>
          <a:graphicData uri="http://schemas.openxmlformats.org/drawingml/2006/table">
            <a:tbl>
              <a:tblPr/>
              <a:tblGrid>
                <a:gridCol w="61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2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</a:rPr>
                        <a:t>X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</a:rPr>
                        <a:t>Y</a:t>
                      </a:r>
                    </a:p>
                  </a:txBody>
                  <a:tcPr marL="25400" marR="25400" marT="25400" marB="2540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</a:rPr>
                        <a:t>Z</a:t>
                      </a:r>
                    </a:p>
                  </a:txBody>
                  <a:tcPr marL="25400" marR="25400" marT="25400" marB="2540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100"/>
                      </a:pPr>
                      <a:r>
                        <a:rPr lang="it-IT" sz="1100" b="1" dirty="0">
                          <a:latin typeface="Lucida Grande"/>
                        </a:rPr>
                        <a:t>Grip Angle</a:t>
                      </a:r>
                      <a:endParaRPr sz="1100" b="1" dirty="0">
                        <a:latin typeface="Lucida Grande"/>
                      </a:endParaRPr>
                    </a:p>
                  </a:txBody>
                  <a:tcPr marL="25400" marR="25400" marT="25400" marB="2540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100"/>
                      </a:pPr>
                      <a:r>
                        <a:rPr lang="it-IT" sz="1100" b="1" dirty="0">
                          <a:latin typeface="Lucida Grande"/>
                        </a:rPr>
                        <a:t>Pressure</a:t>
                      </a:r>
                      <a:endParaRPr sz="1100" b="1" dirty="0">
                        <a:latin typeface="Lucida Grande"/>
                      </a:endParaRPr>
                    </a:p>
                  </a:txBody>
                  <a:tcPr marL="25400" marR="25400" marT="25400" marB="2540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100"/>
                      </a:pPr>
                      <a:r>
                        <a:rPr lang="it-IT" sz="1100" b="1" dirty="0">
                          <a:latin typeface="Lucida Grande"/>
                        </a:rPr>
                        <a:t>Sampling Time</a:t>
                      </a:r>
                      <a:endParaRPr sz="1100" b="1" dirty="0">
                        <a:latin typeface="Lucida Grande"/>
                      </a:endParaRPr>
                    </a:p>
                  </a:txBody>
                  <a:tcPr marL="25400" marR="25400" marT="25400" marB="2540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2100"/>
                      </a:pPr>
                      <a:r>
                        <a:rPr lang="it-IT" sz="1100" b="1" dirty="0">
                          <a:latin typeface="Lucida Grande"/>
                        </a:rPr>
                        <a:t>Test</a:t>
                      </a:r>
                      <a:endParaRPr sz="1100" b="1" dirty="0">
                        <a:latin typeface="Lucida Grande"/>
                      </a:endParaRP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213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15</a:t>
                      </a:r>
                    </a:p>
                  </a:txBody>
                  <a:tcPr marL="25400" marR="25400" marT="25400" marB="254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1440</a:t>
                      </a:r>
                    </a:p>
                  </a:txBody>
                  <a:tcPr marL="25400" marR="25400" marT="25400" marB="254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1351716</a:t>
                      </a:r>
                    </a:p>
                  </a:txBody>
                  <a:tcPr marL="25400" marR="25400" marT="25400" marB="254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67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213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47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1440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1351725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213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68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1440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1351734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213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84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1420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1351743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214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88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1440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1351752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214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97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1430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1351761</a:t>
                      </a:r>
                    </a:p>
                  </a:txBody>
                  <a:tcPr marL="25400" marR="25400" marT="25400" marB="2540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1"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214</a:t>
                      </a:r>
                    </a:p>
                  </a:txBody>
                  <a:tcPr marL="25400" marR="25400" marT="25400" marB="254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205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123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1440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</a:rPr>
                        <a:t>1351770</a:t>
                      </a:r>
                    </a:p>
                  </a:txBody>
                  <a:tcPr marL="25400" marR="25400" marT="25400" marB="25400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Testo"/>
          <p:cNvSpPr txBox="1"/>
          <p:nvPr/>
        </p:nvSpPr>
        <p:spPr>
          <a:xfrm>
            <a:off x="1081972" y="3231802"/>
            <a:ext cx="51361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6350"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  <a:p>
            <a:pPr defTabSz="6350">
              <a:tabLst>
                <a:tab pos="177800" algn="l"/>
                <a:tab pos="355600" algn="l"/>
                <a:tab pos="533400" algn="l"/>
                <a:tab pos="711200" algn="l"/>
                <a:tab pos="889000" algn="l"/>
                <a:tab pos="1066800" algn="l"/>
                <a:tab pos="1244600" algn="l"/>
                <a:tab pos="1422400" algn="l"/>
                <a:tab pos="1600200" algn="l"/>
                <a:tab pos="1778000" algn="l"/>
                <a:tab pos="1955800" algn="l"/>
                <a:tab pos="2133600" algn="l"/>
              </a:tabLs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" name="Freccia">
            <a:extLst>
              <a:ext uri="{FF2B5EF4-FFF2-40B4-BE49-F238E27FC236}">
                <a16:creationId xmlns:a16="http://schemas.microsoft.com/office/drawing/2014/main" id="{FF2CD49C-BB98-40CE-9587-9CE1F5EC98EC}"/>
              </a:ext>
            </a:extLst>
          </p:cNvPr>
          <p:cNvSpPr/>
          <p:nvPr/>
        </p:nvSpPr>
        <p:spPr>
          <a:xfrm rot="77618">
            <a:off x="5673177" y="4492239"/>
            <a:ext cx="763183" cy="366861"/>
          </a:xfrm>
          <a:prstGeom prst="rightArrow">
            <a:avLst>
              <a:gd name="adj1" fmla="val 32000"/>
              <a:gd name="adj2" fmla="val 122280"/>
            </a:avLst>
          </a:prstGeom>
          <a:solidFill>
            <a:srgbClr val="00B05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aphicFrame>
        <p:nvGraphicFramePr>
          <p:cNvPr id="11" name="Tabella">
            <a:extLst>
              <a:ext uri="{FF2B5EF4-FFF2-40B4-BE49-F238E27FC236}">
                <a16:creationId xmlns:a16="http://schemas.microsoft.com/office/drawing/2014/main" id="{E494F880-5CEC-4BE0-A382-79848F708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79980"/>
              </p:ext>
            </p:extLst>
          </p:nvPr>
        </p:nvGraphicFramePr>
        <p:xfrm>
          <a:off x="6616351" y="3525684"/>
          <a:ext cx="5084519" cy="2299973"/>
        </p:xfrm>
        <a:graphic>
          <a:graphicData uri="http://schemas.openxmlformats.org/drawingml/2006/table">
            <a:tbl>
              <a:tblPr/>
              <a:tblGrid>
                <a:gridCol w="47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3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997">
                <a:tc>
                  <a:txBody>
                    <a:bodyPr/>
                    <a:lstStyle/>
                    <a:p>
                      <a:pPr algn="r" defTabSz="457200">
                        <a:defRPr sz="2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defRPr>
                      </a:pPr>
                      <a:endParaRPr sz="1100" dirty="0"/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X</a:t>
                      </a:r>
                    </a:p>
                  </a:txBody>
                  <a:tcPr marL="31750" marR="31750" marT="25400" marB="25400" anchor="ctr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Y</a:t>
                      </a:r>
                    </a:p>
                  </a:txBody>
                  <a:tcPr marL="31750" marR="31750" marT="25400" marB="25400" anchor="ctr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Degree</a:t>
                      </a:r>
                    </a:p>
                  </a:txBody>
                  <a:tcPr marL="31750" marR="31750" marT="25400" marB="25400" anchor="ctr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Timestamp</a:t>
                      </a:r>
                    </a:p>
                  </a:txBody>
                  <a:tcPr marL="31750" marR="31750" marT="25400" marB="25400" anchor="ctr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Label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0.000000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0.000000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0.000000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-5.065464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-21.702646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-1.800094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-26.539923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-12.622147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-2.697662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3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-34.132356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18.131809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-3.629904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-12.537961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45.229875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-4.441974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27.604886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48.874580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-5.226532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</a:t>
                      </a:r>
                    </a:p>
                  </a:txBody>
                  <a:tcPr marL="31750" marR="31750" marT="25400" marB="25400" anchor="ctr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59.739113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19.304678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-5.970628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7</a:t>
                      </a:r>
                    </a:p>
                  </a:txBody>
                  <a:tcPr marL="31750" marR="31750" marT="25400" marB="25400" anchor="ctr" horzOverflow="overflow">
                    <a:solidFill>
                      <a:srgbClr val="FFFF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 dirty="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0</a:t>
                      </a:r>
                    </a:p>
                  </a:txBody>
                  <a:tcPr marL="31750" marR="3175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solidFill>
                      <a:srgbClr val="FFFF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97">
                <a:tc>
                  <a:txBody>
                    <a:bodyPr/>
                    <a:lstStyle/>
                    <a:p>
                      <a:pPr algn="r" defTabSz="457200"/>
                      <a:r>
                        <a:rPr sz="1100" b="1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8</a:t>
                      </a:r>
                    </a:p>
                  </a:txBody>
                  <a:tcPr marL="31750" marR="31750" marT="25400" marB="2540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66.596312</a:t>
                      </a:r>
                    </a:p>
                  </a:txBody>
                  <a:tcPr marL="31750" marR="31750" marT="25400" marB="25400" anchor="ctr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-31.636971</a:t>
                      </a:r>
                    </a:p>
                  </a:txBody>
                  <a:tcPr marL="31750" marR="31750" marT="25400" marB="25400" anchor="ctr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1100">
                          <a:latin typeface="Lucida Grande"/>
                          <a:ea typeface="Lucida Grande"/>
                          <a:cs typeface="Lucida Grande"/>
                          <a:sym typeface="Lucida Grande"/>
                        </a:rPr>
                        <a:t>-6.726679</a:t>
                      </a:r>
                    </a:p>
                  </a:txBody>
                  <a:tcPr marL="31750" marR="31750" marT="25400" marB="25400" anchor="ctr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100">
                          <a:latin typeface="Lucida Grande"/>
                        </a:rPr>
                        <a:t>8</a:t>
                      </a:r>
                    </a:p>
                  </a:txBody>
                  <a:tcPr marL="25400" marR="25400" marT="25400" marB="25400" anchor="ctr" horzOverflow="overflow"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/>
                      <a:r>
                        <a:rPr sz="1100" dirty="0">
                          <a:latin typeface="Lucida Grande"/>
                        </a:rPr>
                        <a:t>0</a:t>
                      </a:r>
                    </a:p>
                  </a:txBody>
                  <a:tcPr marL="25400" marR="25400" marT="25400" marB="25400" anchor="ctr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924016C-F0B2-41EA-9CB7-E5EB3A3DC2AB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75857BF-32DF-4F37-9374-7B8DAFCEAD74}"/>
              </a:ext>
            </a:extLst>
          </p:cNvPr>
          <p:cNvSpPr txBox="1"/>
          <p:nvPr/>
        </p:nvSpPr>
        <p:spPr>
          <a:xfrm>
            <a:off x="263172" y="5887073"/>
            <a:ext cx="583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Table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: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example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of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raw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data in the .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txt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file for a random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patient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F935B3-3DEA-483A-844E-69A015AA6F81}"/>
              </a:ext>
            </a:extLst>
          </p:cNvPr>
          <p:cNvSpPr txBox="1"/>
          <p:nvPr/>
        </p:nvSpPr>
        <p:spPr>
          <a:xfrm>
            <a:off x="6276286" y="5887073"/>
            <a:ext cx="5832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Table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: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example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of the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processed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data for a random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patient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PROCESS RAW DATA">
            <a:extLst>
              <a:ext uri="{FF2B5EF4-FFF2-40B4-BE49-F238E27FC236}">
                <a16:creationId xmlns:a16="http://schemas.microsoft.com/office/drawing/2014/main" id="{59ACE145-930D-44D9-800E-586AF3E5B1C4}"/>
              </a:ext>
            </a:extLst>
          </p:cNvPr>
          <p:cNvSpPr/>
          <p:nvPr/>
        </p:nvSpPr>
        <p:spPr>
          <a:xfrm>
            <a:off x="1088946" y="1503659"/>
            <a:ext cx="1472294" cy="1034968"/>
          </a:xfrm>
          <a:prstGeom prst="roundRect">
            <a:avLst>
              <a:gd name="adj" fmla="val 12698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dirty="0">
                <a:solidFill>
                  <a:schemeClr val="bg1"/>
                </a:solidFill>
              </a:rPr>
              <a:t>PREPROCESS RAW DATA</a:t>
            </a:r>
          </a:p>
        </p:txBody>
      </p:sp>
      <p:sp>
        <p:nvSpPr>
          <p:cNvPr id="8" name="PROCESS DATA COMPUTING DEGREES">
            <a:extLst>
              <a:ext uri="{FF2B5EF4-FFF2-40B4-BE49-F238E27FC236}">
                <a16:creationId xmlns:a16="http://schemas.microsoft.com/office/drawing/2014/main" id="{B94AB355-0908-42A4-9094-826ADB3241A6}"/>
              </a:ext>
            </a:extLst>
          </p:cNvPr>
          <p:cNvSpPr/>
          <p:nvPr/>
        </p:nvSpPr>
        <p:spPr>
          <a:xfrm>
            <a:off x="3399806" y="1135441"/>
            <a:ext cx="1966070" cy="1932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dirty="0">
                <a:solidFill>
                  <a:schemeClr val="bg1"/>
                </a:solidFill>
              </a:rPr>
              <a:t>PROCESS DATA COMPUTING DEGREES</a:t>
            </a:r>
          </a:p>
        </p:txBody>
      </p:sp>
      <p:sp>
        <p:nvSpPr>
          <p:cNvPr id="9" name="Freccia">
            <a:extLst>
              <a:ext uri="{FF2B5EF4-FFF2-40B4-BE49-F238E27FC236}">
                <a16:creationId xmlns:a16="http://schemas.microsoft.com/office/drawing/2014/main" id="{1EC0A447-B22F-4841-AB9A-ACC91D951265}"/>
              </a:ext>
            </a:extLst>
          </p:cNvPr>
          <p:cNvSpPr/>
          <p:nvPr/>
        </p:nvSpPr>
        <p:spPr>
          <a:xfrm>
            <a:off x="2607364" y="1888854"/>
            <a:ext cx="733758" cy="34644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BAB72C-B6B2-4AD9-B96A-00072A9E9698}"/>
              </a:ext>
            </a:extLst>
          </p:cNvPr>
          <p:cNvSpPr txBox="1"/>
          <p:nvPr/>
        </p:nvSpPr>
        <p:spPr>
          <a:xfrm>
            <a:off x="732929" y="3360819"/>
            <a:ext cx="66024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Helvetica Neue Medium"/>
              </a:rPr>
              <a:t>Drawn points translated</a:t>
            </a:r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Helvetica Neue Medium"/>
              </a:rPr>
              <a:t>We fixed, for each patient, the first drawn point as the center of the underlying spiral, since the initial values are very close to each other</a:t>
            </a:r>
          </a:p>
          <a:p>
            <a:pPr marL="342900" indent="-342900" algn="l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000" dirty="0">
                <a:latin typeface="Helvetica Neue Medium"/>
              </a:rPr>
              <a:t>We used the </a:t>
            </a:r>
            <a:r>
              <a:rPr lang="en-US" sz="2000" i="1" dirty="0">
                <a:latin typeface="Helvetica Neue Medium"/>
              </a:rPr>
              <a:t>arc tangent</a:t>
            </a:r>
            <a:r>
              <a:rPr lang="en-US" sz="2000" dirty="0">
                <a:latin typeface="Helvetica Neue Medium"/>
              </a:rPr>
              <a:t> function for computing the degrees of the angle with the x-axis for each of the selected drawn points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A37B3B-621B-4780-A336-6858007A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05" y="1897105"/>
            <a:ext cx="6098583" cy="437062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9B6AED-EC4D-49B0-9E93-0A9BD55C50F8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check_after_spiral_fit_parkinson.png" descr="check_after_spiral_fit_parkin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822" y="1113886"/>
            <a:ext cx="5019178" cy="48566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8F72BD4-D65C-486A-96DE-87CBFBED6E76}"/>
              </a:ext>
            </a:extLst>
          </p:cNvPr>
          <p:cNvSpPr/>
          <p:nvPr/>
        </p:nvSpPr>
        <p:spPr>
          <a:xfrm>
            <a:off x="9665941" y="5481359"/>
            <a:ext cx="540774" cy="262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6800950-7959-4C49-B638-822CDD88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80" y="4164365"/>
            <a:ext cx="1768555" cy="543841"/>
          </a:xfrm>
          <a:prstGeom prst="rect">
            <a:avLst/>
          </a:prstGeom>
        </p:spPr>
      </p:pic>
      <p:sp>
        <p:nvSpPr>
          <p:cNvPr id="10" name="PROCESS DATA COMPUTING DEGREES">
            <a:extLst>
              <a:ext uri="{FF2B5EF4-FFF2-40B4-BE49-F238E27FC236}">
                <a16:creationId xmlns:a16="http://schemas.microsoft.com/office/drawing/2014/main" id="{32CB1590-588E-4F6E-8D2D-60452C62D8D7}"/>
              </a:ext>
            </a:extLst>
          </p:cNvPr>
          <p:cNvSpPr/>
          <p:nvPr/>
        </p:nvSpPr>
        <p:spPr>
          <a:xfrm>
            <a:off x="764189" y="1329817"/>
            <a:ext cx="1944017" cy="1876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19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dirty="0">
                <a:solidFill>
                  <a:schemeClr val="bg1"/>
                </a:solidFill>
              </a:rPr>
              <a:t>PROCESS DATA COMPUTING DEGREES</a:t>
            </a:r>
          </a:p>
        </p:txBody>
      </p:sp>
      <p:sp>
        <p:nvSpPr>
          <p:cNvPr id="11" name="Freccia">
            <a:extLst>
              <a:ext uri="{FF2B5EF4-FFF2-40B4-BE49-F238E27FC236}">
                <a16:creationId xmlns:a16="http://schemas.microsoft.com/office/drawing/2014/main" id="{246D1F01-C7BB-4EAE-B611-729F4D4B7738}"/>
              </a:ext>
            </a:extLst>
          </p:cNvPr>
          <p:cNvSpPr/>
          <p:nvPr/>
        </p:nvSpPr>
        <p:spPr>
          <a:xfrm>
            <a:off x="2869793" y="2064684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60D937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ANALYZE RESULTS">
            <a:extLst>
              <a:ext uri="{FF2B5EF4-FFF2-40B4-BE49-F238E27FC236}">
                <a16:creationId xmlns:a16="http://schemas.microsoft.com/office/drawing/2014/main" id="{85F16368-D849-42A4-9176-D04CB3AFD4B9}"/>
              </a:ext>
            </a:extLst>
          </p:cNvPr>
          <p:cNvSpPr/>
          <p:nvPr/>
        </p:nvSpPr>
        <p:spPr>
          <a:xfrm>
            <a:off x="3945271" y="1867535"/>
            <a:ext cx="1787238" cy="801192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FIT SPIRAL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MODEL TEST0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1C7BBE-4838-42F1-AA99-0A412B484154}"/>
              </a:ext>
            </a:extLst>
          </p:cNvPr>
          <p:cNvSpPr txBox="1"/>
          <p:nvPr/>
        </p:nvSpPr>
        <p:spPr>
          <a:xfrm>
            <a:off x="452702" y="3429000"/>
            <a:ext cx="6941155" cy="2189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need</a:t>
            </a:r>
            <a:r>
              <a:rPr lang="it-IT" sz="2000" dirty="0">
                <a:latin typeface="Helvetica Neue Medium"/>
              </a:rPr>
              <a:t> to </a:t>
            </a:r>
            <a:r>
              <a:rPr lang="it-IT" sz="2000" dirty="0" err="1">
                <a:latin typeface="Helvetica Neue Medium"/>
              </a:rPr>
              <a:t>fit</a:t>
            </a:r>
            <a:r>
              <a:rPr lang="it-IT" sz="2000" dirty="0">
                <a:latin typeface="Helvetica Neue Medium"/>
              </a:rPr>
              <a:t> the </a:t>
            </a:r>
            <a:r>
              <a:rPr lang="it-IT" sz="2000" dirty="0" err="1">
                <a:latin typeface="Helvetica Neue Medium"/>
              </a:rPr>
              <a:t>ideal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spiral</a:t>
            </a:r>
            <a:r>
              <a:rPr lang="it-IT" sz="2000" dirty="0">
                <a:latin typeface="Helvetica Neue Medium"/>
              </a:rPr>
              <a:t> to compute the </a:t>
            </a:r>
            <a:r>
              <a:rPr lang="it-IT" sz="2000" dirty="0" err="1">
                <a:latin typeface="Helvetica Neue Medium"/>
              </a:rPr>
              <a:t>distances</a:t>
            </a:r>
            <a:r>
              <a:rPr lang="it-IT" sz="2000" dirty="0">
                <a:latin typeface="Helvetica Neue Medium"/>
              </a:rPr>
              <a:t>, so </a:t>
            </a: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recall the </a:t>
            </a:r>
            <a:r>
              <a:rPr lang="it-IT" sz="2000" dirty="0" err="1">
                <a:latin typeface="Helvetica Neue Medium"/>
              </a:rPr>
              <a:t>Archimidean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spiral</a:t>
            </a:r>
            <a:r>
              <a:rPr lang="it-IT" sz="2000" dirty="0">
                <a:latin typeface="Helvetica Neue Medium"/>
              </a:rPr>
              <a:t> formula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Helvetica Neue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Helvetica Neue Mediu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have</a:t>
            </a:r>
            <a:r>
              <a:rPr lang="it-IT" sz="2000" dirty="0">
                <a:latin typeface="Helvetica Neue Medium"/>
              </a:rPr>
              <a:t> the </a:t>
            </a:r>
            <a:r>
              <a:rPr lang="it-IT" sz="2000" dirty="0" err="1">
                <a:latin typeface="Helvetica Neue Medium"/>
              </a:rPr>
              <a:t>angles</a:t>
            </a:r>
            <a:r>
              <a:rPr lang="it-IT" sz="2000" dirty="0">
                <a:latin typeface="Helvetica Neue Medium"/>
              </a:rPr>
              <a:t>, </a:t>
            </a: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need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parameters</a:t>
            </a:r>
            <a:r>
              <a:rPr lang="it-IT" sz="2000" dirty="0">
                <a:latin typeface="Helvetica Neue Medium"/>
              </a:rPr>
              <a:t> (</a:t>
            </a:r>
            <a:r>
              <a:rPr lang="it-IT" sz="2000" dirty="0" err="1">
                <a:latin typeface="Helvetica Neue Medium"/>
              </a:rPr>
              <a:t>a,b</a:t>
            </a:r>
            <a:r>
              <a:rPr lang="it-IT" sz="2000" dirty="0">
                <a:latin typeface="Helvetica Neue Medium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it-IT" sz="2000" dirty="0">
                <a:latin typeface="Helvetica Neue Medium"/>
              </a:rPr>
              <a:t>		</a:t>
            </a:r>
            <a:r>
              <a:rPr lang="it-IT" sz="2000" b="1" dirty="0">
                <a:latin typeface="Helvetica Neue Medium"/>
              </a:rPr>
              <a:t>Linear model </a:t>
            </a:r>
            <a:r>
              <a:rPr lang="it-IT" sz="2000" dirty="0">
                <a:latin typeface="Helvetica Neue Medium"/>
              </a:rPr>
              <a:t>(R² = 0.87)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074D8AB-30CA-4C13-B938-8AD0A3DA2C83}"/>
              </a:ext>
            </a:extLst>
          </p:cNvPr>
          <p:cNvSpPr/>
          <p:nvPr/>
        </p:nvSpPr>
        <p:spPr>
          <a:xfrm>
            <a:off x="764189" y="5294895"/>
            <a:ext cx="596540" cy="1935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736B74C-BC4D-4E4E-BE25-169F7BD027BD}"/>
              </a:ext>
            </a:extLst>
          </p:cNvPr>
          <p:cNvSpPr/>
          <p:nvPr/>
        </p:nvSpPr>
        <p:spPr>
          <a:xfrm>
            <a:off x="7172822" y="3429000"/>
            <a:ext cx="278790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B8D95BB-AFA0-4730-A49A-DA74E299B31C}"/>
              </a:ext>
            </a:extLst>
          </p:cNvPr>
          <p:cNvSpPr/>
          <p:nvPr/>
        </p:nvSpPr>
        <p:spPr>
          <a:xfrm rot="5400000">
            <a:off x="9796933" y="5654923"/>
            <a:ext cx="278790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F86C994-EB0D-4DFD-A005-76ABD726990D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ABA39E-1A43-4A53-834E-E87154A41D9E}"/>
              </a:ext>
            </a:extLst>
          </p:cNvPr>
          <p:cNvSpPr txBox="1"/>
          <p:nvPr/>
        </p:nvSpPr>
        <p:spPr>
          <a:xfrm>
            <a:off x="7263512" y="5518156"/>
            <a:ext cx="484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latin typeface="Helvetica Neue Medium"/>
                <a:cs typeface="Arial" panose="020B0604020202020204" pitchFamily="34" charset="0"/>
              </a:rPr>
              <a:t>Figure: the red line </a:t>
            </a:r>
            <a:r>
              <a:rPr lang="it-IT" i="1" dirty="0" err="1">
                <a:latin typeface="Helvetica Neue Medium"/>
                <a:cs typeface="Arial" panose="020B0604020202020204" pitchFamily="34" charset="0"/>
              </a:rPr>
              <a:t>represents</a:t>
            </a:r>
            <a:r>
              <a:rPr lang="it-IT" i="1" dirty="0">
                <a:latin typeface="Helvetica Neue Medium"/>
                <a:cs typeface="Arial" panose="020B0604020202020204" pitchFamily="34" charset="0"/>
              </a:rPr>
              <a:t> the </a:t>
            </a:r>
            <a:r>
              <a:rPr lang="it-IT" i="1" dirty="0" err="1">
                <a:latin typeface="Helvetica Neue Medium"/>
                <a:cs typeface="Arial" panose="020B0604020202020204" pitchFamily="34" charset="0"/>
              </a:rPr>
              <a:t>ideal</a:t>
            </a:r>
            <a:r>
              <a:rPr lang="it-IT" i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i="1" dirty="0" err="1">
                <a:latin typeface="Helvetica Neue Medium"/>
                <a:cs typeface="Arial" panose="020B0604020202020204" pitchFamily="34" charset="0"/>
              </a:rPr>
              <a:t>spiral</a:t>
            </a:r>
            <a:r>
              <a:rPr lang="it-IT" i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i="1" dirty="0" err="1">
                <a:latin typeface="Helvetica Neue Medium"/>
                <a:cs typeface="Arial" panose="020B0604020202020204" pitchFamily="34" charset="0"/>
              </a:rPr>
              <a:t>fitted</a:t>
            </a:r>
            <a:r>
              <a:rPr lang="it-IT" i="1" dirty="0">
                <a:latin typeface="Helvetica Neue Medium"/>
                <a:cs typeface="Arial" panose="020B0604020202020204" pitchFamily="34" charset="0"/>
              </a:rPr>
              <a:t> on the points </a:t>
            </a:r>
            <a:r>
              <a:rPr lang="it-IT" i="1" dirty="0" err="1">
                <a:latin typeface="Helvetica Neue Medium"/>
                <a:cs typeface="Arial" panose="020B0604020202020204" pitchFamily="34" charset="0"/>
              </a:rPr>
              <a:t>highlighted</a:t>
            </a:r>
            <a:r>
              <a:rPr lang="it-IT" i="1" dirty="0">
                <a:latin typeface="Helvetica Neue Medium"/>
                <a:cs typeface="Arial" panose="020B0604020202020204" pitchFamily="34" charset="0"/>
              </a:rPr>
              <a:t> by a star.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visualize_positions_parkinson_intersections.png" descr="visualize_positions_parkinson_interse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38" y="1845304"/>
            <a:ext cx="4320562" cy="4180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glasso_fit_plot.png" descr="gglasso_fit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369" y="1845304"/>
            <a:ext cx="4320562" cy="418062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WE APPLIED GROUP LASSO ALGORITHM WITH GROUPS OF 4 CONSECUTIVE TERMS.…"/>
          <p:cNvSpPr txBox="1"/>
          <p:nvPr/>
        </p:nvSpPr>
        <p:spPr>
          <a:xfrm>
            <a:off x="301515" y="2806966"/>
            <a:ext cx="3464241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342900" indent="-342900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Helvetica Neue Medium"/>
              </a:rPr>
              <a:t>W</a:t>
            </a:r>
            <a:r>
              <a:rPr lang="it-IT" sz="2000" dirty="0">
                <a:latin typeface="Helvetica Neue Medium"/>
              </a:rPr>
              <a:t>e </a:t>
            </a:r>
            <a:r>
              <a:rPr lang="it-IT" sz="2000" dirty="0" err="1">
                <a:latin typeface="Helvetica Neue Medium"/>
              </a:rPr>
              <a:t>applied</a:t>
            </a:r>
            <a:r>
              <a:rPr lang="it-IT" sz="2000" dirty="0">
                <a:latin typeface="Helvetica Neue Medium"/>
              </a:rPr>
              <a:t> Group Lasso </a:t>
            </a:r>
            <a:r>
              <a:rPr lang="it-IT" sz="2000" dirty="0" err="1">
                <a:latin typeface="Helvetica Neue Medium"/>
              </a:rPr>
              <a:t>grouping</a:t>
            </a:r>
            <a:r>
              <a:rPr lang="it-IT" sz="2000" dirty="0">
                <a:latin typeface="Helvetica Neue Medium"/>
              </a:rPr>
              <a:t> 4 consecutive </a:t>
            </a:r>
            <a:r>
              <a:rPr lang="it-IT" sz="2000" dirty="0" err="1">
                <a:latin typeface="Helvetica Neue Medium"/>
              </a:rPr>
              <a:t>terms</a:t>
            </a:r>
            <a:r>
              <a:rPr lang="it-IT" sz="2000" dirty="0">
                <a:latin typeface="Helvetica Neue Medium"/>
              </a:rPr>
              <a:t>.</a:t>
            </a:r>
            <a:endParaRPr sz="2000" dirty="0">
              <a:latin typeface="Helvetica Neue Medium"/>
            </a:endParaRPr>
          </a:p>
          <a:p>
            <a:pPr marL="342900" indent="-342900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it-IT" sz="2000" dirty="0" err="1">
                <a:latin typeface="Helvetica Neue Medium"/>
              </a:rPr>
              <a:t>It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was</a:t>
            </a:r>
            <a:r>
              <a:rPr lang="it-IT" sz="2000" dirty="0">
                <a:latin typeface="Helvetica Neue Medium"/>
              </a:rPr>
              <a:t> the best </a:t>
            </a:r>
            <a:r>
              <a:rPr lang="it-IT" sz="2000" dirty="0" err="1">
                <a:latin typeface="Helvetica Neue Medium"/>
              </a:rPr>
              <a:t>performing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among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all</a:t>
            </a:r>
            <a:r>
              <a:rPr lang="it-IT" sz="2000" dirty="0">
                <a:latin typeface="Helvetica Neue Medium"/>
              </a:rPr>
              <a:t> the high </a:t>
            </a:r>
            <a:r>
              <a:rPr lang="it-IT" sz="2000" dirty="0" err="1">
                <a:latin typeface="Helvetica Neue Medium"/>
              </a:rPr>
              <a:t>dimensional</a:t>
            </a:r>
            <a:r>
              <a:rPr lang="it-IT" sz="2000" dirty="0">
                <a:latin typeface="Helvetica Neue Medium"/>
              </a:rPr>
              <a:t> tools </a:t>
            </a:r>
            <a:r>
              <a:rPr lang="it-IT" sz="2000" dirty="0" err="1">
                <a:latin typeface="Helvetica Neue Medium"/>
              </a:rPr>
              <a:t>we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considered</a:t>
            </a:r>
            <a:endParaRPr sz="2000" dirty="0">
              <a:latin typeface="Helvetica Neue Medium"/>
            </a:endParaRPr>
          </a:p>
        </p:txBody>
      </p:sp>
      <p:sp>
        <p:nvSpPr>
          <p:cNvPr id="11" name="ANALYZE RESULTS">
            <a:extLst>
              <a:ext uri="{FF2B5EF4-FFF2-40B4-BE49-F238E27FC236}">
                <a16:creationId xmlns:a16="http://schemas.microsoft.com/office/drawing/2014/main" id="{375F69C7-398E-4AAB-A932-253170FAEFAA}"/>
              </a:ext>
            </a:extLst>
          </p:cNvPr>
          <p:cNvSpPr/>
          <p:nvPr/>
        </p:nvSpPr>
        <p:spPr>
          <a:xfrm>
            <a:off x="3405297" y="1447038"/>
            <a:ext cx="1646475" cy="796531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LOGISTIC 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GROUP LASSO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12" name="ANALYZE RESULTS">
            <a:extLst>
              <a:ext uri="{FF2B5EF4-FFF2-40B4-BE49-F238E27FC236}">
                <a16:creationId xmlns:a16="http://schemas.microsoft.com/office/drawing/2014/main" id="{F0980BE8-9769-4610-9BCF-15287E40F554}"/>
              </a:ext>
            </a:extLst>
          </p:cNvPr>
          <p:cNvSpPr/>
          <p:nvPr/>
        </p:nvSpPr>
        <p:spPr>
          <a:xfrm>
            <a:off x="335213" y="1428871"/>
            <a:ext cx="1787238" cy="801192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FIT SPIRAL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MODEL TEST0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13" name="Freccia">
            <a:extLst>
              <a:ext uri="{FF2B5EF4-FFF2-40B4-BE49-F238E27FC236}">
                <a16:creationId xmlns:a16="http://schemas.microsoft.com/office/drawing/2014/main" id="{B11B69B6-E80F-4C58-BB71-7CD4B5C1420D}"/>
              </a:ext>
            </a:extLst>
          </p:cNvPr>
          <p:cNvSpPr/>
          <p:nvPr/>
        </p:nvSpPr>
        <p:spPr>
          <a:xfrm>
            <a:off x="2307093" y="1626020"/>
            <a:ext cx="913891" cy="406894"/>
          </a:xfrm>
          <a:prstGeom prst="rightArrow">
            <a:avLst>
              <a:gd name="adj1" fmla="val 32000"/>
              <a:gd name="adj2" fmla="val 12243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31DAE93-617C-46C2-9314-3781DF8A0ABC}"/>
              </a:ext>
            </a:extLst>
          </p:cNvPr>
          <p:cNvSpPr/>
          <p:nvPr/>
        </p:nvSpPr>
        <p:spPr>
          <a:xfrm rot="5400000">
            <a:off x="10071229" y="5485154"/>
            <a:ext cx="278790" cy="540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9787F86-0594-4A7B-A65E-FBAFB1C8C21B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A059C3-47E5-4415-B85F-3973B9A9C0AD}"/>
              </a:ext>
            </a:extLst>
          </p:cNvPr>
          <p:cNvSpPr txBox="1"/>
          <p:nvPr/>
        </p:nvSpPr>
        <p:spPr>
          <a:xfrm>
            <a:off x="5526844" y="1429805"/>
            <a:ext cx="559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Figures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: on the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left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we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can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see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the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shrinkage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of the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coefficients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; on the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right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we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display with a P the points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selected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 by Group Lasso for a random </a:t>
            </a:r>
            <a:r>
              <a:rPr lang="it-IT" sz="1600" i="1" dirty="0" err="1">
                <a:latin typeface="Helvetica Neue Medium"/>
                <a:cs typeface="Arial" panose="020B0604020202020204" pitchFamily="34" charset="0"/>
              </a:rPr>
              <a:t>patients</a:t>
            </a:r>
            <a:r>
              <a:rPr lang="it-IT" sz="1600" i="1" dirty="0">
                <a:latin typeface="Helvetica Neue Medium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distances_parkinson_box.png" descr="distances_parkinson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56" y="1468735"/>
            <a:ext cx="3711026" cy="3920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distances_control_box.png" descr="distances_control_bo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023" y="1468735"/>
            <a:ext cx="3830136" cy="392052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A323182-9341-4EF8-A05B-500F0D74FD30}"/>
              </a:ext>
            </a:extLst>
          </p:cNvPr>
          <p:cNvSpPr/>
          <p:nvPr/>
        </p:nvSpPr>
        <p:spPr>
          <a:xfrm>
            <a:off x="4859676" y="1359155"/>
            <a:ext cx="5229546" cy="3566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WE TRIED TO VISUALIZE ALL RESULTS GRAPHICALLY, IN ORDER TO FIND OUT SOME PATTERNS…"/>
          <p:cNvSpPr txBox="1"/>
          <p:nvPr/>
        </p:nvSpPr>
        <p:spPr>
          <a:xfrm>
            <a:off x="427351" y="3068499"/>
            <a:ext cx="3586157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342900" indent="-342900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>
                <a:latin typeface="Helvetica Neue Medium"/>
              </a:rPr>
              <a:t>W</a:t>
            </a:r>
            <a:r>
              <a:rPr lang="it-IT" sz="2000" dirty="0">
                <a:latin typeface="Helvetica Neue Medium"/>
              </a:rPr>
              <a:t>e </a:t>
            </a:r>
            <a:r>
              <a:rPr lang="it-IT" sz="2000" dirty="0" err="1">
                <a:latin typeface="Helvetica Neue Medium"/>
              </a:rPr>
              <a:t>tried</a:t>
            </a:r>
            <a:r>
              <a:rPr lang="it-IT" sz="2000" dirty="0">
                <a:latin typeface="Helvetica Neue Medium"/>
              </a:rPr>
              <a:t> to </a:t>
            </a:r>
            <a:r>
              <a:rPr lang="it-IT" sz="2000" dirty="0" err="1">
                <a:latin typeface="Helvetica Neue Medium"/>
              </a:rPr>
              <a:t>visualize</a:t>
            </a:r>
            <a:r>
              <a:rPr lang="it-IT" sz="2000" dirty="0">
                <a:latin typeface="Helvetica Neue Medium"/>
              </a:rPr>
              <a:t> the </a:t>
            </a:r>
            <a:r>
              <a:rPr lang="it-IT" sz="2000" dirty="0" err="1">
                <a:latin typeface="Helvetica Neue Medium"/>
              </a:rPr>
              <a:t>results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graphically</a:t>
            </a:r>
            <a:r>
              <a:rPr lang="it-IT" sz="2000" dirty="0">
                <a:latin typeface="Helvetica Neue Medium"/>
              </a:rPr>
              <a:t> in </a:t>
            </a:r>
            <a:r>
              <a:rPr lang="it-IT" sz="2000" dirty="0" err="1">
                <a:latin typeface="Helvetica Neue Medium"/>
              </a:rPr>
              <a:t>order</a:t>
            </a:r>
            <a:r>
              <a:rPr lang="it-IT" sz="2000" dirty="0">
                <a:latin typeface="Helvetica Neue Medium"/>
              </a:rPr>
              <a:t> to </a:t>
            </a:r>
            <a:r>
              <a:rPr lang="it-IT" sz="2000" dirty="0" err="1">
                <a:latin typeface="Helvetica Neue Medium"/>
              </a:rPr>
              <a:t>find</a:t>
            </a:r>
            <a:r>
              <a:rPr lang="it-IT" sz="2000" dirty="0">
                <a:latin typeface="Helvetica Neue Medium"/>
              </a:rPr>
              <a:t> </a:t>
            </a:r>
            <a:r>
              <a:rPr lang="it-IT" sz="2000" dirty="0" err="1">
                <a:latin typeface="Helvetica Neue Medium"/>
              </a:rPr>
              <a:t>interesting</a:t>
            </a:r>
            <a:r>
              <a:rPr lang="it-IT" sz="2000" dirty="0">
                <a:latin typeface="Helvetica Neue Medium"/>
              </a:rPr>
              <a:t> patterns</a:t>
            </a:r>
          </a:p>
          <a:p>
            <a:pPr marL="342900" indent="-342900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000" dirty="0">
              <a:latin typeface="Helvetica Neue Medium"/>
            </a:endParaRPr>
          </a:p>
          <a:p>
            <a:pPr marL="342900" indent="-342900">
              <a:buSzPct val="123000"/>
              <a:buFont typeface="Arial" panose="020B0604020202020204" pitchFamily="34" charset="0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it-IT" sz="2000" dirty="0">
                <a:latin typeface="Helvetica Neue Medium"/>
              </a:rPr>
              <a:t>The plots </a:t>
            </a:r>
            <a:r>
              <a:rPr lang="it-IT" sz="2000" dirty="0" err="1">
                <a:latin typeface="Helvetica Neue Medium"/>
              </a:rPr>
              <a:t>seems</a:t>
            </a:r>
            <a:r>
              <a:rPr lang="it-IT" sz="2000" dirty="0">
                <a:latin typeface="Helvetica Neue Medium"/>
              </a:rPr>
              <a:t> to </a:t>
            </a:r>
            <a:r>
              <a:rPr lang="it-IT" sz="2000" dirty="0" err="1">
                <a:latin typeface="Helvetica Neue Medium"/>
              </a:rPr>
              <a:t>present</a:t>
            </a:r>
            <a:r>
              <a:rPr lang="it-IT" sz="2000" dirty="0">
                <a:latin typeface="Helvetica Neue Medium"/>
              </a:rPr>
              <a:t> pattern </a:t>
            </a:r>
            <a:r>
              <a:rPr lang="it-IT" sz="2000" dirty="0" err="1">
                <a:latin typeface="Helvetica Neue Medium"/>
              </a:rPr>
              <a:t>reconducible</a:t>
            </a:r>
            <a:r>
              <a:rPr lang="it-IT" sz="2000" dirty="0">
                <a:latin typeface="Helvetica Neue Medium"/>
              </a:rPr>
              <a:t> to the </a:t>
            </a:r>
            <a:r>
              <a:rPr lang="it-IT" sz="2000" dirty="0" err="1">
                <a:latin typeface="Helvetica Neue Medium"/>
              </a:rPr>
              <a:t>tremor</a:t>
            </a:r>
            <a:r>
              <a:rPr lang="it-IT" sz="2000" dirty="0">
                <a:latin typeface="Helvetica Neue Medium"/>
              </a:rPr>
              <a:t>.</a:t>
            </a:r>
            <a:endParaRPr sz="2000" dirty="0">
              <a:latin typeface="Helvetica Neue Medium"/>
            </a:endParaRPr>
          </a:p>
        </p:txBody>
      </p:sp>
      <p:sp>
        <p:nvSpPr>
          <p:cNvPr id="11" name="ANALYZE RESULTS">
            <a:extLst>
              <a:ext uri="{FF2B5EF4-FFF2-40B4-BE49-F238E27FC236}">
                <a16:creationId xmlns:a16="http://schemas.microsoft.com/office/drawing/2014/main" id="{B5522840-59AA-4194-9A94-82E454EB07B2}"/>
              </a:ext>
            </a:extLst>
          </p:cNvPr>
          <p:cNvSpPr/>
          <p:nvPr/>
        </p:nvSpPr>
        <p:spPr>
          <a:xfrm>
            <a:off x="3189345" y="1359155"/>
            <a:ext cx="1317678" cy="1143851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400" b="1" u="none" dirty="0">
                <a:solidFill>
                  <a:schemeClr val="bg1"/>
                </a:solidFill>
              </a:rPr>
              <a:t>ANALYZE RESULTS</a:t>
            </a:r>
          </a:p>
        </p:txBody>
      </p:sp>
      <p:sp>
        <p:nvSpPr>
          <p:cNvPr id="12" name="Freccia">
            <a:extLst>
              <a:ext uri="{FF2B5EF4-FFF2-40B4-BE49-F238E27FC236}">
                <a16:creationId xmlns:a16="http://schemas.microsoft.com/office/drawing/2014/main" id="{2D556B4A-EB3A-46A8-AD98-D21FF8F50920}"/>
              </a:ext>
            </a:extLst>
          </p:cNvPr>
          <p:cNvSpPr/>
          <p:nvPr/>
        </p:nvSpPr>
        <p:spPr>
          <a:xfrm>
            <a:off x="2150816" y="1805929"/>
            <a:ext cx="945927" cy="344285"/>
          </a:xfrm>
          <a:prstGeom prst="rightArrow">
            <a:avLst>
              <a:gd name="adj1" fmla="val 32000"/>
              <a:gd name="adj2" fmla="val 122430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ANALYZE RESULTS">
            <a:extLst>
              <a:ext uri="{FF2B5EF4-FFF2-40B4-BE49-F238E27FC236}">
                <a16:creationId xmlns:a16="http://schemas.microsoft.com/office/drawing/2014/main" id="{CAC772D4-2016-4D5D-91DA-80EBFB31B76E}"/>
              </a:ext>
            </a:extLst>
          </p:cNvPr>
          <p:cNvSpPr/>
          <p:nvPr/>
        </p:nvSpPr>
        <p:spPr>
          <a:xfrm>
            <a:off x="408492" y="1583769"/>
            <a:ext cx="1646475" cy="796531"/>
          </a:xfrm>
          <a:prstGeom prst="roundRect">
            <a:avLst>
              <a:gd name="adj" fmla="val 13406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584200">
              <a:defRPr sz="2200" u="sng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LOGISTIC </a:t>
            </a:r>
          </a:p>
          <a:p>
            <a:pPr algn="ctr"/>
            <a:r>
              <a:rPr lang="it-IT" sz="1400" b="1" u="none" dirty="0">
                <a:solidFill>
                  <a:schemeClr val="bg1"/>
                </a:solidFill>
              </a:rPr>
              <a:t>GROUP LASSO</a:t>
            </a:r>
            <a:endParaRPr sz="1400" b="1" u="none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5297CD-5DBF-424C-AB42-9A8662529F4D}"/>
              </a:ext>
            </a:extLst>
          </p:cNvPr>
          <p:cNvSpPr txBox="1"/>
          <p:nvPr/>
        </p:nvSpPr>
        <p:spPr>
          <a:xfrm>
            <a:off x="5152104" y="5389264"/>
            <a:ext cx="612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i="1" dirty="0">
                <a:latin typeface="Helvetica Neue Medium"/>
              </a:rPr>
              <a:t>Figure: </a:t>
            </a:r>
            <a:r>
              <a:rPr lang="it-IT" i="1" dirty="0" err="1">
                <a:latin typeface="Helvetica Neue Medium"/>
              </a:rPr>
              <a:t>Boxplots</a:t>
            </a:r>
            <a:r>
              <a:rPr lang="it-IT" i="1" dirty="0">
                <a:latin typeface="Helvetica Neue Medium"/>
              </a:rPr>
              <a:t> of the </a:t>
            </a:r>
            <a:r>
              <a:rPr lang="it-IT" i="1" dirty="0" err="1">
                <a:latin typeface="Helvetica Neue Medium"/>
              </a:rPr>
              <a:t>distributions</a:t>
            </a:r>
            <a:r>
              <a:rPr lang="it-IT" i="1" dirty="0">
                <a:latin typeface="Helvetica Neue Medium"/>
              </a:rPr>
              <a:t> of the </a:t>
            </a:r>
            <a:r>
              <a:rPr lang="it-IT" i="1" dirty="0" err="1">
                <a:latin typeface="Helvetica Neue Medium"/>
              </a:rPr>
              <a:t>distances</a:t>
            </a:r>
            <a:r>
              <a:rPr lang="it-IT" i="1" dirty="0">
                <a:latin typeface="Helvetica Neue Medium"/>
              </a:rPr>
              <a:t> </a:t>
            </a:r>
            <a:r>
              <a:rPr lang="it-IT" i="1" dirty="0" err="1">
                <a:latin typeface="Helvetica Neue Medium"/>
              </a:rPr>
              <a:t>computed</a:t>
            </a:r>
            <a:r>
              <a:rPr lang="it-IT" i="1" dirty="0">
                <a:latin typeface="Helvetica Neue Medium"/>
              </a:rPr>
              <a:t> in the points </a:t>
            </a:r>
            <a:r>
              <a:rPr lang="it-IT" i="1" dirty="0" err="1">
                <a:latin typeface="Helvetica Neue Medium"/>
              </a:rPr>
              <a:t>selected</a:t>
            </a:r>
            <a:r>
              <a:rPr lang="it-IT" i="1" dirty="0">
                <a:latin typeface="Helvetica Neue Medium"/>
              </a:rPr>
              <a:t> by </a:t>
            </a:r>
            <a:r>
              <a:rPr lang="it-IT" i="1" dirty="0" err="1">
                <a:latin typeface="Helvetica Neue Medium"/>
              </a:rPr>
              <a:t>Logistic</a:t>
            </a:r>
            <a:r>
              <a:rPr lang="it-IT" i="1" dirty="0">
                <a:latin typeface="Helvetica Neue Medium"/>
              </a:rPr>
              <a:t> Group Lasso.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8D8425-5F45-4758-8FE5-1A07124A2819}"/>
              </a:ext>
            </a:extLst>
          </p:cNvPr>
          <p:cNvSpPr txBox="1"/>
          <p:nvPr/>
        </p:nvSpPr>
        <p:spPr>
          <a:xfrm>
            <a:off x="7053609" y="486245"/>
            <a:ext cx="50845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Distance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at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Timestamps</a:t>
            </a:r>
            <a:r>
              <a:rPr lang="it-IT" sz="2200" b="1" dirty="0">
                <a:solidFill>
                  <a:schemeClr val="bg1"/>
                </a:solidFill>
                <a:latin typeface="Helvetica Neue Medium"/>
              </a:rPr>
              <a:t> </a:t>
            </a:r>
            <a:r>
              <a:rPr lang="it-IT" sz="2200" b="1" dirty="0" err="1">
                <a:solidFill>
                  <a:schemeClr val="bg1"/>
                </a:solidFill>
                <a:latin typeface="Helvetica Neue Medium"/>
              </a:rPr>
              <a:t>Approach</a:t>
            </a:r>
            <a:endParaRPr lang="it-IT" sz="2200" b="1" dirty="0">
              <a:solidFill>
                <a:schemeClr val="bg1"/>
              </a:solidFill>
              <a:latin typeface="Helvetica Neue Medium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A70576-A1F6-4D67-AF4D-3DDCCF7DC7F8}"/>
              </a:ext>
            </a:extLst>
          </p:cNvPr>
          <p:cNvSpPr txBox="1"/>
          <p:nvPr/>
        </p:nvSpPr>
        <p:spPr>
          <a:xfrm>
            <a:off x="5663432" y="1436469"/>
            <a:ext cx="186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Helvetica Neue Medium"/>
              </a:rPr>
              <a:t>Control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7A0373C-A0D7-4D3A-9BD6-59411ED72C00}"/>
              </a:ext>
            </a:extLst>
          </p:cNvPr>
          <p:cNvSpPr txBox="1"/>
          <p:nvPr/>
        </p:nvSpPr>
        <p:spPr>
          <a:xfrm>
            <a:off x="9154273" y="1436469"/>
            <a:ext cx="186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Helvetica Neue Medium"/>
              </a:rPr>
              <a:t>Parkinson’s</a:t>
            </a:r>
            <a:endParaRPr lang="it-IT" b="1" dirty="0">
              <a:latin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1344</Words>
  <Application>Microsoft Office PowerPoint</Application>
  <PresentationFormat>Widescreen</PresentationFormat>
  <Paragraphs>306</Paragraphs>
  <Slides>29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Helvetica</vt:lpstr>
      <vt:lpstr>Helvetica Neue Medium</vt:lpstr>
      <vt:lpstr>Lucida Grande</vt:lpstr>
      <vt:lpstr>Wingdings</vt:lpstr>
      <vt:lpstr>Tema di Office</vt:lpstr>
      <vt:lpstr>Presentazione standard di PowerPoint</vt:lpstr>
      <vt:lpstr>Dataset</vt:lpstr>
      <vt:lpstr>Presentazione standard di PowerPoint</vt:lpstr>
      <vt:lpstr>Distance at Timestamps Approach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Matrix of predictors</vt:lpstr>
      <vt:lpstr>Modelling</vt:lpstr>
      <vt:lpstr>Coefficients Group Lasso</vt:lpstr>
      <vt:lpstr>Coefficients Group Lasso</vt:lpstr>
      <vt:lpstr>Coefficients Group Lasso</vt:lpstr>
      <vt:lpstr>Coefficients Group Lasso</vt:lpstr>
      <vt:lpstr>Image segmentation</vt:lpstr>
      <vt:lpstr>Image segmentation: K-means</vt:lpstr>
      <vt:lpstr>Image segmentation: K-means</vt:lpstr>
      <vt:lpstr>Image segmentation: K-means</vt:lpstr>
      <vt:lpstr>Image segmentation: K-means</vt:lpstr>
      <vt:lpstr>Image segmentation: K-means</vt:lpstr>
      <vt:lpstr>Presentazione standard di PowerPoint</vt:lpstr>
      <vt:lpstr>Feature Extraction</vt:lpstr>
      <vt:lpstr>Model Fitting</vt:lpstr>
      <vt:lpstr>More on Pressure Change</vt:lpstr>
      <vt:lpstr>Conclusions</vt:lpstr>
      <vt:lpstr>Further investigations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Bernardi Alberto</dc:creator>
  <cp:lastModifiedBy>Bernardi Alberto</cp:lastModifiedBy>
  <cp:revision>52</cp:revision>
  <dcterms:created xsi:type="dcterms:W3CDTF">2021-01-09T09:15:10Z</dcterms:created>
  <dcterms:modified xsi:type="dcterms:W3CDTF">2021-01-10T12:24:42Z</dcterms:modified>
</cp:coreProperties>
</file>