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8" r:id="rId4"/>
    <p:sldId id="267" r:id="rId5"/>
    <p:sldId id="268" r:id="rId6"/>
    <p:sldId id="261" r:id="rId7"/>
    <p:sldId id="269" r:id="rId8"/>
    <p:sldId id="270" r:id="rId9"/>
    <p:sldId id="271" r:id="rId10"/>
    <p:sldId id="272" r:id="rId11"/>
    <p:sldId id="278" r:id="rId12"/>
    <p:sldId id="273" r:id="rId13"/>
    <p:sldId id="274" r:id="rId14"/>
    <p:sldId id="275" r:id="rId15"/>
    <p:sldId id="276" r:id="rId16"/>
    <p:sldId id="277" r:id="rId17"/>
    <p:sldId id="264" r:id="rId18"/>
    <p:sldId id="265" r:id="rId19"/>
    <p:sldId id="263" r:id="rId2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816" y="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23/07/2012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23/07/2012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23/07/2012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23/07/2012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23/07/2012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23/07/2012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23/07/2012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23/07/2012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23/07/2012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23/07/2012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23/07/2012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035C-E568-9D4A-A4F2-0537E6791F68}" type="datetimeFigureOut">
              <a:rPr lang="it-IT" smtClean="0"/>
              <a:t>23/07/2012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96015" y="1756600"/>
            <a:ext cx="7772400" cy="1470025"/>
          </a:xfrm>
        </p:spPr>
        <p:txBody>
          <a:bodyPr/>
          <a:lstStyle/>
          <a:p>
            <a:r>
              <a:rPr lang="en-GB" sz="5400" i="1" cap="small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web</a:t>
            </a:r>
            <a:r>
              <a:rPr lang="en-GB" sz="5400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PDB</a:t>
            </a:r>
            <a:endParaRPr lang="en-GB" sz="5400" dirty="0">
              <a:solidFill>
                <a:srgbClr val="FF0000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96015" y="3146524"/>
            <a:ext cx="8043947" cy="202695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 fast storage and retrieval web-service for proteins</a:t>
            </a:r>
          </a:p>
          <a:p>
            <a:endParaRPr lang="en-US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by</a:t>
            </a: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Conte,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Furiani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Nardini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Pasquantonio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Ungania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91" y="145613"/>
            <a:ext cx="2615803" cy="261580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913" y="542007"/>
            <a:ext cx="2117151" cy="194960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015" y="5269530"/>
            <a:ext cx="1168400" cy="116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Background importer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9456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We’ve a lot of PDBs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An automated system that is able to read asynchronously a lot of them and write the parsed JSON into the DB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Piping through BioPython PDB «spellchecker»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Maximize throughput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Node.js async driven IO-model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7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Background importer</a:t>
            </a:r>
            <a:endParaRPr lang="en-US"/>
          </a:p>
        </p:txBody>
      </p:sp>
      <p:sp>
        <p:nvSpPr>
          <p:cNvPr id="6" name="Rettangolo 5"/>
          <p:cNvSpPr/>
          <p:nvPr/>
        </p:nvSpPr>
        <p:spPr>
          <a:xfrm>
            <a:off x="622003" y="1921281"/>
            <a:ext cx="7969103" cy="1554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mmf_fileNamesRead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function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fileList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{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asyncMod.forEachLimit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fileList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BATCH_LIMIT,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mmf_fileStartRead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function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(err) {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console.log(</a:t>
            </a:r>
            <a:r>
              <a:rPr lang="en-US" sz="105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"Iterated through 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fileList.length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 </a:t>
            </a:r>
            <a:r>
              <a:rPr lang="en-US" sz="105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 in batches of 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 BATCH_LIMIT );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typeof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err !== </a:t>
            </a:r>
            <a:r>
              <a:rPr lang="en-US" sz="105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"undefined"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{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	console.log(</a:t>
            </a:r>
            <a:r>
              <a:rPr lang="en-US" sz="105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"With errors: 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 err);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}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});</a:t>
            </a:r>
            <a:endParaRPr lang="en-US" sz="1050" dirty="0">
              <a:ea typeface="Calibri"/>
              <a:cs typeface="Times New Roman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</a:rPr>
              <a:t>	};</a:t>
            </a:r>
            <a:endParaRPr lang="en-US" sz="1050" dirty="0"/>
          </a:p>
        </p:txBody>
      </p:sp>
      <p:sp>
        <p:nvSpPr>
          <p:cNvPr id="7" name="Rettangolo 6"/>
          <p:cNvSpPr/>
          <p:nvPr/>
        </p:nvSpPr>
        <p:spPr>
          <a:xfrm>
            <a:off x="622003" y="4154363"/>
            <a:ext cx="7969104" cy="23110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mmf_gen_fileDataRead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function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cbDone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{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function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(status, data, filename) {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 status ===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true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) {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	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fileID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mmf_fixName_fromFile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(filename);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	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pdbImported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parsePdb.parsePDB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(status, data,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fileID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	</a:t>
            </a:r>
            <a:r>
              <a:rPr lang="en-US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insertDB.insert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(pdbImported.ID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pdbImported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mmf_gen_fileDataInserted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cbDone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m_Database_Name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}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else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	console.log(</a:t>
            </a:r>
            <a:r>
              <a:rPr lang="en-US" sz="105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"Reading data for </a:t>
            </a:r>
            <a:r>
              <a:rPr lang="en-US" sz="105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fileID</a:t>
            </a:r>
            <a:r>
              <a:rPr lang="en-US" sz="105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 filename + </a:t>
            </a:r>
            <a:r>
              <a:rPr lang="en-US" sz="105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 has failed."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}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});	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};</a:t>
            </a:r>
            <a:endParaRPr lang="en-US" sz="1050" dirty="0">
              <a:ea typeface="Calibri"/>
              <a:cs typeface="Times New Roman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10362" y="1537808"/>
            <a:ext cx="724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for importing in N-batches (N is calculated upon system capacity)</a:t>
            </a:r>
            <a:endParaRPr lang="en-US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22003" y="3785031"/>
            <a:ext cx="724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Bridge between PDB parser and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CouchDB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9456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NoSQL document storage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Efficient key retrieval document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MapReduce API for complex queries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Incremental cache update for same queries («view»)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JavaScript interface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Database APIs for REST interface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9456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Layer to CouchDB for insertion and retrieval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Insertion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Saving converted PDB into Couch with special ID to optimize retrieval and used space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Asynchronous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Retrieval I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Simple retrieval with document id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Extremely fast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2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Database APIs for REST interface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9456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Retrieval II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Using MapReduce system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Dynamic generation of Map functions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Retrieves a list of document ID according to query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If required, uses Reduce functions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Good usage of «view» mechanism for caching results of same queries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Optionally, return a list of documents by using the fast retrieval by document ID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8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REST interface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38693"/>
            <a:ext cx="8155172" cy="4949456"/>
          </a:xfrm>
        </p:spPr>
        <p:txBody>
          <a:bodyPr>
            <a:normAutofit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Using </a:t>
            </a:r>
            <a:r>
              <a:rPr lang="en-US" u="sng" dirty="0" smtClean="0"/>
              <a:t>express</a:t>
            </a:r>
            <a:r>
              <a:rPr lang="en-US" dirty="0" smtClean="0"/>
              <a:t> module of node.js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Completely async management of HTTP GET requests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Classical REST (read-only) implementation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GET request to </a:t>
            </a:r>
            <a:r>
              <a:rPr lang="en-US" u="sng" dirty="0" smtClean="0">
                <a:solidFill>
                  <a:srgbClr val="0070C0"/>
                </a:solidFill>
              </a:rPr>
              <a:t>/rest/protein/id/:someid gets </a:t>
            </a:r>
            <a:r>
              <a:rPr lang="en-US" dirty="0" smtClean="0"/>
              <a:t>you the protein with ID :someid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GET request to </a:t>
            </a:r>
            <a:r>
              <a:rPr lang="en-US" u="sng" dirty="0" smtClean="0">
                <a:solidFill>
                  <a:srgbClr val="0070C0"/>
                </a:solidFill>
              </a:rPr>
              <a:t>/rest/protein/name/:somename </a:t>
            </a:r>
            <a:r>
              <a:rPr lang="en-US" dirty="0" smtClean="0"/>
              <a:t>gets you a list of proteins containing that name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GET request to </a:t>
            </a:r>
            <a:r>
              <a:rPr lang="en-US" u="sng" dirty="0">
                <a:solidFill>
                  <a:srgbClr val="0070C0"/>
                </a:solidFill>
              </a:rPr>
              <a:t>/rest/protein/</a:t>
            </a:r>
            <a:r>
              <a:rPr lang="en-US" u="sng" dirty="0" err="1">
                <a:solidFill>
                  <a:srgbClr val="0070C0"/>
                </a:solidFill>
              </a:rPr>
              <a:t>byamino</a:t>
            </a:r>
            <a:r>
              <a:rPr lang="en-US" u="sng" dirty="0">
                <a:solidFill>
                  <a:srgbClr val="0070C0"/>
                </a:solidFill>
              </a:rPr>
              <a:t>/all/:</a:t>
            </a:r>
            <a:r>
              <a:rPr lang="en-US" u="sng" dirty="0" smtClean="0">
                <a:solidFill>
                  <a:srgbClr val="0070C0"/>
                </a:solidFill>
              </a:rPr>
              <a:t>list</a:t>
            </a:r>
            <a:r>
              <a:rPr lang="en-US" dirty="0" smtClean="0"/>
              <a:t> gets you a list of proteins that contains that exact sequence of amino acids</a:t>
            </a:r>
            <a:endParaRPr lang="en-US" u="sng" dirty="0" smtClean="0">
              <a:solidFill>
                <a:srgbClr val="0070C0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Much more in documentation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8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Admin interface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949456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Using </a:t>
            </a:r>
            <a:r>
              <a:rPr lang="en-US" u="sng" dirty="0" smtClean="0"/>
              <a:t>express</a:t>
            </a:r>
            <a:r>
              <a:rPr lang="en-US" dirty="0" smtClean="0"/>
              <a:t> module of node.js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Nice web interface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GUI for routine operations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Start importing of data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Database maintenance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Query interface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0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rm4.staticflickr.com/3579/3534506648_8d0d0f5fb6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95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  <a14:imgEffect>
                      <a14:sharpenSoften amount="-9000"/>
                    </a14:imgEffect>
                    <a14:imgEffect>
                      <a14:brightnessContrast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756" y="3333305"/>
            <a:ext cx="3166244" cy="316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Conclusions</a:t>
            </a:r>
            <a:endParaRPr lang="en-US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22273"/>
          </a:xfrm>
        </p:spPr>
        <p:txBody>
          <a:bodyPr>
            <a:normAutofit/>
          </a:bodyPr>
          <a:lstStyle/>
          <a:p>
            <a:r>
              <a:rPr lang="en-US" dirty="0" smtClean="0"/>
              <a:t>Project is fully working</a:t>
            </a:r>
          </a:p>
          <a:p>
            <a:r>
              <a:rPr lang="en-US" dirty="0" smtClean="0"/>
              <a:t>It can be easily extended to work on more data or different data because it’s fully modular</a:t>
            </a:r>
          </a:p>
          <a:p>
            <a:r>
              <a:rPr lang="en-US" dirty="0" smtClean="0"/>
              <a:t>Some bugs in recent Couch DB version made us wrote code that could be trimmed down in the future</a:t>
            </a:r>
          </a:p>
          <a:p>
            <a:r>
              <a:rPr lang="en-US" dirty="0" smtClean="0"/>
              <a:t>Interface CSS could be better if a proper designer could work on it</a:t>
            </a:r>
          </a:p>
        </p:txBody>
      </p:sp>
    </p:spTree>
    <p:extLst>
      <p:ext uri="{BB962C8B-B14F-4D97-AF65-F5344CB8AC3E}">
        <p14:creationId xmlns:p14="http://schemas.microsoft.com/office/powerpoint/2010/main" val="12017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urio\Dropbox\Universita\biomedica\pres\Thanks-for-your-atten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93" y="0"/>
            <a:ext cx="6849028" cy="684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0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Why </a:t>
            </a:r>
            <a:r>
              <a:rPr lang="en-US" i="1" cap="small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web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PDB? </a:t>
            </a:r>
            <a:endParaRPr lang="en-US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26000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en-US" dirty="0" smtClean="0"/>
              <a:t> Rapid lookup of protein data</a:t>
            </a:r>
          </a:p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en-US" dirty="0" smtClean="0"/>
              <a:t> JSON slim format </a:t>
            </a:r>
          </a:p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en-US" dirty="0" smtClean="0"/>
              <a:t> Maintainable infrastructure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cap="small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web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PDB structure</a:t>
            </a:r>
            <a:endParaRPr lang="en-US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7467"/>
            <a:ext cx="9144000" cy="6468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Issues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15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file system with high storage capacity and data integrity for the database storage files</a:t>
            </a:r>
          </a:p>
          <a:p>
            <a:r>
              <a:rPr lang="en-US" dirty="0" smtClean="0"/>
              <a:t>A fast scalable database with document storage, ACID semantic, eventual consistency, MapReduce support, incremental replication and fault tolerance</a:t>
            </a:r>
          </a:p>
          <a:p>
            <a:r>
              <a:rPr lang="en-US" dirty="0" smtClean="0"/>
              <a:t>A light weight format to store and distribute protein data</a:t>
            </a:r>
          </a:p>
          <a:p>
            <a:r>
              <a:rPr lang="en-US" dirty="0" smtClean="0"/>
              <a:t>A scalable software system, event driven, with minimal overhead and </a:t>
            </a:r>
            <a:r>
              <a:rPr lang="en-US" smtClean="0"/>
              <a:t>maximum </a:t>
            </a:r>
            <a:r>
              <a:rPr lang="en-US" smtClean="0"/>
              <a:t>scalability </a:t>
            </a:r>
            <a:r>
              <a:rPr lang="en-US" dirty="0" smtClean="0"/>
              <a:t>for the deploy of a REST web service</a:t>
            </a:r>
          </a:p>
        </p:txBody>
      </p:sp>
    </p:spTree>
    <p:extLst>
      <p:ext uri="{BB962C8B-B14F-4D97-AF65-F5344CB8AC3E}">
        <p14:creationId xmlns:p14="http://schemas.microsoft.com/office/powerpoint/2010/main" val="21343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Solutions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10711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ZFS</a:t>
            </a:r>
          </a:p>
          <a:p>
            <a:pPr lvl="1"/>
            <a:r>
              <a:rPr lang="en-US" dirty="0" smtClean="0"/>
              <a:t> An open source file system supported by NIX operating systems</a:t>
            </a:r>
          </a:p>
          <a:p>
            <a:pPr lvl="1"/>
            <a:r>
              <a:rPr lang="en-US" dirty="0" smtClean="0"/>
              <a:t> Working as user space module (kernel module is still bugged)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CouchDB</a:t>
            </a:r>
          </a:p>
          <a:p>
            <a:pPr lvl="1"/>
            <a:r>
              <a:rPr lang="en-US" dirty="0" smtClean="0"/>
              <a:t> NoSQL document storage with multi version concurrency control </a:t>
            </a:r>
          </a:p>
          <a:p>
            <a:pPr lvl="1"/>
            <a:r>
              <a:rPr lang="en-US" dirty="0" smtClean="0"/>
              <a:t> Extremely fast and scalable</a:t>
            </a:r>
          </a:p>
          <a:p>
            <a:pPr lvl="1"/>
            <a:r>
              <a:rPr lang="en-US" dirty="0" smtClean="0"/>
              <a:t> Document storage is done in JSON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</a:p>
          <a:p>
            <a:pPr lvl="1"/>
            <a:r>
              <a:rPr lang="en-US" dirty="0" smtClean="0"/>
              <a:t>Light weight text-based open standard designed for human readable data interchange</a:t>
            </a:r>
          </a:p>
          <a:p>
            <a:pPr lvl="1"/>
            <a:r>
              <a:rPr lang="en-US" dirty="0" smtClean="0"/>
              <a:t>Derived from JavaScript language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Node.js</a:t>
            </a:r>
          </a:p>
          <a:p>
            <a:pPr lvl="1"/>
            <a:r>
              <a:rPr lang="en-US" dirty="0" smtClean="0"/>
              <a:t> Scalable software system for writing Internet applications</a:t>
            </a:r>
          </a:p>
          <a:p>
            <a:pPr lvl="1"/>
            <a:r>
              <a:rPr lang="en-US" dirty="0" smtClean="0"/>
              <a:t> Use JavaScript language and V8 Google JavaScript engine (</a:t>
            </a:r>
            <a:r>
              <a:rPr lang="en-US" dirty="0" err="1" smtClean="0"/>
              <a:t>CommonJS</a:t>
            </a:r>
            <a:r>
              <a:rPr lang="en-US" dirty="0" smtClean="0"/>
              <a:t> compliant)</a:t>
            </a:r>
          </a:p>
          <a:p>
            <a:pPr lvl="1"/>
            <a:r>
              <a:rPr lang="en-US" dirty="0" smtClean="0"/>
              <a:t> Extremely modular </a:t>
            </a:r>
          </a:p>
        </p:txBody>
      </p:sp>
    </p:spTree>
    <p:extLst>
      <p:ext uri="{BB962C8B-B14F-4D97-AF65-F5344CB8AC3E}">
        <p14:creationId xmlns:p14="http://schemas.microsoft.com/office/powerpoint/2010/main" val="392883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ZFS</a:t>
            </a:r>
            <a:endParaRPr lang="en-US"/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2273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ZFS is a combined file system and logical volume manager designed by Sun Microsystems.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Features are: </a:t>
            </a:r>
          </a:p>
          <a:p>
            <a:pPr lvl="2"/>
            <a:r>
              <a:rPr lang="en-US" dirty="0" smtClean="0"/>
              <a:t>data integrity verification against data corruption modes</a:t>
            </a:r>
          </a:p>
          <a:p>
            <a:pPr lvl="2"/>
            <a:r>
              <a:rPr lang="en-US" dirty="0" smtClean="0"/>
              <a:t>support for high storage capacities</a:t>
            </a:r>
          </a:p>
          <a:p>
            <a:pPr lvl="2"/>
            <a:r>
              <a:rPr lang="en-US" dirty="0" smtClean="0"/>
              <a:t>snapshots and copy-on-write clones</a:t>
            </a:r>
          </a:p>
          <a:p>
            <a:pPr lvl="2"/>
            <a:r>
              <a:rPr lang="en-US" dirty="0" smtClean="0"/>
              <a:t>continuous integrity checking and automatic repair</a:t>
            </a:r>
          </a:p>
          <a:p>
            <a:pPr lvl="2"/>
            <a:r>
              <a:rPr lang="en-US" dirty="0" smtClean="0"/>
              <a:t>RAID-Z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Unfortunately, known problems on Linux as kernel module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Working as </a:t>
            </a:r>
            <a:r>
              <a:rPr lang="en-US" dirty="0" smtClean="0"/>
              <a:t>user land </a:t>
            </a:r>
            <a:r>
              <a:rPr lang="en-US" dirty="0" smtClean="0"/>
              <a:t>module, not as good as kernel module (at least 50% performance hit)</a:t>
            </a:r>
          </a:p>
        </p:txBody>
      </p:sp>
    </p:spTree>
    <p:extLst>
      <p:ext uri="{BB962C8B-B14F-4D97-AF65-F5344CB8AC3E}">
        <p14:creationId xmlns:p14="http://schemas.microsoft.com/office/powerpoint/2010/main" val="108922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PDB to JSON parser</a:t>
            </a:r>
            <a:endParaRPr lang="en-US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2273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200" smtClean="0"/>
              <a:t>PDB is a text file representing a protein</a:t>
            </a:r>
          </a:p>
          <a:p>
            <a:pPr lvl="1">
              <a:buFont typeface="Arial" pitchFamily="34" charset="0"/>
              <a:buChar char="•"/>
            </a:pPr>
            <a:r>
              <a:rPr lang="en-US" sz="3200" smtClean="0"/>
              <a:t>Need to translate it in a more usable format by an automated API and elaboration system</a:t>
            </a:r>
          </a:p>
          <a:p>
            <a:pPr lvl="1">
              <a:buFont typeface="Arial" pitchFamily="34" charset="0"/>
              <a:buChar char="•"/>
            </a:pPr>
            <a:r>
              <a:rPr lang="en-US" sz="3200" smtClean="0"/>
              <a:t>JSON (Java Script Object Notation)</a:t>
            </a:r>
          </a:p>
          <a:p>
            <a:pPr lvl="1">
              <a:buFont typeface="Arial" pitchFamily="34" charset="0"/>
              <a:buChar char="•"/>
            </a:pPr>
            <a:r>
              <a:rPr lang="en-US" sz="3200" smtClean="0"/>
              <a:t>Lightweight and fairly descriptive</a:t>
            </a:r>
          </a:p>
          <a:p>
            <a:pPr lvl="1">
              <a:buFont typeface="Arial" pitchFamily="34" charset="0"/>
              <a:buChar char="•"/>
            </a:pPr>
            <a:r>
              <a:rPr lang="en-US" sz="3200" smtClean="0"/>
              <a:t>Need to define a coherent and usable structure</a:t>
            </a:r>
          </a:p>
        </p:txBody>
      </p:sp>
    </p:spTree>
    <p:extLst>
      <p:ext uri="{BB962C8B-B14F-4D97-AF65-F5344CB8AC3E}">
        <p14:creationId xmlns:p14="http://schemas.microsoft.com/office/powerpoint/2010/main" val="32253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PDB to JSON parser</a:t>
            </a:r>
            <a:endParaRPr lang="en-US" dirty="0"/>
          </a:p>
        </p:txBody>
      </p:sp>
      <p:pic>
        <p:nvPicPr>
          <p:cNvPr id="2050" name="Picture 2" descr="C:\Users\Furio\git\webpdb\docs\PROTEIN JSON SCHEMES\PROTEIN-HIERARCHIC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62" y="1417638"/>
            <a:ext cx="6024603" cy="517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igura a mano libera 3"/>
          <p:cNvSpPr/>
          <p:nvPr/>
        </p:nvSpPr>
        <p:spPr>
          <a:xfrm>
            <a:off x="4242391" y="1424763"/>
            <a:ext cx="1616149" cy="425441"/>
          </a:xfrm>
          <a:custGeom>
            <a:avLst/>
            <a:gdLst>
              <a:gd name="connsiteX0" fmla="*/ 74428 w 1616149"/>
              <a:gd name="connsiteY0" fmla="*/ 0 h 425441"/>
              <a:gd name="connsiteX1" fmla="*/ 74428 w 1616149"/>
              <a:gd name="connsiteY1" fmla="*/ 0 h 425441"/>
              <a:gd name="connsiteX2" fmla="*/ 21265 w 1616149"/>
              <a:gd name="connsiteY2" fmla="*/ 74428 h 425441"/>
              <a:gd name="connsiteX3" fmla="*/ 0 w 1616149"/>
              <a:gd name="connsiteY3" fmla="*/ 138223 h 425441"/>
              <a:gd name="connsiteX4" fmla="*/ 10632 w 1616149"/>
              <a:gd name="connsiteY4" fmla="*/ 255181 h 425441"/>
              <a:gd name="connsiteX5" fmla="*/ 31897 w 1616149"/>
              <a:gd name="connsiteY5" fmla="*/ 318977 h 425441"/>
              <a:gd name="connsiteX6" fmla="*/ 63795 w 1616149"/>
              <a:gd name="connsiteY6" fmla="*/ 382772 h 425441"/>
              <a:gd name="connsiteX7" fmla="*/ 329609 w 1616149"/>
              <a:gd name="connsiteY7" fmla="*/ 393404 h 425441"/>
              <a:gd name="connsiteX8" fmla="*/ 723014 w 1616149"/>
              <a:gd name="connsiteY8" fmla="*/ 404037 h 425441"/>
              <a:gd name="connsiteX9" fmla="*/ 1010093 w 1616149"/>
              <a:gd name="connsiteY9" fmla="*/ 414670 h 425441"/>
              <a:gd name="connsiteX10" fmla="*/ 1084521 w 1616149"/>
              <a:gd name="connsiteY10" fmla="*/ 425302 h 425441"/>
              <a:gd name="connsiteX11" fmla="*/ 1446028 w 1616149"/>
              <a:gd name="connsiteY11" fmla="*/ 404037 h 425441"/>
              <a:gd name="connsiteX12" fmla="*/ 1541721 w 1616149"/>
              <a:gd name="connsiteY12" fmla="*/ 350874 h 425441"/>
              <a:gd name="connsiteX13" fmla="*/ 1573618 w 1616149"/>
              <a:gd name="connsiteY13" fmla="*/ 329609 h 425441"/>
              <a:gd name="connsiteX14" fmla="*/ 1594883 w 1616149"/>
              <a:gd name="connsiteY14" fmla="*/ 297711 h 425441"/>
              <a:gd name="connsiteX15" fmla="*/ 1616149 w 1616149"/>
              <a:gd name="connsiteY15" fmla="*/ 233916 h 425441"/>
              <a:gd name="connsiteX16" fmla="*/ 1605516 w 1616149"/>
              <a:gd name="connsiteY16" fmla="*/ 116958 h 425441"/>
              <a:gd name="connsiteX17" fmla="*/ 1594883 w 1616149"/>
              <a:gd name="connsiteY17" fmla="*/ 85060 h 425441"/>
              <a:gd name="connsiteX18" fmla="*/ 1531088 w 1616149"/>
              <a:gd name="connsiteY18" fmla="*/ 63795 h 425441"/>
              <a:gd name="connsiteX19" fmla="*/ 1499190 w 1616149"/>
              <a:gd name="connsiteY19" fmla="*/ 42530 h 425441"/>
              <a:gd name="connsiteX20" fmla="*/ 1371600 w 1616149"/>
              <a:gd name="connsiteY20" fmla="*/ 21265 h 425441"/>
              <a:gd name="connsiteX21" fmla="*/ 1307804 w 1616149"/>
              <a:gd name="connsiteY21" fmla="*/ 10632 h 425441"/>
              <a:gd name="connsiteX22" fmla="*/ 1041990 w 1616149"/>
              <a:gd name="connsiteY22" fmla="*/ 21265 h 425441"/>
              <a:gd name="connsiteX23" fmla="*/ 861237 w 1616149"/>
              <a:gd name="connsiteY23" fmla="*/ 31897 h 425441"/>
              <a:gd name="connsiteX24" fmla="*/ 552893 w 1616149"/>
              <a:gd name="connsiteY24" fmla="*/ 21265 h 425441"/>
              <a:gd name="connsiteX25" fmla="*/ 74428 w 1616149"/>
              <a:gd name="connsiteY25" fmla="*/ 0 h 42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616149" h="425441">
                <a:moveTo>
                  <a:pt x="74428" y="0"/>
                </a:moveTo>
                <a:lnTo>
                  <a:pt x="74428" y="0"/>
                </a:lnTo>
                <a:cubicBezTo>
                  <a:pt x="56707" y="24809"/>
                  <a:pt x="35720" y="47584"/>
                  <a:pt x="21265" y="74428"/>
                </a:cubicBezTo>
                <a:cubicBezTo>
                  <a:pt x="10638" y="94164"/>
                  <a:pt x="0" y="138223"/>
                  <a:pt x="0" y="138223"/>
                </a:cubicBezTo>
                <a:cubicBezTo>
                  <a:pt x="3544" y="177209"/>
                  <a:pt x="3829" y="216630"/>
                  <a:pt x="10632" y="255181"/>
                </a:cubicBezTo>
                <a:cubicBezTo>
                  <a:pt x="14527" y="277256"/>
                  <a:pt x="24808" y="297712"/>
                  <a:pt x="31897" y="318977"/>
                </a:cubicBezTo>
                <a:cubicBezTo>
                  <a:pt x="35145" y="328720"/>
                  <a:pt x="49342" y="380631"/>
                  <a:pt x="63795" y="382772"/>
                </a:cubicBezTo>
                <a:cubicBezTo>
                  <a:pt x="151513" y="395767"/>
                  <a:pt x="240980" y="390545"/>
                  <a:pt x="329609" y="393404"/>
                </a:cubicBezTo>
                <a:lnTo>
                  <a:pt x="723014" y="404037"/>
                </a:lnTo>
                <a:lnTo>
                  <a:pt x="1010093" y="414670"/>
                </a:lnTo>
                <a:cubicBezTo>
                  <a:pt x="1034902" y="418214"/>
                  <a:pt x="1059460" y="425302"/>
                  <a:pt x="1084521" y="425302"/>
                </a:cubicBezTo>
                <a:cubicBezTo>
                  <a:pt x="1335371" y="425302"/>
                  <a:pt x="1299134" y="428520"/>
                  <a:pt x="1446028" y="404037"/>
                </a:cubicBezTo>
                <a:cubicBezTo>
                  <a:pt x="1502170" y="385322"/>
                  <a:pt x="1468601" y="399620"/>
                  <a:pt x="1541721" y="350874"/>
                </a:cubicBezTo>
                <a:lnTo>
                  <a:pt x="1573618" y="329609"/>
                </a:lnTo>
                <a:cubicBezTo>
                  <a:pt x="1580706" y="318976"/>
                  <a:pt x="1589693" y="309388"/>
                  <a:pt x="1594883" y="297711"/>
                </a:cubicBezTo>
                <a:cubicBezTo>
                  <a:pt x="1603987" y="277228"/>
                  <a:pt x="1616149" y="233916"/>
                  <a:pt x="1616149" y="233916"/>
                </a:cubicBezTo>
                <a:cubicBezTo>
                  <a:pt x="1612605" y="194930"/>
                  <a:pt x="1611052" y="155711"/>
                  <a:pt x="1605516" y="116958"/>
                </a:cubicBezTo>
                <a:cubicBezTo>
                  <a:pt x="1603931" y="105863"/>
                  <a:pt x="1604003" y="91574"/>
                  <a:pt x="1594883" y="85060"/>
                </a:cubicBezTo>
                <a:cubicBezTo>
                  <a:pt x="1576643" y="72031"/>
                  <a:pt x="1549739" y="76229"/>
                  <a:pt x="1531088" y="63795"/>
                </a:cubicBezTo>
                <a:cubicBezTo>
                  <a:pt x="1520455" y="56707"/>
                  <a:pt x="1510620" y="48245"/>
                  <a:pt x="1499190" y="42530"/>
                </a:cubicBezTo>
                <a:cubicBezTo>
                  <a:pt x="1462920" y="24395"/>
                  <a:pt x="1403767" y="25554"/>
                  <a:pt x="1371600" y="21265"/>
                </a:cubicBezTo>
                <a:cubicBezTo>
                  <a:pt x="1350230" y="18416"/>
                  <a:pt x="1329069" y="14176"/>
                  <a:pt x="1307804" y="10632"/>
                </a:cubicBezTo>
                <a:lnTo>
                  <a:pt x="1041990" y="21265"/>
                </a:lnTo>
                <a:cubicBezTo>
                  <a:pt x="981703" y="24136"/>
                  <a:pt x="921592" y="31897"/>
                  <a:pt x="861237" y="31897"/>
                </a:cubicBezTo>
                <a:cubicBezTo>
                  <a:pt x="758395" y="31897"/>
                  <a:pt x="655674" y="24809"/>
                  <a:pt x="552893" y="21265"/>
                </a:cubicBezTo>
                <a:cubicBezTo>
                  <a:pt x="301589" y="1933"/>
                  <a:pt x="154172" y="3544"/>
                  <a:pt x="74428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00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PDB to JSON parser</a:t>
            </a:r>
            <a:endParaRPr lang="en-US" dirty="0"/>
          </a:p>
        </p:txBody>
      </p:sp>
      <p:pic>
        <p:nvPicPr>
          <p:cNvPr id="1026" name="Picture 2" descr="C:\Users\Furio\git\webpdb\docs\PROTEIN JSON SCHEMES\MODEL-HIERARCHIC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0" y="1279415"/>
            <a:ext cx="8776205" cy="535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/>
          <p:cNvSpPr/>
          <p:nvPr/>
        </p:nvSpPr>
        <p:spPr>
          <a:xfrm>
            <a:off x="2456121" y="1279415"/>
            <a:ext cx="1594884" cy="4324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204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668</Words>
  <Application>Microsoft Office PowerPoint</Application>
  <PresentationFormat>Presentazione su schermo (4:3)</PresentationFormat>
  <Paragraphs>125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Tema di Office</vt:lpstr>
      <vt:lpstr>webPDB</vt:lpstr>
      <vt:lpstr>Why webPDB? </vt:lpstr>
      <vt:lpstr>webPDB structure</vt:lpstr>
      <vt:lpstr>Issues</vt:lpstr>
      <vt:lpstr>Solutions</vt:lpstr>
      <vt:lpstr>ZFS</vt:lpstr>
      <vt:lpstr>PDB to JSON parser</vt:lpstr>
      <vt:lpstr>PDB to JSON parser</vt:lpstr>
      <vt:lpstr>PDB to JSON parser</vt:lpstr>
      <vt:lpstr>Background importer</vt:lpstr>
      <vt:lpstr>Background importer</vt:lpstr>
      <vt:lpstr>CouchDB</vt:lpstr>
      <vt:lpstr>Database APIs for REST interface</vt:lpstr>
      <vt:lpstr>Database APIs for REST interface</vt:lpstr>
      <vt:lpstr>REST interface</vt:lpstr>
      <vt:lpstr>Admin interface</vt:lpstr>
      <vt:lpstr>Presentazione standard di PowerPoint</vt:lpstr>
      <vt:lpstr>Conclusions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webPDB</dc:title>
  <dc:creator>Dario Pasquantonio</dc:creator>
  <cp:lastModifiedBy>Mario Rossi</cp:lastModifiedBy>
  <cp:revision>55</cp:revision>
  <dcterms:created xsi:type="dcterms:W3CDTF">2012-05-03T14:12:40Z</dcterms:created>
  <dcterms:modified xsi:type="dcterms:W3CDTF">2012-07-23T06:42:49Z</dcterms:modified>
</cp:coreProperties>
</file>