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7" r:id="rId5"/>
    <p:sldId id="268" r:id="rId6"/>
    <p:sldId id="261" r:id="rId7"/>
    <p:sldId id="269" r:id="rId8"/>
    <p:sldId id="270" r:id="rId9"/>
    <p:sldId id="271" r:id="rId10"/>
    <p:sldId id="272" r:id="rId11"/>
    <p:sldId id="278" r:id="rId12"/>
    <p:sldId id="273" r:id="rId13"/>
    <p:sldId id="274" r:id="rId14"/>
    <p:sldId id="275" r:id="rId15"/>
    <p:sldId id="276" r:id="rId16"/>
    <p:sldId id="277" r:id="rId17"/>
    <p:sldId id="264" r:id="rId18"/>
    <p:sldId id="265" r:id="rId19"/>
    <p:sldId id="263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035C-E568-9D4A-A4F2-0537E6791F68}" type="datetimeFigureOut">
              <a:rPr lang="it-IT" smtClean="0"/>
              <a:t>19/07/2012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/rest/protein/name/:somename" TargetMode="External"/><Relationship Id="rId2" Type="http://schemas.openxmlformats.org/officeDocument/2006/relationships/hyperlink" Target="http://server/rest/protein/:somei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96015" y="1756600"/>
            <a:ext cx="7772400" cy="1470025"/>
          </a:xfrm>
        </p:spPr>
        <p:txBody>
          <a:bodyPr/>
          <a:lstStyle/>
          <a:p>
            <a:r>
              <a:rPr lang="en-GB" sz="5400" i="1" cap="small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</a:t>
            </a:r>
            <a:r>
              <a:rPr lang="en-GB" sz="5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PDB</a:t>
            </a:r>
            <a:endParaRPr lang="en-GB" sz="5400" dirty="0">
              <a:solidFill>
                <a:srgbClr val="FF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96015" y="3146524"/>
            <a:ext cx="8043947" cy="20269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fast storage and retrieval web-service for proteins</a:t>
            </a:r>
          </a:p>
          <a:p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Furiani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Nardini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Pasquantonio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Ungania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" y="145613"/>
            <a:ext cx="2615803" cy="261580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13" y="542007"/>
            <a:ext cx="2117151" cy="194960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15" y="5269530"/>
            <a:ext cx="11684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Background importer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We’ve a lot of </a:t>
            </a:r>
            <a:r>
              <a:rPr lang="en-US" sz="3200" dirty="0" smtClean="0"/>
              <a:t>PDBs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An automated system that is able to read asynchronously a lot of them and write the parsed JSON into the </a:t>
            </a:r>
            <a:r>
              <a:rPr lang="en-US" sz="3200" dirty="0" smtClean="0"/>
              <a:t>DB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Piping through BioPython PDB «spellchecker»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Maximize throughput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Node.js async driven </a:t>
            </a:r>
            <a:r>
              <a:rPr lang="en-US" sz="3200" dirty="0" smtClean="0"/>
              <a:t>IO-model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Background importer</a:t>
            </a:r>
            <a:endParaRPr lang="en-US"/>
          </a:p>
        </p:txBody>
      </p:sp>
      <p:sp>
        <p:nvSpPr>
          <p:cNvPr id="6" name="Rettangolo 5"/>
          <p:cNvSpPr/>
          <p:nvPr/>
        </p:nvSpPr>
        <p:spPr>
          <a:xfrm>
            <a:off x="622003" y="1921281"/>
            <a:ext cx="7969103" cy="155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mmf_fileNamesRead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fileList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asyncMod.forEachLimit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fileList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BATCH_LIMIT,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mmf_fileStartRead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(err)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console.log(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"Iterated through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fileList.length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 in batches of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BATCH_LIMIT 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err !== 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"undefined"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console.log(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"With errors: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err);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}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});</a:t>
            </a:r>
            <a:endParaRPr lang="en-US" sz="1050" dirty="0">
              <a:ea typeface="Calibri"/>
              <a:cs typeface="Times New Roman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</a:rPr>
              <a:t>	};</a:t>
            </a:r>
            <a:endParaRPr lang="en-US" sz="1050" dirty="0"/>
          </a:p>
        </p:txBody>
      </p:sp>
      <p:sp>
        <p:nvSpPr>
          <p:cNvPr id="7" name="Rettangolo 6"/>
          <p:cNvSpPr/>
          <p:nvPr/>
        </p:nvSpPr>
        <p:spPr>
          <a:xfrm>
            <a:off x="622003" y="4154363"/>
            <a:ext cx="7969104" cy="2311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mmf_gen_fileDataRead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cbDone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function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(status, data, filename)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 status ===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)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mmf_fixName_fromFile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(filename);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pdbImported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parsePdb.parsePDB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(status, data,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insertDB.insert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(pdbImported.ID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pdbImported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mmf_gen_fileDataInserted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cbDone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m_Database_Name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}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console.log(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"Reading data for </a:t>
            </a:r>
            <a:r>
              <a:rPr lang="en-US" sz="105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fileID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filename + </a:t>
            </a:r>
            <a:r>
              <a:rPr lang="en-US" sz="105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 has failed."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}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});	</a:t>
            </a:r>
            <a:endParaRPr lang="en-US" sz="105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};</a:t>
            </a:r>
            <a:endParaRPr lang="en-US" sz="1050" dirty="0">
              <a:ea typeface="Calibri"/>
              <a:cs typeface="Times New Roman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10362" y="1537808"/>
            <a:ext cx="72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importing in N-batches (N is calculated upon system capacity)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22003" y="3785031"/>
            <a:ext cx="72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Bridge between PDB parser and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CouchDB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smtClean="0"/>
              <a:t>NoSQL document storage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Efficient key retrieval document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MapReduce API for complex queries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Incremental cache update for same queries («view»)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JavaScript interface</a:t>
            </a:r>
          </a:p>
          <a:p>
            <a:pPr lvl="1">
              <a:buFont typeface="Arial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Database APIs for REST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Layer to </a:t>
            </a:r>
            <a:r>
              <a:rPr lang="en-US" sz="3200" dirty="0" err="1" smtClean="0"/>
              <a:t>CouchDB</a:t>
            </a:r>
            <a:r>
              <a:rPr lang="en-US" sz="3200" dirty="0" smtClean="0"/>
              <a:t> for insertion and retrieval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Insertion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Saving converted PDB into Couch with special ID to optimize retrieval and used space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Asynchronous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Retrieval I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Simple retrieval with document id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Extremely fast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Database APIs for REST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Retrieval II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MapReduce</a:t>
            </a:r>
            <a:r>
              <a:rPr lang="en-US" dirty="0" smtClean="0"/>
              <a:t> system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Dynamic generation of Map functions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Retrieves a list of document ID according to query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required, uses Reduce functions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Good usage of «view» mechanism for caching results of same queries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Optionally, return a list of documents by using the fast retrieval by document ID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REST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Using </a:t>
            </a:r>
            <a:r>
              <a:rPr lang="en-US" u="sng" dirty="0" smtClean="0"/>
              <a:t>express</a:t>
            </a:r>
            <a:r>
              <a:rPr lang="en-US" dirty="0" smtClean="0"/>
              <a:t> module of node.js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Completely async </a:t>
            </a:r>
            <a:r>
              <a:rPr lang="en-US" dirty="0" err="1" smtClean="0"/>
              <a:t>managment</a:t>
            </a:r>
            <a:r>
              <a:rPr lang="en-US" dirty="0" smtClean="0"/>
              <a:t> of HTTP GET requests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Classical REST (read-only) implementation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GET request to </a:t>
            </a:r>
            <a:r>
              <a:rPr lang="en-US" dirty="0" smtClean="0">
                <a:hlinkClick r:id="rId2"/>
              </a:rPr>
              <a:t>http://server/rest/protein/id/:someid</a:t>
            </a:r>
            <a:r>
              <a:rPr lang="en-US" dirty="0" smtClean="0"/>
              <a:t> gets you the protein with IS :</a:t>
            </a:r>
            <a:r>
              <a:rPr lang="en-US" dirty="0" err="1" smtClean="0"/>
              <a:t>someid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GET request to </a:t>
            </a:r>
            <a:r>
              <a:rPr lang="en-US" dirty="0" smtClean="0">
                <a:hlinkClick r:id="rId3"/>
              </a:rPr>
              <a:t>http://server/rest/protein/name/:somename</a:t>
            </a:r>
            <a:r>
              <a:rPr lang="en-US" dirty="0" smtClean="0"/>
              <a:t> gets you a list of protein containing that name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Much more in documentation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Admin interface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949456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mtClean="0"/>
              <a:t>Using </a:t>
            </a:r>
            <a:r>
              <a:rPr lang="en-US" u="sng" smtClean="0"/>
              <a:t>express</a:t>
            </a:r>
            <a:r>
              <a:rPr lang="en-US" smtClean="0"/>
              <a:t> module of node.js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Nice web interface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Gui for routine operations</a:t>
            </a:r>
          </a:p>
          <a:p>
            <a:pPr lvl="2">
              <a:buFont typeface="Arial" pitchFamily="34" charset="0"/>
              <a:buChar char="•"/>
            </a:pPr>
            <a:r>
              <a:rPr lang="en-US" smtClean="0"/>
              <a:t>Starting importing of data</a:t>
            </a:r>
          </a:p>
          <a:p>
            <a:pPr lvl="2">
              <a:buFont typeface="Arial" pitchFamily="34" charset="0"/>
              <a:buChar char="•"/>
            </a:pPr>
            <a:r>
              <a:rPr lang="en-US" smtClean="0"/>
              <a:t>Database mainteneance</a:t>
            </a:r>
          </a:p>
          <a:p>
            <a:pPr lvl="2">
              <a:buFont typeface="Arial" pitchFamily="34" charset="0"/>
              <a:buChar char="•"/>
            </a:pPr>
            <a:r>
              <a:rPr lang="en-US" smtClean="0"/>
              <a:t>Query interface</a:t>
            </a:r>
          </a:p>
          <a:p>
            <a:pPr marL="914400" lvl="2" indent="0">
              <a:buNone/>
            </a:pPr>
            <a:endParaRPr lang="en-US" smtClean="0"/>
          </a:p>
          <a:p>
            <a:pPr lvl="2">
              <a:buFont typeface="Arial" pitchFamily="34" charset="0"/>
              <a:buChar char="•"/>
            </a:pPr>
            <a:endParaRPr lang="en-US" smtClean="0"/>
          </a:p>
          <a:p>
            <a:pPr lvl="1">
              <a:buFont typeface="Arial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flickr.com/3579/3534506648_8d0d0f5fb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9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sharpenSoften amount="-9000"/>
                    </a14:imgEffect>
                    <a14:imgEffect>
                      <a14:brightnessContrast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56" y="3333305"/>
            <a:ext cx="3166244" cy="31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Conclusions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2273"/>
          </a:xfrm>
        </p:spPr>
        <p:txBody>
          <a:bodyPr>
            <a:normAutofit/>
          </a:bodyPr>
          <a:lstStyle/>
          <a:p>
            <a:r>
              <a:rPr lang="en-US" dirty="0" smtClean="0"/>
              <a:t>Project is fully working</a:t>
            </a:r>
          </a:p>
          <a:p>
            <a:r>
              <a:rPr lang="en-US" dirty="0" smtClean="0"/>
              <a:t>It can be easily extended to work on more data or different data because it’s fully modular</a:t>
            </a:r>
            <a:endParaRPr lang="en-US" dirty="0" smtClean="0"/>
          </a:p>
          <a:p>
            <a:r>
              <a:rPr lang="en-US" dirty="0" smtClean="0"/>
              <a:t>Some bugs in earlier </a:t>
            </a:r>
            <a:r>
              <a:rPr lang="en-US" dirty="0" err="1" smtClean="0"/>
              <a:t>CouchDB</a:t>
            </a:r>
            <a:r>
              <a:rPr lang="en-US" dirty="0" smtClean="0"/>
              <a:t> version made us wrote code that could be trimmed down in the future</a:t>
            </a:r>
          </a:p>
          <a:p>
            <a:r>
              <a:rPr lang="en-US" dirty="0" smtClean="0"/>
              <a:t>Interface CSS could be better if a proper designer could work on it</a:t>
            </a:r>
          </a:p>
        </p:txBody>
      </p:sp>
    </p:spTree>
    <p:extLst>
      <p:ext uri="{BB962C8B-B14F-4D97-AF65-F5344CB8AC3E}">
        <p14:creationId xmlns:p14="http://schemas.microsoft.com/office/powerpoint/2010/main" val="12017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urio\Dropbox\Universita\biomedica\pres\Thanks-for-your-atten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93" y="0"/>
            <a:ext cx="6849028" cy="68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Why </a:t>
            </a:r>
            <a:r>
              <a:rPr lang="en-US" i="1" cap="small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PDB? </a:t>
            </a:r>
            <a:endParaRPr lang="en-US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26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dirty="0" smtClean="0"/>
              <a:t> Rapid lookup of protein data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dirty="0" smtClean="0"/>
              <a:t> JSON slim format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Maintainable </a:t>
            </a:r>
            <a:r>
              <a:rPr lang="en-US" dirty="0" smtClean="0"/>
              <a:t>infrastructure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small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structure</a:t>
            </a:r>
            <a:endParaRPr lang="en-US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467"/>
            <a:ext cx="9144000" cy="6468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Issues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5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file system with high storage capacity and data integrity for the database storage files</a:t>
            </a:r>
          </a:p>
          <a:p>
            <a:r>
              <a:rPr lang="en-US" dirty="0" smtClean="0"/>
              <a:t>A fast scalable database with document storage, ACID semantic, eventual consistency, MapReduce support, incremental replication and fault tolerance</a:t>
            </a:r>
          </a:p>
          <a:p>
            <a:r>
              <a:rPr lang="en-US" dirty="0" smtClean="0"/>
              <a:t>A light weight format to store and distribute protein data</a:t>
            </a:r>
          </a:p>
          <a:p>
            <a:r>
              <a:rPr lang="en-US" dirty="0" smtClean="0"/>
              <a:t>A scalable software system, event driven, with minimal overhead and maximum </a:t>
            </a:r>
            <a:r>
              <a:rPr lang="en-US" dirty="0" err="1" smtClean="0"/>
              <a:t>scalabilty</a:t>
            </a:r>
            <a:r>
              <a:rPr lang="en-US" dirty="0" smtClean="0"/>
              <a:t> for the deploy of a REST web service</a:t>
            </a:r>
          </a:p>
        </p:txBody>
      </p:sp>
    </p:spTree>
    <p:extLst>
      <p:ext uri="{BB962C8B-B14F-4D97-AF65-F5344CB8AC3E}">
        <p14:creationId xmlns:p14="http://schemas.microsoft.com/office/powerpoint/2010/main" val="21343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Solutions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0711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ZFS</a:t>
            </a:r>
          </a:p>
          <a:p>
            <a:pPr lvl="1"/>
            <a:r>
              <a:rPr lang="en-US" dirty="0" smtClean="0"/>
              <a:t> An open source file system supported by NIX operating systems</a:t>
            </a:r>
          </a:p>
          <a:p>
            <a:pPr lvl="1"/>
            <a:r>
              <a:rPr lang="en-US" dirty="0" smtClean="0"/>
              <a:t> Working as user space module (kernel module is still bugged)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</a:p>
          <a:p>
            <a:pPr lvl="1"/>
            <a:r>
              <a:rPr lang="en-US" dirty="0" smtClean="0"/>
              <a:t> NoSQL document storage with multi version concurrency control </a:t>
            </a:r>
          </a:p>
          <a:p>
            <a:pPr lvl="1"/>
            <a:r>
              <a:rPr lang="en-US" dirty="0" smtClean="0"/>
              <a:t> Extremely fast and scalable</a:t>
            </a:r>
          </a:p>
          <a:p>
            <a:pPr lvl="1"/>
            <a:r>
              <a:rPr lang="en-US" dirty="0" smtClean="0"/>
              <a:t> Document storage is done in JSON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  <a:p>
            <a:pPr lvl="1"/>
            <a:r>
              <a:rPr lang="en-US" dirty="0" smtClean="0"/>
              <a:t>Light weight text-based open standard designed for human readable data interchange</a:t>
            </a:r>
          </a:p>
          <a:p>
            <a:pPr lvl="1"/>
            <a:r>
              <a:rPr lang="en-US" dirty="0" smtClean="0"/>
              <a:t>Derived from JavaScript language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</a:t>
            </a:r>
          </a:p>
          <a:p>
            <a:pPr lvl="1"/>
            <a:r>
              <a:rPr lang="en-US" dirty="0" smtClean="0"/>
              <a:t> Scalable software system for writing Internet applications</a:t>
            </a:r>
          </a:p>
          <a:p>
            <a:pPr lvl="1"/>
            <a:r>
              <a:rPr lang="en-US" dirty="0" smtClean="0"/>
              <a:t> Use JavaScript language and V8 Google JavaScript engine (</a:t>
            </a:r>
            <a:r>
              <a:rPr lang="en-US" dirty="0" err="1" smtClean="0"/>
              <a:t>CommonJS</a:t>
            </a:r>
            <a:r>
              <a:rPr lang="en-US" dirty="0" smtClean="0"/>
              <a:t> compliant)</a:t>
            </a:r>
          </a:p>
          <a:p>
            <a:pPr lvl="1"/>
            <a:r>
              <a:rPr lang="en-US" dirty="0" smtClean="0"/>
              <a:t> Extremely modular </a:t>
            </a:r>
          </a:p>
        </p:txBody>
      </p:sp>
    </p:spTree>
    <p:extLst>
      <p:ext uri="{BB962C8B-B14F-4D97-AF65-F5344CB8AC3E}">
        <p14:creationId xmlns:p14="http://schemas.microsoft.com/office/powerpoint/2010/main" val="39288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ZFS</a:t>
            </a:r>
            <a:endParaRPr lang="en-US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ZFS is a combined file system and logical volume manager designed by Sun Microsystems.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Features are: </a:t>
            </a:r>
          </a:p>
          <a:p>
            <a:pPr lvl="2"/>
            <a:r>
              <a:rPr lang="en-US" dirty="0" smtClean="0"/>
              <a:t>data integrity verification against data corruption modes</a:t>
            </a:r>
          </a:p>
          <a:p>
            <a:pPr lvl="2"/>
            <a:r>
              <a:rPr lang="en-US" dirty="0" smtClean="0"/>
              <a:t>support for high storage capacities</a:t>
            </a:r>
          </a:p>
          <a:p>
            <a:pPr lvl="2"/>
            <a:r>
              <a:rPr lang="en-US" dirty="0" smtClean="0"/>
              <a:t>snapshots and copy-on-write clones</a:t>
            </a:r>
          </a:p>
          <a:p>
            <a:pPr lvl="2"/>
            <a:r>
              <a:rPr lang="en-US" dirty="0" smtClean="0"/>
              <a:t>continuous integrity checking and automatic repair</a:t>
            </a:r>
          </a:p>
          <a:p>
            <a:pPr lvl="2"/>
            <a:r>
              <a:rPr lang="en-US" dirty="0" smtClean="0"/>
              <a:t>RAID-Z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Unfortunately, known problems on Linux as kernel module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Working as user land module, not as good as kernel module (at least 50% </a:t>
            </a:r>
            <a:r>
              <a:rPr lang="en-US" dirty="0" smtClean="0"/>
              <a:t>performance </a:t>
            </a:r>
            <a:r>
              <a:rPr lang="en-US" dirty="0" smtClean="0"/>
              <a:t>hit)</a:t>
            </a:r>
          </a:p>
        </p:txBody>
      </p:sp>
    </p:spTree>
    <p:extLst>
      <p:ext uri="{BB962C8B-B14F-4D97-AF65-F5344CB8AC3E}">
        <p14:creationId xmlns:p14="http://schemas.microsoft.com/office/powerpoint/2010/main" val="10892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to JSON parser</a:t>
            </a:r>
            <a:endParaRPr lang="en-US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smtClean="0"/>
              <a:t>PDB is a text file representing a protein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Need to translate it in a more usable format by an automated API and elaboration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JSON (Java Script Object Notation)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Lightweight and fairly descriptive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smtClean="0"/>
              <a:t>Need to define a coherent and usable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2253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to JSON parser</a:t>
            </a:r>
            <a:endParaRPr lang="en-US" dirty="0"/>
          </a:p>
        </p:txBody>
      </p:sp>
      <p:pic>
        <p:nvPicPr>
          <p:cNvPr id="2050" name="Picture 2" descr="C:\Users\Furio\git\webpdb\docs\PROTEIN JSON SCHEMES\PROTEIN-HIERARCH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62" y="1417638"/>
            <a:ext cx="6024603" cy="51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to JSON parser</a:t>
            </a:r>
            <a:endParaRPr lang="en-US" dirty="0"/>
          </a:p>
        </p:txBody>
      </p:sp>
      <p:pic>
        <p:nvPicPr>
          <p:cNvPr id="1026" name="Picture 2" descr="C:\Users\Furio\git\webpdb\docs\PROTEIN JSON SCHEMES\MODEL-HIERARCH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" y="1279415"/>
            <a:ext cx="8776205" cy="535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648</Words>
  <Application>Microsoft Office PowerPoint</Application>
  <PresentationFormat>Presentazione su schermo (4:3)</PresentationFormat>
  <Paragraphs>124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webPDB</vt:lpstr>
      <vt:lpstr>Why webPDB? </vt:lpstr>
      <vt:lpstr>webPDB structure</vt:lpstr>
      <vt:lpstr>Issues</vt:lpstr>
      <vt:lpstr>Solutions</vt:lpstr>
      <vt:lpstr>ZFS</vt:lpstr>
      <vt:lpstr>PDB to JSON parser</vt:lpstr>
      <vt:lpstr>PDB to JSON parser</vt:lpstr>
      <vt:lpstr>PDB to JSON parser</vt:lpstr>
      <vt:lpstr>Background importer</vt:lpstr>
      <vt:lpstr>Background importer</vt:lpstr>
      <vt:lpstr>CouchDB</vt:lpstr>
      <vt:lpstr>Database APIs for REST interface</vt:lpstr>
      <vt:lpstr>Database APIs for REST interface</vt:lpstr>
      <vt:lpstr>REST interface</vt:lpstr>
      <vt:lpstr>Admin interface</vt:lpstr>
      <vt:lpstr>Presentazione standard di PowerPoint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webPDB</dc:title>
  <dc:creator>Dario Pasquantonio</dc:creator>
  <cp:lastModifiedBy>Mario Rossi</cp:lastModifiedBy>
  <cp:revision>48</cp:revision>
  <dcterms:created xsi:type="dcterms:W3CDTF">2012-05-03T14:12:40Z</dcterms:created>
  <dcterms:modified xsi:type="dcterms:W3CDTF">2012-07-19T11:11:28Z</dcterms:modified>
</cp:coreProperties>
</file>