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7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2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08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5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4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5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8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5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76D1-BCA5-412B-B633-C90CB48CAA44}" type="datetimeFigureOut">
              <a:rPr lang="it-IT" smtClean="0"/>
              <a:t>23/07/2012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F058-A152-4BE1-9B44-7D02490948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51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it-IT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it-IT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it-IT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8043947" cy="2026956"/>
          </a:xfrm>
        </p:spPr>
        <p:txBody>
          <a:bodyPr>
            <a:normAutofit lnSpcReduction="10000"/>
          </a:bodyPr>
          <a:lstStyle/>
          <a:p>
            <a:r>
              <a:rPr lang="it-IT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 sistema per memorizzare e ricercare dati sulle proteine in modo efficiente e veloce</a:t>
            </a:r>
          </a:p>
          <a:p>
            <a:endParaRPr lang="it-IT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it-IT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it-IT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it-IT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it-IT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Nardini, </a:t>
            </a:r>
            <a:r>
              <a:rPr lang="it-IT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it-IT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it-IT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it-IT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81406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Perché </a:t>
            </a:r>
            <a:r>
              <a:rPr lang="it-IT" i="1" cap="small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PDB? </a:t>
            </a:r>
            <a:endParaRPr lang="it-IT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6000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 smtClean="0"/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 Ci serve ricercare proteine e specifiche proprietà rapidamente</a:t>
            </a:r>
            <a:br>
              <a:rPr lang="it-IT" dirty="0" smtClean="0"/>
            </a:br>
            <a:endParaRPr lang="it-IT" dirty="0" smtClean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 Al momento le proteine sono memorizzate in un formato non adatto a questi scopi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Formato corrente</a:t>
            </a:r>
            <a:endParaRPr lang="it-IT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6000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 Stabile ma inadatto a </a:t>
            </a:r>
            <a:br>
              <a:rPr lang="it-IT" dirty="0" smtClean="0"/>
            </a:br>
            <a:r>
              <a:rPr lang="it-IT" dirty="0" smtClean="0"/>
              <a:t>ricerche complesse e </a:t>
            </a:r>
            <a:br>
              <a:rPr lang="it-IT" dirty="0" smtClean="0"/>
            </a:br>
            <a:r>
              <a:rPr lang="it-IT" dirty="0" smtClean="0"/>
              <a:t>rapide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Di difficile interpreta-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zione per la lettura</a:t>
            </a:r>
            <a:br>
              <a:rPr lang="it-IT" dirty="0" smtClean="0"/>
            </a:br>
            <a:r>
              <a:rPr lang="it-IT" dirty="0" smtClean="0"/>
              <a:t>umana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Troppo sintetico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5" y="2132856"/>
            <a:ext cx="4182988" cy="31489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Furio\AppData\Local\Microsoft\Windows\Temporary Internet Files\Content.IE5\JRTHYHH0\MC90043162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49" y="3212976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urio\AppData\Local\Microsoft\Windows\Temporary Internet Files\Content.IE5\XQBIYXPE\MC90038355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24" y="4545124"/>
            <a:ext cx="937250" cy="206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751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Soluzione adottata</a:t>
            </a:r>
            <a:endParaRPr lang="it-IT" dirty="0"/>
          </a:p>
        </p:txBody>
      </p:sp>
      <p:pic>
        <p:nvPicPr>
          <p:cNvPr id="2050" name="Picture 2" descr="C:\Users\Furio\git\webpdb\docs\PROTEIN JSON SCHEMES\PROTEIN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9" y="1484784"/>
            <a:ext cx="561965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297356" y="1484784"/>
            <a:ext cx="8229600" cy="51840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 Facilmente leggibile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Efficiente per la ricerca e </a:t>
            </a:r>
            <a:br>
              <a:rPr lang="it-IT" dirty="0" smtClean="0"/>
            </a:br>
            <a:r>
              <a:rPr lang="it-IT" dirty="0" smtClean="0"/>
              <a:t>l’elaborazione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Verboso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endParaRPr lang="it-IT" dirty="0"/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it-IT" dirty="0" smtClean="0"/>
              <a:t>Include informazioni</a:t>
            </a:r>
            <a:br>
              <a:rPr lang="it-IT" dirty="0" smtClean="0"/>
            </a:br>
            <a:r>
              <a:rPr lang="it-IT" dirty="0" smtClean="0"/>
              <a:t>omesse dal vecchio</a:t>
            </a:r>
            <a:br>
              <a:rPr lang="it-IT" dirty="0" smtClean="0"/>
            </a:br>
            <a:r>
              <a:rPr lang="it-IT" dirty="0" smtClean="0"/>
              <a:t>formato</a:t>
            </a:r>
          </a:p>
        </p:txBody>
      </p:sp>
      <p:sp>
        <p:nvSpPr>
          <p:cNvPr id="4" name="Figura a mano libera 3"/>
          <p:cNvSpPr/>
          <p:nvPr/>
        </p:nvSpPr>
        <p:spPr>
          <a:xfrm>
            <a:off x="7020272" y="1450733"/>
            <a:ext cx="1512168" cy="425889"/>
          </a:xfrm>
          <a:custGeom>
            <a:avLst/>
            <a:gdLst>
              <a:gd name="connsiteX0" fmla="*/ 74428 w 1616149"/>
              <a:gd name="connsiteY0" fmla="*/ 0 h 425441"/>
              <a:gd name="connsiteX1" fmla="*/ 74428 w 1616149"/>
              <a:gd name="connsiteY1" fmla="*/ 0 h 425441"/>
              <a:gd name="connsiteX2" fmla="*/ 21265 w 1616149"/>
              <a:gd name="connsiteY2" fmla="*/ 74428 h 425441"/>
              <a:gd name="connsiteX3" fmla="*/ 0 w 1616149"/>
              <a:gd name="connsiteY3" fmla="*/ 138223 h 425441"/>
              <a:gd name="connsiteX4" fmla="*/ 10632 w 1616149"/>
              <a:gd name="connsiteY4" fmla="*/ 255181 h 425441"/>
              <a:gd name="connsiteX5" fmla="*/ 31897 w 1616149"/>
              <a:gd name="connsiteY5" fmla="*/ 318977 h 425441"/>
              <a:gd name="connsiteX6" fmla="*/ 63795 w 1616149"/>
              <a:gd name="connsiteY6" fmla="*/ 382772 h 425441"/>
              <a:gd name="connsiteX7" fmla="*/ 329609 w 1616149"/>
              <a:gd name="connsiteY7" fmla="*/ 393404 h 425441"/>
              <a:gd name="connsiteX8" fmla="*/ 723014 w 1616149"/>
              <a:gd name="connsiteY8" fmla="*/ 404037 h 425441"/>
              <a:gd name="connsiteX9" fmla="*/ 1010093 w 1616149"/>
              <a:gd name="connsiteY9" fmla="*/ 414670 h 425441"/>
              <a:gd name="connsiteX10" fmla="*/ 1084521 w 1616149"/>
              <a:gd name="connsiteY10" fmla="*/ 425302 h 425441"/>
              <a:gd name="connsiteX11" fmla="*/ 1446028 w 1616149"/>
              <a:gd name="connsiteY11" fmla="*/ 404037 h 425441"/>
              <a:gd name="connsiteX12" fmla="*/ 1541721 w 1616149"/>
              <a:gd name="connsiteY12" fmla="*/ 350874 h 425441"/>
              <a:gd name="connsiteX13" fmla="*/ 1573618 w 1616149"/>
              <a:gd name="connsiteY13" fmla="*/ 329609 h 425441"/>
              <a:gd name="connsiteX14" fmla="*/ 1594883 w 1616149"/>
              <a:gd name="connsiteY14" fmla="*/ 297711 h 425441"/>
              <a:gd name="connsiteX15" fmla="*/ 1616149 w 1616149"/>
              <a:gd name="connsiteY15" fmla="*/ 233916 h 425441"/>
              <a:gd name="connsiteX16" fmla="*/ 1605516 w 1616149"/>
              <a:gd name="connsiteY16" fmla="*/ 116958 h 425441"/>
              <a:gd name="connsiteX17" fmla="*/ 1594883 w 1616149"/>
              <a:gd name="connsiteY17" fmla="*/ 85060 h 425441"/>
              <a:gd name="connsiteX18" fmla="*/ 1531088 w 1616149"/>
              <a:gd name="connsiteY18" fmla="*/ 63795 h 425441"/>
              <a:gd name="connsiteX19" fmla="*/ 1499190 w 1616149"/>
              <a:gd name="connsiteY19" fmla="*/ 42530 h 425441"/>
              <a:gd name="connsiteX20" fmla="*/ 1371600 w 1616149"/>
              <a:gd name="connsiteY20" fmla="*/ 21265 h 425441"/>
              <a:gd name="connsiteX21" fmla="*/ 1307804 w 1616149"/>
              <a:gd name="connsiteY21" fmla="*/ 10632 h 425441"/>
              <a:gd name="connsiteX22" fmla="*/ 1041990 w 1616149"/>
              <a:gd name="connsiteY22" fmla="*/ 21265 h 425441"/>
              <a:gd name="connsiteX23" fmla="*/ 861237 w 1616149"/>
              <a:gd name="connsiteY23" fmla="*/ 31897 h 425441"/>
              <a:gd name="connsiteX24" fmla="*/ 552893 w 1616149"/>
              <a:gd name="connsiteY24" fmla="*/ 21265 h 425441"/>
              <a:gd name="connsiteX25" fmla="*/ 74428 w 1616149"/>
              <a:gd name="connsiteY25" fmla="*/ 0 h 42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16149" h="425441">
                <a:moveTo>
                  <a:pt x="74428" y="0"/>
                </a:moveTo>
                <a:lnTo>
                  <a:pt x="74428" y="0"/>
                </a:lnTo>
                <a:cubicBezTo>
                  <a:pt x="56707" y="24809"/>
                  <a:pt x="35720" y="47584"/>
                  <a:pt x="21265" y="74428"/>
                </a:cubicBezTo>
                <a:cubicBezTo>
                  <a:pt x="10638" y="94164"/>
                  <a:pt x="0" y="138223"/>
                  <a:pt x="0" y="138223"/>
                </a:cubicBezTo>
                <a:cubicBezTo>
                  <a:pt x="3544" y="177209"/>
                  <a:pt x="3829" y="216630"/>
                  <a:pt x="10632" y="255181"/>
                </a:cubicBezTo>
                <a:cubicBezTo>
                  <a:pt x="14527" y="277256"/>
                  <a:pt x="24808" y="297712"/>
                  <a:pt x="31897" y="318977"/>
                </a:cubicBezTo>
                <a:cubicBezTo>
                  <a:pt x="35145" y="328720"/>
                  <a:pt x="49342" y="380631"/>
                  <a:pt x="63795" y="382772"/>
                </a:cubicBezTo>
                <a:cubicBezTo>
                  <a:pt x="151513" y="395767"/>
                  <a:pt x="240980" y="390545"/>
                  <a:pt x="329609" y="393404"/>
                </a:cubicBezTo>
                <a:lnTo>
                  <a:pt x="723014" y="404037"/>
                </a:lnTo>
                <a:lnTo>
                  <a:pt x="1010093" y="414670"/>
                </a:lnTo>
                <a:cubicBezTo>
                  <a:pt x="1034902" y="418214"/>
                  <a:pt x="1059460" y="425302"/>
                  <a:pt x="1084521" y="425302"/>
                </a:cubicBezTo>
                <a:cubicBezTo>
                  <a:pt x="1335371" y="425302"/>
                  <a:pt x="1299134" y="428520"/>
                  <a:pt x="1446028" y="404037"/>
                </a:cubicBezTo>
                <a:cubicBezTo>
                  <a:pt x="1502170" y="385322"/>
                  <a:pt x="1468601" y="399620"/>
                  <a:pt x="1541721" y="350874"/>
                </a:cubicBezTo>
                <a:lnTo>
                  <a:pt x="1573618" y="329609"/>
                </a:lnTo>
                <a:cubicBezTo>
                  <a:pt x="1580706" y="318976"/>
                  <a:pt x="1589693" y="309388"/>
                  <a:pt x="1594883" y="297711"/>
                </a:cubicBezTo>
                <a:cubicBezTo>
                  <a:pt x="1603987" y="277228"/>
                  <a:pt x="1616149" y="233916"/>
                  <a:pt x="1616149" y="233916"/>
                </a:cubicBezTo>
                <a:cubicBezTo>
                  <a:pt x="1612605" y="194930"/>
                  <a:pt x="1611052" y="155711"/>
                  <a:pt x="1605516" y="116958"/>
                </a:cubicBezTo>
                <a:cubicBezTo>
                  <a:pt x="1603931" y="105863"/>
                  <a:pt x="1604003" y="91574"/>
                  <a:pt x="1594883" y="85060"/>
                </a:cubicBezTo>
                <a:cubicBezTo>
                  <a:pt x="1576643" y="72031"/>
                  <a:pt x="1549739" y="76229"/>
                  <a:pt x="1531088" y="63795"/>
                </a:cubicBezTo>
                <a:cubicBezTo>
                  <a:pt x="1520455" y="56707"/>
                  <a:pt x="1510620" y="48245"/>
                  <a:pt x="1499190" y="42530"/>
                </a:cubicBezTo>
                <a:cubicBezTo>
                  <a:pt x="1462920" y="24395"/>
                  <a:pt x="1403767" y="25554"/>
                  <a:pt x="1371600" y="21265"/>
                </a:cubicBezTo>
                <a:cubicBezTo>
                  <a:pt x="1350230" y="18416"/>
                  <a:pt x="1329069" y="14176"/>
                  <a:pt x="1307804" y="10632"/>
                </a:cubicBezTo>
                <a:lnTo>
                  <a:pt x="1041990" y="21265"/>
                </a:lnTo>
                <a:cubicBezTo>
                  <a:pt x="981703" y="24136"/>
                  <a:pt x="921592" y="31897"/>
                  <a:pt x="861237" y="31897"/>
                </a:cubicBezTo>
                <a:cubicBezTo>
                  <a:pt x="758395" y="31897"/>
                  <a:pt x="655674" y="24809"/>
                  <a:pt x="552893" y="21265"/>
                </a:cubicBezTo>
                <a:cubicBezTo>
                  <a:pt x="301589" y="1933"/>
                  <a:pt x="154172" y="3544"/>
                  <a:pt x="74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urio\Dropbox\Universita\biomedica\pres\WebPDB-ea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" y="836712"/>
            <a:ext cx="9144000" cy="64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Struttura </a:t>
            </a:r>
            <a:r>
              <a:rPr lang="en-US" i="1" cap="small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</a:t>
            </a:r>
            <a:r>
              <a:rPr lang="en-US" i="1" cap="small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eb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72" y="4277636"/>
            <a:ext cx="590134" cy="59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73" y="5111726"/>
            <a:ext cx="735906" cy="25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0811"/>
            <a:ext cx="3060877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952" y="13641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Trasformazione</a:t>
            </a:r>
            <a:endParaRPr lang="en-US" dirty="0"/>
          </a:p>
        </p:txBody>
      </p:sp>
      <p:pic>
        <p:nvPicPr>
          <p:cNvPr id="1026" name="Picture 2" descr="C:\Users\Furio\git\webpdb\docs\PROTEIN JSON SCHEMES\MODEL-HIERARCHIC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3" y="4664614"/>
            <a:ext cx="3369844" cy="205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1173868" y="4633242"/>
            <a:ext cx="576064" cy="25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C:\Users\Furio\AppData\Local\Microsoft\Windows\Temporary Internet Files\Content.IE5\JRTHYHH0\MC90007882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15" y="4277636"/>
            <a:ext cx="2861382" cy="24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1" y="1196752"/>
            <a:ext cx="2339723" cy="233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ccia a destra 3"/>
          <p:cNvSpPr/>
          <p:nvPr/>
        </p:nvSpPr>
        <p:spPr>
          <a:xfrm>
            <a:off x="3386034" y="1556792"/>
            <a:ext cx="1978038" cy="10801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RICERCATORI</a:t>
            </a:r>
            <a:endParaRPr lang="it-IT" dirty="0"/>
          </a:p>
        </p:txBody>
      </p:sp>
      <p:sp>
        <p:nvSpPr>
          <p:cNvPr id="6" name="Freccia a sinistra 5"/>
          <p:cNvSpPr/>
          <p:nvPr/>
        </p:nvSpPr>
        <p:spPr>
          <a:xfrm rot="19342967">
            <a:off x="3306794" y="3382265"/>
            <a:ext cx="2249512" cy="108012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WEBPDB</a:t>
            </a:r>
            <a:endParaRPr lang="it-IT" dirty="0"/>
          </a:p>
        </p:txBody>
      </p:sp>
      <p:sp>
        <p:nvSpPr>
          <p:cNvPr id="7" name="Freccia a destra 6"/>
          <p:cNvSpPr/>
          <p:nvPr/>
        </p:nvSpPr>
        <p:spPr>
          <a:xfrm>
            <a:off x="3995936" y="5140878"/>
            <a:ext cx="1675261" cy="10085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UTILIZZATORI</a:t>
            </a:r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73" y="5016585"/>
            <a:ext cx="736124" cy="55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 descr="Proteina struttura chimica"/>
          <p:cNvSpPr>
            <a:spLocks noChangeAspect="1" noChangeArrowheads="1"/>
          </p:cNvSpPr>
          <p:nvPr/>
        </p:nvSpPr>
        <p:spPr bwMode="auto">
          <a:xfrm>
            <a:off x="155575" y="-1417638"/>
            <a:ext cx="2667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6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Esempio</a:t>
            </a:r>
            <a:endParaRPr lang="en-US" dirty="0"/>
          </a:p>
        </p:txBody>
      </p:sp>
      <p:pic>
        <p:nvPicPr>
          <p:cNvPr id="5123" name="Picture 3" descr="C:\Users\Furio\AppData\Local\Microsoft\Windows\Temporary Internet Files\Content.IE5\JRTHYHH0\MC9002934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07861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97" y="2041414"/>
            <a:ext cx="648072" cy="4694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Freccia a destra 3"/>
          <p:cNvSpPr/>
          <p:nvPr/>
        </p:nvSpPr>
        <p:spPr>
          <a:xfrm>
            <a:off x="4572000" y="1736812"/>
            <a:ext cx="2880320" cy="15481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http://webpdb.dia/rest/protein/byamino/all/GLY</a:t>
            </a:r>
            <a:endParaRPr lang="it-IT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81374"/>
            <a:ext cx="1603610" cy="160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ccia a sinistra 4"/>
          <p:cNvSpPr/>
          <p:nvPr/>
        </p:nvSpPr>
        <p:spPr>
          <a:xfrm rot="18015467">
            <a:off x="6304233" y="3598450"/>
            <a:ext cx="1917027" cy="120313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CERCA IN</a:t>
            </a:r>
            <a:endParaRPr lang="it-IT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714875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http://www.vialattea.net/spaw/image/biologia/Vecchie/em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04" y="4939379"/>
            <a:ext cx="2124041" cy="17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7747415" y="248317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WEBPDB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Freccia a sinistra 7"/>
          <p:cNvSpPr/>
          <p:nvPr/>
        </p:nvSpPr>
        <p:spPr>
          <a:xfrm>
            <a:off x="2531557" y="5183008"/>
            <a:ext cx="2232248" cy="120685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RISULTATO</a:t>
            </a:r>
            <a:endParaRPr lang="it-IT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88" y="4714875"/>
            <a:ext cx="1944216" cy="1944216"/>
          </a:xfrm>
          <a:prstGeom prst="rect">
            <a:avLst/>
          </a:prstGeom>
        </p:spPr>
      </p:pic>
      <p:sp>
        <p:nvSpPr>
          <p:cNvPr id="9" name="Freccia in su 8"/>
          <p:cNvSpPr/>
          <p:nvPr/>
        </p:nvSpPr>
        <p:spPr>
          <a:xfrm>
            <a:off x="647564" y="3429000"/>
            <a:ext cx="936104" cy="100811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3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urio\Dropbox\Universita\biomedica\pres\Thanks-for-your-atten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3" y="0"/>
            <a:ext cx="6849028" cy="68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</Words>
  <Application>Microsoft Office PowerPoint</Application>
  <PresentationFormat>Presentazione su schermo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webPDB</vt:lpstr>
      <vt:lpstr>Perché webPDB? </vt:lpstr>
      <vt:lpstr>Formato corrente</vt:lpstr>
      <vt:lpstr>Soluzione adottata</vt:lpstr>
      <vt:lpstr>Struttura webPDB</vt:lpstr>
      <vt:lpstr>Trasformazione</vt:lpstr>
      <vt:lpstr>Esempio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Mario Rossi</dc:creator>
  <cp:lastModifiedBy>Mario Rossi</cp:lastModifiedBy>
  <cp:revision>11</cp:revision>
  <dcterms:created xsi:type="dcterms:W3CDTF">2012-07-23T12:12:07Z</dcterms:created>
  <dcterms:modified xsi:type="dcterms:W3CDTF">2012-07-23T14:14:36Z</dcterms:modified>
</cp:coreProperties>
</file>