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2" r:id="rId4"/>
  </p:sldMasterIdLst>
  <p:notesMasterIdLst>
    <p:notesMasterId r:id="rId33"/>
  </p:notesMasterIdLst>
  <p:sldIdLst>
    <p:sldId id="259" r:id="rId5"/>
    <p:sldId id="318" r:id="rId6"/>
    <p:sldId id="266" r:id="rId7"/>
    <p:sldId id="268" r:id="rId8"/>
    <p:sldId id="269" r:id="rId9"/>
    <p:sldId id="320" r:id="rId10"/>
    <p:sldId id="270" r:id="rId11"/>
    <p:sldId id="271" r:id="rId12"/>
    <p:sldId id="319" r:id="rId13"/>
    <p:sldId id="277" r:id="rId14"/>
    <p:sldId id="280" r:id="rId15"/>
    <p:sldId id="287" r:id="rId16"/>
    <p:sldId id="290" r:id="rId17"/>
    <p:sldId id="288" r:id="rId18"/>
    <p:sldId id="289" r:id="rId19"/>
    <p:sldId id="323" r:id="rId20"/>
    <p:sldId id="324" r:id="rId21"/>
    <p:sldId id="325" r:id="rId22"/>
    <p:sldId id="326" r:id="rId23"/>
    <p:sldId id="328" r:id="rId24"/>
    <p:sldId id="293" r:id="rId25"/>
    <p:sldId id="294" r:id="rId26"/>
    <p:sldId id="296" r:id="rId27"/>
    <p:sldId id="297" r:id="rId28"/>
    <p:sldId id="327" r:id="rId29"/>
    <p:sldId id="322" r:id="rId30"/>
    <p:sldId id="260" r:id="rId31"/>
    <p:sldId id="261" r:id="rId3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tra information" id="{67A7F4D2-B8ED-42B0-A00D-81620A35D6B2}">
          <p14:sldIdLst/>
        </p14:section>
        <p14:section name="Presentation" id="{9D7B6D53-FFB6-4928-80F7-EE3562F6BAC5}">
          <p14:sldIdLst>
            <p14:sldId id="259"/>
            <p14:sldId id="318"/>
            <p14:sldId id="266"/>
            <p14:sldId id="268"/>
            <p14:sldId id="269"/>
            <p14:sldId id="320"/>
            <p14:sldId id="270"/>
            <p14:sldId id="271"/>
            <p14:sldId id="319"/>
            <p14:sldId id="277"/>
            <p14:sldId id="280"/>
            <p14:sldId id="287"/>
            <p14:sldId id="290"/>
            <p14:sldId id="288"/>
            <p14:sldId id="289"/>
            <p14:sldId id="323"/>
            <p14:sldId id="324"/>
            <p14:sldId id="325"/>
            <p14:sldId id="326"/>
            <p14:sldId id="328"/>
            <p14:sldId id="293"/>
            <p14:sldId id="294"/>
            <p14:sldId id="296"/>
            <p14:sldId id="297"/>
            <p14:sldId id="327"/>
            <p14:sldId id="322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DCC"/>
    <a:srgbClr val="CF0002"/>
    <a:srgbClr val="0070BC"/>
    <a:srgbClr val="ED9945"/>
    <a:srgbClr val="264F00"/>
    <a:srgbClr val="3A3A3A"/>
    <a:srgbClr val="0E8B34"/>
    <a:srgbClr val="F1C418"/>
    <a:srgbClr val="5A00BE"/>
    <a:srgbClr val="C97F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9403" autoAdjust="0"/>
  </p:normalViewPr>
  <p:slideViewPr>
    <p:cSldViewPr snapToGrid="0">
      <p:cViewPr varScale="1">
        <p:scale>
          <a:sx n="87" d="100"/>
          <a:sy n="87" d="100"/>
        </p:scale>
        <p:origin x="145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AFE1D5-2E67-4FB9-AF4C-BF379D1FF6C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46086066-99AB-460C-827F-4FFE024AAD98}">
      <dgm:prSet/>
      <dgm:spPr/>
      <dgm:t>
        <a:bodyPr/>
        <a:lstStyle/>
        <a:p>
          <a:r>
            <a:rPr lang="nl-NL"/>
            <a:t>Introduction to the Microsoft Graph </a:t>
          </a:r>
        </a:p>
      </dgm:t>
    </dgm:pt>
    <dgm:pt modelId="{EE04FEF8-63FF-4AF3-8B79-29DF8EF7DF5E}" type="parTrans" cxnId="{23E715B6-C38C-4ED2-9289-AC4B999D938F}">
      <dgm:prSet/>
      <dgm:spPr/>
      <dgm:t>
        <a:bodyPr/>
        <a:lstStyle/>
        <a:p>
          <a:endParaRPr lang="nl-NL"/>
        </a:p>
      </dgm:t>
    </dgm:pt>
    <dgm:pt modelId="{99368F7F-3A2A-4476-92EF-B374AB7BA3C0}" type="sibTrans" cxnId="{23E715B6-C38C-4ED2-9289-AC4B999D938F}">
      <dgm:prSet/>
      <dgm:spPr/>
      <dgm:t>
        <a:bodyPr/>
        <a:lstStyle/>
        <a:p>
          <a:endParaRPr lang="nl-NL"/>
        </a:p>
      </dgm:t>
    </dgm:pt>
    <dgm:pt modelId="{E092649F-4FAE-4B77-9D7C-D47F6D0079D6}">
      <dgm:prSet/>
      <dgm:spPr/>
      <dgm:t>
        <a:bodyPr/>
        <a:lstStyle/>
        <a:p>
          <a:r>
            <a:rPr lang="nl-NL"/>
            <a:t>Web App</a:t>
          </a:r>
        </a:p>
      </dgm:t>
    </dgm:pt>
    <dgm:pt modelId="{D33BC4FB-D5B8-4D03-84A5-43590297E6A4}" type="parTrans" cxnId="{27E4AF8B-F4FF-4613-906C-BCFCEE170E84}">
      <dgm:prSet/>
      <dgm:spPr/>
      <dgm:t>
        <a:bodyPr/>
        <a:lstStyle/>
        <a:p>
          <a:endParaRPr lang="nl-NL"/>
        </a:p>
      </dgm:t>
    </dgm:pt>
    <dgm:pt modelId="{C2072A3F-9268-4C57-9D31-E935BBECCD0B}" type="sibTrans" cxnId="{27E4AF8B-F4FF-4613-906C-BCFCEE170E84}">
      <dgm:prSet/>
      <dgm:spPr/>
      <dgm:t>
        <a:bodyPr/>
        <a:lstStyle/>
        <a:p>
          <a:endParaRPr lang="nl-NL"/>
        </a:p>
      </dgm:t>
    </dgm:pt>
    <dgm:pt modelId="{54B6040E-E041-4CB0-A75E-3FEA31B216CA}">
      <dgm:prSet/>
      <dgm:spPr/>
      <dgm:t>
        <a:bodyPr/>
        <a:lstStyle/>
        <a:p>
          <a:r>
            <a:rPr lang="nl-NL" dirty="0" err="1"/>
            <a:t>Azure</a:t>
          </a:r>
          <a:r>
            <a:rPr lang="nl-NL" dirty="0"/>
            <a:t> </a:t>
          </a:r>
          <a:r>
            <a:rPr lang="nl-NL" dirty="0" err="1"/>
            <a:t>Functions</a:t>
          </a:r>
          <a:endParaRPr lang="nl-NL" dirty="0"/>
        </a:p>
      </dgm:t>
    </dgm:pt>
    <dgm:pt modelId="{B9C5ACDA-2E73-4643-B735-A7292D43A117}" type="parTrans" cxnId="{A3033D8A-BAFF-4470-AA51-A6ECAB808766}">
      <dgm:prSet/>
      <dgm:spPr/>
      <dgm:t>
        <a:bodyPr/>
        <a:lstStyle/>
        <a:p>
          <a:endParaRPr lang="nl-NL"/>
        </a:p>
      </dgm:t>
    </dgm:pt>
    <dgm:pt modelId="{468E0562-1402-46DA-9226-ADC96CB269E7}" type="sibTrans" cxnId="{A3033D8A-BAFF-4470-AA51-A6ECAB808766}">
      <dgm:prSet/>
      <dgm:spPr/>
      <dgm:t>
        <a:bodyPr/>
        <a:lstStyle/>
        <a:p>
          <a:endParaRPr lang="nl-NL"/>
        </a:p>
      </dgm:t>
    </dgm:pt>
    <dgm:pt modelId="{EB2ECA17-B3F6-47A6-9B20-974A9A329824}">
      <dgm:prSet/>
      <dgm:spPr/>
      <dgm:t>
        <a:bodyPr/>
        <a:lstStyle/>
        <a:p>
          <a:r>
            <a:rPr lang="nl-NL" dirty="0"/>
            <a:t>SharePoint Framework</a:t>
          </a:r>
        </a:p>
      </dgm:t>
    </dgm:pt>
    <dgm:pt modelId="{60FE38E1-5CB7-408D-BA35-71152097E48D}" type="parTrans" cxnId="{E8AA707E-19BA-4CC1-B140-3EB2F3577709}">
      <dgm:prSet/>
      <dgm:spPr/>
      <dgm:t>
        <a:bodyPr/>
        <a:lstStyle/>
        <a:p>
          <a:endParaRPr lang="nl-NL"/>
        </a:p>
      </dgm:t>
    </dgm:pt>
    <dgm:pt modelId="{97BB47A9-9AD0-4AC2-9E78-F8FDB4D1CBEF}" type="sibTrans" cxnId="{E8AA707E-19BA-4CC1-B140-3EB2F3577709}">
      <dgm:prSet/>
      <dgm:spPr/>
      <dgm:t>
        <a:bodyPr/>
        <a:lstStyle/>
        <a:p>
          <a:endParaRPr lang="nl-NL"/>
        </a:p>
      </dgm:t>
    </dgm:pt>
    <dgm:pt modelId="{73EBF9B2-A399-428D-AB03-12FEEA6BECB1}" type="pres">
      <dgm:prSet presAssocID="{A4AFE1D5-2E67-4FB9-AF4C-BF379D1FF6C8}" presName="Name0" presStyleCnt="0">
        <dgm:presLayoutVars>
          <dgm:dir/>
          <dgm:resizeHandles val="exact"/>
        </dgm:presLayoutVars>
      </dgm:prSet>
      <dgm:spPr/>
    </dgm:pt>
    <dgm:pt modelId="{B8BF675D-F378-418A-B044-E82495038C76}" type="pres">
      <dgm:prSet presAssocID="{46086066-99AB-460C-827F-4FFE024AAD98}" presName="node" presStyleLbl="node1" presStyleIdx="0" presStyleCnt="4">
        <dgm:presLayoutVars>
          <dgm:bulletEnabled val="1"/>
        </dgm:presLayoutVars>
      </dgm:prSet>
      <dgm:spPr/>
    </dgm:pt>
    <dgm:pt modelId="{F7B0EBDE-6E60-4B86-B6D5-931536BC488C}" type="pres">
      <dgm:prSet presAssocID="{99368F7F-3A2A-4476-92EF-B374AB7BA3C0}" presName="sibTrans" presStyleLbl="sibTrans2D1" presStyleIdx="0" presStyleCnt="3"/>
      <dgm:spPr/>
    </dgm:pt>
    <dgm:pt modelId="{63D6699C-E419-46F8-92AD-B04B63D721EC}" type="pres">
      <dgm:prSet presAssocID="{99368F7F-3A2A-4476-92EF-B374AB7BA3C0}" presName="connectorText" presStyleLbl="sibTrans2D1" presStyleIdx="0" presStyleCnt="3"/>
      <dgm:spPr/>
    </dgm:pt>
    <dgm:pt modelId="{A2411D63-6072-49E2-B464-BE702C469165}" type="pres">
      <dgm:prSet presAssocID="{E092649F-4FAE-4B77-9D7C-D47F6D0079D6}" presName="node" presStyleLbl="node1" presStyleIdx="1" presStyleCnt="4">
        <dgm:presLayoutVars>
          <dgm:bulletEnabled val="1"/>
        </dgm:presLayoutVars>
      </dgm:prSet>
      <dgm:spPr/>
    </dgm:pt>
    <dgm:pt modelId="{6D52DEE9-D1FD-40A4-9977-93ED38B4142E}" type="pres">
      <dgm:prSet presAssocID="{C2072A3F-9268-4C57-9D31-E935BBECCD0B}" presName="sibTrans" presStyleLbl="sibTrans2D1" presStyleIdx="1" presStyleCnt="3"/>
      <dgm:spPr/>
    </dgm:pt>
    <dgm:pt modelId="{F1A2BA43-E7D7-4894-A354-F6F44E66AB55}" type="pres">
      <dgm:prSet presAssocID="{C2072A3F-9268-4C57-9D31-E935BBECCD0B}" presName="connectorText" presStyleLbl="sibTrans2D1" presStyleIdx="1" presStyleCnt="3"/>
      <dgm:spPr/>
    </dgm:pt>
    <dgm:pt modelId="{035001A0-9909-4B44-A633-4CA574A68F09}" type="pres">
      <dgm:prSet presAssocID="{54B6040E-E041-4CB0-A75E-3FEA31B216CA}" presName="node" presStyleLbl="node1" presStyleIdx="2" presStyleCnt="4">
        <dgm:presLayoutVars>
          <dgm:bulletEnabled val="1"/>
        </dgm:presLayoutVars>
      </dgm:prSet>
      <dgm:spPr/>
    </dgm:pt>
    <dgm:pt modelId="{9EF1F40B-4448-4DA4-A6F5-F6CECEDD8E1D}" type="pres">
      <dgm:prSet presAssocID="{468E0562-1402-46DA-9226-ADC96CB269E7}" presName="sibTrans" presStyleLbl="sibTrans2D1" presStyleIdx="2" presStyleCnt="3"/>
      <dgm:spPr/>
    </dgm:pt>
    <dgm:pt modelId="{DEB627FF-2277-46E6-933C-9BDB8B9459F9}" type="pres">
      <dgm:prSet presAssocID="{468E0562-1402-46DA-9226-ADC96CB269E7}" presName="connectorText" presStyleLbl="sibTrans2D1" presStyleIdx="2" presStyleCnt="3"/>
      <dgm:spPr/>
    </dgm:pt>
    <dgm:pt modelId="{A94256A5-D829-461C-86BF-69FD9264BA09}" type="pres">
      <dgm:prSet presAssocID="{EB2ECA17-B3F6-47A6-9B20-974A9A329824}" presName="node" presStyleLbl="node1" presStyleIdx="3" presStyleCnt="4">
        <dgm:presLayoutVars>
          <dgm:bulletEnabled val="1"/>
        </dgm:presLayoutVars>
      </dgm:prSet>
      <dgm:spPr/>
    </dgm:pt>
  </dgm:ptLst>
  <dgm:cxnLst>
    <dgm:cxn modelId="{1D29760E-DA6E-4D23-A318-0E8ED85CB25B}" type="presOf" srcId="{468E0562-1402-46DA-9226-ADC96CB269E7}" destId="{9EF1F40B-4448-4DA4-A6F5-F6CECEDD8E1D}" srcOrd="0" destOrd="0" presId="urn:microsoft.com/office/officeart/2005/8/layout/process1"/>
    <dgm:cxn modelId="{06BAC10E-8ABD-4545-B1DD-B35646D16C32}" type="presOf" srcId="{46086066-99AB-460C-827F-4FFE024AAD98}" destId="{B8BF675D-F378-418A-B044-E82495038C76}" srcOrd="0" destOrd="0" presId="urn:microsoft.com/office/officeart/2005/8/layout/process1"/>
    <dgm:cxn modelId="{28892138-CD93-4633-A767-4CBC88A8D79E}" type="presOf" srcId="{E092649F-4FAE-4B77-9D7C-D47F6D0079D6}" destId="{A2411D63-6072-49E2-B464-BE702C469165}" srcOrd="0" destOrd="0" presId="urn:microsoft.com/office/officeart/2005/8/layout/process1"/>
    <dgm:cxn modelId="{E8AA707E-19BA-4CC1-B140-3EB2F3577709}" srcId="{A4AFE1D5-2E67-4FB9-AF4C-BF379D1FF6C8}" destId="{EB2ECA17-B3F6-47A6-9B20-974A9A329824}" srcOrd="3" destOrd="0" parTransId="{60FE38E1-5CB7-408D-BA35-71152097E48D}" sibTransId="{97BB47A9-9AD0-4AC2-9E78-F8FDB4D1CBEF}"/>
    <dgm:cxn modelId="{9A59B082-B6A9-4692-BF48-6052DA678BB6}" type="presOf" srcId="{A4AFE1D5-2E67-4FB9-AF4C-BF379D1FF6C8}" destId="{73EBF9B2-A399-428D-AB03-12FEEA6BECB1}" srcOrd="0" destOrd="0" presId="urn:microsoft.com/office/officeart/2005/8/layout/process1"/>
    <dgm:cxn modelId="{A3033D8A-BAFF-4470-AA51-A6ECAB808766}" srcId="{A4AFE1D5-2E67-4FB9-AF4C-BF379D1FF6C8}" destId="{54B6040E-E041-4CB0-A75E-3FEA31B216CA}" srcOrd="2" destOrd="0" parTransId="{B9C5ACDA-2E73-4643-B735-A7292D43A117}" sibTransId="{468E0562-1402-46DA-9226-ADC96CB269E7}"/>
    <dgm:cxn modelId="{27E4AF8B-F4FF-4613-906C-BCFCEE170E84}" srcId="{A4AFE1D5-2E67-4FB9-AF4C-BF379D1FF6C8}" destId="{E092649F-4FAE-4B77-9D7C-D47F6D0079D6}" srcOrd="1" destOrd="0" parTransId="{D33BC4FB-D5B8-4D03-84A5-43590297E6A4}" sibTransId="{C2072A3F-9268-4C57-9D31-E935BBECCD0B}"/>
    <dgm:cxn modelId="{4B3445AF-21F1-4A1A-ACB4-72D8AC1E0C08}" type="presOf" srcId="{54B6040E-E041-4CB0-A75E-3FEA31B216CA}" destId="{035001A0-9909-4B44-A633-4CA574A68F09}" srcOrd="0" destOrd="0" presId="urn:microsoft.com/office/officeart/2005/8/layout/process1"/>
    <dgm:cxn modelId="{1A6B79B3-D2DC-43ED-A5B8-1707FDDC2283}" type="presOf" srcId="{99368F7F-3A2A-4476-92EF-B374AB7BA3C0}" destId="{63D6699C-E419-46F8-92AD-B04B63D721EC}" srcOrd="1" destOrd="0" presId="urn:microsoft.com/office/officeart/2005/8/layout/process1"/>
    <dgm:cxn modelId="{BA6D4EB5-F0E1-4F11-97CB-C857F81EF8A5}" type="presOf" srcId="{468E0562-1402-46DA-9226-ADC96CB269E7}" destId="{DEB627FF-2277-46E6-933C-9BDB8B9459F9}" srcOrd="1" destOrd="0" presId="urn:microsoft.com/office/officeart/2005/8/layout/process1"/>
    <dgm:cxn modelId="{23E715B6-C38C-4ED2-9289-AC4B999D938F}" srcId="{A4AFE1D5-2E67-4FB9-AF4C-BF379D1FF6C8}" destId="{46086066-99AB-460C-827F-4FFE024AAD98}" srcOrd="0" destOrd="0" parTransId="{EE04FEF8-63FF-4AF3-8B79-29DF8EF7DF5E}" sibTransId="{99368F7F-3A2A-4476-92EF-B374AB7BA3C0}"/>
    <dgm:cxn modelId="{DB3565B7-3743-4E0F-B93C-8B133D7F15A7}" type="presOf" srcId="{C2072A3F-9268-4C57-9D31-E935BBECCD0B}" destId="{F1A2BA43-E7D7-4894-A354-F6F44E66AB55}" srcOrd="1" destOrd="0" presId="urn:microsoft.com/office/officeart/2005/8/layout/process1"/>
    <dgm:cxn modelId="{E8A14ECD-84C0-466A-9A90-2D6A5969CEB1}" type="presOf" srcId="{C2072A3F-9268-4C57-9D31-E935BBECCD0B}" destId="{6D52DEE9-D1FD-40A4-9977-93ED38B4142E}" srcOrd="0" destOrd="0" presId="urn:microsoft.com/office/officeart/2005/8/layout/process1"/>
    <dgm:cxn modelId="{396D82D8-3E0C-42DC-91F2-1D718E318FD4}" type="presOf" srcId="{99368F7F-3A2A-4476-92EF-B374AB7BA3C0}" destId="{F7B0EBDE-6E60-4B86-B6D5-931536BC488C}" srcOrd="0" destOrd="0" presId="urn:microsoft.com/office/officeart/2005/8/layout/process1"/>
    <dgm:cxn modelId="{08C096F5-77B8-430C-9D52-BA68535EDCCB}" type="presOf" srcId="{EB2ECA17-B3F6-47A6-9B20-974A9A329824}" destId="{A94256A5-D829-461C-86BF-69FD9264BA09}" srcOrd="0" destOrd="0" presId="urn:microsoft.com/office/officeart/2005/8/layout/process1"/>
    <dgm:cxn modelId="{CC2C78AF-1F72-4F5C-BE61-C1CF6F47B86B}" type="presParOf" srcId="{73EBF9B2-A399-428D-AB03-12FEEA6BECB1}" destId="{B8BF675D-F378-418A-B044-E82495038C76}" srcOrd="0" destOrd="0" presId="urn:microsoft.com/office/officeart/2005/8/layout/process1"/>
    <dgm:cxn modelId="{984D22A8-D225-421C-8DF3-CF0E07E30632}" type="presParOf" srcId="{73EBF9B2-A399-428D-AB03-12FEEA6BECB1}" destId="{F7B0EBDE-6E60-4B86-B6D5-931536BC488C}" srcOrd="1" destOrd="0" presId="urn:microsoft.com/office/officeart/2005/8/layout/process1"/>
    <dgm:cxn modelId="{FF2DB3E4-C08B-4E6D-87C6-989DEDD624D1}" type="presParOf" srcId="{F7B0EBDE-6E60-4B86-B6D5-931536BC488C}" destId="{63D6699C-E419-46F8-92AD-B04B63D721EC}" srcOrd="0" destOrd="0" presId="urn:microsoft.com/office/officeart/2005/8/layout/process1"/>
    <dgm:cxn modelId="{97FBE6C4-2A5F-457F-96DB-D1FCE03927D8}" type="presParOf" srcId="{73EBF9B2-A399-428D-AB03-12FEEA6BECB1}" destId="{A2411D63-6072-49E2-B464-BE702C469165}" srcOrd="2" destOrd="0" presId="urn:microsoft.com/office/officeart/2005/8/layout/process1"/>
    <dgm:cxn modelId="{B99DB3FA-33CD-425B-B987-83D047DB92AD}" type="presParOf" srcId="{73EBF9B2-A399-428D-AB03-12FEEA6BECB1}" destId="{6D52DEE9-D1FD-40A4-9977-93ED38B4142E}" srcOrd="3" destOrd="0" presId="urn:microsoft.com/office/officeart/2005/8/layout/process1"/>
    <dgm:cxn modelId="{7E89DD9B-1C5F-495B-A59E-7062554C894F}" type="presParOf" srcId="{6D52DEE9-D1FD-40A4-9977-93ED38B4142E}" destId="{F1A2BA43-E7D7-4894-A354-F6F44E66AB55}" srcOrd="0" destOrd="0" presId="urn:microsoft.com/office/officeart/2005/8/layout/process1"/>
    <dgm:cxn modelId="{A234C86A-8DF3-49F3-85E5-E22D51F96F46}" type="presParOf" srcId="{73EBF9B2-A399-428D-AB03-12FEEA6BECB1}" destId="{035001A0-9909-4B44-A633-4CA574A68F09}" srcOrd="4" destOrd="0" presId="urn:microsoft.com/office/officeart/2005/8/layout/process1"/>
    <dgm:cxn modelId="{675BAEDC-45DB-4FBF-9CE3-E24F1DD24C3D}" type="presParOf" srcId="{73EBF9B2-A399-428D-AB03-12FEEA6BECB1}" destId="{9EF1F40B-4448-4DA4-A6F5-F6CECEDD8E1D}" srcOrd="5" destOrd="0" presId="urn:microsoft.com/office/officeart/2005/8/layout/process1"/>
    <dgm:cxn modelId="{34854CBD-6876-4093-92CC-F43E551662A3}" type="presParOf" srcId="{9EF1F40B-4448-4DA4-A6F5-F6CECEDD8E1D}" destId="{DEB627FF-2277-46E6-933C-9BDB8B9459F9}" srcOrd="0" destOrd="0" presId="urn:microsoft.com/office/officeart/2005/8/layout/process1"/>
    <dgm:cxn modelId="{BFA8A4CE-033C-4102-B93C-BCAA400C9C69}" type="presParOf" srcId="{73EBF9B2-A399-428D-AB03-12FEEA6BECB1}" destId="{A94256A5-D829-461C-86BF-69FD9264BA0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F675D-F378-418A-B044-E82495038C76}">
      <dsp:nvSpPr>
        <dsp:cNvPr id="0" name=""/>
        <dsp:cNvSpPr/>
      </dsp:nvSpPr>
      <dsp:spPr>
        <a:xfrm>
          <a:off x="5013" y="1518010"/>
          <a:ext cx="2192196" cy="1315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/>
            <a:t>Introduction to the Microsoft Graph </a:t>
          </a:r>
        </a:p>
      </dsp:txBody>
      <dsp:txXfrm>
        <a:off x="43537" y="1556534"/>
        <a:ext cx="2115148" cy="1238269"/>
      </dsp:txXfrm>
    </dsp:sp>
    <dsp:sp modelId="{F7B0EBDE-6E60-4B86-B6D5-931536BC488C}">
      <dsp:nvSpPr>
        <dsp:cNvPr id="0" name=""/>
        <dsp:cNvSpPr/>
      </dsp:nvSpPr>
      <dsp:spPr>
        <a:xfrm>
          <a:off x="2416429" y="1903836"/>
          <a:ext cx="464745" cy="5436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900" kern="1200"/>
        </a:p>
      </dsp:txBody>
      <dsp:txXfrm>
        <a:off x="2416429" y="2012569"/>
        <a:ext cx="325322" cy="326198"/>
      </dsp:txXfrm>
    </dsp:sp>
    <dsp:sp modelId="{A2411D63-6072-49E2-B464-BE702C469165}">
      <dsp:nvSpPr>
        <dsp:cNvPr id="0" name=""/>
        <dsp:cNvSpPr/>
      </dsp:nvSpPr>
      <dsp:spPr>
        <a:xfrm>
          <a:off x="3074088" y="1518010"/>
          <a:ext cx="2192196" cy="1315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/>
            <a:t>Web App</a:t>
          </a:r>
        </a:p>
      </dsp:txBody>
      <dsp:txXfrm>
        <a:off x="3112612" y="1556534"/>
        <a:ext cx="2115148" cy="1238269"/>
      </dsp:txXfrm>
    </dsp:sp>
    <dsp:sp modelId="{6D52DEE9-D1FD-40A4-9977-93ED38B4142E}">
      <dsp:nvSpPr>
        <dsp:cNvPr id="0" name=""/>
        <dsp:cNvSpPr/>
      </dsp:nvSpPr>
      <dsp:spPr>
        <a:xfrm>
          <a:off x="5485504" y="1903836"/>
          <a:ext cx="464745" cy="5436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900" kern="1200"/>
        </a:p>
      </dsp:txBody>
      <dsp:txXfrm>
        <a:off x="5485504" y="2012569"/>
        <a:ext cx="325322" cy="326198"/>
      </dsp:txXfrm>
    </dsp:sp>
    <dsp:sp modelId="{035001A0-9909-4B44-A633-4CA574A68F09}">
      <dsp:nvSpPr>
        <dsp:cNvPr id="0" name=""/>
        <dsp:cNvSpPr/>
      </dsp:nvSpPr>
      <dsp:spPr>
        <a:xfrm>
          <a:off x="6143163" y="1518010"/>
          <a:ext cx="2192196" cy="1315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dirty="0" err="1"/>
            <a:t>Azure</a:t>
          </a:r>
          <a:r>
            <a:rPr lang="nl-NL" sz="2400" kern="1200" dirty="0"/>
            <a:t> </a:t>
          </a:r>
          <a:r>
            <a:rPr lang="nl-NL" sz="2400" kern="1200" dirty="0" err="1"/>
            <a:t>Functions</a:t>
          </a:r>
          <a:endParaRPr lang="nl-NL" sz="2400" kern="1200" dirty="0"/>
        </a:p>
      </dsp:txBody>
      <dsp:txXfrm>
        <a:off x="6181687" y="1556534"/>
        <a:ext cx="2115148" cy="1238269"/>
      </dsp:txXfrm>
    </dsp:sp>
    <dsp:sp modelId="{9EF1F40B-4448-4DA4-A6F5-F6CECEDD8E1D}">
      <dsp:nvSpPr>
        <dsp:cNvPr id="0" name=""/>
        <dsp:cNvSpPr/>
      </dsp:nvSpPr>
      <dsp:spPr>
        <a:xfrm>
          <a:off x="8554579" y="1903836"/>
          <a:ext cx="464745" cy="5436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900" kern="1200"/>
        </a:p>
      </dsp:txBody>
      <dsp:txXfrm>
        <a:off x="8554579" y="2012569"/>
        <a:ext cx="325322" cy="326198"/>
      </dsp:txXfrm>
    </dsp:sp>
    <dsp:sp modelId="{A94256A5-D829-461C-86BF-69FD9264BA09}">
      <dsp:nvSpPr>
        <dsp:cNvPr id="0" name=""/>
        <dsp:cNvSpPr/>
      </dsp:nvSpPr>
      <dsp:spPr>
        <a:xfrm>
          <a:off x="9212238" y="1518010"/>
          <a:ext cx="2192196" cy="1315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dirty="0"/>
            <a:t>SharePoint Framework</a:t>
          </a:r>
        </a:p>
      </dsp:txBody>
      <dsp:txXfrm>
        <a:off x="9250762" y="1556534"/>
        <a:ext cx="2115148" cy="1238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EBFF6-CACE-470A-853F-10030E97C7BF}" type="datetimeFigureOut">
              <a:rPr lang="nl-NL" smtClean="0"/>
              <a:t>18-4-2018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3F64A-B764-49E6-BF32-266E58E545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6901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graph/aspnet-connect-sampl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SharePoint/PnP/tree/master/Samples/MicrosoftGraph.Office365.DotNetSDK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Preparations:</a:t>
            </a:r>
          </a:p>
          <a:p>
            <a:pPr marL="228600" indent="-228600">
              <a:buAutoNum type="arabicPeriod"/>
            </a:pPr>
            <a:r>
              <a:rPr lang="en-GB" dirty="0" err="1"/>
              <a:t>Ngrok</a:t>
            </a:r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Running </a:t>
            </a:r>
            <a:r>
              <a:rPr lang="en-GB" dirty="0" err="1"/>
              <a:t>EventManagement</a:t>
            </a:r>
            <a:r>
              <a:rPr lang="en-GB" dirty="0"/>
              <a:t> web app</a:t>
            </a:r>
          </a:p>
          <a:p>
            <a:pPr marL="228600" indent="-228600">
              <a:buAutoNum type="arabicPeriod"/>
            </a:pPr>
            <a:r>
              <a:rPr lang="en-GB" dirty="0"/>
              <a:t>Browser with the following tabs:</a:t>
            </a:r>
          </a:p>
          <a:p>
            <a:pPr marL="0" indent="0">
              <a:buNone/>
            </a:pPr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https://developer.microsoft.com/en-us/graph</a:t>
            </a:r>
          </a:p>
          <a:p>
            <a:pPr marL="228600" indent="-228600">
              <a:buAutoNum type="arabicPeriod"/>
            </a:pPr>
            <a:r>
              <a:rPr lang="en-GB" dirty="0"/>
              <a:t>https://graph4.azurewebsites.net/api/ExcelBinding?workbook=graphtest/test.xlsx&amp;table=Table1</a:t>
            </a:r>
          </a:p>
          <a:p>
            <a:pPr marL="228600" indent="-228600">
              <a:buAutoNum type="arabicPeriod"/>
            </a:pPr>
            <a:r>
              <a:rPr lang="en-GB" dirty="0"/>
              <a:t>https://localhost:44356/</a:t>
            </a:r>
          </a:p>
          <a:p>
            <a:pPr marL="228600" indent="-228600">
              <a:buAutoNum type="arabicPeriod"/>
            </a:pPr>
            <a:r>
              <a:rPr lang="en-GB" dirty="0"/>
              <a:t>https://portal.azure.com/</a:t>
            </a:r>
          </a:p>
          <a:p>
            <a:pPr marL="228600" indent="-228600">
              <a:buAutoNum type="arabicPeriod"/>
            </a:pPr>
            <a:r>
              <a:rPr lang="en-GB" dirty="0"/>
              <a:t>https://outlook.office.com/owa/</a:t>
            </a:r>
          </a:p>
          <a:p>
            <a:pPr marL="228600" indent="-228600">
              <a:buAutoNum type="arabicPeriod"/>
            </a:pPr>
            <a:r>
              <a:rPr lang="en-GB" dirty="0"/>
              <a:t>https://m365x724792.sharepoint.com/SitePages/Graph-API-demo.aspx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3F64A-B764-49E6-BF32-266E58E5455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5431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5C2FB-312B-4DB4-9736-E2FAD1D21680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0381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5C2FB-312B-4DB4-9736-E2FAD1D21680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165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5C2FB-312B-4DB4-9736-E2FAD1D21680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2601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https://eventmanagerdemo20180418083443.azurewebsites.net/</a:t>
            </a:r>
          </a:p>
          <a:p>
            <a:endParaRPr lang="en-I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 err="1"/>
              <a:t>EventManager</a:t>
            </a:r>
            <a:r>
              <a:rPr lang="en-IE" dirty="0"/>
              <a:t> tab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5C2FB-312B-4DB4-9736-E2FAD1D21680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0346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https://graph4.azurewebsites.net/.auth/login/aad</a:t>
            </a:r>
          </a:p>
          <a:p>
            <a:r>
              <a:rPr lang="nl-NL" dirty="0"/>
              <a:t>https://graph4.azurewebsites.net/api/ExcelBinding?workbook=graphtest/test.xlsx&amp;table=Table1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Graph</a:t>
            </a:r>
            <a:r>
              <a:rPr lang="nl-NL" dirty="0"/>
              <a:t> </a:t>
            </a:r>
            <a:r>
              <a:rPr lang="nl-NL" dirty="0" err="1"/>
              <a:t>bindings</a:t>
            </a:r>
            <a:r>
              <a:rPr lang="nl-NL" dirty="0"/>
              <a:t>: </a:t>
            </a:r>
            <a:r>
              <a:rPr lang="nl-NL" dirty="0" err="1"/>
              <a:t>available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v2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3F64A-B764-49E6-BF32-266E58E54552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3108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5C2FB-312B-4DB4-9736-E2FAD1D21680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4776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5C2FB-312B-4DB4-9736-E2FAD1D21680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5976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5C2FB-312B-4DB4-9736-E2FAD1D21680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1728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https://eventmanagerdemo20180418083443.azurewebsites.net/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Subscription tab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5C2FB-312B-4DB4-9736-E2FAD1D21680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7719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3F64A-B764-49E6-BF32-266E58E54552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0148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Carl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FC649-2855-45E2-B363-97627A04B8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63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5C2FB-312B-4DB4-9736-E2FAD1D21680}" type="slidenum">
              <a:rPr lang="en-IE" smtClean="0"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4902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https://m365x724792.sharepoint.com/SitePages/Graph-API-demo.aspx</a:t>
            </a:r>
            <a:br>
              <a:rPr lang="en-GB" dirty="0"/>
            </a:br>
            <a:endParaRPr lang="en-GB" dirty="0"/>
          </a:p>
          <a:p>
            <a:r>
              <a:rPr lang="en-GB" dirty="0"/>
              <a:t>Available through </a:t>
            </a:r>
            <a:r>
              <a:rPr lang="en-GB" dirty="0" err="1"/>
              <a:t>MsGraphClient</a:t>
            </a:r>
            <a:r>
              <a:rPr lang="en-GB" dirty="0"/>
              <a:t> SharePoint Framework 1.4.1. Preview</a:t>
            </a:r>
          </a:p>
          <a:p>
            <a:endParaRPr lang="en-GB" dirty="0"/>
          </a:p>
          <a:p>
            <a:r>
              <a:rPr lang="en-GB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After the package has been added to the App collection, an Admin needs to approve the requested permissions through the SharePoint admin portal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Permissions are granted to a tenant wide app principal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Popup blocker must be disabled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3F64A-B764-49E6-BF32-266E58E54552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848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3F64A-B764-49E6-BF32-266E58E54552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4893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5C2FB-312B-4DB4-9736-E2FAD1D21680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784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5C2FB-312B-4DB4-9736-E2FAD1D21680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4110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5C2FB-312B-4DB4-9736-E2FAD1D21680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1760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Graph Explorer: https://developer.microsoft.com/en-us/graph/graph-explorer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5C2FB-312B-4DB4-9736-E2FAD1D21680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0756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5C2FB-312B-4DB4-9736-E2FAD1D21680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6381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5C2FB-312B-4DB4-9736-E2FAD1D21680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2987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err="1"/>
              <a:t>Resultaat</a:t>
            </a:r>
            <a:r>
              <a:rPr lang="en-IE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dirty="0"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dirty="0"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>
                <a:hlinkClick r:id="rId3"/>
              </a:rPr>
              <a:t>https://github.com/microsoftgraph/aspnet-connect-sample</a:t>
            </a:r>
            <a:endParaRPr lang="nl-NL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/>
              <a:t>Zie </a:t>
            </a:r>
            <a:r>
              <a:rPr lang="nl-NL" sz="1200" dirty="0" err="1"/>
              <a:t>web.config</a:t>
            </a:r>
            <a:r>
              <a:rPr lang="nl-NL" sz="1200" dirty="0"/>
              <a:t> en </a:t>
            </a:r>
            <a:r>
              <a:rPr lang="nl-NL" sz="1200" dirty="0" err="1"/>
              <a:t>HomeController</a:t>
            </a:r>
            <a:endParaRPr lang="nl-NL" sz="1200" dirty="0"/>
          </a:p>
          <a:p>
            <a:endParaRPr lang="en-I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>
                <a:hlinkClick r:id="rId4"/>
              </a:rPr>
              <a:t>https://github.com/SharePoint/PnP/tree/master/Samples/MicrosoftGraph.Office365.DotNetSDK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5C2FB-312B-4DB4-9736-E2FAD1D21680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274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ody of water&#10;&#10;Description generated with very high confidence">
            <a:extLst>
              <a:ext uri="{FF2B5EF4-FFF2-40B4-BE49-F238E27FC236}">
                <a16:creationId xmlns:a16="http://schemas.microsoft.com/office/drawing/2014/main" id="{734D0D66-1C5B-4DFC-B267-FF1F83009C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B47517-D125-4E72-9C64-574C73F3656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 userDrawn="1"/>
        </p:nvSpPr>
        <p:spPr>
          <a:xfrm>
            <a:off x="0" y="2477970"/>
            <a:ext cx="8404860" cy="2664477"/>
          </a:xfrm>
          <a:prstGeom prst="rect">
            <a:avLst/>
          </a:prstGeom>
          <a:solidFill>
            <a:srgbClr val="0070B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254" y="2536682"/>
            <a:ext cx="8351520" cy="15703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  <a:endParaRPr lang="nl-NL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40957" y="167086"/>
            <a:ext cx="3576577" cy="417368"/>
            <a:chOff x="8252750" y="6311900"/>
            <a:chExt cx="3576577" cy="417368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4344" y="6311900"/>
              <a:ext cx="1894983" cy="41736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2750" y="6330951"/>
              <a:ext cx="1429473" cy="398317"/>
            </a:xfrm>
            <a:prstGeom prst="rect">
              <a:avLst/>
            </a:prstGeom>
          </p:spPr>
        </p:pic>
      </p:grp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7253" y="4209272"/>
            <a:ext cx="8351838" cy="842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981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349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923C8B-DD59-483E-9A6D-9E41AB9465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6" y="0"/>
            <a:ext cx="12193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32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217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674" y="5568324"/>
            <a:ext cx="1841679" cy="1289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 Cond" panose="020B0506030403020204" pitchFamily="34" charset="0"/>
            </a:endParaRPr>
          </a:p>
        </p:txBody>
      </p:sp>
      <p:sp>
        <p:nvSpPr>
          <p:cNvPr id="7" name="Rectangle 4"/>
          <p:cNvSpPr/>
          <p:nvPr userDrawn="1"/>
        </p:nvSpPr>
        <p:spPr bwMode="auto">
          <a:xfrm>
            <a:off x="747713" y="2068513"/>
            <a:ext cx="7950517" cy="3403600"/>
          </a:xfrm>
          <a:prstGeom prst="rect">
            <a:avLst/>
          </a:prstGeom>
          <a:solidFill>
            <a:srgbClr val="A5416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err="1">
              <a:solidFill>
                <a:srgbClr val="FED927"/>
              </a:solidFill>
              <a:latin typeface="Myriad Pro Cond" panose="020B05060304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8932863" y="2068513"/>
            <a:ext cx="2508250" cy="34036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747713" y="4449315"/>
            <a:ext cx="7836217" cy="387798"/>
          </a:xfrm>
        </p:spPr>
        <p:txBody>
          <a:bodyPr anchor="b"/>
          <a:lstStyle>
            <a:lvl1pPr marL="0" indent="0" algn="r">
              <a:buNone/>
              <a:defRPr sz="2800" b="0" kern="0" spc="0" baseline="0">
                <a:solidFill>
                  <a:schemeClr val="tx1"/>
                </a:solidFill>
                <a:latin typeface="Myriad Pro Cond" panose="020B0506030403020204" pitchFamily="34" charset="0"/>
              </a:defRPr>
            </a:lvl1pPr>
            <a:lvl2pPr marL="304800" indent="0">
              <a:buNone/>
              <a:defRPr sz="3200">
                <a:solidFill>
                  <a:schemeClr val="bg1"/>
                </a:solidFill>
                <a:latin typeface="Segoe UI Light" pitchFamily="34" charset="0"/>
              </a:defRPr>
            </a:lvl2pPr>
            <a:lvl3pPr marL="600075" indent="0">
              <a:buNone/>
              <a:defRPr sz="2800">
                <a:solidFill>
                  <a:schemeClr val="bg1"/>
                </a:solidFill>
                <a:latin typeface="Segoe UI Light" pitchFamily="34" charset="0"/>
              </a:defRPr>
            </a:lvl3pPr>
            <a:lvl4pPr marL="854075" indent="0">
              <a:buNone/>
              <a:defRPr sz="2400">
                <a:solidFill>
                  <a:schemeClr val="bg1"/>
                </a:solidFill>
                <a:latin typeface="Segoe UI Light" pitchFamily="34" charset="0"/>
              </a:defRPr>
            </a:lvl4pPr>
            <a:lvl5pPr marL="1147762" indent="0">
              <a:buNone/>
              <a:defRPr sz="2400">
                <a:solidFill>
                  <a:schemeClr val="bg1"/>
                </a:solidFill>
                <a:latin typeface="Segoe UI Light" pitchFamily="34" charset="0"/>
              </a:defRPr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4722971" y="5472113"/>
            <a:ext cx="1841679" cy="1289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 Cond" panose="020B0506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4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3A3A3A"/>
                </a:solidFill>
              </a:defRPr>
            </a:lvl1pPr>
            <a:lvl2pPr>
              <a:defRPr>
                <a:solidFill>
                  <a:srgbClr val="3A3A3A"/>
                </a:solidFill>
              </a:defRPr>
            </a:lvl2pPr>
            <a:lvl3pPr>
              <a:defRPr>
                <a:solidFill>
                  <a:srgbClr val="3A3A3A"/>
                </a:solidFill>
              </a:defRPr>
            </a:lvl3pPr>
            <a:lvl4pPr>
              <a:defRPr>
                <a:solidFill>
                  <a:srgbClr val="3A3A3A"/>
                </a:solidFill>
              </a:defRPr>
            </a:lvl4pPr>
            <a:lvl5pPr>
              <a:defRPr>
                <a:solidFill>
                  <a:srgbClr val="3A3A3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563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828282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rgbClr val="828282"/>
                </a:solidFill>
                <a:latin typeface="Consolas" panose="020B0609020204030204" pitchFamily="49" charset="0"/>
              </a:defRPr>
            </a:lvl2pPr>
            <a:lvl3pPr>
              <a:defRPr>
                <a:solidFill>
                  <a:srgbClr val="828282"/>
                </a:solidFill>
                <a:latin typeface="Consolas" panose="020B0609020204030204" pitchFamily="49" charset="0"/>
              </a:defRPr>
            </a:lvl3pPr>
            <a:lvl4pPr>
              <a:defRPr>
                <a:solidFill>
                  <a:srgbClr val="828282"/>
                </a:solidFill>
                <a:latin typeface="Consolas" panose="020B0609020204030204" pitchFamily="49" charset="0"/>
              </a:defRPr>
            </a:lvl4pPr>
            <a:lvl5pPr>
              <a:defRPr>
                <a:solidFill>
                  <a:srgbClr val="828282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256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042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 (Color)">
    <p:bg>
      <p:bgPr>
        <a:solidFill>
          <a:srgbClr val="007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829800" y="6288024"/>
            <a:ext cx="1566672" cy="490728"/>
          </a:xfrm>
          <a:prstGeom prst="rect">
            <a:avLst/>
          </a:prstGeom>
          <a:solidFill>
            <a:srgbClr val="00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6258321"/>
            <a:ext cx="1858173" cy="4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1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878" y="1825625"/>
            <a:ext cx="5493242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6336085" y="1825625"/>
            <a:ext cx="5493242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35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878" y="2529840"/>
            <a:ext cx="5493242" cy="36471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6336085" y="2529839"/>
            <a:ext cx="5493242" cy="36471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19878" y="1816894"/>
            <a:ext cx="5493242" cy="5867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2"/>
          </p:nvPr>
        </p:nvSpPr>
        <p:spPr>
          <a:xfrm>
            <a:off x="6336085" y="1816893"/>
            <a:ext cx="5493242" cy="5867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621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78" y="457200"/>
            <a:ext cx="435214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646139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878" y="2057400"/>
            <a:ext cx="435214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940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200" y="457200"/>
            <a:ext cx="43524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6456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200" y="2057400"/>
            <a:ext cx="435240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101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878" y="365125"/>
            <a:ext cx="114094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878" y="1825625"/>
            <a:ext cx="114094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252750" y="6311900"/>
            <a:ext cx="3576577" cy="417368"/>
            <a:chOff x="8252750" y="6311900"/>
            <a:chExt cx="3576577" cy="417368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4344" y="6311900"/>
              <a:ext cx="1894983" cy="41736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2750" y="6330951"/>
              <a:ext cx="1429473" cy="398317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 userDrawn="1"/>
        </p:nvGrpSpPr>
        <p:grpSpPr>
          <a:xfrm>
            <a:off x="12360444" y="0"/>
            <a:ext cx="1612900" cy="5441866"/>
            <a:chOff x="12307104" y="790561"/>
            <a:chExt cx="1612900" cy="5441866"/>
          </a:xfrm>
        </p:grpSpPr>
        <p:sp>
          <p:nvSpPr>
            <p:cNvPr id="10" name="Rectangle 9"/>
            <p:cNvSpPr/>
            <p:nvPr/>
          </p:nvSpPr>
          <p:spPr>
            <a:xfrm>
              <a:off x="12307104" y="790561"/>
              <a:ext cx="1612900" cy="6985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307104" y="1581122"/>
              <a:ext cx="1612900" cy="698500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307104" y="2371683"/>
              <a:ext cx="1612900" cy="698500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307104" y="3162244"/>
              <a:ext cx="1612900" cy="698500"/>
            </a:xfrm>
            <a:prstGeom prst="rect">
              <a:avLst/>
            </a:prstGeom>
            <a:solidFill>
              <a:srgbClr val="0070BC"/>
            </a:solidFill>
            <a:ln>
              <a:solidFill>
                <a:srgbClr val="0070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rgbClr val="0070BC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2307104" y="3952805"/>
              <a:ext cx="1612900" cy="698500"/>
            </a:xfrm>
            <a:prstGeom prst="rect">
              <a:avLst/>
            </a:prstGeom>
            <a:solidFill>
              <a:srgbClr val="ED9945"/>
            </a:solidFill>
            <a:ln>
              <a:solidFill>
                <a:srgbClr val="ED99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rgbClr val="0070BC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2307104" y="4743366"/>
              <a:ext cx="1612900" cy="698500"/>
            </a:xfrm>
            <a:prstGeom prst="rect">
              <a:avLst/>
            </a:prstGeom>
            <a:solidFill>
              <a:srgbClr val="CF0002"/>
            </a:solidFill>
            <a:ln>
              <a:solidFill>
                <a:srgbClr val="CF00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rgbClr val="0070BC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2307104" y="5533927"/>
              <a:ext cx="1612900" cy="698500"/>
            </a:xfrm>
            <a:prstGeom prst="rect">
              <a:avLst/>
            </a:prstGeom>
            <a:solidFill>
              <a:srgbClr val="264F00"/>
            </a:solidFill>
            <a:ln>
              <a:solidFill>
                <a:srgbClr val="264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rgbClr val="264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93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724" r:id="rId2"/>
    <p:sldLayoutId id="2147483875" r:id="rId3"/>
    <p:sldLayoutId id="2147483725" r:id="rId4"/>
    <p:sldLayoutId id="2147483878" r:id="rId5"/>
    <p:sldLayoutId id="2147483726" r:id="rId6"/>
    <p:sldLayoutId id="2147483877" r:id="rId7"/>
    <p:sldLayoutId id="2147483730" r:id="rId8"/>
    <p:sldLayoutId id="2147483731" r:id="rId9"/>
    <p:sldLayoutId id="2147483728" r:id="rId10"/>
    <p:sldLayoutId id="2147483880" r:id="rId11"/>
    <p:sldLayoutId id="2147483729" r:id="rId12"/>
    <p:sldLayoutId id="214748388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BC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rgbClr val="3A3A3A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A3A3A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A3A3A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A3A3A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A3A3A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[portnumbe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harepoint/dev/spfx/use-aad-tutoria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raph.microsoft.com/v1.0/me/manager" TargetMode="External"/><Relationship Id="rId3" Type="http://schemas.openxmlformats.org/officeDocument/2006/relationships/hyperlink" Target="https://graph.microsoft.com/v1.0/me" TargetMode="External"/><Relationship Id="rId7" Type="http://schemas.openxmlformats.org/officeDocument/2006/relationships/hyperlink" Target="https://graph.microsoft.com/v1.0/me/calenda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raph.microsoft.com/v1.0/me.messages" TargetMode="External"/><Relationship Id="rId5" Type="http://schemas.openxmlformats.org/officeDocument/2006/relationships/hyperlink" Target="https://graph.microsoft.com/v1.0/photo/$value" TargetMode="External"/><Relationship Id="rId10" Type="http://schemas.openxmlformats.org/officeDocument/2006/relationships/hyperlink" Target="https://graph.microsoft.com/v1.0/me/insights/trending" TargetMode="External"/><Relationship Id="rId4" Type="http://schemas.openxmlformats.org/officeDocument/2006/relationships/hyperlink" Target="https://graph.microsoft.com/v1.0/drive/root/children" TargetMode="External"/><Relationship Id="rId9" Type="http://schemas.openxmlformats.org/officeDocument/2006/relationships/hyperlink" Target="https://graph.microsoft.com/v1.0/groups/%3cid%3e/conversation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graph/docs/concepts/changelo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Microsoft </a:t>
            </a:r>
            <a:r>
              <a:rPr lang="nl-NL" dirty="0" err="1"/>
              <a:t>Graph</a:t>
            </a:r>
            <a:r>
              <a:rPr lang="nl-NL" dirty="0"/>
              <a:t>, </a:t>
            </a:r>
            <a:r>
              <a:rPr lang="nl-NL" dirty="0" err="1"/>
              <a:t>Graph</a:t>
            </a:r>
            <a:r>
              <a:rPr lang="nl-NL" dirty="0"/>
              <a:t>, </a:t>
            </a:r>
            <a:r>
              <a:rPr lang="nl-NL" dirty="0" err="1"/>
              <a:t>Graph</a:t>
            </a:r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/>
              <a:t>Overview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Microsoft </a:t>
            </a:r>
            <a:r>
              <a:rPr lang="nl-NL" dirty="0" err="1"/>
              <a:t>Graph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053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Authentication</a:t>
            </a:r>
            <a:r>
              <a:rPr lang="nl-NL" dirty="0"/>
              <a:t> flow </a:t>
            </a:r>
            <a:r>
              <a:rPr lang="nl-NL" dirty="0" err="1"/>
              <a:t>for</a:t>
            </a:r>
            <a:r>
              <a:rPr lang="nl-NL" dirty="0"/>
              <a:t> Microsoft </a:t>
            </a:r>
            <a:r>
              <a:rPr lang="nl-NL" dirty="0" err="1"/>
              <a:t>Graph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493" y="1608835"/>
            <a:ext cx="9462780" cy="446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3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Microsoft </a:t>
            </a:r>
            <a:r>
              <a:rPr lang="nl-NL" dirty="0" err="1"/>
              <a:t>Graph</a:t>
            </a:r>
            <a:r>
              <a:rPr lang="nl-NL" dirty="0"/>
              <a:t> API SDK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4F8451-8D6A-49CB-8C08-3628260D1963}"/>
              </a:ext>
            </a:extLst>
          </p:cNvPr>
          <p:cNvSpPr txBox="1"/>
          <p:nvPr/>
        </p:nvSpPr>
        <p:spPr>
          <a:xfrm>
            <a:off x="10564801" y="726190"/>
            <a:ext cx="788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578BD-5481-49A0-9F73-7239EE39F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588" y="1477228"/>
            <a:ext cx="6182452" cy="53807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C3085B-5083-4D3A-9D13-B71B04FD34EB}"/>
              </a:ext>
            </a:extLst>
          </p:cNvPr>
          <p:cNvSpPr txBox="1"/>
          <p:nvPr/>
        </p:nvSpPr>
        <p:spPr>
          <a:xfrm>
            <a:off x="1341588" y="1477228"/>
            <a:ext cx="1510458" cy="1738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505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Extensions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custom</a:t>
            </a:r>
            <a:r>
              <a:rPr lang="nl-NL" dirty="0"/>
              <a:t> data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Microsoft </a:t>
            </a:r>
            <a:r>
              <a:rPr lang="nl-NL" dirty="0" err="1"/>
              <a:t>Graph</a:t>
            </a:r>
            <a:r>
              <a:rPr lang="nl-NL" dirty="0"/>
              <a:t> </a:t>
            </a:r>
            <a:r>
              <a:rPr lang="nl-NL" dirty="0" err="1"/>
              <a:t>entities</a:t>
            </a:r>
            <a:endParaRPr lang="nl-NL" dirty="0"/>
          </a:p>
          <a:p>
            <a:r>
              <a:rPr lang="nl-NL" dirty="0"/>
              <a:t>Demo: Event Manager</a:t>
            </a:r>
          </a:p>
        </p:txBody>
      </p:sp>
    </p:spTree>
    <p:extLst>
      <p:ext uri="{BB962C8B-B14F-4D97-AF65-F5344CB8AC3E}">
        <p14:creationId xmlns:p14="http://schemas.microsoft.com/office/powerpoint/2010/main" val="74541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Type of </a:t>
            </a:r>
            <a:r>
              <a:rPr lang="nl-NL" dirty="0" err="1"/>
              <a:t>Extensions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/>
              <a:t>Open Extensions (aka Office 365 data extensions):</a:t>
            </a:r>
          </a:p>
          <a:p>
            <a:r>
              <a:rPr lang="en-GB" dirty="0" err="1"/>
              <a:t>Untyped</a:t>
            </a:r>
            <a:r>
              <a:rPr lang="en-GB" dirty="0"/>
              <a:t> data that is scoped to the tenant</a:t>
            </a:r>
          </a:p>
          <a:p>
            <a:r>
              <a:rPr lang="en-GB" dirty="0" err="1"/>
              <a:t>extensionName</a:t>
            </a:r>
            <a:r>
              <a:rPr lang="en-GB" dirty="0"/>
              <a:t> property should be unique within the tenant</a:t>
            </a:r>
          </a:p>
          <a:p>
            <a:r>
              <a:rPr lang="en-GB" dirty="0"/>
              <a:t>Naming convention: </a:t>
            </a:r>
            <a:r>
              <a:rPr lang="en-GB" dirty="0" err="1"/>
              <a:t>Com.Capgemini.ManagedEvent</a:t>
            </a:r>
            <a:r>
              <a:rPr lang="en-GB" dirty="0"/>
              <a:t> for the </a:t>
            </a:r>
            <a:r>
              <a:rPr lang="en-GB" dirty="0" err="1"/>
              <a:t>Capgemini.Com</a:t>
            </a:r>
            <a:r>
              <a:rPr lang="en-GB" dirty="0"/>
              <a:t> tenant</a:t>
            </a:r>
          </a:p>
          <a:p>
            <a:endParaRPr lang="en-GB" sz="1400" dirty="0"/>
          </a:p>
          <a:p>
            <a:pPr marL="0" indent="0">
              <a:buNone/>
            </a:pPr>
            <a:r>
              <a:rPr lang="en-GB" b="1" dirty="0"/>
              <a:t>Schema Extensions</a:t>
            </a:r>
          </a:p>
          <a:p>
            <a:r>
              <a:rPr lang="en-GB" dirty="0"/>
              <a:t>Strongly typed data – define your own schema extension definition</a:t>
            </a:r>
          </a:p>
          <a:p>
            <a:r>
              <a:rPr lang="en-GB" dirty="0"/>
              <a:t>Schema extension definition should have a unique name for its id:</a:t>
            </a:r>
          </a:p>
          <a:p>
            <a:pPr lvl="1"/>
            <a:r>
              <a:rPr lang="en-GB" dirty="0"/>
              <a:t>By using the an existing vanity domain that is verified with your tenant (e.g. capgemini.com) for </a:t>
            </a:r>
            <a:r>
              <a:rPr lang="en-GB" dirty="0" err="1"/>
              <a:t>capgemini_ManagedEvent</a:t>
            </a:r>
            <a:endParaRPr lang="en-GB" dirty="0"/>
          </a:p>
          <a:p>
            <a:pPr lvl="1"/>
            <a:r>
              <a:rPr lang="en-GB" dirty="0"/>
              <a:t>By using a name without a domain , e.g. </a:t>
            </a:r>
            <a:r>
              <a:rPr lang="en-GB" dirty="0" err="1"/>
              <a:t>ManagedEvent</a:t>
            </a:r>
            <a:r>
              <a:rPr lang="en-GB" dirty="0"/>
              <a:t>. The id will be based on the schema name and prefixed with 8 random characters. E.g. </a:t>
            </a:r>
            <a:r>
              <a:rPr lang="en-GB" dirty="0" err="1"/>
              <a:t>extabcdefgh_ManagedEvent</a:t>
            </a:r>
            <a:endParaRPr lang="en-GB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327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Supported</a:t>
            </a:r>
            <a:r>
              <a:rPr lang="nl-NL" dirty="0"/>
              <a:t> resources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Extensions</a:t>
            </a:r>
            <a:endParaRPr lang="nl-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2211" y="1616606"/>
            <a:ext cx="7134225" cy="341947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076678"/>
            <a:ext cx="10515600" cy="1181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3294A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3294A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3294A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3294A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3294A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When using personal accounts (MSAL) you are limited to the </a:t>
            </a:r>
            <a:r>
              <a:rPr lang="en-US" sz="2400" b="1" dirty="0"/>
              <a:t>event</a:t>
            </a:r>
            <a:r>
              <a:rPr lang="en-US" sz="2400" dirty="0"/>
              <a:t>, </a:t>
            </a:r>
            <a:r>
              <a:rPr lang="en-US" sz="2400" b="1" dirty="0"/>
              <a:t>post</a:t>
            </a:r>
            <a:r>
              <a:rPr lang="en-US" sz="2400" dirty="0"/>
              <a:t>, </a:t>
            </a:r>
            <a:r>
              <a:rPr lang="en-US" sz="2400" b="1" dirty="0"/>
              <a:t>group</a:t>
            </a:r>
            <a:r>
              <a:rPr lang="en-US" sz="2400" dirty="0"/>
              <a:t>, </a:t>
            </a:r>
            <a:r>
              <a:rPr lang="en-US" sz="2400" b="1" dirty="0"/>
              <a:t>message</a:t>
            </a:r>
            <a:r>
              <a:rPr lang="en-US" sz="2400" dirty="0"/>
              <a:t>, </a:t>
            </a:r>
            <a:r>
              <a:rPr lang="en-US" sz="2400" b="1" dirty="0"/>
              <a:t>contact</a:t>
            </a:r>
            <a:r>
              <a:rPr lang="en-US" sz="2400" dirty="0"/>
              <a:t>, and </a:t>
            </a:r>
            <a:r>
              <a:rPr lang="en-US" sz="2400" b="1" dirty="0"/>
              <a:t>user</a:t>
            </a:r>
            <a:r>
              <a:rPr lang="en-US" sz="2400" dirty="0"/>
              <a:t> resources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71605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Extensions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Custom Properties to Microsoft Graph Resources without requiring an external data source</a:t>
            </a:r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596" y="2803155"/>
            <a:ext cx="9998808" cy="348901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7489770" y="3452671"/>
            <a:ext cx="583324" cy="9932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8326759" y="3764619"/>
            <a:ext cx="238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MS </a:t>
            </a:r>
            <a:r>
              <a:rPr lang="nl-NL" err="1"/>
              <a:t>Graph</a:t>
            </a:r>
            <a:r>
              <a:rPr lang="nl-NL"/>
              <a:t> Group Data</a:t>
            </a:r>
          </a:p>
        </p:txBody>
      </p:sp>
      <p:sp>
        <p:nvSpPr>
          <p:cNvPr id="7" name="Right Brace 6"/>
          <p:cNvSpPr/>
          <p:nvPr/>
        </p:nvSpPr>
        <p:spPr>
          <a:xfrm>
            <a:off x="7489770" y="4531028"/>
            <a:ext cx="583324" cy="17859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8326759" y="5204959"/>
            <a:ext cx="247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Custom</a:t>
            </a:r>
            <a:r>
              <a:rPr lang="nl-NL" dirty="0"/>
              <a:t> Extension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3A274-E648-41E8-BD40-BF5BDE215C75}"/>
              </a:ext>
            </a:extLst>
          </p:cNvPr>
          <p:cNvSpPr txBox="1"/>
          <p:nvPr/>
        </p:nvSpPr>
        <p:spPr>
          <a:xfrm>
            <a:off x="10564801" y="726190"/>
            <a:ext cx="788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5686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F822-38AC-408E-97EA-603934CB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994EF-B6B0-406D-8304-9BDFB327A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nl-NL" dirty="0"/>
          </a:p>
          <a:p>
            <a:r>
              <a:rPr lang="nl-NL" dirty="0" err="1"/>
              <a:t>Graph</a:t>
            </a:r>
            <a:r>
              <a:rPr lang="nl-NL" dirty="0"/>
              <a:t> </a:t>
            </a:r>
            <a:r>
              <a:rPr lang="nl-NL" dirty="0" err="1"/>
              <a:t>bindings</a:t>
            </a:r>
            <a:r>
              <a:rPr lang="nl-NL" dirty="0"/>
              <a:t> preview</a:t>
            </a:r>
          </a:p>
          <a:p>
            <a:r>
              <a:rPr lang="nl-NL" dirty="0"/>
              <a:t>Demo: </a:t>
            </a:r>
            <a:r>
              <a:rPr lang="nl-NL" dirty="0" err="1"/>
              <a:t>Process</a:t>
            </a:r>
            <a:r>
              <a:rPr lang="nl-NL" dirty="0"/>
              <a:t> </a:t>
            </a:r>
            <a:r>
              <a:rPr lang="nl-NL" dirty="0" err="1"/>
              <a:t>excelsheet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2649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93F8A9-DA9B-4DC4-95B6-6BE4E754C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623153"/>
            <a:ext cx="10020300" cy="3810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D284ADF-F4EA-4E1F-9A57-F9226D18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Introducing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8588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D18B-A3DA-45FD-8FD0-370FA835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Seamless</a:t>
            </a:r>
            <a:r>
              <a:rPr lang="nl-NL" dirty="0"/>
              <a:t> development </a:t>
            </a:r>
            <a:r>
              <a:rPr lang="nl-NL" dirty="0" err="1"/>
              <a:t>experience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FDE54-F51F-4C68-9742-2F2087270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49" y="1422268"/>
            <a:ext cx="10693706" cy="482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35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7495-1F70-4FBE-A3BF-61484E5C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Functions</a:t>
            </a:r>
            <a:r>
              <a:rPr lang="nl-NL" dirty="0"/>
              <a:t> Programming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9C814-ED80-4926-ACC1-87326E3BC9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4"/>
          <a:stretch/>
        </p:blipFill>
        <p:spPr>
          <a:xfrm>
            <a:off x="593675" y="1465242"/>
            <a:ext cx="11244549" cy="532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4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862" y="2068513"/>
            <a:ext cx="2578485" cy="3403600"/>
          </a:xfrm>
          <a:prstGeom prst="rect">
            <a:avLst/>
          </a:prstGeom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1371600" y="2147343"/>
            <a:ext cx="7238088" cy="36443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b="0" kern="0" spc="0" baseline="0">
                <a:solidFill>
                  <a:schemeClr val="tx1"/>
                </a:solidFill>
                <a:latin typeface="Myriad Pro Cond" panose="020B0506030403020204" pitchFamily="34" charset="0"/>
                <a:ea typeface="+mn-ea"/>
                <a:cs typeface="Segoe UI Semilight" panose="020B0402040204020203" pitchFamily="34" charset="0"/>
              </a:defRPr>
            </a:lvl1pPr>
            <a:lvl2pPr marL="304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+mn-ea"/>
                <a:cs typeface="Segoe UI Semilight" panose="020B0402040204020203" pitchFamily="34" charset="0"/>
              </a:defRPr>
            </a:lvl2pPr>
            <a:lvl3pPr marL="600075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Segoe UI Light" pitchFamily="34" charset="0"/>
                <a:ea typeface="+mn-ea"/>
                <a:cs typeface="Segoe UI Semilight" panose="020B0402040204020203" pitchFamily="34" charset="0"/>
              </a:defRPr>
            </a:lvl3pPr>
            <a:lvl4pPr marL="854075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 Light" pitchFamily="34" charset="0"/>
                <a:ea typeface="+mn-ea"/>
                <a:cs typeface="Segoe UI Semilight" panose="020B0402040204020203" pitchFamily="34" charset="0"/>
              </a:defRPr>
            </a:lvl4pPr>
            <a:lvl5pPr marL="1147762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 Light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>
                <a:solidFill>
                  <a:schemeClr val="bg1"/>
                </a:solidFill>
              </a:rPr>
              <a:t>Carl in ‘t Veld</a:t>
            </a:r>
          </a:p>
          <a:p>
            <a:r>
              <a:rPr lang="en-GB" sz="2400" dirty="0">
                <a:solidFill>
                  <a:schemeClr val="bg1"/>
                </a:solidFill>
              </a:rPr>
              <a:t>Just a damn good developer</a:t>
            </a:r>
          </a:p>
          <a:p>
            <a:r>
              <a:rPr lang="en-GB" sz="2400" dirty="0">
                <a:solidFill>
                  <a:schemeClr val="bg1"/>
                </a:solidFill>
              </a:rPr>
              <a:t>MCSD App developer</a:t>
            </a:r>
          </a:p>
          <a:p>
            <a:r>
              <a:rPr lang="en-GB" sz="2400" dirty="0">
                <a:solidFill>
                  <a:schemeClr val="bg1"/>
                </a:solidFill>
              </a:rPr>
              <a:t>Owns the Microsoft Graph  @Capgemini</a:t>
            </a:r>
          </a:p>
          <a:p>
            <a:r>
              <a:rPr lang="nl-NL" sz="2400" dirty="0">
                <a:solidFill>
                  <a:schemeClr val="bg1"/>
                </a:solidFill>
              </a:rPr>
              <a:t>Capgemini Netherlands</a:t>
            </a:r>
          </a:p>
          <a:p>
            <a:r>
              <a:rPr lang="nl-NL" sz="2400" dirty="0">
                <a:solidFill>
                  <a:schemeClr val="bg1"/>
                </a:solidFill>
              </a:rPr>
              <a:t>@</a:t>
            </a:r>
            <a:r>
              <a:rPr lang="nl-NL" sz="2400" dirty="0" err="1">
                <a:solidFill>
                  <a:schemeClr val="bg1"/>
                </a:solidFill>
              </a:rPr>
              <a:t>cveld</a:t>
            </a:r>
            <a:endParaRPr lang="nl-NL" sz="2400" dirty="0">
              <a:solidFill>
                <a:schemeClr val="bg1"/>
              </a:solidFill>
            </a:endParaRPr>
          </a:p>
          <a:p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932099-8E23-4A70-B05E-3AC3C28B122E}"/>
              </a:ext>
            </a:extLst>
          </p:cNvPr>
          <p:cNvSpPr txBox="1">
            <a:spLocks/>
          </p:cNvSpPr>
          <p:nvPr/>
        </p:nvSpPr>
        <p:spPr>
          <a:xfrm>
            <a:off x="419878" y="365125"/>
            <a:ext cx="1140944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70BC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nl-NL"/>
              <a:t>Who am I?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4813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3288-A1F9-4041-8A06-CBCF87B8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Demo: Excel 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59984-F734-47AF-B774-FDC87F675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274" y="2603882"/>
            <a:ext cx="4333875" cy="33909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7F33AF-71B5-49CB-9C6C-C13A431E8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59" y="2603882"/>
            <a:ext cx="5375247" cy="3306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6F43E4-8AD3-43D1-9352-5416AF46D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491" y="4257072"/>
            <a:ext cx="2695575" cy="230505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9078371-85EE-4A14-AE63-9AB8C8D3A39A}"/>
              </a:ext>
            </a:extLst>
          </p:cNvPr>
          <p:cNvSpPr/>
          <p:nvPr/>
        </p:nvSpPr>
        <p:spPr>
          <a:xfrm>
            <a:off x="6124602" y="3161841"/>
            <a:ext cx="816025" cy="605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Picture 11" descr="A close up of a sign&#10;&#10;Description generated with high confidence">
            <a:extLst>
              <a:ext uri="{FF2B5EF4-FFF2-40B4-BE49-F238E27FC236}">
                <a16:creationId xmlns:a16="http://schemas.microsoft.com/office/drawing/2014/main" id="{4E6C0C82-67C9-42A5-87CA-295E4291C8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962" y="2320058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75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Webhooks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webhooks</a:t>
            </a:r>
            <a:endParaRPr lang="nl-NL" dirty="0"/>
          </a:p>
          <a:p>
            <a:r>
              <a:rPr lang="nl-NL" dirty="0"/>
              <a:t>Demo: </a:t>
            </a:r>
            <a:r>
              <a:rPr lang="nl-NL" dirty="0" err="1"/>
              <a:t>Within</a:t>
            </a:r>
            <a:r>
              <a:rPr lang="nl-NL" dirty="0"/>
              <a:t> a Web App</a:t>
            </a:r>
          </a:p>
          <a:p>
            <a:r>
              <a:rPr lang="nl-NL" dirty="0"/>
              <a:t>Demo: </a:t>
            </a:r>
            <a:r>
              <a:rPr lang="nl-NL" dirty="0" err="1"/>
              <a:t>Within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Function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095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Webhooks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Microsoft Graph REST API clients can subscribe to changes on the following resources:</a:t>
            </a:r>
          </a:p>
          <a:p>
            <a:pPr lvl="1"/>
            <a:r>
              <a:rPr lang="en-GB" dirty="0"/>
              <a:t>Messages</a:t>
            </a:r>
          </a:p>
          <a:p>
            <a:pPr lvl="1"/>
            <a:r>
              <a:rPr lang="en-GB" dirty="0"/>
              <a:t>Events</a:t>
            </a:r>
          </a:p>
          <a:p>
            <a:pPr lvl="1"/>
            <a:r>
              <a:rPr lang="en-GB" dirty="0"/>
              <a:t>Contacts</a:t>
            </a:r>
          </a:p>
          <a:p>
            <a:pPr lvl="1"/>
            <a:r>
              <a:rPr lang="en-GB" dirty="0"/>
              <a:t>Group conversations</a:t>
            </a:r>
          </a:p>
          <a:p>
            <a:pPr lvl="1"/>
            <a:r>
              <a:rPr lang="en-GB" dirty="0"/>
              <a:t>Drive root items</a:t>
            </a:r>
          </a:p>
          <a:p>
            <a:pPr lvl="1"/>
            <a:endParaRPr lang="en-GB" dirty="0"/>
          </a:p>
          <a:p>
            <a:r>
              <a:rPr lang="en-GB" dirty="0"/>
              <a:t>After Microsoft Graph accepts the subscription request, it pushes notifications to the URL specified in the subscription. </a:t>
            </a:r>
          </a:p>
          <a:p>
            <a:r>
              <a:rPr lang="en-GB" dirty="0"/>
              <a:t>The app then takes action according to its business logic. For example, it fetches more data, updates cache and views, etc.</a:t>
            </a:r>
          </a:p>
        </p:txBody>
      </p:sp>
    </p:spTree>
    <p:extLst>
      <p:ext uri="{BB962C8B-B14F-4D97-AF65-F5344CB8AC3E}">
        <p14:creationId xmlns:p14="http://schemas.microsoft.com/office/powerpoint/2010/main" val="161476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Notification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776" y="1547359"/>
            <a:ext cx="9070643" cy="462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Webhooked</a:t>
            </a:r>
            <a:r>
              <a:rPr lang="nl-NL" dirty="0"/>
              <a:t> </a:t>
            </a:r>
            <a:r>
              <a:rPr lang="nl-NL" dirty="0" err="1"/>
              <a:t>localhost</a:t>
            </a:r>
            <a:r>
              <a:rPr lang="nl-NL" dirty="0"/>
              <a:t> web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93"/>
            <a:ext cx="10939530" cy="4429992"/>
          </a:xfrm>
        </p:spPr>
        <p:txBody>
          <a:bodyPr>
            <a:normAutofit/>
          </a:bodyPr>
          <a:lstStyle/>
          <a:p>
            <a:r>
              <a:rPr lang="en-GB" sz="2400" dirty="0" err="1"/>
              <a:t>Webhook</a:t>
            </a:r>
            <a:r>
              <a:rPr lang="en-GB" sz="2400" dirty="0"/>
              <a:t> requires a public accessible endpoint for sending the notifications</a:t>
            </a:r>
          </a:p>
          <a:p>
            <a:r>
              <a:rPr lang="en-GB" sz="2400" dirty="0"/>
              <a:t>During development, your endpoint is running on </a:t>
            </a:r>
            <a:r>
              <a:rPr lang="en-GB" sz="2400" dirty="0">
                <a:hlinkClick r:id="rId3"/>
              </a:rPr>
              <a:t>https://localhost:[portnumber</a:t>
            </a:r>
            <a:r>
              <a:rPr lang="en-GB" sz="2400" dirty="0"/>
              <a:t>]</a:t>
            </a:r>
          </a:p>
          <a:p>
            <a:r>
              <a:rPr lang="en-GB" sz="2400" dirty="0"/>
              <a:t>Use NGROK to:</a:t>
            </a:r>
          </a:p>
          <a:p>
            <a:pPr lvl="1"/>
            <a:r>
              <a:rPr lang="en-GB" sz="2000" dirty="0"/>
              <a:t>Create a public accessible endpoint</a:t>
            </a:r>
          </a:p>
          <a:p>
            <a:pPr lvl="1"/>
            <a:r>
              <a:rPr lang="en-GB" sz="2000" dirty="0"/>
              <a:t>Tunnel the request from the public endpoint to </a:t>
            </a:r>
            <a:r>
              <a:rPr lang="en-GB" sz="2000" dirty="0">
                <a:hlinkClick r:id="rId3"/>
              </a:rPr>
              <a:t>https://</a:t>
            </a:r>
            <a:r>
              <a:rPr lang="en-GB" dirty="0">
                <a:hlinkClick r:id="rId3"/>
              </a:rPr>
              <a:t>localhost:[portnumber</a:t>
            </a:r>
            <a:r>
              <a:rPr lang="en-GB" dirty="0"/>
              <a:t>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113" y="3861904"/>
            <a:ext cx="10015774" cy="2628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8F5D17-2377-4C4F-8479-CB577090037D}"/>
              </a:ext>
            </a:extLst>
          </p:cNvPr>
          <p:cNvSpPr txBox="1"/>
          <p:nvPr/>
        </p:nvSpPr>
        <p:spPr>
          <a:xfrm>
            <a:off x="10564801" y="726190"/>
            <a:ext cx="788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2225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3288-A1F9-4041-8A06-CBCF87B8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Webhooked</a:t>
            </a:r>
            <a:r>
              <a:rPr lang="nl-NL" dirty="0"/>
              <a:t> </a:t>
            </a:r>
            <a:r>
              <a:rPr lang="nl-NL" dirty="0" err="1"/>
              <a:t>Function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BDE11-4D8C-4103-B1C1-5F1A54376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C79AF-8741-41EC-8C0C-62371FC23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92" y="1499386"/>
            <a:ext cx="11668125" cy="4410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E83655-F77F-4CB2-9418-B9043F752782}"/>
              </a:ext>
            </a:extLst>
          </p:cNvPr>
          <p:cNvSpPr txBox="1"/>
          <p:nvPr/>
        </p:nvSpPr>
        <p:spPr>
          <a:xfrm>
            <a:off x="2203373" y="3855903"/>
            <a:ext cx="3892627" cy="21334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1517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SharePoint Framework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SharePoint Framework 1.4.1 </a:t>
            </a:r>
            <a:r>
              <a:rPr lang="nl-NL" dirty="0" err="1"/>
              <a:t>comes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MsGraphClient</a:t>
            </a:r>
            <a:r>
              <a:rPr lang="nl-NL" dirty="0"/>
              <a:t> preview</a:t>
            </a:r>
          </a:p>
        </p:txBody>
      </p:sp>
    </p:spTree>
    <p:extLst>
      <p:ext uri="{BB962C8B-B14F-4D97-AF65-F5344CB8AC3E}">
        <p14:creationId xmlns:p14="http://schemas.microsoft.com/office/powerpoint/2010/main" val="78388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SharePoint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>
              <a:hlinkClick r:id="rId3"/>
            </a:endParaRPr>
          </a:p>
          <a:p>
            <a:endParaRPr lang="nl-NL" dirty="0">
              <a:hlinkClick r:id="rId3"/>
            </a:endParaRPr>
          </a:p>
          <a:p>
            <a:endParaRPr lang="nl-NL" dirty="0">
              <a:hlinkClick r:id="rId3"/>
            </a:endParaRPr>
          </a:p>
          <a:p>
            <a:endParaRPr lang="nl-NL" dirty="0">
              <a:hlinkClick r:id="rId3"/>
            </a:endParaRPr>
          </a:p>
          <a:p>
            <a:endParaRPr lang="nl-NL" dirty="0">
              <a:hlinkClick r:id="rId3"/>
            </a:endParaRPr>
          </a:p>
          <a:p>
            <a:endParaRPr lang="nl-NL" dirty="0">
              <a:hlinkClick r:id="rId3"/>
            </a:endParaRPr>
          </a:p>
          <a:p>
            <a:endParaRPr lang="nl-NL" dirty="0">
              <a:hlinkClick r:id="rId3"/>
            </a:endParaRPr>
          </a:p>
          <a:p>
            <a:r>
              <a:rPr lang="nl-NL" sz="1600" dirty="0">
                <a:hlinkClick r:id="rId3"/>
              </a:rPr>
              <a:t>https://docs.microsoft.com/en-us/sharepoint/dev/spfx/use-aad-tutorial</a:t>
            </a:r>
            <a:endParaRPr lang="nl-NL" sz="1600" dirty="0"/>
          </a:p>
          <a:p>
            <a:endParaRPr lang="nl-NL" dirty="0"/>
          </a:p>
        </p:txBody>
      </p:sp>
      <p:pic>
        <p:nvPicPr>
          <p:cNvPr id="2050" name="Picture 2" descr="Schema illustrating the flow of requesting, granting and using permissions to Azure AD applications">
            <a:extLst>
              <a:ext uri="{FF2B5EF4-FFF2-40B4-BE49-F238E27FC236}">
                <a16:creationId xmlns:a16="http://schemas.microsoft.com/office/drawing/2014/main" id="{E3DBF5D7-E344-43B8-A124-E8D2E2B60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04937"/>
            <a:ext cx="76200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887B56-1F7B-4FB1-AAC6-4BD2762D2182}"/>
              </a:ext>
            </a:extLst>
          </p:cNvPr>
          <p:cNvSpPr txBox="1"/>
          <p:nvPr/>
        </p:nvSpPr>
        <p:spPr>
          <a:xfrm>
            <a:off x="10564801" y="726190"/>
            <a:ext cx="788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6C018B-6836-4275-BB6A-5F406B2DD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2577" y="5162550"/>
            <a:ext cx="44767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6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attending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396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C9FB43-0E08-4C75-9743-12D10E749E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389042"/>
              </p:ext>
            </p:extLst>
          </p:nvPr>
        </p:nvGraphicFramePr>
        <p:xfrm>
          <a:off x="419878" y="1825625"/>
          <a:ext cx="1140944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583FEB-E7C8-4722-8C82-00161EAD5020}"/>
              </a:ext>
            </a:extLst>
          </p:cNvPr>
          <p:cNvSpPr txBox="1"/>
          <p:nvPr/>
        </p:nvSpPr>
        <p:spPr>
          <a:xfrm rot="20206472">
            <a:off x="2509528" y="1943629"/>
            <a:ext cx="158113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 err="1"/>
              <a:t>Authentication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66587-ED41-4282-8625-FB2AB9E1D8E8}"/>
              </a:ext>
            </a:extLst>
          </p:cNvPr>
          <p:cNvSpPr txBox="1"/>
          <p:nvPr/>
        </p:nvSpPr>
        <p:spPr>
          <a:xfrm rot="1449405">
            <a:off x="8170274" y="5169311"/>
            <a:ext cx="158113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 err="1"/>
              <a:t>WebHooks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18571-8377-4FC9-A7D3-C45F98A466AA}"/>
              </a:ext>
            </a:extLst>
          </p:cNvPr>
          <p:cNvSpPr txBox="1"/>
          <p:nvPr/>
        </p:nvSpPr>
        <p:spPr>
          <a:xfrm rot="678855">
            <a:off x="7373364" y="1842201"/>
            <a:ext cx="158113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 err="1"/>
              <a:t>Custom</a:t>
            </a:r>
            <a:r>
              <a:rPr lang="nl-NL" dirty="0"/>
              <a:t>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1A0D7-D7B1-435D-884C-984530A429EB}"/>
              </a:ext>
            </a:extLst>
          </p:cNvPr>
          <p:cNvSpPr txBox="1"/>
          <p:nvPr/>
        </p:nvSpPr>
        <p:spPr>
          <a:xfrm rot="19975526">
            <a:off x="3341825" y="5449322"/>
            <a:ext cx="120042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 err="1"/>
              <a:t>OData</a:t>
            </a:r>
            <a:endParaRPr lang="nl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DF970F-3F56-4BE3-8291-8F008D276670}"/>
              </a:ext>
            </a:extLst>
          </p:cNvPr>
          <p:cNvSpPr txBox="1"/>
          <p:nvPr/>
        </p:nvSpPr>
        <p:spPr>
          <a:xfrm rot="21321650">
            <a:off x="4546047" y="1953152"/>
            <a:ext cx="158113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SDK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C8B71-BD31-42A3-BBB6-73B5C7B6A23E}"/>
              </a:ext>
            </a:extLst>
          </p:cNvPr>
          <p:cNvSpPr txBox="1"/>
          <p:nvPr/>
        </p:nvSpPr>
        <p:spPr>
          <a:xfrm rot="331007">
            <a:off x="5225709" y="5030812"/>
            <a:ext cx="120042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User consent</a:t>
            </a:r>
          </a:p>
        </p:txBody>
      </p:sp>
    </p:spTree>
    <p:extLst>
      <p:ext uri="{BB962C8B-B14F-4D97-AF65-F5344CB8AC3E}">
        <p14:creationId xmlns:p14="http://schemas.microsoft.com/office/powerpoint/2010/main" val="69242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Before</a:t>
            </a:r>
            <a:r>
              <a:rPr lang="nl-NL" dirty="0"/>
              <a:t> Microsoft </a:t>
            </a:r>
            <a:r>
              <a:rPr lang="nl-NL" dirty="0" err="1"/>
              <a:t>Graph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3309"/>
            <a:ext cx="10515600" cy="11948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service has its own set of APIs, characteristics, data model, and authentication</a:t>
            </a:r>
          </a:p>
          <a:p>
            <a:r>
              <a:rPr lang="en-US" dirty="0"/>
              <a:t>Separate authentication stack for work and personal accounts</a:t>
            </a:r>
          </a:p>
          <a:p>
            <a:r>
              <a:rPr lang="en-US" dirty="0"/>
              <a:t>High learning curve - not always compatible with non Microsoft stack</a:t>
            </a:r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6140"/>
            <a:ext cx="9801934" cy="301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Single </a:t>
            </a:r>
            <a:r>
              <a:rPr lang="nl-NL" dirty="0" err="1"/>
              <a:t>endpoint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Office 365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72" b="96094" l="235" r="988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51" y="1341663"/>
            <a:ext cx="3528967" cy="21206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8576" y="3219186"/>
            <a:ext cx="9434848" cy="278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5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25B9-37DE-463D-BFB0-84E74C6A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Graph</a:t>
            </a:r>
            <a:r>
              <a:rPr lang="nl-NL" dirty="0"/>
              <a:t> API </a:t>
            </a:r>
            <a:r>
              <a:rPr lang="nl-NL" dirty="0" err="1"/>
              <a:t>integrates</a:t>
            </a:r>
            <a:r>
              <a:rPr lang="nl-NL" dirty="0"/>
              <a:t> </a:t>
            </a:r>
            <a:r>
              <a:rPr lang="nl-NL" dirty="0" err="1"/>
              <a:t>everywhere</a:t>
            </a:r>
            <a:endParaRPr lang="nl-NL" dirty="0"/>
          </a:p>
        </p:txBody>
      </p:sp>
      <p:pic>
        <p:nvPicPr>
          <p:cNvPr id="1026" name="Picture 2" descr="Afbeeldingsresultaat voor microsoft graph">
            <a:extLst>
              <a:ext uri="{FF2B5EF4-FFF2-40B4-BE49-F238E27FC236}">
                <a16:creationId xmlns:a16="http://schemas.microsoft.com/office/drawing/2014/main" id="{0AB8D6A8-95A7-4F84-A506-A2883FCD1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968" y="2139156"/>
            <a:ext cx="76200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D29D8BFD-1C21-4E0D-9E02-820EC12D78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3" y="1824029"/>
            <a:ext cx="780290" cy="7802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9AE72F-B937-472B-9FEA-D4B25692B2D0}"/>
              </a:ext>
            </a:extLst>
          </p:cNvPr>
          <p:cNvSpPr txBox="1"/>
          <p:nvPr/>
        </p:nvSpPr>
        <p:spPr>
          <a:xfrm>
            <a:off x="1422272" y="2580669"/>
            <a:ext cx="971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 err="1">
                <a:solidFill>
                  <a:srgbClr val="167DCC"/>
                </a:solidFill>
              </a:rPr>
              <a:t>Azure</a:t>
            </a:r>
            <a:r>
              <a:rPr lang="nl-NL" sz="1000" dirty="0">
                <a:solidFill>
                  <a:srgbClr val="167DCC"/>
                </a:solidFill>
              </a:rPr>
              <a:t> Active Directory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53DCF7-B09C-4DDB-AD3C-A81363FA4A4F}"/>
              </a:ext>
            </a:extLst>
          </p:cNvPr>
          <p:cNvSpPr txBox="1"/>
          <p:nvPr/>
        </p:nvSpPr>
        <p:spPr>
          <a:xfrm>
            <a:off x="1422272" y="4199752"/>
            <a:ext cx="971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solidFill>
                  <a:srgbClr val="167DCC"/>
                </a:solidFill>
              </a:rPr>
              <a:t>Power Apps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407C33-28FC-4043-8715-871F983C3E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2" y="4813801"/>
            <a:ext cx="780290" cy="7802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B52DF7-9383-40B6-8E1C-96378CE66F2D}"/>
              </a:ext>
            </a:extLst>
          </p:cNvPr>
          <p:cNvSpPr txBox="1"/>
          <p:nvPr/>
        </p:nvSpPr>
        <p:spPr>
          <a:xfrm>
            <a:off x="1422272" y="5594091"/>
            <a:ext cx="971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solidFill>
                  <a:srgbClr val="167DCC"/>
                </a:solidFill>
              </a:rPr>
              <a:t>Logic Apps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AECA599-606F-4BCF-A003-5FBA4AC6F9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394" y="1824029"/>
            <a:ext cx="780290" cy="7802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20A2DC-5D00-4034-A5F4-D7AE0C3F68EA}"/>
              </a:ext>
            </a:extLst>
          </p:cNvPr>
          <p:cNvSpPr txBox="1"/>
          <p:nvPr/>
        </p:nvSpPr>
        <p:spPr>
          <a:xfrm>
            <a:off x="9622764" y="2580669"/>
            <a:ext cx="97155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nl-NL" sz="1000" dirty="0" err="1">
                <a:solidFill>
                  <a:srgbClr val="167DCC"/>
                </a:solidFill>
              </a:rPr>
              <a:t>Azure</a:t>
            </a:r>
            <a:r>
              <a:rPr lang="nl-NL" sz="1000" dirty="0">
                <a:solidFill>
                  <a:srgbClr val="167DCC"/>
                </a:solidFill>
              </a:rPr>
              <a:t> </a:t>
            </a:r>
            <a:r>
              <a:rPr lang="nl-NL" sz="1000" dirty="0" err="1">
                <a:solidFill>
                  <a:srgbClr val="167DCC"/>
                </a:solidFill>
              </a:rPr>
              <a:t>Functions</a:t>
            </a:r>
            <a:endParaRPr lang="nl-NL" sz="1000" dirty="0">
              <a:solidFill>
                <a:srgbClr val="167DCC"/>
              </a:solidFill>
            </a:endParaRPr>
          </a:p>
        </p:txBody>
      </p:sp>
      <p:sp>
        <p:nvSpPr>
          <p:cNvPr id="16" name="AutoShape 4" descr="Afbeeldingsresultaat voor event grid">
            <a:extLst>
              <a:ext uri="{FF2B5EF4-FFF2-40B4-BE49-F238E27FC236}">
                <a16:creationId xmlns:a16="http://schemas.microsoft.com/office/drawing/2014/main" id="{39353540-4511-49DF-A681-10172347D1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8" name="AutoShape 6" descr="Afbeeldingsresultaat voor event grid">
            <a:extLst>
              <a:ext uri="{FF2B5EF4-FFF2-40B4-BE49-F238E27FC236}">
                <a16:creationId xmlns:a16="http://schemas.microsoft.com/office/drawing/2014/main" id="{AE142355-FC9D-4111-9748-54FDF85E6C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74098" y="366845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2" name="Picture 8" descr="Afbeeldingsresultaat voor event grid">
            <a:extLst>
              <a:ext uri="{FF2B5EF4-FFF2-40B4-BE49-F238E27FC236}">
                <a16:creationId xmlns:a16="http://schemas.microsoft.com/office/drawing/2014/main" id="{39F460E6-5E8C-452F-9860-70D8508C0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130" y="3362898"/>
            <a:ext cx="1372819" cy="72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5704788-E771-4488-94D5-4156992D53F4}"/>
              </a:ext>
            </a:extLst>
          </p:cNvPr>
          <p:cNvSpPr txBox="1"/>
          <p:nvPr/>
        </p:nvSpPr>
        <p:spPr>
          <a:xfrm>
            <a:off x="9622764" y="4133650"/>
            <a:ext cx="97155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nl-NL" sz="1000" dirty="0">
                <a:solidFill>
                  <a:srgbClr val="167DCC"/>
                </a:solidFill>
              </a:rPr>
              <a:t>Event </a:t>
            </a:r>
            <a:r>
              <a:rPr lang="nl-NL" sz="1000" dirty="0" err="1">
                <a:solidFill>
                  <a:srgbClr val="167DCC"/>
                </a:solidFill>
              </a:rPr>
              <a:t>Grid</a:t>
            </a:r>
            <a:endParaRPr lang="nl-NL" sz="1000" dirty="0">
              <a:solidFill>
                <a:srgbClr val="167DCC"/>
              </a:solidFill>
            </a:endParaRPr>
          </a:p>
        </p:txBody>
      </p:sp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CB81D4DE-D3C1-454D-B5C4-9E0D0F7F28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394" y="4715451"/>
            <a:ext cx="780290" cy="7802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D23F04-9AF4-4FB1-8BDF-6D6F292FA3D7}"/>
              </a:ext>
            </a:extLst>
          </p:cNvPr>
          <p:cNvSpPr txBox="1"/>
          <p:nvPr/>
        </p:nvSpPr>
        <p:spPr>
          <a:xfrm>
            <a:off x="9622764" y="5532380"/>
            <a:ext cx="97155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nl-NL" sz="1000" dirty="0">
                <a:solidFill>
                  <a:srgbClr val="167DCC"/>
                </a:solidFill>
              </a:rPr>
              <a:t>Web Apps</a:t>
            </a:r>
          </a:p>
        </p:txBody>
      </p:sp>
      <p:pic>
        <p:nvPicPr>
          <p:cNvPr id="3" name="Picture 2" descr="Afbeeldingsresultaat voor microsoft flow">
            <a:extLst>
              <a:ext uri="{FF2B5EF4-FFF2-40B4-BE49-F238E27FC236}">
                <a16:creationId xmlns:a16="http://schemas.microsoft.com/office/drawing/2014/main" id="{1615A253-399A-4B86-8625-F00FD803A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379" y="582260"/>
            <a:ext cx="839122" cy="61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AA923D9-811E-4B20-BA26-288EE0D4B238}"/>
              </a:ext>
            </a:extLst>
          </p:cNvPr>
          <p:cNvSpPr txBox="1"/>
          <p:nvPr/>
        </p:nvSpPr>
        <p:spPr>
          <a:xfrm>
            <a:off x="9619164" y="1223921"/>
            <a:ext cx="97155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nl-NL" sz="1000" dirty="0">
                <a:solidFill>
                  <a:srgbClr val="167DCC"/>
                </a:solidFill>
              </a:rPr>
              <a:t>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FE093F-1389-4937-99DC-58031D0C9E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2272" y="3384609"/>
            <a:ext cx="1001189" cy="84767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D755F8-4C04-45CD-8CF3-39AA567AC58E}"/>
              </a:ext>
            </a:extLst>
          </p:cNvPr>
          <p:cNvSpPr txBox="1"/>
          <p:nvPr/>
        </p:nvSpPr>
        <p:spPr>
          <a:xfrm>
            <a:off x="9576955" y="1761069"/>
            <a:ext cx="1097142" cy="13255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1E9DDF-AE43-4737-AF23-E50BCEA7B808}"/>
              </a:ext>
            </a:extLst>
          </p:cNvPr>
          <p:cNvSpPr txBox="1"/>
          <p:nvPr/>
        </p:nvSpPr>
        <p:spPr>
          <a:xfrm>
            <a:off x="9528327" y="4537868"/>
            <a:ext cx="1097142" cy="13255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976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Unified</a:t>
            </a:r>
            <a:r>
              <a:rPr lang="nl-NL" dirty="0"/>
              <a:t> API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4411"/>
            <a:ext cx="10515600" cy="3283773"/>
          </a:xfrm>
        </p:spPr>
        <p:txBody>
          <a:bodyPr/>
          <a:lstStyle/>
          <a:p>
            <a:pPr marL="0" lvl="0" indent="0" fontAlgn="t">
              <a:spcBef>
                <a:spcPts val="0"/>
              </a:spcBef>
              <a:spcAft>
                <a:spcPts val="600"/>
              </a:spcAft>
              <a:buNone/>
            </a:pPr>
            <a:r>
              <a:rPr lang="nl-NL" sz="2000" b="1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Operation</a:t>
            </a:r>
            <a:r>
              <a:rPr lang="nl-NL" sz="2000" dirty="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			</a:t>
            </a:r>
            <a:r>
              <a:rPr lang="nl-NL" sz="2000" b="1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Service </a:t>
            </a:r>
            <a:r>
              <a:rPr lang="nl-NL" sz="2000" b="1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Endpoint</a:t>
            </a:r>
            <a:endParaRPr lang="nl-NL" sz="2000" dirty="0">
              <a:solidFill>
                <a:srgbClr val="262626"/>
              </a:solidFill>
              <a:latin typeface="Arial" panose="020B0604020202020204" pitchFamily="34" charset="0"/>
              <a:ea typeface="+mn-ea"/>
              <a:cs typeface="Segoe UI Semilight" panose="020B0402040204020203" pitchFamily="34" charset="0"/>
            </a:endParaRPr>
          </a:p>
          <a:p>
            <a:pPr marL="0" lvl="0" indent="0" fontAlgn="t">
              <a:spcBef>
                <a:spcPts val="0"/>
              </a:spcBef>
              <a:spcAft>
                <a:spcPts val="600"/>
              </a:spcAft>
              <a:buNone/>
            </a:pP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GET </a:t>
            </a:r>
            <a:r>
              <a:rPr lang="nl-NL" sz="200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my</a:t>
            </a: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 profile</a:t>
            </a:r>
            <a:r>
              <a:rPr lang="nl-NL" sz="2000" dirty="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			</a:t>
            </a: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  <a:hlinkClick r:id="rId3"/>
              </a:rPr>
              <a:t>https://graph.microsoft.com/v1.0/me</a:t>
            </a:r>
            <a:endParaRPr lang="nl-NL" sz="2000" dirty="0">
              <a:solidFill>
                <a:srgbClr val="262626"/>
              </a:solidFill>
              <a:latin typeface="Arial" panose="020B0604020202020204" pitchFamily="34" charset="0"/>
              <a:ea typeface="+mn-ea"/>
              <a:cs typeface="Segoe UI Semilight" panose="020B0402040204020203" pitchFamily="34" charset="0"/>
            </a:endParaRPr>
          </a:p>
          <a:p>
            <a:pPr marL="0" lvl="0" indent="0" fontAlgn="t">
              <a:spcBef>
                <a:spcPts val="0"/>
              </a:spcBef>
              <a:spcAft>
                <a:spcPts val="600"/>
              </a:spcAft>
              <a:buNone/>
            </a:pP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GET </a:t>
            </a:r>
            <a:r>
              <a:rPr lang="nl-NL" sz="200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my</a:t>
            </a: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 files</a:t>
            </a:r>
            <a:r>
              <a:rPr lang="nl-NL" sz="2000" dirty="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			</a:t>
            </a: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  <a:hlinkClick r:id="rId4"/>
              </a:rPr>
              <a:t>https://graph.microsoft.com/v1.0/drive/root/children</a:t>
            </a:r>
            <a:endParaRPr lang="nl-NL" sz="2000" dirty="0">
              <a:solidFill>
                <a:srgbClr val="262626"/>
              </a:solidFill>
              <a:latin typeface="Arial" panose="020B0604020202020204" pitchFamily="34" charset="0"/>
              <a:ea typeface="+mn-ea"/>
              <a:cs typeface="Segoe UI Semilight" panose="020B0402040204020203" pitchFamily="34" charset="0"/>
            </a:endParaRPr>
          </a:p>
          <a:p>
            <a:pPr marL="0" lvl="0" indent="0" fontAlgn="t">
              <a:spcBef>
                <a:spcPts val="0"/>
              </a:spcBef>
              <a:spcAft>
                <a:spcPts val="600"/>
              </a:spcAft>
              <a:buNone/>
            </a:pP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GET </a:t>
            </a:r>
            <a:r>
              <a:rPr lang="nl-NL" sz="200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my</a:t>
            </a: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photo</a:t>
            </a:r>
            <a:r>
              <a:rPr lang="nl-NL" sz="2000" dirty="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			</a:t>
            </a: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  <a:hlinkClick r:id="rId5"/>
              </a:rPr>
              <a:t>https://graph.microsoft.com/v1.0/photo/$value</a:t>
            </a:r>
            <a:endParaRPr lang="nl-NL" sz="2000" dirty="0">
              <a:solidFill>
                <a:srgbClr val="262626"/>
              </a:solidFill>
              <a:latin typeface="Arial" panose="020B0604020202020204" pitchFamily="34" charset="0"/>
              <a:ea typeface="+mn-ea"/>
              <a:cs typeface="Segoe UI Semilight" panose="020B0402040204020203" pitchFamily="34" charset="0"/>
            </a:endParaRPr>
          </a:p>
          <a:p>
            <a:pPr marL="0" lvl="0" indent="0" fontAlgn="t">
              <a:spcBef>
                <a:spcPts val="0"/>
              </a:spcBef>
              <a:spcAft>
                <a:spcPts val="600"/>
              </a:spcAft>
              <a:buNone/>
            </a:pP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GET </a:t>
            </a:r>
            <a:r>
              <a:rPr lang="nl-NL" sz="200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my</a:t>
            </a: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 mail</a:t>
            </a:r>
            <a:r>
              <a:rPr lang="nl-NL" sz="2000" dirty="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			</a:t>
            </a: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  <a:hlinkClick r:id="rId6"/>
              </a:rPr>
              <a:t>https://graph.microsoft.com/v1.0/me/messages</a:t>
            </a:r>
            <a:endParaRPr lang="nl-NL" sz="2000" dirty="0">
              <a:solidFill>
                <a:srgbClr val="262626"/>
              </a:solidFill>
              <a:latin typeface="Arial" panose="020B0604020202020204" pitchFamily="34" charset="0"/>
              <a:ea typeface="+mn-ea"/>
              <a:cs typeface="Segoe UI Semilight" panose="020B0402040204020203" pitchFamily="34" charset="0"/>
            </a:endParaRPr>
          </a:p>
          <a:p>
            <a:pPr marL="0" lvl="0" indent="0" fontAlgn="t">
              <a:spcBef>
                <a:spcPts val="0"/>
              </a:spcBef>
              <a:spcAft>
                <a:spcPts val="600"/>
              </a:spcAft>
              <a:buNone/>
            </a:pP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GET </a:t>
            </a:r>
            <a:r>
              <a:rPr lang="nl-NL" sz="200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my</a:t>
            </a: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calendar</a:t>
            </a: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		</a:t>
            </a: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  <a:hlinkClick r:id="rId7"/>
              </a:rPr>
              <a:t>https://graph.microsoft.com/v1.0/me/calendar</a:t>
            </a:r>
            <a:endParaRPr lang="nl-NL" sz="2000" dirty="0">
              <a:solidFill>
                <a:srgbClr val="262626"/>
              </a:solidFill>
              <a:latin typeface="Arial" panose="020B0604020202020204" pitchFamily="34" charset="0"/>
              <a:ea typeface="+mn-ea"/>
              <a:cs typeface="Segoe UI Semilight" panose="020B0402040204020203" pitchFamily="34" charset="0"/>
            </a:endParaRPr>
          </a:p>
          <a:p>
            <a:pPr marL="0" lvl="0" indent="0" fontAlgn="t">
              <a:spcBef>
                <a:spcPts val="0"/>
              </a:spcBef>
              <a:spcAft>
                <a:spcPts val="600"/>
              </a:spcAft>
              <a:buNone/>
            </a:pP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GET </a:t>
            </a:r>
            <a:r>
              <a:rPr lang="nl-NL" sz="200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my</a:t>
            </a: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 manager</a:t>
            </a:r>
            <a:r>
              <a:rPr lang="nl-NL" sz="2000" dirty="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		</a:t>
            </a: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  <a:hlinkClick r:id="rId8"/>
              </a:rPr>
              <a:t>https://graph.microsoft.com/v1.0/me/manager</a:t>
            </a:r>
            <a:endParaRPr lang="nl-NL" sz="2000" dirty="0">
              <a:solidFill>
                <a:srgbClr val="262626"/>
              </a:solidFill>
              <a:latin typeface="Arial" panose="020B0604020202020204" pitchFamily="34" charset="0"/>
              <a:ea typeface="+mn-ea"/>
              <a:cs typeface="Segoe UI Semilight" panose="020B0402040204020203" pitchFamily="34" charset="0"/>
            </a:endParaRPr>
          </a:p>
          <a:p>
            <a:pPr marL="0" lvl="0" indent="0" fontAlgn="t">
              <a:spcBef>
                <a:spcPts val="0"/>
              </a:spcBef>
              <a:spcAft>
                <a:spcPts val="600"/>
              </a:spcAft>
              <a:buNone/>
            </a:pP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GET </a:t>
            </a:r>
            <a:r>
              <a:rPr lang="nl-NL" sz="200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group</a:t>
            </a: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conversations</a:t>
            </a:r>
            <a:r>
              <a:rPr lang="nl-NL" sz="2000" dirty="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	</a:t>
            </a: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  <a:hlinkClick r:id="rId9"/>
              </a:rPr>
              <a:t>https://graph.microsoft.com/v1.0/groups/&lt;id&gt;/conversations</a:t>
            </a:r>
            <a:endParaRPr lang="nl-NL" sz="2000" dirty="0">
              <a:solidFill>
                <a:srgbClr val="262626"/>
              </a:solidFill>
              <a:latin typeface="Arial" panose="020B0604020202020204" pitchFamily="34" charset="0"/>
              <a:ea typeface="+mn-ea"/>
              <a:cs typeface="Segoe UI Semilight" panose="020B0402040204020203" pitchFamily="34" charset="0"/>
            </a:endParaRPr>
          </a:p>
          <a:p>
            <a:pPr marL="0" lvl="0" indent="0" fontAlgn="t">
              <a:spcBef>
                <a:spcPts val="0"/>
              </a:spcBef>
              <a:spcAft>
                <a:spcPts val="600"/>
              </a:spcAft>
              <a:buNone/>
            </a:pP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GET files </a:t>
            </a:r>
            <a:r>
              <a:rPr lang="nl-NL" sz="200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trending</a:t>
            </a: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around</a:t>
            </a: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 me</a:t>
            </a:r>
            <a:r>
              <a:rPr lang="nl-NL" sz="2000" dirty="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</a:rPr>
              <a:t>	</a:t>
            </a:r>
            <a:r>
              <a:rPr lang="nl-NL" sz="20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Segoe UI Semilight" panose="020B0402040204020203" pitchFamily="34" charset="0"/>
                <a:hlinkClick r:id="rId10"/>
              </a:rPr>
              <a:t>https://graph.microsoft.com/v1.0/me/insights/trending</a:t>
            </a:r>
            <a:endParaRPr lang="nl-NL" sz="2000" dirty="0">
              <a:solidFill>
                <a:srgbClr val="262626"/>
              </a:solidFill>
              <a:latin typeface="Arial" panose="020B0604020202020204" pitchFamily="34" charset="0"/>
              <a:ea typeface="+mn-ea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534003"/>
            <a:ext cx="10515600" cy="964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62626"/>
                </a:solidFill>
                <a:latin typeface="Myriad Pro Cond" panose="020B0506030403020204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Myriad Pro Cond" panose="020B0506030403020204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Myriad Pro Cond" panose="020B0506030403020204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62626"/>
                </a:solidFill>
                <a:latin typeface="Myriad Pro Cond" panose="020B0506030403020204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62626"/>
                </a:solidFill>
                <a:latin typeface="Myriad Pro Cond" panose="020B0506030403020204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4000"/>
              <a:t>https://graph.microsoft.com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8B6D27-5954-4293-839B-1E51FAAC1743}"/>
              </a:ext>
            </a:extLst>
          </p:cNvPr>
          <p:cNvSpPr txBox="1"/>
          <p:nvPr/>
        </p:nvSpPr>
        <p:spPr>
          <a:xfrm>
            <a:off x="10564801" y="726190"/>
            <a:ext cx="788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0395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has </a:t>
            </a:r>
            <a:r>
              <a:rPr lang="nl-NL" dirty="0" err="1"/>
              <a:t>become</a:t>
            </a:r>
            <a:r>
              <a:rPr lang="nl-NL" dirty="0"/>
              <a:t> GA over the last </a:t>
            </a:r>
            <a:r>
              <a:rPr lang="nl-NL" dirty="0" err="1"/>
              <a:t>year</a:t>
            </a:r>
            <a:r>
              <a:rPr lang="nl-NL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9637"/>
            <a:ext cx="5227749" cy="295243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Azure Active Directory</a:t>
            </a:r>
          </a:p>
          <a:p>
            <a:r>
              <a:rPr lang="en-US" sz="2000" dirty="0"/>
              <a:t>Outlook mail, Calendar and Contacts</a:t>
            </a:r>
          </a:p>
          <a:p>
            <a:r>
              <a:rPr lang="en-US" sz="2000" dirty="0"/>
              <a:t>Office 365 Groups and Conversations</a:t>
            </a:r>
          </a:p>
          <a:p>
            <a:r>
              <a:rPr lang="en-US" sz="2000" dirty="0" err="1"/>
              <a:t>OneDrive</a:t>
            </a:r>
            <a:r>
              <a:rPr lang="en-US" sz="2000" dirty="0"/>
              <a:t> Drives and Files</a:t>
            </a:r>
          </a:p>
          <a:p>
            <a:r>
              <a:rPr lang="en-US" sz="2000" dirty="0" err="1"/>
              <a:t>WebHooks</a:t>
            </a:r>
            <a:r>
              <a:rPr lang="en-US" sz="2000" dirty="0"/>
              <a:t> for Outlook, Groups, User, </a:t>
            </a:r>
            <a:r>
              <a:rPr lang="en-US" sz="2000" dirty="0" err="1"/>
              <a:t>OneDrive</a:t>
            </a:r>
            <a:r>
              <a:rPr lang="en-US" sz="2000" dirty="0"/>
              <a:t> data</a:t>
            </a:r>
          </a:p>
          <a:p>
            <a:r>
              <a:rPr lang="en-US" sz="2000" dirty="0"/>
              <a:t>SharePoint &amp; </a:t>
            </a:r>
            <a:r>
              <a:rPr lang="en-US" sz="2000" dirty="0" err="1"/>
              <a:t>LiveID</a:t>
            </a:r>
            <a:r>
              <a:rPr lang="en-US" sz="2000" dirty="0"/>
              <a:t> profiles</a:t>
            </a:r>
          </a:p>
          <a:p>
            <a:r>
              <a:rPr lang="nl-NL" sz="2000" dirty="0"/>
              <a:t>Office 365 </a:t>
            </a:r>
            <a:r>
              <a:rPr lang="nl-NL" sz="2000" dirty="0" err="1"/>
              <a:t>Reports</a:t>
            </a:r>
            <a:endParaRPr lang="en-US" sz="2000" dirty="0"/>
          </a:p>
          <a:p>
            <a:endParaRPr lang="nl-NL" sz="2000" dirty="0"/>
          </a:p>
          <a:p>
            <a:endParaRPr lang="nl-NL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48212" y="1719637"/>
            <a:ext cx="5601237" cy="3058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3294A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3294A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3294A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3294A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3294A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3A3A3A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Extensions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A3A3A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Excel API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A3A3A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FindMeetingTime</a:t>
            </a:r>
            <a:endParaRPr lang="nl-NL" sz="2000" dirty="0">
              <a:solidFill>
                <a:srgbClr val="3A3A3A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rgbClr val="3A3A3A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Planner</a:t>
            </a:r>
          </a:p>
          <a:p>
            <a:pPr marL="0" indent="0">
              <a:buNone/>
            </a:pPr>
            <a:r>
              <a:rPr lang="nl-NL" sz="2000" dirty="0" err="1">
                <a:solidFill>
                  <a:srgbClr val="3A3A3A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Extensions</a:t>
            </a:r>
            <a:endParaRPr lang="nl-NL" sz="2000" dirty="0">
              <a:solidFill>
                <a:srgbClr val="3A3A3A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rgbClr val="3A3A3A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Delta </a:t>
            </a:r>
            <a:r>
              <a:rPr lang="nl-NL" sz="2000" dirty="0" err="1">
                <a:solidFill>
                  <a:srgbClr val="3A3A3A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Queries</a:t>
            </a:r>
            <a:endParaRPr lang="nl-NL" sz="2000" dirty="0">
              <a:solidFill>
                <a:srgbClr val="3A3A3A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A3A3A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Sites (SharePoint)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4884050"/>
            <a:ext cx="10515600" cy="9810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62626"/>
                </a:solidFill>
                <a:latin typeface="Myriad Pro Cond" panose="020B0506030403020204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Myriad Pro Cond" panose="020B0506030403020204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Myriad Pro Cond" panose="020B0506030403020204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62626"/>
                </a:solidFill>
                <a:latin typeface="Myriad Pro Cond" panose="020B0506030403020204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62626"/>
                </a:solidFill>
                <a:latin typeface="Myriad Pro Cond" panose="020B0506030403020204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3600" dirty="0">
                <a:hlinkClick r:id="rId3"/>
              </a:rPr>
              <a:t>https://developer.microsoft.com/en-us/graph/docs/concepts/changelog</a:t>
            </a:r>
            <a:endParaRPr lang="nl-NL" sz="3600" dirty="0"/>
          </a:p>
          <a:p>
            <a:pPr marL="0" indent="0">
              <a:buFont typeface="Arial" panose="020B0604020202020204" pitchFamily="34" charset="0"/>
              <a:buNone/>
            </a:pP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E0B6D-78BA-463C-A345-FF178C776FB3}"/>
              </a:ext>
            </a:extLst>
          </p:cNvPr>
          <p:cNvSpPr txBox="1"/>
          <p:nvPr/>
        </p:nvSpPr>
        <p:spPr>
          <a:xfrm rot="20206472">
            <a:off x="2889502" y="1943629"/>
            <a:ext cx="82118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 err="1"/>
              <a:t>InTune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50986-AF08-491A-B471-4D174D73EE75}"/>
              </a:ext>
            </a:extLst>
          </p:cNvPr>
          <p:cNvSpPr txBox="1"/>
          <p:nvPr/>
        </p:nvSpPr>
        <p:spPr>
          <a:xfrm rot="1182764">
            <a:off x="4586312" y="2275248"/>
            <a:ext cx="144097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Project Rome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34F297-BAD9-4EAD-911F-E1CB2097B016}"/>
              </a:ext>
            </a:extLst>
          </p:cNvPr>
          <p:cNvSpPr txBox="1"/>
          <p:nvPr/>
        </p:nvSpPr>
        <p:spPr>
          <a:xfrm rot="20803969">
            <a:off x="8084476" y="2692116"/>
            <a:ext cx="162018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PDF </a:t>
            </a:r>
            <a:r>
              <a:rPr lang="nl-NL" dirty="0" err="1"/>
              <a:t>conversion</a:t>
            </a:r>
            <a:endParaRPr lang="nl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6B0EC-93A8-4F0F-AB17-FFFDCDE18819}"/>
              </a:ext>
            </a:extLst>
          </p:cNvPr>
          <p:cNvSpPr txBox="1"/>
          <p:nvPr/>
        </p:nvSpPr>
        <p:spPr>
          <a:xfrm rot="820740">
            <a:off x="6037289" y="3796554"/>
            <a:ext cx="127470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 err="1"/>
              <a:t>Thumbnails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A8973-91D8-4BE7-B63C-ADD7E0D8E169}"/>
              </a:ext>
            </a:extLst>
          </p:cNvPr>
          <p:cNvSpPr txBox="1"/>
          <p:nvPr/>
        </p:nvSpPr>
        <p:spPr>
          <a:xfrm rot="21101013">
            <a:off x="7090036" y="1717998"/>
            <a:ext cx="77649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/>
              <a:t>Teams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6070E-A7E2-47E7-8C9F-94B126971E84}"/>
              </a:ext>
            </a:extLst>
          </p:cNvPr>
          <p:cNvSpPr txBox="1"/>
          <p:nvPr/>
        </p:nvSpPr>
        <p:spPr>
          <a:xfrm rot="423706">
            <a:off x="2709307" y="3736598"/>
            <a:ext cx="1431283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Application 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8EA166-8FDF-474B-A594-814995E23481}"/>
              </a:ext>
            </a:extLst>
          </p:cNvPr>
          <p:cNvSpPr txBox="1"/>
          <p:nvPr/>
        </p:nvSpPr>
        <p:spPr>
          <a:xfrm rot="1182764">
            <a:off x="5127336" y="760682"/>
            <a:ext cx="60862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 err="1"/>
              <a:t>Beta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18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6A1C-5087-4554-B9CD-9A69DFB5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Authentication</a:t>
            </a:r>
            <a:endParaRPr lang="nl-NL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E6DB301-6113-438A-93D1-263E2035A1BB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3A3A3A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ADAL v1.0</a:t>
            </a:r>
            <a:endParaRPr lang="nl-NL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82E16039-366B-4443-BD97-ED252775FE2C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3A3A3A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Authentication library to deal with Azure Active Directory authentication flow</a:t>
            </a:r>
          </a:p>
          <a:p>
            <a:r>
              <a:rPr lang="en-US" sz="2000"/>
              <a:t>Support for Work and School accounts via Azure Active Directory</a:t>
            </a:r>
          </a:p>
          <a:p>
            <a:r>
              <a:rPr lang="en-US" sz="2000"/>
              <a:t>Full set of SDKs available</a:t>
            </a:r>
          </a:p>
          <a:p>
            <a:r>
              <a:rPr lang="en-US" sz="2000"/>
              <a:t>Supports Office 365 Services</a:t>
            </a:r>
          </a:p>
          <a:p>
            <a:r>
              <a:rPr lang="en-US" sz="2000"/>
              <a:t>User gives consent for all permissions at first start</a:t>
            </a:r>
          </a:p>
          <a:p>
            <a:endParaRPr lang="nl-NL" sz="2000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3FCABC4-2F5A-4776-9BC8-7A93FA0BF33A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3A3A3A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MSAL v2.0</a:t>
            </a:r>
            <a:endParaRPr lang="nl-NL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40A057DB-CBE1-4F78-AB33-DB5894171838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3A3A3A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Unified authentication library to deal with authentication across the different identity platforms provided by Microsoft </a:t>
            </a:r>
          </a:p>
          <a:p>
            <a:r>
              <a:rPr lang="en-US" sz="2000"/>
              <a:t>Support for Work, School and Personal accounts – No Azure requirement</a:t>
            </a:r>
          </a:p>
          <a:p>
            <a:r>
              <a:rPr lang="en-US" sz="2000"/>
              <a:t>User gives consent when the applications needs it</a:t>
            </a:r>
          </a:p>
          <a:p>
            <a:endParaRPr lang="en-US" sz="2000"/>
          </a:p>
          <a:p>
            <a:endParaRPr lang="nl-NL" sz="200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588994149"/>
      </p:ext>
    </p:extLst>
  </p:cSld>
  <p:clrMapOvr>
    <a:masterClrMapping/>
  </p:clrMapOvr>
</p:sld>
</file>

<file path=ppt/theme/theme1.xml><?xml version="1.0" encoding="utf-8"?>
<a:theme xmlns:a="http://schemas.openxmlformats.org/drawingml/2006/main" name="SPSN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C Groep - Pitch SharePoint DMS en papierloos vergaderen" id="{2B0CBB04-771C-448C-9868-4E5DDE6FFC89}" vid="{83659CF9-3177-4052-B0D3-293999C62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856F1EAC6166459B29C0BDB0853403" ma:contentTypeVersion="0" ma:contentTypeDescription="Create a new document." ma:contentTypeScope="" ma:versionID="5009e35c4b7d04fd8176c32320dfc17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7b4a4f76bea50102067bc7ec8c6d4d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AD92E9-64C5-4929-867A-3801940076E4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B28362-9CB9-46C1-8E59-969972EAE8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A6DAFE5-9057-44C1-9585-042CE211BF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Mavention Template</Template>
  <TotalTime>0</TotalTime>
  <Words>930</Words>
  <Application>Microsoft Office PowerPoint</Application>
  <PresentationFormat>Widescreen</PresentationFormat>
  <Paragraphs>219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Consolas</vt:lpstr>
      <vt:lpstr>Myriad Pro Cond</vt:lpstr>
      <vt:lpstr>Segoe UI</vt:lpstr>
      <vt:lpstr>Segoe UI Light</vt:lpstr>
      <vt:lpstr>Segoe UI Semibold</vt:lpstr>
      <vt:lpstr>Segoe UI Semilight</vt:lpstr>
      <vt:lpstr>SPSNL Theme</vt:lpstr>
      <vt:lpstr>Microsoft Graph, Graph, Graph</vt:lpstr>
      <vt:lpstr>PowerPoint Presentation</vt:lpstr>
      <vt:lpstr>Agenda</vt:lpstr>
      <vt:lpstr>Before Microsoft Graph</vt:lpstr>
      <vt:lpstr>Single endpoint for Office 365 Services</vt:lpstr>
      <vt:lpstr>Graph API integrates everywhere</vt:lpstr>
      <vt:lpstr>Unified API Style</vt:lpstr>
      <vt:lpstr>What has become GA over the last year?</vt:lpstr>
      <vt:lpstr>Authentication</vt:lpstr>
      <vt:lpstr>Authentication flow for Microsoft Graph</vt:lpstr>
      <vt:lpstr>Microsoft Graph API SDK</vt:lpstr>
      <vt:lpstr>Extensions</vt:lpstr>
      <vt:lpstr>Type of Extensions</vt:lpstr>
      <vt:lpstr>Supported resources for Extensions</vt:lpstr>
      <vt:lpstr>Extensions</vt:lpstr>
      <vt:lpstr>Azure Functions</vt:lpstr>
      <vt:lpstr>Introducing Functions</vt:lpstr>
      <vt:lpstr>Seamless development experience</vt:lpstr>
      <vt:lpstr>Functions Programming Model</vt:lpstr>
      <vt:lpstr>Demo: Excel processing</vt:lpstr>
      <vt:lpstr>Webhooks</vt:lpstr>
      <vt:lpstr>Webhooks</vt:lpstr>
      <vt:lpstr>Example Notification API</vt:lpstr>
      <vt:lpstr>Webhooked localhost web app</vt:lpstr>
      <vt:lpstr>Webhooked Function</vt:lpstr>
      <vt:lpstr>SharePoint Framework</vt:lpstr>
      <vt:lpstr>SharePoint Framework</vt:lpstr>
      <vt:lpstr>Thanks for attending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2016-03-02T16:00:24Z</dcterms:created>
  <dcterms:modified xsi:type="dcterms:W3CDTF">2018-04-19T15:55:33Z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0x010100F9856F1EAC6166459B29C0BDB0853403</vt:lpwstr>
  </property>
</Properties>
</file>