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9"/>
  </p:notesMasterIdLst>
  <p:sldIdLst>
    <p:sldId id="256" r:id="rId3"/>
    <p:sldId id="257" r:id="rId4"/>
    <p:sldId id="260" r:id="rId5"/>
    <p:sldId id="262" r:id="rId6"/>
    <p:sldId id="263" r:id="rId7"/>
    <p:sldId id="273" r:id="rId8"/>
    <p:sldId id="276" r:id="rId9"/>
    <p:sldId id="308" r:id="rId10"/>
    <p:sldId id="274" r:id="rId11"/>
    <p:sldId id="307" r:id="rId12"/>
    <p:sldId id="277" r:id="rId13"/>
    <p:sldId id="278" r:id="rId14"/>
    <p:sldId id="279" r:id="rId15"/>
    <p:sldId id="280" r:id="rId16"/>
    <p:sldId id="305" r:id="rId17"/>
    <p:sldId id="299" r:id="rId18"/>
    <p:sldId id="323" r:id="rId19"/>
    <p:sldId id="281" r:id="rId20"/>
    <p:sldId id="304" r:id="rId21"/>
    <p:sldId id="311" r:id="rId22"/>
    <p:sldId id="312" r:id="rId23"/>
    <p:sldId id="261" r:id="rId24"/>
    <p:sldId id="265" r:id="rId25"/>
    <p:sldId id="267" r:id="rId26"/>
    <p:sldId id="295" r:id="rId27"/>
    <p:sldId id="268" r:id="rId28"/>
    <p:sldId id="269" r:id="rId29"/>
    <p:sldId id="324" r:id="rId30"/>
    <p:sldId id="326" r:id="rId31"/>
    <p:sldId id="325" r:id="rId32"/>
    <p:sldId id="329" r:id="rId33"/>
    <p:sldId id="330" r:id="rId34"/>
    <p:sldId id="331" r:id="rId35"/>
    <p:sldId id="332" r:id="rId36"/>
    <p:sldId id="333" r:id="rId37"/>
    <p:sldId id="334" r:id="rId38"/>
    <p:sldId id="335" r:id="rId39"/>
    <p:sldId id="336" r:id="rId40"/>
    <p:sldId id="327" r:id="rId41"/>
    <p:sldId id="313" r:id="rId42"/>
    <p:sldId id="314" r:id="rId43"/>
    <p:sldId id="293" r:id="rId44"/>
    <p:sldId id="294" r:id="rId45"/>
    <p:sldId id="296" r:id="rId46"/>
    <p:sldId id="298" r:id="rId47"/>
    <p:sldId id="32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ald Hessing" initials="DH" lastIdx="1" clrIdx="0">
    <p:extLst>
      <p:ext uri="{19B8F6BF-5375-455C-9EA6-DF929625EA0E}">
        <p15:presenceInfo xmlns:p15="http://schemas.microsoft.com/office/powerpoint/2012/main" userId="d995241b2bca70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04175C"/>
    <a:srgbClr val="FF9933"/>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65" autoAdjust="0"/>
    <p:restoredTop sz="82182" autoAdjust="0"/>
  </p:normalViewPr>
  <p:slideViewPr>
    <p:cSldViewPr snapToGrid="0">
      <p:cViewPr varScale="1">
        <p:scale>
          <a:sx n="59" d="100"/>
          <a:sy n="59" d="100"/>
        </p:scale>
        <p:origin x="900"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4B101-3225-4967-95B5-ED5755256DE0}" type="datetimeFigureOut">
              <a:rPr lang="en-GB" smtClean="0"/>
              <a:t>22/11/2016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B8C794-77EE-4724-B493-2E0907BFA558}" type="slidenum">
              <a:rPr lang="en-GB" smtClean="0"/>
              <a:t>‹#›</a:t>
            </a:fld>
            <a:endParaRPr lang="en-GB"/>
          </a:p>
        </p:txBody>
      </p:sp>
    </p:spTree>
    <p:extLst>
      <p:ext uri="{BB962C8B-B14F-4D97-AF65-F5344CB8AC3E}">
        <p14:creationId xmlns:p14="http://schemas.microsoft.com/office/powerpoint/2010/main" val="1702318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add your image, first delete the place holder image as shown in the white</a:t>
            </a:r>
            <a:r>
              <a:rPr lang="en-GB" baseline="0" dirty="0"/>
              <a:t> box</a:t>
            </a:r>
            <a:r>
              <a:rPr lang="en-GB" dirty="0"/>
              <a:t>.</a:t>
            </a:r>
            <a:br>
              <a:rPr lang="en-GB" dirty="0"/>
            </a:br>
            <a:r>
              <a:rPr lang="en-GB" dirty="0"/>
              <a:t>Then insert your picture and scale it to be bigger than the size</a:t>
            </a:r>
            <a:r>
              <a:rPr lang="en-GB" baseline="0" dirty="0"/>
              <a:t> of the white box shown.</a:t>
            </a:r>
            <a:br>
              <a:rPr lang="en-GB" baseline="0" dirty="0"/>
            </a:br>
            <a:r>
              <a:rPr lang="en-GB" baseline="0" dirty="0"/>
              <a:t>Finally, right click on your image and select ‘Send to back’ – your image should now be framed correctly.</a:t>
            </a:r>
            <a:endParaRPr lang="en-GB" dirty="0"/>
          </a:p>
        </p:txBody>
      </p:sp>
      <p:sp>
        <p:nvSpPr>
          <p:cNvPr id="4" name="Slide Number Placeholder 3"/>
          <p:cNvSpPr>
            <a:spLocks noGrp="1"/>
          </p:cNvSpPr>
          <p:nvPr>
            <p:ph type="sldNum" sz="quarter" idx="10"/>
          </p:nvPr>
        </p:nvSpPr>
        <p:spPr/>
        <p:txBody>
          <a:bodyPr/>
          <a:lstStyle/>
          <a:p>
            <a:fld id="{7EB8C794-77EE-4724-B493-2E0907BFA558}" type="slidenum">
              <a:rPr lang="en-GB" smtClean="0"/>
              <a:t>2</a:t>
            </a:fld>
            <a:endParaRPr lang="en-GB"/>
          </a:p>
        </p:txBody>
      </p:sp>
    </p:spTree>
    <p:extLst>
      <p:ext uri="{BB962C8B-B14F-4D97-AF65-F5344CB8AC3E}">
        <p14:creationId xmlns:p14="http://schemas.microsoft.com/office/powerpoint/2010/main" val="714884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Authorization</a:t>
            </a:r>
            <a:r>
              <a:rPr lang="en-GB" baseline="0" dirty="0"/>
              <a:t> flow</a:t>
            </a:r>
            <a:endParaRPr lang="en-GB" dirty="0"/>
          </a:p>
        </p:txBody>
      </p:sp>
      <p:sp>
        <p:nvSpPr>
          <p:cNvPr id="4" name="Slide Number Placeholder 3"/>
          <p:cNvSpPr>
            <a:spLocks noGrp="1"/>
          </p:cNvSpPr>
          <p:nvPr>
            <p:ph type="sldNum" sz="quarter" idx="10"/>
          </p:nvPr>
        </p:nvSpPr>
        <p:spPr/>
        <p:txBody>
          <a:bodyPr/>
          <a:lstStyle/>
          <a:p>
            <a:fld id="{7EB8C794-77EE-4724-B493-2E0907BFA558}" type="slidenum">
              <a:rPr lang="en-GB" smtClean="0"/>
              <a:t>27</a:t>
            </a:fld>
            <a:endParaRPr lang="en-GB"/>
          </a:p>
        </p:txBody>
      </p:sp>
    </p:spTree>
    <p:extLst>
      <p:ext uri="{BB962C8B-B14F-4D97-AF65-F5344CB8AC3E}">
        <p14:creationId xmlns:p14="http://schemas.microsoft.com/office/powerpoint/2010/main" val="1043373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https://github.com/microsoftgraph/aspnet-webhooks-rest-sample</a:t>
            </a:r>
          </a:p>
        </p:txBody>
      </p:sp>
      <p:sp>
        <p:nvSpPr>
          <p:cNvPr id="4" name="Slide Number Placeholder 3"/>
          <p:cNvSpPr>
            <a:spLocks noGrp="1"/>
          </p:cNvSpPr>
          <p:nvPr>
            <p:ph type="sldNum" sz="quarter" idx="10"/>
          </p:nvPr>
        </p:nvSpPr>
        <p:spPr/>
        <p:txBody>
          <a:bodyPr/>
          <a:lstStyle/>
          <a:p>
            <a:fld id="{7EB8C794-77EE-4724-B493-2E0907BFA558}" type="slidenum">
              <a:rPr lang="en-GB" smtClean="0"/>
              <a:t>31</a:t>
            </a:fld>
            <a:endParaRPr lang="en-GB"/>
          </a:p>
        </p:txBody>
      </p:sp>
    </p:spTree>
    <p:extLst>
      <p:ext uri="{BB962C8B-B14F-4D97-AF65-F5344CB8AC3E}">
        <p14:creationId xmlns:p14="http://schemas.microsoft.com/office/powerpoint/2010/main" val="364167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Toen</a:t>
            </a:r>
            <a:r>
              <a:rPr lang="en-US" dirty="0"/>
              <a:t> </a:t>
            </a:r>
            <a:r>
              <a:rPr lang="en-US" dirty="0" err="1"/>
              <a:t>vorig</a:t>
            </a:r>
            <a:r>
              <a:rPr lang="en-US" baseline="0" dirty="0"/>
              <a:t> </a:t>
            </a:r>
            <a:r>
              <a:rPr lang="en-US" baseline="0" dirty="0" err="1"/>
              <a:t>jaar</a:t>
            </a:r>
            <a:r>
              <a:rPr lang="en-US" baseline="0" dirty="0"/>
              <a:t> de office 365 APIs </a:t>
            </a:r>
            <a:r>
              <a:rPr lang="en-US" baseline="0" dirty="0" err="1"/>
              <a:t>gelaunched</a:t>
            </a:r>
            <a:r>
              <a:rPr lang="en-US" baseline="0" dirty="0"/>
              <a:t> </a:t>
            </a:r>
            <a:r>
              <a:rPr lang="en-US" baseline="0" dirty="0" err="1"/>
              <a:t>waren</a:t>
            </a:r>
            <a:r>
              <a:rPr lang="en-US" baseline="0" dirty="0"/>
              <a:t> </a:t>
            </a:r>
            <a:r>
              <a:rPr lang="en-US" baseline="0" dirty="0" err="1"/>
              <a:t>tijdens</a:t>
            </a:r>
            <a:r>
              <a:rPr lang="en-US" baseline="0" dirty="0"/>
              <a:t> Build </a:t>
            </a:r>
            <a:r>
              <a:rPr lang="en-US" baseline="0" dirty="0" err="1"/>
              <a:t>en</a:t>
            </a:r>
            <a:r>
              <a:rPr lang="en-US" baseline="0" dirty="0"/>
              <a:t> </a:t>
            </a:r>
            <a:r>
              <a:rPr lang="en-US" baseline="0" dirty="0" err="1"/>
              <a:t>een</a:t>
            </a:r>
            <a:r>
              <a:rPr lang="en-US" baseline="0" dirty="0"/>
              <a:t> week later </a:t>
            </a:r>
            <a:r>
              <a:rPr lang="en-US" baseline="0" dirty="0" err="1"/>
              <a:t>tijdens</a:t>
            </a:r>
            <a:r>
              <a:rPr lang="en-US" baseline="0" dirty="0"/>
              <a:t> de SharePoint Conference in Las Vegas Satya Nadella </a:t>
            </a:r>
            <a:r>
              <a:rPr lang="en-US" baseline="0" dirty="0" err="1"/>
              <a:t>zei</a:t>
            </a:r>
            <a:r>
              <a:rPr lang="en-US" baseline="0" dirty="0"/>
              <a:t> </a:t>
            </a:r>
            <a:r>
              <a:rPr lang="en-US" baseline="0" dirty="0" err="1"/>
              <a:t>dat</a:t>
            </a:r>
            <a:r>
              <a:rPr lang="en-US" baseline="0" dirty="0"/>
              <a:t> </a:t>
            </a:r>
            <a:r>
              <a:rPr lang="en-US" baseline="0" dirty="0" err="1"/>
              <a:t>Officd</a:t>
            </a:r>
            <a:r>
              <a:rPr lang="en-US" baseline="0" dirty="0"/>
              <a:t> 365 het </a:t>
            </a:r>
            <a:r>
              <a:rPr lang="en-US" baseline="0" dirty="0" err="1"/>
              <a:t>meest</a:t>
            </a:r>
            <a:r>
              <a:rPr lang="en-US" baseline="0" dirty="0"/>
              <a:t> </a:t>
            </a:r>
            <a:r>
              <a:rPr lang="en-US" baseline="0" dirty="0" err="1"/>
              <a:t>strategische</a:t>
            </a:r>
            <a:r>
              <a:rPr lang="en-US" baseline="0" dirty="0"/>
              <a:t> </a:t>
            </a:r>
            <a:r>
              <a:rPr lang="en-US" baseline="0" dirty="0" err="1"/>
              <a:t>deloperplatform</a:t>
            </a:r>
            <a:r>
              <a:rPr lang="en-US" baseline="0" dirty="0"/>
              <a:t>.</a:t>
            </a:r>
            <a:endParaRPr lang="en-US" dirty="0"/>
          </a:p>
        </p:txBody>
      </p:sp>
      <p:sp>
        <p:nvSpPr>
          <p:cNvPr id="4" name="Footer Placeholder 3"/>
          <p:cNvSpPr>
            <a:spLocks noGrp="1"/>
          </p:cNvSpPr>
          <p:nvPr>
            <p:ph type="ftr" sz="quarter" idx="10"/>
          </p:nvPr>
        </p:nvSpPr>
        <p:spPr/>
        <p:txBody>
          <a:bodyPr/>
          <a:lstStyle/>
          <a:p>
            <a:pPr defTabSz="914099"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a:defRPr/>
            </a:pPr>
            <a:fld id="{E74353ED-ACB2-44BF-A903-985B0AF962B7}" type="datetime1">
              <a:rPr lang="en-US" smtClean="0">
                <a:solidFill>
                  <a:prstClr val="black"/>
                </a:solidFill>
              </a:rPr>
              <a:pPr>
                <a:defRPr/>
              </a:pPr>
              <a:t>11/22/2016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pPr>
              <a:defRPr/>
            </a:pPr>
            <a:fld id="{B4008EB6-D09E-4580-8CD6-DDB14511944F}" type="slidenum">
              <a:rPr lang="en-US" smtClean="0">
                <a:solidFill>
                  <a:prstClr val="black"/>
                </a:solidFill>
              </a:rPr>
              <a:pPr>
                <a:defRPr/>
              </a:pPr>
              <a:t>4</a:t>
            </a:fld>
            <a:endParaRPr lang="en-US" dirty="0">
              <a:solidFill>
                <a:prstClr val="black"/>
              </a:solidFill>
            </a:endParaRPr>
          </a:p>
        </p:txBody>
      </p:sp>
    </p:spTree>
    <p:extLst>
      <p:ext uri="{BB962C8B-B14F-4D97-AF65-F5344CB8AC3E}">
        <p14:creationId xmlns:p14="http://schemas.microsoft.com/office/powerpoint/2010/main" val="615645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11/22/2016 1:06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35564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EB8C794-77EE-4724-B493-2E0907BFA558}" type="slidenum">
              <a:rPr lang="en-GB" smtClean="0"/>
              <a:t>7</a:t>
            </a:fld>
            <a:endParaRPr lang="en-GB"/>
          </a:p>
        </p:txBody>
      </p:sp>
    </p:spTree>
    <p:extLst>
      <p:ext uri="{BB962C8B-B14F-4D97-AF65-F5344CB8AC3E}">
        <p14:creationId xmlns:p14="http://schemas.microsoft.com/office/powerpoint/2010/main" val="1764308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SharePoint and </a:t>
            </a:r>
            <a:r>
              <a:rPr lang="en-GB" dirty="0" err="1"/>
              <a:t>LiveID</a:t>
            </a:r>
            <a:r>
              <a:rPr lang="en-GB" dirty="0"/>
              <a:t> Profiles???</a:t>
            </a:r>
          </a:p>
        </p:txBody>
      </p:sp>
      <p:sp>
        <p:nvSpPr>
          <p:cNvPr id="4" name="Slide Number Placeholder 3"/>
          <p:cNvSpPr>
            <a:spLocks noGrp="1"/>
          </p:cNvSpPr>
          <p:nvPr>
            <p:ph type="sldNum" sz="quarter" idx="10"/>
          </p:nvPr>
        </p:nvSpPr>
        <p:spPr/>
        <p:txBody>
          <a:bodyPr/>
          <a:lstStyle/>
          <a:p>
            <a:fld id="{7EB8C794-77EE-4724-B493-2E0907BFA558}" type="slidenum">
              <a:rPr lang="en-GB" smtClean="0"/>
              <a:t>12</a:t>
            </a:fld>
            <a:endParaRPr lang="en-GB"/>
          </a:p>
        </p:txBody>
      </p:sp>
    </p:spTree>
    <p:extLst>
      <p:ext uri="{BB962C8B-B14F-4D97-AF65-F5344CB8AC3E}">
        <p14:creationId xmlns:p14="http://schemas.microsoft.com/office/powerpoint/2010/main" val="2002034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Azure AD Graph</a:t>
            </a:r>
            <a:r>
              <a:rPr lang="en-GB" baseline="0" dirty="0"/>
              <a:t> = Active directory API</a:t>
            </a:r>
          </a:p>
          <a:p>
            <a:r>
              <a:rPr lang="en-GB" baseline="0" dirty="0"/>
              <a:t>Open Graph = </a:t>
            </a:r>
            <a:r>
              <a:rPr lang="en-GB" baseline="0" dirty="0" err="1"/>
              <a:t>Yammmer</a:t>
            </a:r>
            <a:r>
              <a:rPr lang="en-GB" baseline="0" dirty="0"/>
              <a:t> query </a:t>
            </a:r>
            <a:r>
              <a:rPr lang="en-GB" baseline="0" dirty="0" err="1"/>
              <a:t>api</a:t>
            </a:r>
            <a:endParaRPr lang="en-GB" baseline="0" dirty="0"/>
          </a:p>
          <a:p>
            <a:r>
              <a:rPr lang="en-GB" baseline="0" dirty="0"/>
              <a:t>Office Graph = the analytics system behind delve and many of the relations and can be queried either by SharePoint or Microsoft Graph</a:t>
            </a:r>
          </a:p>
          <a:p>
            <a:r>
              <a:rPr lang="en-GB" baseline="0" dirty="0"/>
              <a:t>GQL is the Graph Query Language behind the Office Graph</a:t>
            </a:r>
          </a:p>
          <a:p>
            <a:r>
              <a:rPr lang="en-GB" baseline="0" dirty="0"/>
              <a:t>Microsoft Graph is the Office 365 Unified API</a:t>
            </a:r>
            <a:endParaRPr lang="en-GB" dirty="0"/>
          </a:p>
        </p:txBody>
      </p:sp>
      <p:sp>
        <p:nvSpPr>
          <p:cNvPr id="4" name="Slide Number Placeholder 3"/>
          <p:cNvSpPr>
            <a:spLocks noGrp="1"/>
          </p:cNvSpPr>
          <p:nvPr>
            <p:ph type="sldNum" sz="quarter" idx="10"/>
          </p:nvPr>
        </p:nvSpPr>
        <p:spPr/>
        <p:txBody>
          <a:bodyPr/>
          <a:lstStyle/>
          <a:p>
            <a:fld id="{7EB8C794-77EE-4724-B493-2E0907BFA558}" type="slidenum">
              <a:rPr lang="en-GB" smtClean="0"/>
              <a:t>16</a:t>
            </a:fld>
            <a:endParaRPr lang="en-GB"/>
          </a:p>
        </p:txBody>
      </p:sp>
    </p:spTree>
    <p:extLst>
      <p:ext uri="{BB962C8B-B14F-4D97-AF65-F5344CB8AC3E}">
        <p14:creationId xmlns:p14="http://schemas.microsoft.com/office/powerpoint/2010/main" val="2959004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https://azure.microsoft.com/en-us/documentation/articles/active-directory-v2-compare/</a:t>
            </a:r>
          </a:p>
          <a:p>
            <a:r>
              <a:rPr lang="nl-NL" dirty="0" err="1"/>
              <a:t>Restrictions</a:t>
            </a:r>
            <a:r>
              <a:rPr lang="nl-NL" dirty="0"/>
              <a:t>: https://azure.microsoft.com/en-us/documentation/articles/active-directory-v2-limitations/</a:t>
            </a:r>
          </a:p>
          <a:p>
            <a:endParaRPr lang="en-GB" dirty="0"/>
          </a:p>
        </p:txBody>
      </p:sp>
      <p:sp>
        <p:nvSpPr>
          <p:cNvPr id="4" name="Slide Number Placeholder 3"/>
          <p:cNvSpPr>
            <a:spLocks noGrp="1"/>
          </p:cNvSpPr>
          <p:nvPr>
            <p:ph type="sldNum" sz="quarter" idx="10"/>
          </p:nvPr>
        </p:nvSpPr>
        <p:spPr/>
        <p:txBody>
          <a:bodyPr/>
          <a:lstStyle/>
          <a:p>
            <a:fld id="{7EB8C794-77EE-4724-B493-2E0907BFA558}" type="slidenum">
              <a:rPr lang="en-GB" smtClean="0"/>
              <a:t>20</a:t>
            </a:fld>
            <a:endParaRPr lang="en-GB"/>
          </a:p>
        </p:txBody>
      </p:sp>
    </p:spTree>
    <p:extLst>
      <p:ext uri="{BB962C8B-B14F-4D97-AF65-F5344CB8AC3E}">
        <p14:creationId xmlns:p14="http://schemas.microsoft.com/office/powerpoint/2010/main" val="3025341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7EB8C794-77EE-4724-B493-2E0907BFA558}" type="slidenum">
              <a:rPr lang="en-GB" smtClean="0"/>
              <a:t>22</a:t>
            </a:fld>
            <a:endParaRPr lang="en-GB"/>
          </a:p>
        </p:txBody>
      </p:sp>
    </p:spTree>
    <p:extLst>
      <p:ext uri="{BB962C8B-B14F-4D97-AF65-F5344CB8AC3E}">
        <p14:creationId xmlns:p14="http://schemas.microsoft.com/office/powerpoint/2010/main" val="4086161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EB8C794-77EE-4724-B493-2E0907BFA558}" type="slidenum">
              <a:rPr lang="en-GB" smtClean="0"/>
              <a:t>26</a:t>
            </a:fld>
            <a:endParaRPr lang="en-GB"/>
          </a:p>
        </p:txBody>
      </p:sp>
    </p:spTree>
    <p:extLst>
      <p:ext uri="{BB962C8B-B14F-4D97-AF65-F5344CB8AC3E}">
        <p14:creationId xmlns:p14="http://schemas.microsoft.com/office/powerpoint/2010/main" val="2058299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37308" y="830816"/>
            <a:ext cx="9144000" cy="651020"/>
          </a:xfrm>
          <a:prstGeom prst="rect">
            <a:avLst/>
          </a:prstGeom>
        </p:spPr>
        <p:txBody>
          <a:bodyPr anchor="t" anchorCtr="0"/>
          <a:lstStyle>
            <a:lvl1pPr algn="l">
              <a:defRPr sz="4400">
                <a:solidFill>
                  <a:srgbClr val="04175C"/>
                </a:solidFill>
              </a:defRPr>
            </a:lvl1pPr>
          </a:lstStyle>
          <a:p>
            <a:r>
              <a:rPr lang="en-US" dirty="0"/>
              <a:t>HEADLINE OF SLIDE (CAPS)</a:t>
            </a:r>
            <a:endParaRPr lang="en-GB" dirty="0"/>
          </a:p>
        </p:txBody>
      </p:sp>
      <p:sp>
        <p:nvSpPr>
          <p:cNvPr id="3" name="Subtitle 2"/>
          <p:cNvSpPr>
            <a:spLocks noGrp="1"/>
          </p:cNvSpPr>
          <p:nvPr>
            <p:ph type="subTitle" idx="1"/>
          </p:nvPr>
        </p:nvSpPr>
        <p:spPr>
          <a:xfrm>
            <a:off x="637308" y="1994302"/>
            <a:ext cx="10727378" cy="4054806"/>
          </a:xfrm>
          <a:prstGeom prst="rect">
            <a:avLst/>
          </a:prstGeom>
        </p:spPr>
        <p:txBody>
          <a:bodyPr/>
          <a:lstStyle>
            <a:lvl1pPr marL="0" indent="0" algn="l">
              <a:buNone/>
              <a:defRPr sz="3400">
                <a:solidFill>
                  <a:srgbClr val="666666"/>
                </a:solidFill>
                <a:latin typeface="Arial Nova Light" panose="020B0304020202020204" pitchFamily="34" charset="0"/>
                <a:cs typeface="Arial Nova Light" panose="020B03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763093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987424"/>
            <a:ext cx="3932237" cy="1069975"/>
          </a:xfrm>
          <a:prstGeom prst="rect">
            <a:avLst/>
          </a:prstGeom>
        </p:spPr>
        <p:txBody>
          <a:bodyPr anchor="t" anchorCtr="0"/>
          <a:lstStyle>
            <a:lvl1pPr>
              <a:defRPr sz="3400">
                <a:solidFill>
                  <a:srgbClr val="04175C"/>
                </a:solidFill>
              </a:defRPr>
            </a:lvl1pPr>
          </a:lstStyle>
          <a:p>
            <a:r>
              <a:rPr lang="en-US" dirty="0"/>
              <a:t>HEADLINE</a:t>
            </a:r>
            <a:endParaRPr lang="en-GB"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solidFill>
                  <a:srgbClr val="666666"/>
                </a:solidFill>
                <a:latin typeface="Arial Nova Light" panose="020B0304020202020204" pitchFamily="34" charset="0"/>
                <a:cs typeface="Arial Nova Light" panose="020B0304020202020204" pitchFamily="34" charset="0"/>
              </a:defRPr>
            </a:lvl1pPr>
            <a:lvl2pPr>
              <a:defRPr sz="2800">
                <a:solidFill>
                  <a:srgbClr val="666666"/>
                </a:solidFill>
                <a:latin typeface="Arial Nova Light" panose="020B0304020202020204" pitchFamily="34" charset="0"/>
                <a:cs typeface="Arial Nova Light" panose="020B0304020202020204" pitchFamily="34" charset="0"/>
              </a:defRPr>
            </a:lvl2pPr>
            <a:lvl3pPr>
              <a:defRPr sz="2400">
                <a:solidFill>
                  <a:srgbClr val="666666"/>
                </a:solidFill>
                <a:latin typeface="Arial Nova Light" panose="020B0304020202020204" pitchFamily="34" charset="0"/>
                <a:cs typeface="Arial Nova Light" panose="020B0304020202020204" pitchFamily="34" charset="0"/>
              </a:defRPr>
            </a:lvl3pPr>
            <a:lvl4pPr>
              <a:defRPr sz="2000">
                <a:solidFill>
                  <a:srgbClr val="666666"/>
                </a:solidFill>
                <a:latin typeface="Arial Nova Light" panose="020B0304020202020204" pitchFamily="34" charset="0"/>
                <a:cs typeface="Arial Nova Light" panose="020B0304020202020204" pitchFamily="34" charset="0"/>
              </a:defRPr>
            </a:lvl4pPr>
            <a:lvl5pPr>
              <a:defRPr sz="2000">
                <a:solidFill>
                  <a:srgbClr val="666666"/>
                </a:solidFill>
                <a:latin typeface="Arial Nova Light" panose="020B0304020202020204" pitchFamily="34" charset="0"/>
                <a:cs typeface="Arial Nova Light" panose="020B03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2400">
                <a:solidFill>
                  <a:srgbClr val="666666"/>
                </a:solidFill>
                <a:latin typeface="Arial Nova Light" panose="020B0304020202020204" pitchFamily="34" charset="0"/>
                <a:cs typeface="Arial Nova Light" panose="020B03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220302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987424"/>
            <a:ext cx="3932237" cy="1069975"/>
          </a:xfrm>
          <a:prstGeom prst="rect">
            <a:avLst/>
          </a:prstGeom>
        </p:spPr>
        <p:txBody>
          <a:bodyPr anchor="t" anchorCtr="0"/>
          <a:lstStyle>
            <a:lvl1pPr>
              <a:defRPr sz="3400">
                <a:solidFill>
                  <a:srgbClr val="04175C"/>
                </a:solidFill>
              </a:defRPr>
            </a:lvl1pPr>
          </a:lstStyle>
          <a:p>
            <a:r>
              <a:rPr lang="en-US" dirty="0"/>
              <a:t>HEADLINE</a:t>
            </a:r>
            <a:endParaRPr lang="en-GB" dirty="0"/>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2400">
                <a:solidFill>
                  <a:srgbClr val="666666"/>
                </a:solidFill>
                <a:latin typeface="Arial Nova Light" panose="020B0304020202020204" pitchFamily="34" charset="0"/>
                <a:cs typeface="Arial Nova Light" panose="020B03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332906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a:prstGeom prst="rect">
            <a:avLst/>
          </a:prstGeom>
        </p:spPr>
        <p:txBody>
          <a:bodyPr anchor="b"/>
          <a:lstStyle>
            <a:lvl1pPr algn="ctr">
              <a:defRPr sz="4400">
                <a:solidFill>
                  <a:srgbClr val="04175C"/>
                </a:solidFill>
              </a:defRPr>
            </a:lvl1pPr>
          </a:lstStyle>
          <a:p>
            <a:r>
              <a:rPr lang="en-US" dirty="0"/>
              <a:t>HEADLINE OF SLIDE (CAPS)</a:t>
            </a:r>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solidFill>
                  <a:srgbClr val="666666"/>
                </a:solidFill>
                <a:latin typeface="Arial Nova Light" panose="020B0304020202020204" pitchFamily="34" charset="0"/>
                <a:cs typeface="Arial Nova Light" panose="020B03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304800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325563"/>
          </a:xfrm>
          <a:prstGeom prst="rect">
            <a:avLst/>
          </a:prstGeom>
        </p:spPr>
        <p:txBody>
          <a:bodyPr/>
          <a:lstStyle>
            <a:lvl1pPr>
              <a:defRPr>
                <a:solidFill>
                  <a:srgbClr val="04175C"/>
                </a:solidFill>
              </a:defRPr>
            </a:lvl1pPr>
          </a:lstStyle>
          <a:p>
            <a:r>
              <a:rPr lang="en-US" dirty="0"/>
              <a:t>MASTER TITLE (CAPS)</a:t>
            </a:r>
            <a:endParaRPr lang="en-GB" dirty="0"/>
          </a:p>
        </p:txBody>
      </p:sp>
      <p:sp>
        <p:nvSpPr>
          <p:cNvPr id="3" name="Content Placeholder 2"/>
          <p:cNvSpPr>
            <a:spLocks noGrp="1"/>
          </p:cNvSpPr>
          <p:nvPr>
            <p:ph idx="1"/>
          </p:nvPr>
        </p:nvSpPr>
        <p:spPr>
          <a:xfrm>
            <a:off x="838200" y="1825625"/>
            <a:ext cx="10515600" cy="4351338"/>
          </a:xfrm>
          <a:prstGeom prst="rect">
            <a:avLst/>
          </a:prstGeom>
        </p:spPr>
        <p:txBody>
          <a:bodyPr/>
          <a:lstStyle>
            <a:lvl1pPr>
              <a:defRPr sz="2400">
                <a:solidFill>
                  <a:srgbClr val="666666"/>
                </a:solidFill>
                <a:latin typeface="Arial Nova Light" panose="020B0304020202020204" pitchFamily="34" charset="0"/>
                <a:cs typeface="Arial Nova Light" panose="020B0304020202020204" pitchFamily="34" charset="0"/>
              </a:defRPr>
            </a:lvl1pPr>
            <a:lvl2pPr>
              <a:defRPr sz="2400">
                <a:solidFill>
                  <a:srgbClr val="666666"/>
                </a:solidFill>
                <a:latin typeface="Arial Nova Light" panose="020B0304020202020204" pitchFamily="34" charset="0"/>
                <a:cs typeface="Arial Nova Light" panose="020B0304020202020204" pitchFamily="34" charset="0"/>
              </a:defRPr>
            </a:lvl2pPr>
            <a:lvl3pPr>
              <a:defRPr sz="2400">
                <a:solidFill>
                  <a:srgbClr val="666666"/>
                </a:solidFill>
                <a:latin typeface="Arial Nova Light" panose="020B0304020202020204" pitchFamily="34" charset="0"/>
                <a:cs typeface="Arial Nova Light" panose="020B0304020202020204" pitchFamily="34" charset="0"/>
              </a:defRPr>
            </a:lvl3pPr>
            <a:lvl4pPr>
              <a:defRPr sz="2400">
                <a:solidFill>
                  <a:srgbClr val="666666"/>
                </a:solidFill>
                <a:latin typeface="Arial Nova Light" panose="020B0304020202020204" pitchFamily="34" charset="0"/>
                <a:cs typeface="Arial Nova Light" panose="020B0304020202020204" pitchFamily="34" charset="0"/>
              </a:defRPr>
            </a:lvl4pPr>
            <a:lvl5pPr>
              <a:defRPr sz="2400">
                <a:solidFill>
                  <a:srgbClr val="666666"/>
                </a:solidFill>
                <a:latin typeface="Arial Nova Light" panose="020B0304020202020204" pitchFamily="34" charset="0"/>
                <a:cs typeface="Arial Nova Light" panose="020B03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970044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325563"/>
          </a:xfrm>
          <a:prstGeom prst="rect">
            <a:avLst/>
          </a:prstGeom>
        </p:spPr>
        <p:txBody>
          <a:bodyPr/>
          <a:lstStyle>
            <a:lvl1pPr>
              <a:defRPr>
                <a:solidFill>
                  <a:srgbClr val="04175C"/>
                </a:solidFill>
              </a:defRPr>
            </a:lvl1pPr>
          </a:lstStyle>
          <a:p>
            <a:r>
              <a:rPr lang="en-US" dirty="0"/>
              <a:t>MASTER TITLE (CAPS)</a:t>
            </a:r>
            <a:endParaRPr lang="en-GB" dirty="0"/>
          </a:p>
        </p:txBody>
      </p:sp>
      <p:sp>
        <p:nvSpPr>
          <p:cNvPr id="3" name="Content Placeholder 2"/>
          <p:cNvSpPr>
            <a:spLocks noGrp="1"/>
          </p:cNvSpPr>
          <p:nvPr>
            <p:ph idx="1"/>
          </p:nvPr>
        </p:nvSpPr>
        <p:spPr>
          <a:xfrm>
            <a:off x="838200" y="1825625"/>
            <a:ext cx="10515600" cy="4351338"/>
          </a:xfrm>
          <a:prstGeom prst="rect">
            <a:avLst/>
          </a:prstGeom>
        </p:spPr>
        <p:txBody>
          <a:bodyPr/>
          <a:lstStyle>
            <a:lvl1pPr>
              <a:defRPr sz="2400">
                <a:solidFill>
                  <a:srgbClr val="666666"/>
                </a:solidFill>
                <a:latin typeface="Arial Nova Light" panose="020B0304020202020204" pitchFamily="34" charset="0"/>
                <a:cs typeface="Arial Nova Light" panose="020B0304020202020204" pitchFamily="34" charset="0"/>
              </a:defRPr>
            </a:lvl1pPr>
            <a:lvl2pPr>
              <a:defRPr sz="2400">
                <a:solidFill>
                  <a:srgbClr val="666666"/>
                </a:solidFill>
                <a:latin typeface="Arial Nova Light" panose="020B0304020202020204" pitchFamily="34" charset="0"/>
                <a:cs typeface="Arial Nova Light" panose="020B0304020202020204" pitchFamily="34" charset="0"/>
              </a:defRPr>
            </a:lvl2pPr>
            <a:lvl3pPr>
              <a:defRPr sz="2400">
                <a:solidFill>
                  <a:srgbClr val="666666"/>
                </a:solidFill>
                <a:latin typeface="Arial Nova Light" panose="020B0304020202020204" pitchFamily="34" charset="0"/>
                <a:cs typeface="Arial Nova Light" panose="020B0304020202020204" pitchFamily="34" charset="0"/>
              </a:defRPr>
            </a:lvl3pPr>
            <a:lvl4pPr>
              <a:defRPr sz="2400">
                <a:solidFill>
                  <a:srgbClr val="666666"/>
                </a:solidFill>
                <a:latin typeface="Arial Nova Light" panose="020B0304020202020204" pitchFamily="34" charset="0"/>
                <a:cs typeface="Arial Nova Light" panose="020B0304020202020204" pitchFamily="34" charset="0"/>
              </a:defRPr>
            </a:lvl4pPr>
            <a:lvl5pPr>
              <a:defRPr sz="2400">
                <a:solidFill>
                  <a:srgbClr val="666666"/>
                </a:solidFill>
                <a:latin typeface="Arial Nova Light" panose="020B0304020202020204" pitchFamily="34" charset="0"/>
                <a:cs typeface="Arial Nova Light" panose="020B03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21763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a:prstGeom prst="rect">
            <a:avLst/>
          </a:prstGeom>
        </p:spPr>
        <p:txBody>
          <a:bodyPr anchor="b"/>
          <a:lstStyle>
            <a:lvl1pPr>
              <a:defRPr sz="4400" baseline="0">
                <a:solidFill>
                  <a:srgbClr val="04175C"/>
                </a:solidFill>
              </a:defRPr>
            </a:lvl1pPr>
          </a:lstStyle>
          <a:p>
            <a:r>
              <a:rPr lang="en-US" dirty="0"/>
              <a:t>MASTER TITLE</a:t>
            </a:r>
            <a:endParaRPr lang="en-GB"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rgbClr val="666666"/>
                </a:solidFill>
                <a:latin typeface="Arial Nova Light" panose="020B0304020202020204" pitchFamily="34" charset="0"/>
                <a:cs typeface="Arial Nova Light" panose="020B03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21719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325563"/>
          </a:xfrm>
          <a:prstGeom prst="rect">
            <a:avLst/>
          </a:prstGeom>
        </p:spPr>
        <p:txBody>
          <a:bodyPr/>
          <a:lstStyle>
            <a:lvl1pPr>
              <a:defRPr>
                <a:solidFill>
                  <a:srgbClr val="04175C"/>
                </a:solidFill>
              </a:defRPr>
            </a:lvl1pPr>
          </a:lstStyle>
          <a:p>
            <a:r>
              <a:rPr lang="en-US" dirty="0"/>
              <a:t>MASTER TITLE (CAPS)</a:t>
            </a:r>
            <a:endParaRPr lang="en-GB" dirty="0"/>
          </a:p>
        </p:txBody>
      </p:sp>
      <p:sp>
        <p:nvSpPr>
          <p:cNvPr id="3" name="Content Placeholder 2"/>
          <p:cNvSpPr>
            <a:spLocks noGrp="1"/>
          </p:cNvSpPr>
          <p:nvPr>
            <p:ph sz="half" idx="1"/>
          </p:nvPr>
        </p:nvSpPr>
        <p:spPr>
          <a:xfrm>
            <a:off x="838200" y="1825625"/>
            <a:ext cx="5181600" cy="4351338"/>
          </a:xfrm>
          <a:prstGeom prst="rect">
            <a:avLst/>
          </a:prstGeom>
        </p:spPr>
        <p:txBody>
          <a:bodyPr/>
          <a:lstStyle>
            <a:lvl1pPr>
              <a:defRPr sz="2400">
                <a:solidFill>
                  <a:srgbClr val="666666"/>
                </a:solidFill>
                <a:latin typeface="Arial Nova Light" panose="020B0304020202020204" pitchFamily="34" charset="0"/>
                <a:cs typeface="Arial Nova Light" panose="020B0304020202020204" pitchFamily="34" charset="0"/>
              </a:defRPr>
            </a:lvl1pPr>
            <a:lvl2pPr>
              <a:defRPr sz="2400">
                <a:solidFill>
                  <a:srgbClr val="666666"/>
                </a:solidFill>
                <a:latin typeface="Arial Nova Light" panose="020B0304020202020204" pitchFamily="34" charset="0"/>
                <a:cs typeface="Arial Nova Light" panose="020B0304020202020204" pitchFamily="34" charset="0"/>
              </a:defRPr>
            </a:lvl2pPr>
            <a:lvl3pPr>
              <a:defRPr sz="2400">
                <a:solidFill>
                  <a:srgbClr val="666666"/>
                </a:solidFill>
                <a:latin typeface="Arial Nova Light" panose="020B0304020202020204" pitchFamily="34" charset="0"/>
                <a:cs typeface="Arial Nova Light" panose="020B0304020202020204" pitchFamily="34" charset="0"/>
              </a:defRPr>
            </a:lvl3pPr>
            <a:lvl4pPr>
              <a:defRPr sz="2400">
                <a:solidFill>
                  <a:srgbClr val="666666"/>
                </a:solidFill>
                <a:latin typeface="Arial Nova Light" panose="020B0304020202020204" pitchFamily="34" charset="0"/>
                <a:cs typeface="Arial Nova Light" panose="020B0304020202020204" pitchFamily="34" charset="0"/>
              </a:defRPr>
            </a:lvl4pPr>
            <a:lvl5pPr>
              <a:defRPr sz="2400">
                <a:solidFill>
                  <a:srgbClr val="666666"/>
                </a:solidFill>
                <a:latin typeface="Arial Nova Light" panose="020B0304020202020204" pitchFamily="34" charset="0"/>
                <a:cs typeface="Arial Nova Light" panose="020B03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72200" y="1825625"/>
            <a:ext cx="5181600" cy="4351338"/>
          </a:xfrm>
          <a:prstGeom prst="rect">
            <a:avLst/>
          </a:prstGeom>
        </p:spPr>
        <p:txBody>
          <a:bodyPr/>
          <a:lstStyle>
            <a:lvl1pPr>
              <a:defRPr sz="2400">
                <a:solidFill>
                  <a:srgbClr val="666666"/>
                </a:solidFill>
                <a:latin typeface="Arial Nova Light" panose="020B0304020202020204" pitchFamily="34" charset="0"/>
                <a:cs typeface="Arial Nova Light" panose="020B0304020202020204" pitchFamily="34" charset="0"/>
              </a:defRPr>
            </a:lvl1pPr>
            <a:lvl2pPr>
              <a:defRPr sz="2400">
                <a:solidFill>
                  <a:srgbClr val="666666"/>
                </a:solidFill>
                <a:latin typeface="Arial Nova Light" panose="020B0304020202020204" pitchFamily="34" charset="0"/>
                <a:cs typeface="Arial Nova Light" panose="020B0304020202020204" pitchFamily="34" charset="0"/>
              </a:defRPr>
            </a:lvl2pPr>
            <a:lvl3pPr>
              <a:defRPr sz="2400">
                <a:solidFill>
                  <a:srgbClr val="666666"/>
                </a:solidFill>
                <a:latin typeface="Arial Nova Light" panose="020B0304020202020204" pitchFamily="34" charset="0"/>
                <a:cs typeface="Arial Nova Light" panose="020B0304020202020204" pitchFamily="34" charset="0"/>
              </a:defRPr>
            </a:lvl3pPr>
            <a:lvl4pPr>
              <a:defRPr sz="2400">
                <a:solidFill>
                  <a:srgbClr val="666666"/>
                </a:solidFill>
                <a:latin typeface="Arial Nova Light" panose="020B0304020202020204" pitchFamily="34" charset="0"/>
                <a:cs typeface="Arial Nova Light" panose="020B0304020202020204" pitchFamily="34" charset="0"/>
              </a:defRPr>
            </a:lvl4pPr>
            <a:lvl5pPr>
              <a:defRPr sz="2400">
                <a:solidFill>
                  <a:srgbClr val="666666"/>
                </a:solidFill>
                <a:latin typeface="Arial Nova Light" panose="020B0304020202020204" pitchFamily="34" charset="0"/>
                <a:cs typeface="Arial Nova Light" panose="020B03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43059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325563"/>
          </a:xfrm>
          <a:prstGeom prst="rect">
            <a:avLst/>
          </a:prstGeom>
        </p:spPr>
        <p:txBody>
          <a:bodyPr/>
          <a:lstStyle>
            <a:lvl1pPr>
              <a:defRPr>
                <a:solidFill>
                  <a:srgbClr val="04175C"/>
                </a:solidFill>
              </a:defRPr>
            </a:lvl1pPr>
          </a:lstStyle>
          <a:p>
            <a:r>
              <a:rPr lang="en-US" dirty="0"/>
              <a:t>HEADLINE (CAPS)</a:t>
            </a:r>
            <a:endParaRPr lang="en-GB" dirty="0"/>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solidFill>
                  <a:srgbClr val="666666"/>
                </a:solidFill>
                <a:latin typeface="Arial Nova Light" panose="020B0304020202020204" pitchFamily="34" charset="0"/>
                <a:cs typeface="Arial Nova Light" panose="020B03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lvl1pPr>
              <a:defRPr>
                <a:solidFill>
                  <a:srgbClr val="666666"/>
                </a:solidFill>
                <a:latin typeface="Arial Nova Light" panose="020B0304020202020204" pitchFamily="34" charset="0"/>
                <a:cs typeface="Arial Nova Light" panose="020B0304020202020204" pitchFamily="34" charset="0"/>
              </a:defRPr>
            </a:lvl1pPr>
            <a:lvl2pPr>
              <a:defRPr>
                <a:solidFill>
                  <a:srgbClr val="666666"/>
                </a:solidFill>
                <a:latin typeface="Arial Nova Light" panose="020B0304020202020204" pitchFamily="34" charset="0"/>
                <a:cs typeface="Arial Nova Light" panose="020B0304020202020204" pitchFamily="34" charset="0"/>
              </a:defRPr>
            </a:lvl2pPr>
            <a:lvl3pPr>
              <a:defRPr>
                <a:solidFill>
                  <a:srgbClr val="666666"/>
                </a:solidFill>
                <a:latin typeface="Arial Nova Light" panose="020B0304020202020204" pitchFamily="34" charset="0"/>
                <a:cs typeface="Arial Nova Light" panose="020B0304020202020204" pitchFamily="34" charset="0"/>
              </a:defRPr>
            </a:lvl3pPr>
            <a:lvl4pPr>
              <a:defRPr>
                <a:solidFill>
                  <a:srgbClr val="666666"/>
                </a:solidFill>
                <a:latin typeface="Arial Nova Light" panose="020B0304020202020204" pitchFamily="34" charset="0"/>
                <a:cs typeface="Arial Nova Light" panose="020B0304020202020204" pitchFamily="34" charset="0"/>
              </a:defRPr>
            </a:lvl4pPr>
            <a:lvl5pPr>
              <a:defRPr>
                <a:solidFill>
                  <a:srgbClr val="666666"/>
                </a:solidFill>
                <a:latin typeface="Arial Nova Light" panose="020B0304020202020204" pitchFamily="34" charset="0"/>
                <a:cs typeface="Arial Nova Light" panose="020B03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rgbClr val="666666"/>
                </a:solidFill>
                <a:latin typeface="Arial Nova Light" panose="020B0304020202020204" pitchFamily="34" charset="0"/>
                <a:cs typeface="Arial Nova Light" panose="020B03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lvl1pPr>
              <a:defRPr sz="2400">
                <a:solidFill>
                  <a:srgbClr val="666666"/>
                </a:solidFill>
              </a:defRPr>
            </a:lvl1pPr>
            <a:lvl2pPr>
              <a:defRPr sz="2400">
                <a:solidFill>
                  <a:srgbClr val="666666"/>
                </a:solidFill>
              </a:defRPr>
            </a:lvl2pPr>
            <a:lvl3pPr>
              <a:defRPr sz="2400">
                <a:solidFill>
                  <a:srgbClr val="666666"/>
                </a:solidFill>
              </a:defRPr>
            </a:lvl3pPr>
            <a:lvl4pPr>
              <a:defRPr sz="2400">
                <a:solidFill>
                  <a:srgbClr val="666666"/>
                </a:solidFill>
              </a:defRPr>
            </a:lvl4pPr>
            <a:lvl5pPr>
              <a:defRPr sz="2400">
                <a:solidFill>
                  <a:srgbClr val="66666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963660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325563"/>
          </a:xfrm>
          <a:prstGeom prst="rect">
            <a:avLst/>
          </a:prstGeom>
        </p:spPr>
        <p:txBody>
          <a:bodyPr/>
          <a:lstStyle>
            <a:lvl1pPr>
              <a:defRPr>
                <a:solidFill>
                  <a:srgbClr val="04175C"/>
                </a:solidFill>
              </a:defRPr>
            </a:lvl1pPr>
          </a:lstStyle>
          <a:p>
            <a:r>
              <a:rPr lang="en-US" dirty="0"/>
              <a:t>HEADLINE (CAPS)</a:t>
            </a:r>
            <a:endParaRPr lang="en-GB" dirty="0"/>
          </a:p>
        </p:txBody>
      </p:sp>
    </p:spTree>
    <p:extLst>
      <p:ext uri="{BB962C8B-B14F-4D97-AF65-F5344CB8AC3E}">
        <p14:creationId xmlns:p14="http://schemas.microsoft.com/office/powerpoint/2010/main" val="1626844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3089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5012871"/>
            <a:ext cx="12192000" cy="1845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006727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lvl1pPr algn="l" defTabSz="914400" rtl="0" eaLnBrk="1" latinLnBrk="0" hangingPunct="1">
        <a:lnSpc>
          <a:spcPct val="90000"/>
        </a:lnSpc>
        <a:spcBef>
          <a:spcPct val="0"/>
        </a:spcBef>
        <a:buNone/>
        <a:defRPr sz="4400" kern="1200" baseline="0">
          <a:solidFill>
            <a:srgbClr val="FF9933"/>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hyperlink" Target="https://graph.microsoft.com/v1.0/me/manager" TargetMode="External"/><Relationship Id="rId3" Type="http://schemas.openxmlformats.org/officeDocument/2006/relationships/hyperlink" Target="https://graph.microsoft.com/v1.0/me" TargetMode="External"/><Relationship Id="rId7" Type="http://schemas.openxmlformats.org/officeDocument/2006/relationships/hyperlink" Target="https://graph.microsoft.com/v1.0/me/calendar" TargetMode="External"/><Relationship Id="rId2" Type="http://schemas.openxmlformats.org/officeDocument/2006/relationships/hyperlink" Target="https://graph.microsoft.com/" TargetMode="External"/><Relationship Id="rId1" Type="http://schemas.openxmlformats.org/officeDocument/2006/relationships/slideLayout" Target="../slideLayouts/slideLayout4.xml"/><Relationship Id="rId6" Type="http://schemas.openxmlformats.org/officeDocument/2006/relationships/hyperlink" Target="https://graph.microsoft.com/v1.0/me.messages" TargetMode="External"/><Relationship Id="rId5" Type="http://schemas.openxmlformats.org/officeDocument/2006/relationships/hyperlink" Target="https://graph.microsoft.com/v1.0/photo/$value" TargetMode="External"/><Relationship Id="rId10" Type="http://schemas.openxmlformats.org/officeDocument/2006/relationships/hyperlink" Target="https://graph.microsoft.com/v1.0/me/insights/trending" TargetMode="External"/><Relationship Id="rId4" Type="http://schemas.openxmlformats.org/officeDocument/2006/relationships/hyperlink" Target="https://graph.microsoft.com/v1.0/drive/root/children" TargetMode="External"/><Relationship Id="rId9" Type="http://schemas.openxmlformats.org/officeDocument/2006/relationships/hyperlink" Target="https://graph.microsoft.com/v1.0/groups/%3cid%3e/conversation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outlook.office.com/" TargetMode="External"/><Relationship Id="rId2" Type="http://schemas.openxmlformats.org/officeDocument/2006/relationships/hyperlink" Target="https://docs.microsoft.com/en-us/azure/active-directory/active-directory-v2-limitations" TargetMode="External"/><Relationship Id="rId1" Type="http://schemas.openxmlformats.org/officeDocument/2006/relationships/slideLayout" Target="../slideLayouts/slideLayout1.xml"/><Relationship Id="rId4" Type="http://schemas.openxmlformats.org/officeDocument/2006/relationships/hyperlink" Target="https://graph.microsoft.io/"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myapps.microsoft.com/"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hyperlink" Target="http://localhost/" TargetMode="External"/><Relationship Id="rId2" Type="http://schemas.openxmlformats.org/officeDocument/2006/relationships/hyperlink" Target="https://localhost/" TargetMode="Externa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0.emf"/><Relationship Id="rId7" Type="http://schemas.openxmlformats.org/officeDocument/2006/relationships/image" Target="../media/image34.png"/><Relationship Id="rId2" Type="http://schemas.openxmlformats.org/officeDocument/2006/relationships/image" Target="../media/image29.emf"/><Relationship Id="rId1" Type="http://schemas.openxmlformats.org/officeDocument/2006/relationships/slideLayout" Target="../slideLayouts/slideLayout8.xml"/><Relationship Id="rId6" Type="http://schemas.openxmlformats.org/officeDocument/2006/relationships/image" Target="../media/image33.png"/><Relationship Id="rId11" Type="http://schemas.openxmlformats.org/officeDocument/2006/relationships/image" Target="../media/image38.emf"/><Relationship Id="rId5" Type="http://schemas.openxmlformats.org/officeDocument/2006/relationships/image" Target="../media/image32.png"/><Relationship Id="rId10" Type="http://schemas.openxmlformats.org/officeDocument/2006/relationships/image" Target="../media/image37.emf"/><Relationship Id="rId4" Type="http://schemas.openxmlformats.org/officeDocument/2006/relationships/image" Target="../media/image31.emf"/><Relationship Id="rId9" Type="http://schemas.openxmlformats.org/officeDocument/2006/relationships/image" Target="../media/image36.emf"/></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xml"/><Relationship Id="rId1" Type="http://schemas.openxmlformats.org/officeDocument/2006/relationships/customXml" Target="../../customXml/item1.xml"/><Relationship Id="rId5" Type="http://schemas.openxmlformats.org/officeDocument/2006/relationships/image" Target="../media/image6.jpg"/><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5" Type="http://schemas.openxmlformats.org/officeDocument/2006/relationships/image" Target="../media/image12.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3080557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Microsoft Graph SDKs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46162"/>
            <a:ext cx="590550" cy="5905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897016"/>
            <a:ext cx="590550" cy="5905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5443" y="2246162"/>
            <a:ext cx="590550" cy="5905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5419207"/>
            <a:ext cx="590550" cy="59055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5443" y="5419207"/>
            <a:ext cx="619125" cy="59055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9325" y="3897016"/>
            <a:ext cx="590550" cy="59055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79325" y="2246162"/>
            <a:ext cx="590550" cy="590550"/>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65443" y="3897016"/>
            <a:ext cx="590550" cy="590550"/>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79325" y="5419207"/>
            <a:ext cx="590550" cy="590550"/>
          </a:xfrm>
          <a:prstGeom prst="rect">
            <a:avLst/>
          </a:prstGeom>
        </p:spPr>
      </p:pic>
      <p:sp>
        <p:nvSpPr>
          <p:cNvPr id="13" name="TextBox 12"/>
          <p:cNvSpPr txBox="1"/>
          <p:nvPr/>
        </p:nvSpPr>
        <p:spPr>
          <a:xfrm>
            <a:off x="359228" y="2891393"/>
            <a:ext cx="1535998" cy="307777"/>
          </a:xfrm>
          <a:prstGeom prst="rect">
            <a:avLst/>
          </a:prstGeom>
          <a:noFill/>
        </p:spPr>
        <p:txBody>
          <a:bodyPr wrap="none" rtlCol="0">
            <a:spAutoFit/>
          </a:bodyPr>
          <a:lstStyle/>
          <a:p>
            <a:r>
              <a:rPr lang="en-GB" sz="1400" dirty="0">
                <a:solidFill>
                  <a:schemeClr val="tx2"/>
                </a:solidFill>
              </a:rPr>
              <a:t>SDK	Code</a:t>
            </a:r>
          </a:p>
        </p:txBody>
      </p:sp>
      <p:sp>
        <p:nvSpPr>
          <p:cNvPr id="14" name="TextBox 13"/>
          <p:cNvSpPr txBox="1"/>
          <p:nvPr/>
        </p:nvSpPr>
        <p:spPr>
          <a:xfrm>
            <a:off x="359228" y="4557196"/>
            <a:ext cx="1535998" cy="307777"/>
          </a:xfrm>
          <a:prstGeom prst="rect">
            <a:avLst/>
          </a:prstGeom>
          <a:noFill/>
        </p:spPr>
        <p:txBody>
          <a:bodyPr wrap="none" rtlCol="0">
            <a:spAutoFit/>
          </a:bodyPr>
          <a:lstStyle/>
          <a:p>
            <a:r>
              <a:rPr lang="en-GB" sz="1400" dirty="0">
                <a:solidFill>
                  <a:schemeClr val="tx2"/>
                </a:solidFill>
              </a:rPr>
              <a:t>SDK	Code</a:t>
            </a:r>
          </a:p>
        </p:txBody>
      </p:sp>
      <p:sp>
        <p:nvSpPr>
          <p:cNvPr id="15" name="TextBox 14"/>
          <p:cNvSpPr txBox="1"/>
          <p:nvPr/>
        </p:nvSpPr>
        <p:spPr>
          <a:xfrm>
            <a:off x="303760" y="5992965"/>
            <a:ext cx="1535998" cy="307777"/>
          </a:xfrm>
          <a:prstGeom prst="rect">
            <a:avLst/>
          </a:prstGeom>
          <a:noFill/>
        </p:spPr>
        <p:txBody>
          <a:bodyPr wrap="none" rtlCol="0">
            <a:spAutoFit/>
          </a:bodyPr>
          <a:lstStyle/>
          <a:p>
            <a:r>
              <a:rPr lang="en-GB" sz="1400" dirty="0">
                <a:solidFill>
                  <a:schemeClr val="tx2"/>
                </a:solidFill>
              </a:rPr>
              <a:t>SDK	Code</a:t>
            </a:r>
          </a:p>
        </p:txBody>
      </p:sp>
      <p:sp>
        <p:nvSpPr>
          <p:cNvPr id="16" name="TextBox 15"/>
          <p:cNvSpPr txBox="1"/>
          <p:nvPr/>
        </p:nvSpPr>
        <p:spPr>
          <a:xfrm>
            <a:off x="4045290" y="2890854"/>
            <a:ext cx="1535998" cy="307777"/>
          </a:xfrm>
          <a:prstGeom prst="rect">
            <a:avLst/>
          </a:prstGeom>
          <a:noFill/>
        </p:spPr>
        <p:txBody>
          <a:bodyPr wrap="none" rtlCol="0">
            <a:spAutoFit/>
          </a:bodyPr>
          <a:lstStyle/>
          <a:p>
            <a:r>
              <a:rPr lang="en-GB" sz="1400" dirty="0">
                <a:solidFill>
                  <a:schemeClr val="tx2"/>
                </a:solidFill>
              </a:rPr>
              <a:t>SDK	Code</a:t>
            </a:r>
          </a:p>
        </p:txBody>
      </p:sp>
      <p:sp>
        <p:nvSpPr>
          <p:cNvPr id="17" name="TextBox 16"/>
          <p:cNvSpPr txBox="1"/>
          <p:nvPr/>
        </p:nvSpPr>
        <p:spPr>
          <a:xfrm>
            <a:off x="4045290" y="4557196"/>
            <a:ext cx="1535998" cy="307777"/>
          </a:xfrm>
          <a:prstGeom prst="rect">
            <a:avLst/>
          </a:prstGeom>
          <a:noFill/>
        </p:spPr>
        <p:txBody>
          <a:bodyPr wrap="none" rtlCol="0">
            <a:spAutoFit/>
          </a:bodyPr>
          <a:lstStyle/>
          <a:p>
            <a:r>
              <a:rPr lang="en-GB" sz="1400" dirty="0">
                <a:solidFill>
                  <a:schemeClr val="tx2"/>
                </a:solidFill>
              </a:rPr>
              <a:t>SDK	Code</a:t>
            </a:r>
          </a:p>
        </p:txBody>
      </p:sp>
      <p:sp>
        <p:nvSpPr>
          <p:cNvPr id="18" name="TextBox 17"/>
          <p:cNvSpPr txBox="1"/>
          <p:nvPr/>
        </p:nvSpPr>
        <p:spPr>
          <a:xfrm>
            <a:off x="4031003" y="5992965"/>
            <a:ext cx="1535998" cy="307777"/>
          </a:xfrm>
          <a:prstGeom prst="rect">
            <a:avLst/>
          </a:prstGeom>
          <a:noFill/>
        </p:spPr>
        <p:txBody>
          <a:bodyPr wrap="none" rtlCol="0">
            <a:spAutoFit/>
          </a:bodyPr>
          <a:lstStyle/>
          <a:p>
            <a:r>
              <a:rPr lang="en-GB" sz="1400" dirty="0">
                <a:solidFill>
                  <a:schemeClr val="tx2"/>
                </a:solidFill>
              </a:rPr>
              <a:t>SDK	Code</a:t>
            </a:r>
          </a:p>
        </p:txBody>
      </p:sp>
      <p:sp>
        <p:nvSpPr>
          <p:cNvPr id="19" name="TextBox 18"/>
          <p:cNvSpPr txBox="1"/>
          <p:nvPr/>
        </p:nvSpPr>
        <p:spPr>
          <a:xfrm>
            <a:off x="7744885" y="6009757"/>
            <a:ext cx="1535998" cy="307777"/>
          </a:xfrm>
          <a:prstGeom prst="rect">
            <a:avLst/>
          </a:prstGeom>
          <a:noFill/>
        </p:spPr>
        <p:txBody>
          <a:bodyPr wrap="none" rtlCol="0">
            <a:spAutoFit/>
          </a:bodyPr>
          <a:lstStyle/>
          <a:p>
            <a:r>
              <a:rPr lang="en-GB" sz="1400" dirty="0">
                <a:solidFill>
                  <a:schemeClr val="tx2"/>
                </a:solidFill>
              </a:rPr>
              <a:t>SDK	Code</a:t>
            </a:r>
          </a:p>
        </p:txBody>
      </p:sp>
      <p:sp>
        <p:nvSpPr>
          <p:cNvPr id="20" name="TextBox 19"/>
          <p:cNvSpPr txBox="1"/>
          <p:nvPr/>
        </p:nvSpPr>
        <p:spPr>
          <a:xfrm>
            <a:off x="7744885" y="4562865"/>
            <a:ext cx="1535998" cy="307777"/>
          </a:xfrm>
          <a:prstGeom prst="rect">
            <a:avLst/>
          </a:prstGeom>
          <a:noFill/>
        </p:spPr>
        <p:txBody>
          <a:bodyPr wrap="none" rtlCol="0">
            <a:spAutoFit/>
          </a:bodyPr>
          <a:lstStyle/>
          <a:p>
            <a:r>
              <a:rPr lang="en-GB" sz="1400" dirty="0">
                <a:solidFill>
                  <a:schemeClr val="tx2"/>
                </a:solidFill>
              </a:rPr>
              <a:t>SDK	Code</a:t>
            </a:r>
          </a:p>
        </p:txBody>
      </p:sp>
      <p:sp>
        <p:nvSpPr>
          <p:cNvPr id="21" name="TextBox 20"/>
          <p:cNvSpPr txBox="1"/>
          <p:nvPr/>
        </p:nvSpPr>
        <p:spPr>
          <a:xfrm>
            <a:off x="7744885" y="2832598"/>
            <a:ext cx="1535998" cy="307777"/>
          </a:xfrm>
          <a:prstGeom prst="rect">
            <a:avLst/>
          </a:prstGeom>
          <a:noFill/>
        </p:spPr>
        <p:txBody>
          <a:bodyPr wrap="none" rtlCol="0">
            <a:spAutoFit/>
          </a:bodyPr>
          <a:lstStyle/>
          <a:p>
            <a:r>
              <a:rPr lang="en-GB" sz="1400" dirty="0">
                <a:solidFill>
                  <a:schemeClr val="tx2"/>
                </a:solidFill>
              </a:rPr>
              <a:t>SDK	Code</a:t>
            </a:r>
          </a:p>
        </p:txBody>
      </p:sp>
      <p:sp>
        <p:nvSpPr>
          <p:cNvPr id="22" name="TextBox 21"/>
          <p:cNvSpPr txBox="1"/>
          <p:nvPr/>
        </p:nvSpPr>
        <p:spPr>
          <a:xfrm>
            <a:off x="598711" y="1863453"/>
            <a:ext cx="1069525" cy="369332"/>
          </a:xfrm>
          <a:prstGeom prst="rect">
            <a:avLst/>
          </a:prstGeom>
          <a:noFill/>
        </p:spPr>
        <p:txBody>
          <a:bodyPr wrap="none" rtlCol="0">
            <a:spAutoFit/>
          </a:bodyPr>
          <a:lstStyle/>
          <a:p>
            <a:pPr algn="ctr"/>
            <a:r>
              <a:rPr lang="en-GB" b="1" dirty="0">
                <a:solidFill>
                  <a:schemeClr val="tx2"/>
                </a:solidFill>
              </a:rPr>
              <a:t>Android</a:t>
            </a:r>
          </a:p>
        </p:txBody>
      </p:sp>
      <p:sp>
        <p:nvSpPr>
          <p:cNvPr id="23" name="TextBox 22"/>
          <p:cNvSpPr txBox="1"/>
          <p:nvPr/>
        </p:nvSpPr>
        <p:spPr>
          <a:xfrm>
            <a:off x="464061" y="3486127"/>
            <a:ext cx="1338828" cy="369332"/>
          </a:xfrm>
          <a:prstGeom prst="rect">
            <a:avLst/>
          </a:prstGeom>
          <a:noFill/>
        </p:spPr>
        <p:txBody>
          <a:bodyPr wrap="none" rtlCol="0">
            <a:spAutoFit/>
          </a:bodyPr>
          <a:lstStyle/>
          <a:p>
            <a:pPr algn="ctr"/>
            <a:r>
              <a:rPr lang="en-GB" b="1" dirty="0">
                <a:solidFill>
                  <a:schemeClr val="tx2"/>
                </a:solidFill>
              </a:rPr>
              <a:t>AngularJS</a:t>
            </a:r>
          </a:p>
        </p:txBody>
      </p:sp>
      <p:sp>
        <p:nvSpPr>
          <p:cNvPr id="24" name="TextBox 23"/>
          <p:cNvSpPr txBox="1"/>
          <p:nvPr/>
        </p:nvSpPr>
        <p:spPr>
          <a:xfrm>
            <a:off x="842368" y="5138977"/>
            <a:ext cx="582211" cy="369332"/>
          </a:xfrm>
          <a:prstGeom prst="rect">
            <a:avLst/>
          </a:prstGeom>
          <a:noFill/>
        </p:spPr>
        <p:txBody>
          <a:bodyPr wrap="none" rtlCol="0">
            <a:spAutoFit/>
          </a:bodyPr>
          <a:lstStyle/>
          <a:p>
            <a:pPr algn="ctr"/>
            <a:r>
              <a:rPr lang="en-GB" b="1" dirty="0">
                <a:solidFill>
                  <a:schemeClr val="tx2"/>
                </a:solidFill>
              </a:rPr>
              <a:t>iOS</a:t>
            </a:r>
          </a:p>
        </p:txBody>
      </p:sp>
      <p:sp>
        <p:nvSpPr>
          <p:cNvPr id="25" name="TextBox 24"/>
          <p:cNvSpPr txBox="1"/>
          <p:nvPr/>
        </p:nvSpPr>
        <p:spPr>
          <a:xfrm>
            <a:off x="3958872" y="1863453"/>
            <a:ext cx="1732270" cy="369332"/>
          </a:xfrm>
          <a:prstGeom prst="rect">
            <a:avLst/>
          </a:prstGeom>
          <a:noFill/>
        </p:spPr>
        <p:txBody>
          <a:bodyPr wrap="none" rtlCol="0">
            <a:spAutoFit/>
          </a:bodyPr>
          <a:lstStyle/>
          <a:p>
            <a:pPr algn="ctr"/>
            <a:r>
              <a:rPr lang="en-GB" b="1" dirty="0">
                <a:solidFill>
                  <a:schemeClr val="tx2"/>
                </a:solidFill>
              </a:rPr>
              <a:t>ASP.NET MVC</a:t>
            </a:r>
          </a:p>
        </p:txBody>
      </p:sp>
      <p:sp>
        <p:nvSpPr>
          <p:cNvPr id="26" name="TextBox 25"/>
          <p:cNvSpPr txBox="1"/>
          <p:nvPr/>
        </p:nvSpPr>
        <p:spPr>
          <a:xfrm>
            <a:off x="4444133" y="3439378"/>
            <a:ext cx="761747" cy="369332"/>
          </a:xfrm>
          <a:prstGeom prst="rect">
            <a:avLst/>
          </a:prstGeom>
          <a:noFill/>
        </p:spPr>
        <p:txBody>
          <a:bodyPr wrap="none" rtlCol="0">
            <a:spAutoFit/>
          </a:bodyPr>
          <a:lstStyle/>
          <a:p>
            <a:pPr algn="ctr"/>
            <a:r>
              <a:rPr lang="en-GB" b="1" dirty="0">
                <a:solidFill>
                  <a:schemeClr val="tx2"/>
                </a:solidFill>
              </a:rPr>
              <a:t>Ruby</a:t>
            </a:r>
          </a:p>
        </p:txBody>
      </p:sp>
      <p:sp>
        <p:nvSpPr>
          <p:cNvPr id="27" name="TextBox 26"/>
          <p:cNvSpPr txBox="1"/>
          <p:nvPr/>
        </p:nvSpPr>
        <p:spPr>
          <a:xfrm>
            <a:off x="4149182" y="5047000"/>
            <a:ext cx="1351652" cy="369332"/>
          </a:xfrm>
          <a:prstGeom prst="rect">
            <a:avLst/>
          </a:prstGeom>
          <a:noFill/>
        </p:spPr>
        <p:txBody>
          <a:bodyPr wrap="none" rtlCol="0">
            <a:spAutoFit/>
          </a:bodyPr>
          <a:lstStyle/>
          <a:p>
            <a:pPr algn="ctr"/>
            <a:r>
              <a:rPr lang="en-GB" b="1" dirty="0">
                <a:solidFill>
                  <a:schemeClr val="tx2"/>
                </a:solidFill>
              </a:rPr>
              <a:t>JavaScript</a:t>
            </a:r>
          </a:p>
        </p:txBody>
      </p:sp>
      <p:sp>
        <p:nvSpPr>
          <p:cNvPr id="28" name="TextBox 27"/>
          <p:cNvSpPr txBox="1"/>
          <p:nvPr/>
        </p:nvSpPr>
        <p:spPr>
          <a:xfrm>
            <a:off x="8086966" y="1863453"/>
            <a:ext cx="966932" cy="369332"/>
          </a:xfrm>
          <a:prstGeom prst="rect">
            <a:avLst/>
          </a:prstGeom>
          <a:noFill/>
        </p:spPr>
        <p:txBody>
          <a:bodyPr wrap="none" rtlCol="0">
            <a:spAutoFit/>
          </a:bodyPr>
          <a:lstStyle/>
          <a:p>
            <a:pPr algn="ctr"/>
            <a:r>
              <a:rPr lang="en-GB" b="1" dirty="0">
                <a:solidFill>
                  <a:schemeClr val="tx2"/>
                </a:solidFill>
              </a:rPr>
              <a:t>Python</a:t>
            </a:r>
          </a:p>
        </p:txBody>
      </p:sp>
      <p:sp>
        <p:nvSpPr>
          <p:cNvPr id="29" name="TextBox 28"/>
          <p:cNvSpPr txBox="1"/>
          <p:nvPr/>
        </p:nvSpPr>
        <p:spPr>
          <a:xfrm>
            <a:off x="8249193" y="3391736"/>
            <a:ext cx="659155" cy="369332"/>
          </a:xfrm>
          <a:prstGeom prst="rect">
            <a:avLst/>
          </a:prstGeom>
          <a:noFill/>
        </p:spPr>
        <p:txBody>
          <a:bodyPr wrap="none" rtlCol="0">
            <a:spAutoFit/>
          </a:bodyPr>
          <a:lstStyle/>
          <a:p>
            <a:pPr algn="ctr"/>
            <a:r>
              <a:rPr lang="en-GB" b="1" dirty="0">
                <a:solidFill>
                  <a:schemeClr val="tx2"/>
                </a:solidFill>
              </a:rPr>
              <a:t>PHP</a:t>
            </a:r>
          </a:p>
        </p:txBody>
      </p:sp>
      <p:sp>
        <p:nvSpPr>
          <p:cNvPr id="30" name="TextBox 29"/>
          <p:cNvSpPr txBox="1"/>
          <p:nvPr/>
        </p:nvSpPr>
        <p:spPr>
          <a:xfrm>
            <a:off x="8150734" y="4991036"/>
            <a:ext cx="723275" cy="369332"/>
          </a:xfrm>
          <a:prstGeom prst="rect">
            <a:avLst/>
          </a:prstGeom>
          <a:noFill/>
        </p:spPr>
        <p:txBody>
          <a:bodyPr wrap="none" rtlCol="0">
            <a:spAutoFit/>
          </a:bodyPr>
          <a:lstStyle/>
          <a:p>
            <a:pPr algn="ctr"/>
            <a:r>
              <a:rPr lang="en-GB" b="1" dirty="0">
                <a:solidFill>
                  <a:schemeClr val="tx2"/>
                </a:solidFill>
              </a:rPr>
              <a:t>UWP</a:t>
            </a:r>
          </a:p>
        </p:txBody>
      </p:sp>
    </p:spTree>
    <p:extLst>
      <p:ext uri="{BB962C8B-B14F-4D97-AF65-F5344CB8AC3E}">
        <p14:creationId xmlns:p14="http://schemas.microsoft.com/office/powerpoint/2010/main" val="2370300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Unified</a:t>
            </a:r>
            <a:r>
              <a:rPr lang="nl-NL" dirty="0"/>
              <a:t> API Style &amp;</a:t>
            </a:r>
            <a:br>
              <a:rPr lang="nl-NL" dirty="0"/>
            </a:br>
            <a:r>
              <a:rPr lang="nl-NL" dirty="0"/>
              <a:t>Single </a:t>
            </a:r>
            <a:r>
              <a:rPr lang="nl-NL" dirty="0" err="1"/>
              <a:t>Endpoint</a:t>
            </a:r>
            <a:endParaRPr lang="nl-NL" dirty="0"/>
          </a:p>
        </p:txBody>
      </p:sp>
      <p:sp>
        <p:nvSpPr>
          <p:cNvPr id="3" name="Content Placeholder 2"/>
          <p:cNvSpPr>
            <a:spLocks noGrp="1"/>
          </p:cNvSpPr>
          <p:nvPr>
            <p:ph idx="1"/>
          </p:nvPr>
        </p:nvSpPr>
        <p:spPr>
          <a:xfrm>
            <a:off x="838200" y="1825625"/>
            <a:ext cx="10515600" cy="884918"/>
          </a:xfrm>
        </p:spPr>
        <p:txBody>
          <a:bodyPr/>
          <a:lstStyle/>
          <a:p>
            <a:pPr marL="0" indent="0">
              <a:buNone/>
            </a:pPr>
            <a:r>
              <a:rPr lang="nl-NL" sz="3200" dirty="0">
                <a:hlinkClick r:id="rId2"/>
              </a:rPr>
              <a:t>https://graph.microsoft.com</a:t>
            </a:r>
            <a:endParaRPr lang="nl-NL" dirty="0"/>
          </a:p>
          <a:p>
            <a:pPr marL="0" indent="0">
              <a:buNone/>
            </a:pPr>
            <a:endParaRPr lang="nl-NL" dirty="0"/>
          </a:p>
        </p:txBody>
      </p:sp>
      <p:graphicFrame>
        <p:nvGraphicFramePr>
          <p:cNvPr id="4" name="Table 3"/>
          <p:cNvGraphicFramePr>
            <a:graphicFrameLocks noGrp="1"/>
          </p:cNvGraphicFramePr>
          <p:nvPr>
            <p:extLst>
              <p:ext uri="{D42A27DB-BD31-4B8C-83A1-F6EECF244321}">
                <p14:modId xmlns:p14="http://schemas.microsoft.com/office/powerpoint/2010/main" val="240987839"/>
              </p:ext>
            </p:extLst>
          </p:nvPr>
        </p:nvGraphicFramePr>
        <p:xfrm>
          <a:off x="838200" y="2845480"/>
          <a:ext cx="11130644" cy="3708400"/>
        </p:xfrm>
        <a:graphic>
          <a:graphicData uri="http://schemas.openxmlformats.org/drawingml/2006/table">
            <a:tbl>
              <a:tblPr firstRow="1" bandRow="1">
                <a:tableStyleId>{2D5ABB26-0587-4C30-8999-92F81FD0307C}</a:tableStyleId>
              </a:tblPr>
              <a:tblGrid>
                <a:gridCol w="3341916">
                  <a:extLst>
                    <a:ext uri="{9D8B030D-6E8A-4147-A177-3AD203B41FA5}">
                      <a16:colId xmlns:a16="http://schemas.microsoft.com/office/drawing/2014/main" val="3674017923"/>
                    </a:ext>
                  </a:extLst>
                </a:gridCol>
                <a:gridCol w="7788728">
                  <a:extLst>
                    <a:ext uri="{9D8B030D-6E8A-4147-A177-3AD203B41FA5}">
                      <a16:colId xmlns:a16="http://schemas.microsoft.com/office/drawing/2014/main" val="4060836509"/>
                    </a:ext>
                  </a:extLst>
                </a:gridCol>
              </a:tblGrid>
              <a:tr h="370840">
                <a:tc>
                  <a:txBody>
                    <a:bodyPr/>
                    <a:lstStyle/>
                    <a:p>
                      <a:r>
                        <a:rPr lang="nl-NL" b="1" dirty="0" err="1"/>
                        <a:t>Operation</a:t>
                      </a:r>
                      <a:endParaRPr lang="nl-NL" b="1" dirty="0"/>
                    </a:p>
                  </a:txBody>
                  <a:tcPr/>
                </a:tc>
                <a:tc>
                  <a:txBody>
                    <a:bodyPr/>
                    <a:lstStyle/>
                    <a:p>
                      <a:r>
                        <a:rPr lang="nl-NL" b="1" dirty="0"/>
                        <a:t>Service </a:t>
                      </a:r>
                      <a:r>
                        <a:rPr lang="nl-NL" b="1" dirty="0" err="1"/>
                        <a:t>Endpoint</a:t>
                      </a:r>
                      <a:endParaRPr lang="nl-NL" b="1" dirty="0"/>
                    </a:p>
                  </a:txBody>
                  <a:tcPr/>
                </a:tc>
                <a:extLst>
                  <a:ext uri="{0D108BD9-81ED-4DB2-BD59-A6C34878D82A}">
                    <a16:rowId xmlns:a16="http://schemas.microsoft.com/office/drawing/2014/main" val="4079445881"/>
                  </a:ext>
                </a:extLst>
              </a:tr>
              <a:tr h="370840">
                <a:tc>
                  <a:txBody>
                    <a:bodyPr/>
                    <a:lstStyle/>
                    <a:p>
                      <a:r>
                        <a:rPr lang="nl-NL" dirty="0"/>
                        <a:t>GET </a:t>
                      </a:r>
                      <a:r>
                        <a:rPr lang="nl-NL" dirty="0" err="1"/>
                        <a:t>my</a:t>
                      </a:r>
                      <a:r>
                        <a:rPr lang="nl-NL" dirty="0"/>
                        <a:t> profile</a:t>
                      </a:r>
                    </a:p>
                  </a:txBody>
                  <a:tcPr/>
                </a:tc>
                <a:tc>
                  <a:txBody>
                    <a:bodyPr/>
                    <a:lstStyle/>
                    <a:p>
                      <a:r>
                        <a:rPr lang="nl-NL" dirty="0">
                          <a:hlinkClick r:id="rId3"/>
                        </a:rPr>
                        <a:t>https://graph.microsoft.com/v1.0/me</a:t>
                      </a:r>
                      <a:endParaRPr lang="nl-NL" dirty="0"/>
                    </a:p>
                  </a:txBody>
                  <a:tcPr/>
                </a:tc>
                <a:extLst>
                  <a:ext uri="{0D108BD9-81ED-4DB2-BD59-A6C34878D82A}">
                    <a16:rowId xmlns:a16="http://schemas.microsoft.com/office/drawing/2014/main" val="203112602"/>
                  </a:ext>
                </a:extLst>
              </a:tr>
              <a:tr h="370840">
                <a:tc>
                  <a:txBody>
                    <a:bodyPr/>
                    <a:lstStyle/>
                    <a:p>
                      <a:r>
                        <a:rPr lang="nl-NL" dirty="0"/>
                        <a:t>GET</a:t>
                      </a:r>
                      <a:r>
                        <a:rPr lang="nl-NL" baseline="0" dirty="0"/>
                        <a:t> </a:t>
                      </a:r>
                      <a:r>
                        <a:rPr lang="nl-NL" baseline="0" dirty="0" err="1"/>
                        <a:t>my</a:t>
                      </a:r>
                      <a:r>
                        <a:rPr lang="nl-NL" baseline="0" dirty="0"/>
                        <a:t> files</a:t>
                      </a:r>
                      <a:endParaRPr lang="nl-N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hlinkClick r:id="rId4"/>
                        </a:rPr>
                        <a:t>https://graph.microsoft.com/v1.0/drive/root/children</a:t>
                      </a:r>
                      <a:endParaRPr lang="nl-NL" dirty="0"/>
                    </a:p>
                  </a:txBody>
                  <a:tcPr/>
                </a:tc>
                <a:extLst>
                  <a:ext uri="{0D108BD9-81ED-4DB2-BD59-A6C34878D82A}">
                    <a16:rowId xmlns:a16="http://schemas.microsoft.com/office/drawing/2014/main" val="3810246659"/>
                  </a:ext>
                </a:extLst>
              </a:tr>
              <a:tr h="370840">
                <a:tc>
                  <a:txBody>
                    <a:bodyPr/>
                    <a:lstStyle/>
                    <a:p>
                      <a:r>
                        <a:rPr lang="nl-NL" dirty="0"/>
                        <a:t>GET </a:t>
                      </a:r>
                      <a:r>
                        <a:rPr lang="nl-NL" dirty="0" err="1"/>
                        <a:t>my</a:t>
                      </a:r>
                      <a:r>
                        <a:rPr lang="nl-NL" dirty="0"/>
                        <a:t> </a:t>
                      </a:r>
                      <a:r>
                        <a:rPr lang="nl-NL" dirty="0" err="1"/>
                        <a:t>photo</a:t>
                      </a:r>
                      <a:endParaRPr lang="nl-N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hlinkClick r:id="rId5"/>
                        </a:rPr>
                        <a:t>https://graph.microsoft.com/v1.0/photo/$value</a:t>
                      </a:r>
                      <a:endParaRPr lang="nl-NL" dirty="0"/>
                    </a:p>
                  </a:txBody>
                  <a:tcPr/>
                </a:tc>
                <a:extLst>
                  <a:ext uri="{0D108BD9-81ED-4DB2-BD59-A6C34878D82A}">
                    <a16:rowId xmlns:a16="http://schemas.microsoft.com/office/drawing/2014/main" val="1768628871"/>
                  </a:ext>
                </a:extLst>
              </a:tr>
              <a:tr h="370840">
                <a:tc>
                  <a:txBody>
                    <a:bodyPr/>
                    <a:lstStyle/>
                    <a:p>
                      <a:r>
                        <a:rPr lang="nl-NL" dirty="0"/>
                        <a:t>GET </a:t>
                      </a:r>
                      <a:r>
                        <a:rPr lang="nl-NL" dirty="0" err="1"/>
                        <a:t>my</a:t>
                      </a:r>
                      <a:r>
                        <a:rPr lang="nl-NL" dirty="0"/>
                        <a:t> mail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hlinkClick r:id="rId6"/>
                        </a:rPr>
                        <a:t>https://graph.microsoft.com/v1.0/me.messages</a:t>
                      </a:r>
                      <a:endParaRPr lang="nl-NL" dirty="0"/>
                    </a:p>
                  </a:txBody>
                  <a:tcPr/>
                </a:tc>
                <a:extLst>
                  <a:ext uri="{0D108BD9-81ED-4DB2-BD59-A6C34878D82A}">
                    <a16:rowId xmlns:a16="http://schemas.microsoft.com/office/drawing/2014/main" val="1720964830"/>
                  </a:ext>
                </a:extLst>
              </a:tr>
              <a:tr h="370840">
                <a:tc>
                  <a:txBody>
                    <a:bodyPr/>
                    <a:lstStyle/>
                    <a:p>
                      <a:r>
                        <a:rPr lang="nl-NL" dirty="0"/>
                        <a:t>GET </a:t>
                      </a:r>
                      <a:r>
                        <a:rPr lang="nl-NL" dirty="0" err="1"/>
                        <a:t>my</a:t>
                      </a:r>
                      <a:r>
                        <a:rPr lang="nl-NL" dirty="0"/>
                        <a:t> </a:t>
                      </a:r>
                      <a:r>
                        <a:rPr lang="nl-NL" dirty="0" err="1"/>
                        <a:t>calendar</a:t>
                      </a:r>
                      <a:endParaRPr lang="nl-N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hlinkClick r:id="rId7"/>
                        </a:rPr>
                        <a:t>https://graph.microsoft.com/v1.0/me/calendar</a:t>
                      </a:r>
                      <a:endParaRPr lang="nl-NL" dirty="0"/>
                    </a:p>
                  </a:txBody>
                  <a:tcPr/>
                </a:tc>
                <a:extLst>
                  <a:ext uri="{0D108BD9-81ED-4DB2-BD59-A6C34878D82A}">
                    <a16:rowId xmlns:a16="http://schemas.microsoft.com/office/drawing/2014/main" val="2547447067"/>
                  </a:ext>
                </a:extLst>
              </a:tr>
              <a:tr h="370840">
                <a:tc>
                  <a:txBody>
                    <a:bodyPr/>
                    <a:lstStyle/>
                    <a:p>
                      <a:r>
                        <a:rPr lang="nl-NL" dirty="0"/>
                        <a:t>GET </a:t>
                      </a:r>
                      <a:r>
                        <a:rPr lang="nl-NL" dirty="0" err="1"/>
                        <a:t>my</a:t>
                      </a:r>
                      <a:r>
                        <a:rPr lang="nl-NL" dirty="0"/>
                        <a:t> manager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hlinkClick r:id="rId8"/>
                        </a:rPr>
                        <a:t>https://graph.microsoft.com/v1.0/me/manager</a:t>
                      </a:r>
                      <a:endParaRPr lang="nl-NL" dirty="0"/>
                    </a:p>
                  </a:txBody>
                  <a:tcPr/>
                </a:tc>
                <a:extLst>
                  <a:ext uri="{0D108BD9-81ED-4DB2-BD59-A6C34878D82A}">
                    <a16:rowId xmlns:a16="http://schemas.microsoft.com/office/drawing/2014/main" val="1039808568"/>
                  </a:ext>
                </a:extLst>
              </a:tr>
              <a:tr h="370840">
                <a:tc>
                  <a:txBody>
                    <a:bodyPr/>
                    <a:lstStyle/>
                    <a:p>
                      <a:r>
                        <a:rPr lang="nl-NL" dirty="0"/>
                        <a:t>GET </a:t>
                      </a:r>
                      <a:r>
                        <a:rPr lang="nl-NL" dirty="0" err="1"/>
                        <a:t>group</a:t>
                      </a:r>
                      <a:r>
                        <a:rPr lang="nl-NL" dirty="0"/>
                        <a:t> </a:t>
                      </a:r>
                      <a:r>
                        <a:rPr lang="nl-NL" dirty="0" err="1"/>
                        <a:t>conversations</a:t>
                      </a:r>
                      <a:endParaRPr lang="nl-N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hlinkClick r:id="rId9"/>
                        </a:rPr>
                        <a:t>https://graph.microsoft.com/v1.0/groups/&lt;id&gt;/conversations</a:t>
                      </a:r>
                      <a:endParaRPr lang="nl-NL" dirty="0"/>
                    </a:p>
                  </a:txBody>
                  <a:tcPr/>
                </a:tc>
                <a:extLst>
                  <a:ext uri="{0D108BD9-81ED-4DB2-BD59-A6C34878D82A}">
                    <a16:rowId xmlns:a16="http://schemas.microsoft.com/office/drawing/2014/main" val="3738976848"/>
                  </a:ext>
                </a:extLst>
              </a:tr>
              <a:tr h="370840">
                <a:tc>
                  <a:txBody>
                    <a:bodyPr/>
                    <a:lstStyle/>
                    <a:p>
                      <a:r>
                        <a:rPr lang="nl-NL" dirty="0"/>
                        <a:t>GET files </a:t>
                      </a:r>
                      <a:r>
                        <a:rPr lang="nl-NL" dirty="0" err="1"/>
                        <a:t>trending</a:t>
                      </a:r>
                      <a:r>
                        <a:rPr lang="nl-NL" dirty="0"/>
                        <a:t> </a:t>
                      </a:r>
                      <a:r>
                        <a:rPr lang="nl-NL" dirty="0" err="1"/>
                        <a:t>around</a:t>
                      </a:r>
                      <a:r>
                        <a:rPr lang="nl-NL" dirty="0"/>
                        <a:t> 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hlinkClick r:id="rId10"/>
                        </a:rPr>
                        <a:t>https://graph.microsoft.com/v1.0/me/insights/trending</a:t>
                      </a:r>
                      <a:endParaRPr lang="nl-NL" dirty="0"/>
                    </a:p>
                  </a:txBody>
                  <a:tcPr/>
                </a:tc>
                <a:extLst>
                  <a:ext uri="{0D108BD9-81ED-4DB2-BD59-A6C34878D82A}">
                    <a16:rowId xmlns:a16="http://schemas.microsoft.com/office/drawing/2014/main" val="3777986677"/>
                  </a:ext>
                </a:extLst>
              </a:tr>
              <a:tr h="370840">
                <a:tc>
                  <a:txBody>
                    <a:bodyPr/>
                    <a:lstStyle/>
                    <a:p>
                      <a:endParaRPr lang="nl-N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dirty="0"/>
                    </a:p>
                  </a:txBody>
                  <a:tcPr/>
                </a:tc>
                <a:extLst>
                  <a:ext uri="{0D108BD9-81ED-4DB2-BD59-A6C34878D82A}">
                    <a16:rowId xmlns:a16="http://schemas.microsoft.com/office/drawing/2014/main" val="3252033381"/>
                  </a:ext>
                </a:extLst>
              </a:tr>
            </a:tbl>
          </a:graphicData>
        </a:graphic>
      </p:graphicFrame>
    </p:spTree>
    <p:extLst>
      <p:ext uri="{BB962C8B-B14F-4D97-AF65-F5344CB8AC3E}">
        <p14:creationId xmlns:p14="http://schemas.microsoft.com/office/powerpoint/2010/main" val="2541850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What’s</a:t>
            </a:r>
            <a:r>
              <a:rPr lang="nl-NL" dirty="0"/>
              <a:t> been GA over </a:t>
            </a:r>
            <a:r>
              <a:rPr lang="nl-NL" dirty="0" err="1"/>
              <a:t>the</a:t>
            </a:r>
            <a:br>
              <a:rPr lang="nl-NL" dirty="0"/>
            </a:br>
            <a:r>
              <a:rPr lang="nl-NL" dirty="0"/>
              <a:t>last </a:t>
            </a:r>
            <a:r>
              <a:rPr lang="nl-NL" dirty="0" err="1"/>
              <a:t>year</a:t>
            </a:r>
            <a:r>
              <a:rPr lang="nl-NL" dirty="0"/>
              <a:t>?</a:t>
            </a:r>
          </a:p>
        </p:txBody>
      </p:sp>
      <p:sp>
        <p:nvSpPr>
          <p:cNvPr id="3" name="Content Placeholder 2"/>
          <p:cNvSpPr>
            <a:spLocks noGrp="1"/>
          </p:cNvSpPr>
          <p:nvPr>
            <p:ph idx="1"/>
          </p:nvPr>
        </p:nvSpPr>
        <p:spPr/>
        <p:txBody>
          <a:bodyPr/>
          <a:lstStyle/>
          <a:p>
            <a:r>
              <a:rPr lang="en-GB" sz="2800" dirty="0"/>
              <a:t>Azure Active Directory</a:t>
            </a:r>
          </a:p>
          <a:p>
            <a:r>
              <a:rPr lang="en-GB" sz="2800" dirty="0"/>
              <a:t>Outlook mail, Calendar and Contacts</a:t>
            </a:r>
          </a:p>
          <a:p>
            <a:r>
              <a:rPr lang="en-GB" sz="2800" dirty="0"/>
              <a:t>Office 365 Groups and Conversations</a:t>
            </a:r>
          </a:p>
          <a:p>
            <a:r>
              <a:rPr lang="en-GB" sz="2800" dirty="0"/>
              <a:t>OneDrive Drives and Files</a:t>
            </a:r>
          </a:p>
          <a:p>
            <a:r>
              <a:rPr lang="en-GB" sz="2800" dirty="0" err="1"/>
              <a:t>WebHooks</a:t>
            </a:r>
            <a:r>
              <a:rPr lang="en-GB" sz="2800" dirty="0"/>
              <a:t> for Outlook data</a:t>
            </a:r>
          </a:p>
          <a:p>
            <a:r>
              <a:rPr lang="en-GB" sz="2800" dirty="0"/>
              <a:t>SharePoint &amp; </a:t>
            </a:r>
            <a:r>
              <a:rPr lang="en-GB" sz="2800" dirty="0" err="1"/>
              <a:t>LiveID</a:t>
            </a:r>
            <a:r>
              <a:rPr lang="en-GB" sz="2800" dirty="0"/>
              <a:t> profiles</a:t>
            </a:r>
          </a:p>
        </p:txBody>
      </p:sp>
    </p:spTree>
    <p:extLst>
      <p:ext uri="{BB962C8B-B14F-4D97-AF65-F5344CB8AC3E}">
        <p14:creationId xmlns:p14="http://schemas.microsoft.com/office/powerpoint/2010/main" val="3430294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What’s</a:t>
            </a:r>
            <a:r>
              <a:rPr lang="nl-NL" dirty="0"/>
              <a:t> new in GA?</a:t>
            </a:r>
          </a:p>
        </p:txBody>
      </p:sp>
      <p:sp>
        <p:nvSpPr>
          <p:cNvPr id="3" name="Content Placeholder 2"/>
          <p:cNvSpPr>
            <a:spLocks noGrp="1"/>
          </p:cNvSpPr>
          <p:nvPr>
            <p:ph idx="1"/>
          </p:nvPr>
        </p:nvSpPr>
        <p:spPr/>
        <p:txBody>
          <a:bodyPr/>
          <a:lstStyle/>
          <a:p>
            <a:r>
              <a:rPr lang="nl-NL" sz="2800" dirty="0"/>
              <a:t>Excel API</a:t>
            </a:r>
          </a:p>
          <a:p>
            <a:r>
              <a:rPr lang="nl-NL" sz="2800" dirty="0" err="1"/>
              <a:t>WebHooks</a:t>
            </a:r>
            <a:r>
              <a:rPr lang="nl-NL" sz="2800" dirty="0"/>
              <a:t> </a:t>
            </a:r>
            <a:r>
              <a:rPr lang="nl-NL" sz="2800" dirty="0" err="1"/>
              <a:t>for</a:t>
            </a:r>
            <a:r>
              <a:rPr lang="nl-NL" sz="2800" dirty="0"/>
              <a:t> OneDrive</a:t>
            </a:r>
          </a:p>
          <a:p>
            <a:r>
              <a:rPr lang="nl-NL" sz="2800" dirty="0" err="1"/>
              <a:t>Extend</a:t>
            </a:r>
            <a:r>
              <a:rPr lang="nl-NL" sz="2800" dirty="0"/>
              <a:t> </a:t>
            </a:r>
            <a:r>
              <a:rPr lang="nl-NL" sz="2800" dirty="0" err="1"/>
              <a:t>Graph</a:t>
            </a:r>
            <a:r>
              <a:rPr lang="nl-NL" sz="2800" dirty="0"/>
              <a:t> </a:t>
            </a:r>
            <a:r>
              <a:rPr lang="nl-NL" sz="2800" dirty="0" err="1"/>
              <a:t>with</a:t>
            </a:r>
            <a:r>
              <a:rPr lang="nl-NL" sz="2800" dirty="0"/>
              <a:t> </a:t>
            </a:r>
            <a:r>
              <a:rPr lang="nl-NL" sz="2800" dirty="0" err="1"/>
              <a:t>your</a:t>
            </a:r>
            <a:r>
              <a:rPr lang="nl-NL" sz="2800" dirty="0"/>
              <a:t> </a:t>
            </a:r>
            <a:r>
              <a:rPr lang="nl-NL" sz="2800" dirty="0" err="1"/>
              <a:t>own</a:t>
            </a:r>
            <a:r>
              <a:rPr lang="nl-NL" sz="2800" dirty="0"/>
              <a:t> LOB info </a:t>
            </a:r>
            <a:r>
              <a:rPr lang="nl-NL" sz="2800" dirty="0" err="1"/>
              <a:t>for</a:t>
            </a:r>
            <a:r>
              <a:rPr lang="nl-NL" sz="2800" dirty="0"/>
              <a:t> Outlook</a:t>
            </a:r>
          </a:p>
          <a:p>
            <a:r>
              <a:rPr lang="nl-NL" sz="2800" dirty="0" err="1"/>
              <a:t>FindMeetingTimes</a:t>
            </a:r>
            <a:r>
              <a:rPr lang="nl-NL" sz="2800" dirty="0"/>
              <a:t> </a:t>
            </a:r>
            <a:r>
              <a:rPr lang="nl-NL" sz="2800" dirty="0" err="1"/>
              <a:t>scheduling</a:t>
            </a:r>
            <a:r>
              <a:rPr lang="nl-NL" sz="2800" dirty="0"/>
              <a:t> API</a:t>
            </a:r>
          </a:p>
        </p:txBody>
      </p:sp>
    </p:spTree>
    <p:extLst>
      <p:ext uri="{BB962C8B-B14F-4D97-AF65-F5344CB8AC3E}">
        <p14:creationId xmlns:p14="http://schemas.microsoft.com/office/powerpoint/2010/main" val="2400329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What’s</a:t>
            </a:r>
            <a:r>
              <a:rPr lang="nl-NL" dirty="0"/>
              <a:t> new in Preview?</a:t>
            </a:r>
          </a:p>
        </p:txBody>
      </p:sp>
      <p:sp>
        <p:nvSpPr>
          <p:cNvPr id="3" name="Content Placeholder 2"/>
          <p:cNvSpPr>
            <a:spLocks noGrp="1"/>
          </p:cNvSpPr>
          <p:nvPr>
            <p:ph idx="1"/>
          </p:nvPr>
        </p:nvSpPr>
        <p:spPr>
          <a:xfrm>
            <a:off x="642257" y="1601562"/>
            <a:ext cx="10515600" cy="4351338"/>
          </a:xfrm>
        </p:spPr>
        <p:txBody>
          <a:bodyPr/>
          <a:lstStyle/>
          <a:p>
            <a:r>
              <a:rPr lang="en-GB" sz="2800" dirty="0"/>
              <a:t>SharePoint Sites and Lists</a:t>
            </a:r>
          </a:p>
          <a:p>
            <a:r>
              <a:rPr lang="en-GB" sz="2800" dirty="0"/>
              <a:t>Hybrid On-premises support for Outlook</a:t>
            </a:r>
          </a:p>
          <a:p>
            <a:r>
              <a:rPr lang="en-GB" sz="2800" dirty="0"/>
              <a:t>@Mentions social gestures</a:t>
            </a:r>
          </a:p>
          <a:p>
            <a:r>
              <a:rPr lang="en-GB" sz="2800" dirty="0"/>
              <a:t>Simpler query syntax without $</a:t>
            </a:r>
          </a:p>
          <a:p>
            <a:r>
              <a:rPr lang="en-GB" sz="2800" dirty="0"/>
              <a:t>OneDrive large file upload</a:t>
            </a:r>
          </a:p>
          <a:p>
            <a:r>
              <a:rPr lang="en-GB" sz="2800" dirty="0"/>
              <a:t>Azure AD</a:t>
            </a:r>
          </a:p>
          <a:p>
            <a:pPr lvl="1"/>
            <a:r>
              <a:rPr lang="en-GB" sz="2000" dirty="0"/>
              <a:t>Administrative Units</a:t>
            </a:r>
          </a:p>
          <a:p>
            <a:pPr lvl="1"/>
            <a:r>
              <a:rPr lang="en-GB" sz="2000" dirty="0"/>
              <a:t>Invitation Manager</a:t>
            </a:r>
          </a:p>
          <a:p>
            <a:pPr lvl="1"/>
            <a:r>
              <a:rPr lang="en-GB" sz="2000" dirty="0"/>
              <a:t>Privileged Identity Management</a:t>
            </a:r>
          </a:p>
          <a:p>
            <a:pPr lvl="1"/>
            <a:r>
              <a:rPr lang="en-GB" sz="2000" dirty="0"/>
              <a:t>Identity Protection</a:t>
            </a:r>
          </a:p>
          <a:p>
            <a:pPr lvl="1"/>
            <a:r>
              <a:rPr lang="en-GB" sz="2000" dirty="0"/>
              <a:t>Application Proxy</a:t>
            </a:r>
            <a:endParaRPr lang="en-GB" sz="1800" dirty="0"/>
          </a:p>
        </p:txBody>
      </p:sp>
      <p:sp>
        <p:nvSpPr>
          <p:cNvPr id="4" name="TextBox 3"/>
          <p:cNvSpPr txBox="1"/>
          <p:nvPr/>
        </p:nvSpPr>
        <p:spPr>
          <a:xfrm>
            <a:off x="6096000" y="4137018"/>
            <a:ext cx="4946098" cy="1446550"/>
          </a:xfrm>
          <a:prstGeom prst="rect">
            <a:avLst/>
          </a:prstGeom>
          <a:noFill/>
        </p:spPr>
        <p:txBody>
          <a:bodyPr wrap="none" rtlCol="0">
            <a:spAutoFit/>
          </a:bodyPr>
          <a:lstStyle/>
          <a:p>
            <a:r>
              <a:rPr lang="en-GB" sz="2800" dirty="0">
                <a:solidFill>
                  <a:srgbClr val="666666"/>
                </a:solidFill>
                <a:latin typeface="Arial Nova Light" panose="020B0304020202020204"/>
              </a:rPr>
              <a:t>Coming Soon</a:t>
            </a:r>
          </a:p>
          <a:p>
            <a:pPr marL="285750" indent="-285750">
              <a:buFont typeface="Arial" panose="020B0604020202020204" pitchFamily="34" charset="0"/>
              <a:buChar char="•"/>
            </a:pPr>
            <a:r>
              <a:rPr lang="en-GB" sz="2000" dirty="0">
                <a:solidFill>
                  <a:srgbClr val="666666"/>
                </a:solidFill>
                <a:latin typeface="Arial Nova Light" panose="020B0304020202020204"/>
              </a:rPr>
              <a:t>Delta queries for Outlook and Azure AD</a:t>
            </a:r>
          </a:p>
          <a:p>
            <a:pPr marL="285750" indent="-285750">
              <a:buFont typeface="Arial" panose="020B0604020202020204" pitchFamily="34" charset="0"/>
              <a:buChar char="•"/>
            </a:pPr>
            <a:r>
              <a:rPr lang="en-GB" sz="2000" dirty="0">
                <a:solidFill>
                  <a:srgbClr val="666666"/>
                </a:solidFill>
                <a:latin typeface="Arial Nova Light" panose="020B0304020202020204"/>
              </a:rPr>
              <a:t>Intune API</a:t>
            </a:r>
          </a:p>
          <a:p>
            <a:pPr marL="285750" indent="-285750">
              <a:buFont typeface="Arial" panose="020B0604020202020204" pitchFamily="34" charset="0"/>
              <a:buChar char="•"/>
            </a:pPr>
            <a:r>
              <a:rPr lang="en-GB" sz="2000" dirty="0">
                <a:solidFill>
                  <a:srgbClr val="666666"/>
                </a:solidFill>
                <a:latin typeface="Arial Nova Light" panose="020B0304020202020204"/>
              </a:rPr>
              <a:t>Office 365 Reports</a:t>
            </a:r>
            <a:endParaRPr lang="en-GB" dirty="0">
              <a:solidFill>
                <a:srgbClr val="666666"/>
              </a:solidFill>
              <a:latin typeface="Arial Nova Light" panose="020B0304020202020204"/>
            </a:endParaRPr>
          </a:p>
        </p:txBody>
      </p:sp>
    </p:spTree>
    <p:extLst>
      <p:ext uri="{BB962C8B-B14F-4D97-AF65-F5344CB8AC3E}">
        <p14:creationId xmlns:p14="http://schemas.microsoft.com/office/powerpoint/2010/main" val="389993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What</a:t>
            </a:r>
            <a:r>
              <a:rPr lang="nl-NL" dirty="0"/>
              <a:t> we </a:t>
            </a:r>
            <a:r>
              <a:rPr lang="nl-NL" dirty="0" err="1"/>
              <a:t>don’t</a:t>
            </a:r>
            <a:r>
              <a:rPr lang="nl-NL" dirty="0"/>
              <a:t> have (</a:t>
            </a:r>
            <a:r>
              <a:rPr lang="nl-NL" dirty="0" err="1"/>
              <a:t>yet</a:t>
            </a:r>
            <a:r>
              <a:rPr lang="nl-NL" dirty="0"/>
              <a:t>)</a:t>
            </a:r>
          </a:p>
        </p:txBody>
      </p:sp>
      <p:sp>
        <p:nvSpPr>
          <p:cNvPr id="3" name="Content Placeholder 2"/>
          <p:cNvSpPr>
            <a:spLocks noGrp="1"/>
          </p:cNvSpPr>
          <p:nvPr>
            <p:ph idx="1"/>
          </p:nvPr>
        </p:nvSpPr>
        <p:spPr/>
        <p:txBody>
          <a:bodyPr/>
          <a:lstStyle/>
          <a:p>
            <a:r>
              <a:rPr lang="en-GB" i="1" dirty="0"/>
              <a:t>Support for SharePoint Framework (</a:t>
            </a:r>
            <a:r>
              <a:rPr lang="en-GB" i="1" dirty="0" err="1"/>
              <a:t>SPFx</a:t>
            </a:r>
            <a:r>
              <a:rPr lang="en-GB" i="1" dirty="0"/>
              <a:t>)</a:t>
            </a:r>
          </a:p>
          <a:p>
            <a:r>
              <a:rPr lang="en-GB" dirty="0"/>
              <a:t>The richness the current specific Office 365 APIs offer</a:t>
            </a:r>
          </a:p>
        </p:txBody>
      </p:sp>
    </p:spTree>
    <p:extLst>
      <p:ext uri="{BB962C8B-B14F-4D97-AF65-F5344CB8AC3E}">
        <p14:creationId xmlns:p14="http://schemas.microsoft.com/office/powerpoint/2010/main" val="305621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Graph</a:t>
            </a:r>
            <a:r>
              <a:rPr lang="nl-NL" dirty="0"/>
              <a:t>, </a:t>
            </a:r>
            <a:r>
              <a:rPr lang="nl-NL" dirty="0" err="1"/>
              <a:t>Graph</a:t>
            </a:r>
            <a:r>
              <a:rPr lang="nl-NL" dirty="0"/>
              <a:t>, </a:t>
            </a:r>
            <a:r>
              <a:rPr lang="nl-NL" dirty="0" err="1"/>
              <a:t>Graph</a:t>
            </a:r>
            <a:endParaRPr lang="nl-NL" dirty="0"/>
          </a:p>
        </p:txBody>
      </p:sp>
      <p:sp>
        <p:nvSpPr>
          <p:cNvPr id="3" name="Content Placeholder 2"/>
          <p:cNvSpPr>
            <a:spLocks noGrp="1"/>
          </p:cNvSpPr>
          <p:nvPr>
            <p:ph idx="1"/>
          </p:nvPr>
        </p:nvSpPr>
        <p:spPr>
          <a:xfrm>
            <a:off x="838200" y="1809296"/>
            <a:ext cx="10515600" cy="4351338"/>
          </a:xfrm>
        </p:spPr>
        <p:txBody>
          <a:bodyPr/>
          <a:lstStyle/>
          <a:p>
            <a:r>
              <a:rPr lang="nl-NL" dirty="0" err="1"/>
              <a:t>Azure</a:t>
            </a:r>
            <a:r>
              <a:rPr lang="nl-NL" dirty="0"/>
              <a:t> AD </a:t>
            </a:r>
            <a:r>
              <a:rPr lang="nl-NL" dirty="0" err="1"/>
              <a:t>Graph</a:t>
            </a:r>
            <a:endParaRPr lang="nl-NL" dirty="0"/>
          </a:p>
          <a:p>
            <a:r>
              <a:rPr lang="nl-NL" dirty="0"/>
              <a:t>Open </a:t>
            </a:r>
            <a:r>
              <a:rPr lang="nl-NL" dirty="0" err="1"/>
              <a:t>Graph</a:t>
            </a:r>
            <a:endParaRPr lang="nl-NL" dirty="0"/>
          </a:p>
          <a:p>
            <a:r>
              <a:rPr lang="nl-NL" dirty="0"/>
              <a:t>Office </a:t>
            </a:r>
            <a:r>
              <a:rPr lang="nl-NL" dirty="0" err="1"/>
              <a:t>Graph</a:t>
            </a:r>
            <a:endParaRPr lang="nl-NL" dirty="0"/>
          </a:p>
          <a:p>
            <a:r>
              <a:rPr lang="nl-NL" dirty="0"/>
              <a:t>GQL</a:t>
            </a:r>
          </a:p>
          <a:p>
            <a:r>
              <a:rPr lang="nl-NL" dirty="0"/>
              <a:t>Office 365 </a:t>
            </a:r>
            <a:r>
              <a:rPr lang="nl-NL" dirty="0" err="1"/>
              <a:t>Unified</a:t>
            </a:r>
            <a:r>
              <a:rPr lang="nl-NL" dirty="0"/>
              <a:t> API</a:t>
            </a:r>
          </a:p>
          <a:p>
            <a:r>
              <a:rPr lang="nl-NL" dirty="0"/>
              <a:t>Microsoft </a:t>
            </a:r>
            <a:r>
              <a:rPr lang="nl-NL" dirty="0" err="1"/>
              <a:t>Graph</a:t>
            </a:r>
            <a:endParaRPr lang="nl-NL" dirty="0"/>
          </a:p>
          <a:p>
            <a:r>
              <a:rPr lang="nl-NL" dirty="0"/>
              <a:t>….</a:t>
            </a:r>
          </a:p>
        </p:txBody>
      </p:sp>
      <p:pic>
        <p:nvPicPr>
          <p:cNvPr id="4" name="Picture 3"/>
          <p:cNvPicPr>
            <a:picLocks noChangeAspect="1"/>
          </p:cNvPicPr>
          <p:nvPr/>
        </p:nvPicPr>
        <p:blipFill>
          <a:blip r:embed="rId3"/>
          <a:stretch>
            <a:fillRect/>
          </a:stretch>
        </p:blipFill>
        <p:spPr>
          <a:xfrm>
            <a:off x="5161234" y="1825625"/>
            <a:ext cx="5985434" cy="3970338"/>
          </a:xfrm>
          <a:prstGeom prst="rect">
            <a:avLst/>
          </a:prstGeom>
        </p:spPr>
      </p:pic>
    </p:spTree>
    <p:extLst>
      <p:ext uri="{BB962C8B-B14F-4D97-AF65-F5344CB8AC3E}">
        <p14:creationId xmlns:p14="http://schemas.microsoft.com/office/powerpoint/2010/main" val="512059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a:t>
            </a:r>
          </a:p>
        </p:txBody>
      </p:sp>
      <p:sp>
        <p:nvSpPr>
          <p:cNvPr id="4" name="Text Placeholder 3"/>
          <p:cNvSpPr>
            <a:spLocks noGrp="1"/>
          </p:cNvSpPr>
          <p:nvPr>
            <p:ph type="body" idx="1"/>
          </p:nvPr>
        </p:nvSpPr>
        <p:spPr/>
        <p:txBody>
          <a:bodyPr/>
          <a:lstStyle/>
          <a:p>
            <a:r>
              <a:rPr lang="en-GB" dirty="0"/>
              <a:t>Graph Explorer with work and personal accounts</a:t>
            </a:r>
          </a:p>
        </p:txBody>
      </p:sp>
    </p:spTree>
    <p:extLst>
      <p:ext uri="{BB962C8B-B14F-4D97-AF65-F5344CB8AC3E}">
        <p14:creationId xmlns:p14="http://schemas.microsoft.com/office/powerpoint/2010/main" val="665874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l-NL" dirty="0"/>
              <a:t>Microsoft </a:t>
            </a:r>
            <a:r>
              <a:rPr lang="nl-NL" dirty="0" err="1"/>
              <a:t>Graph</a:t>
            </a:r>
            <a:endParaRPr lang="nl-NL" dirty="0"/>
          </a:p>
        </p:txBody>
      </p:sp>
      <p:sp>
        <p:nvSpPr>
          <p:cNvPr id="5" name="Subtitle 4"/>
          <p:cNvSpPr>
            <a:spLocks noGrp="1"/>
          </p:cNvSpPr>
          <p:nvPr>
            <p:ph type="subTitle" idx="1"/>
          </p:nvPr>
        </p:nvSpPr>
        <p:spPr/>
        <p:txBody>
          <a:bodyPr/>
          <a:lstStyle/>
          <a:p>
            <a:r>
              <a:rPr lang="nl-NL" dirty="0" err="1"/>
              <a:t>Authentication</a:t>
            </a:r>
            <a:r>
              <a:rPr lang="nl-NL" dirty="0"/>
              <a:t> </a:t>
            </a:r>
            <a:r>
              <a:rPr lang="nl-NL" dirty="0" err="1"/>
              <a:t>and</a:t>
            </a:r>
            <a:r>
              <a:rPr lang="nl-NL" dirty="0"/>
              <a:t> </a:t>
            </a:r>
            <a:r>
              <a:rPr lang="nl-NL" dirty="0" err="1"/>
              <a:t>libaries</a:t>
            </a:r>
            <a:endParaRPr lang="nl-NL" dirty="0"/>
          </a:p>
        </p:txBody>
      </p:sp>
    </p:spTree>
    <p:extLst>
      <p:ext uri="{BB962C8B-B14F-4D97-AF65-F5344CB8AC3E}">
        <p14:creationId xmlns:p14="http://schemas.microsoft.com/office/powerpoint/2010/main" val="939022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a:t>App </a:t>
            </a:r>
            <a:r>
              <a:rPr lang="nl-NL" dirty="0" err="1"/>
              <a:t>registration</a:t>
            </a:r>
            <a:r>
              <a:rPr lang="nl-NL" dirty="0"/>
              <a:t> options</a:t>
            </a:r>
          </a:p>
        </p:txBody>
      </p:sp>
      <p:sp>
        <p:nvSpPr>
          <p:cNvPr id="5" name="Content Placeholder 4"/>
          <p:cNvSpPr>
            <a:spLocks noGrp="1"/>
          </p:cNvSpPr>
          <p:nvPr>
            <p:ph idx="1"/>
          </p:nvPr>
        </p:nvSpPr>
        <p:spPr/>
        <p:txBody>
          <a:bodyPr/>
          <a:lstStyle/>
          <a:p>
            <a:endParaRPr lang="nl-NL"/>
          </a:p>
        </p:txBody>
      </p:sp>
      <p:pic>
        <p:nvPicPr>
          <p:cNvPr id="6" name="Picture 5"/>
          <p:cNvPicPr>
            <a:picLocks noChangeAspect="1"/>
          </p:cNvPicPr>
          <p:nvPr/>
        </p:nvPicPr>
        <p:blipFill>
          <a:blip r:embed="rId2"/>
          <a:stretch>
            <a:fillRect/>
          </a:stretch>
        </p:blipFill>
        <p:spPr>
          <a:xfrm>
            <a:off x="1443037" y="1939245"/>
            <a:ext cx="9305925" cy="4152900"/>
          </a:xfrm>
          <a:prstGeom prst="rect">
            <a:avLst/>
          </a:prstGeom>
        </p:spPr>
      </p:pic>
    </p:spTree>
    <p:extLst>
      <p:ext uri="{BB962C8B-B14F-4D97-AF65-F5344CB8AC3E}">
        <p14:creationId xmlns:p14="http://schemas.microsoft.com/office/powerpoint/2010/main" val="236990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09"/>
            <a:ext cx="12192000" cy="6858000"/>
          </a:xfrm>
          <a:prstGeom prst="rect">
            <a:avLst/>
          </a:prstGeom>
          <a:noFill/>
          <a:ln>
            <a:noFill/>
          </a:ln>
        </p:spPr>
      </p:pic>
      <p:sp>
        <p:nvSpPr>
          <p:cNvPr id="3" name="TextBox 2"/>
          <p:cNvSpPr txBox="1"/>
          <p:nvPr/>
        </p:nvSpPr>
        <p:spPr>
          <a:xfrm>
            <a:off x="3461657" y="2111831"/>
            <a:ext cx="8011886" cy="646331"/>
          </a:xfrm>
          <a:prstGeom prst="rect">
            <a:avLst/>
          </a:prstGeom>
          <a:noFill/>
        </p:spPr>
        <p:txBody>
          <a:bodyPr wrap="square" rtlCol="0" anchor="t">
            <a:spAutoFit/>
          </a:bodyPr>
          <a:lstStyle/>
          <a:p>
            <a:r>
              <a:rPr lang="en-US" sz="3600" dirty="0">
                <a:solidFill>
                  <a:schemeClr val="bg1">
                    <a:lumMod val="95000"/>
                  </a:schemeClr>
                </a:solidFill>
                <a:latin typeface="Arial Black" panose="020B0A04020102020204" pitchFamily="34" charset="0"/>
              </a:rPr>
              <a:t>Microsoft Graph API Deep Dive</a:t>
            </a:r>
            <a:endParaRPr lang="en-GB" sz="3600" dirty="0">
              <a:solidFill>
                <a:schemeClr val="bg1">
                  <a:lumMod val="95000"/>
                </a:schemeClr>
              </a:solidFill>
              <a:latin typeface="Arial Black" panose="020B0A04020102020204" pitchFamily="34" charset="0"/>
            </a:endParaRPr>
          </a:p>
        </p:txBody>
      </p:sp>
      <p:sp>
        <p:nvSpPr>
          <p:cNvPr id="6" name="TextBox 5"/>
          <p:cNvSpPr txBox="1"/>
          <p:nvPr/>
        </p:nvSpPr>
        <p:spPr>
          <a:xfrm>
            <a:off x="3461657" y="2816856"/>
            <a:ext cx="8011886" cy="615553"/>
          </a:xfrm>
          <a:prstGeom prst="rect">
            <a:avLst/>
          </a:prstGeom>
          <a:noFill/>
        </p:spPr>
        <p:txBody>
          <a:bodyPr wrap="square" rtlCol="0" anchor="t">
            <a:spAutoFit/>
          </a:bodyPr>
          <a:lstStyle/>
          <a:p>
            <a:r>
              <a:rPr lang="en-GB" sz="3400" dirty="0">
                <a:solidFill>
                  <a:srgbClr val="FF9933"/>
                </a:solidFill>
                <a:latin typeface="Arial Nova Light" panose="020B0304020202020204" pitchFamily="34" charset="0"/>
                <a:cs typeface="Arial Nova Light" panose="020B0304020202020204" pitchFamily="34" charset="0"/>
              </a:rPr>
              <a:t>Donald Hessing</a:t>
            </a:r>
          </a:p>
        </p:txBody>
      </p:sp>
      <p:sp>
        <p:nvSpPr>
          <p:cNvPr id="7" name="TextBox 6"/>
          <p:cNvSpPr txBox="1"/>
          <p:nvPr/>
        </p:nvSpPr>
        <p:spPr>
          <a:xfrm>
            <a:off x="3461657" y="3432409"/>
            <a:ext cx="8011886" cy="1200329"/>
          </a:xfrm>
          <a:prstGeom prst="rect">
            <a:avLst/>
          </a:prstGeom>
          <a:noFill/>
        </p:spPr>
        <p:txBody>
          <a:bodyPr wrap="square" rtlCol="0" anchor="t">
            <a:spAutoFit/>
          </a:bodyPr>
          <a:lstStyle/>
          <a:p>
            <a:r>
              <a:rPr lang="en-GB" sz="2400" dirty="0">
                <a:solidFill>
                  <a:srgbClr val="99CCFF"/>
                </a:solidFill>
                <a:latin typeface="Arial Nova Light" panose="020B0304020202020204" pitchFamily="34" charset="0"/>
                <a:cs typeface="Arial Nova Light" panose="020B0304020202020204" pitchFamily="34" charset="0"/>
              </a:rPr>
              <a:t>Microsoft Digital Lead Architect, </a:t>
            </a:r>
          </a:p>
          <a:p>
            <a:r>
              <a:rPr lang="en-GB" sz="2400" dirty="0">
                <a:solidFill>
                  <a:srgbClr val="99CCFF"/>
                </a:solidFill>
                <a:latin typeface="Arial Nova Light" panose="020B0304020202020204" pitchFamily="34" charset="0"/>
                <a:cs typeface="Arial Nova Light" panose="020B0304020202020204" pitchFamily="34" charset="0"/>
              </a:rPr>
              <a:t>Capgemini, The Netherlands</a:t>
            </a:r>
          </a:p>
          <a:p>
            <a:r>
              <a:rPr lang="en-GB" sz="2400" dirty="0">
                <a:solidFill>
                  <a:srgbClr val="99CCFF"/>
                </a:solidFill>
                <a:latin typeface="Arial Nova Light" panose="020B0304020202020204" pitchFamily="34" charset="0"/>
                <a:cs typeface="Arial Nova Light" panose="020B0304020202020204" pitchFamily="34" charset="0"/>
              </a:rPr>
              <a:t>Microsoft Certified Master SharePoint (MCM)</a:t>
            </a:r>
          </a:p>
        </p:txBody>
      </p:sp>
      <p:pic>
        <p:nvPicPr>
          <p:cNvPr id="8" name="Picture 2" descr="Donald-Smal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9358" y="2111831"/>
            <a:ext cx="2220107" cy="2387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699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Authentication</a:t>
            </a:r>
          </a:p>
        </p:txBody>
      </p:sp>
      <p:sp>
        <p:nvSpPr>
          <p:cNvPr id="8" name="Text Placeholder 7"/>
          <p:cNvSpPr>
            <a:spLocks noGrp="1"/>
          </p:cNvSpPr>
          <p:nvPr>
            <p:ph type="body" idx="1"/>
          </p:nvPr>
        </p:nvSpPr>
        <p:spPr/>
        <p:txBody>
          <a:bodyPr/>
          <a:lstStyle/>
          <a:p>
            <a:r>
              <a:rPr lang="en-GB" dirty="0"/>
              <a:t>ADAL v1.0</a:t>
            </a:r>
          </a:p>
        </p:txBody>
      </p:sp>
      <p:sp>
        <p:nvSpPr>
          <p:cNvPr id="9" name="Content Placeholder 8"/>
          <p:cNvSpPr>
            <a:spLocks noGrp="1"/>
          </p:cNvSpPr>
          <p:nvPr>
            <p:ph sz="half" idx="2"/>
          </p:nvPr>
        </p:nvSpPr>
        <p:spPr>
          <a:xfrm>
            <a:off x="839788" y="2750003"/>
            <a:ext cx="5157787" cy="3684588"/>
          </a:xfrm>
        </p:spPr>
        <p:txBody>
          <a:bodyPr/>
          <a:lstStyle/>
          <a:p>
            <a:r>
              <a:rPr lang="en-GB" sz="2000" dirty="0"/>
              <a:t>Authentication library to deal with Azure Active Directory authentication flow</a:t>
            </a:r>
          </a:p>
          <a:p>
            <a:r>
              <a:rPr lang="en-GB" sz="2000" dirty="0"/>
              <a:t>Support for Work and School accounts via Azure Active Directory</a:t>
            </a:r>
          </a:p>
          <a:p>
            <a:r>
              <a:rPr lang="en-GB" sz="2000" dirty="0"/>
              <a:t>Full set of SDKs available</a:t>
            </a:r>
          </a:p>
          <a:p>
            <a:r>
              <a:rPr lang="en-GB" sz="2000" dirty="0"/>
              <a:t>Supports Office 365 Services</a:t>
            </a:r>
          </a:p>
          <a:p>
            <a:r>
              <a:rPr lang="en-GB" sz="2000" dirty="0"/>
              <a:t>User gives consent for all permissions at first start</a:t>
            </a:r>
          </a:p>
          <a:p>
            <a:endParaRPr lang="en-GB" sz="2400" dirty="0"/>
          </a:p>
        </p:txBody>
      </p:sp>
      <p:sp>
        <p:nvSpPr>
          <p:cNvPr id="10" name="Text Placeholder 9"/>
          <p:cNvSpPr>
            <a:spLocks noGrp="1"/>
          </p:cNvSpPr>
          <p:nvPr>
            <p:ph type="body" sz="quarter" idx="3"/>
          </p:nvPr>
        </p:nvSpPr>
        <p:spPr/>
        <p:txBody>
          <a:bodyPr/>
          <a:lstStyle/>
          <a:p>
            <a:r>
              <a:rPr lang="en-GB" dirty="0"/>
              <a:t>MSAL v2.0 (preview)</a:t>
            </a:r>
          </a:p>
        </p:txBody>
      </p:sp>
      <p:sp>
        <p:nvSpPr>
          <p:cNvPr id="11" name="Content Placeholder 10"/>
          <p:cNvSpPr>
            <a:spLocks noGrp="1"/>
          </p:cNvSpPr>
          <p:nvPr>
            <p:ph sz="quarter" idx="4"/>
          </p:nvPr>
        </p:nvSpPr>
        <p:spPr>
          <a:xfrm>
            <a:off x="6172200" y="2750003"/>
            <a:ext cx="5183188" cy="3684588"/>
          </a:xfrm>
        </p:spPr>
        <p:txBody>
          <a:bodyPr/>
          <a:lstStyle/>
          <a:p>
            <a:r>
              <a:rPr lang="nl-NL" sz="2000" b="1" dirty="0" err="1"/>
              <a:t>Unified</a:t>
            </a:r>
            <a:r>
              <a:rPr lang="nl-NL" sz="2000" b="1" dirty="0"/>
              <a:t> </a:t>
            </a:r>
            <a:r>
              <a:rPr lang="nl-NL" sz="2000" b="1" dirty="0" err="1"/>
              <a:t>authentication</a:t>
            </a:r>
            <a:r>
              <a:rPr lang="nl-NL" sz="2000" b="1" dirty="0"/>
              <a:t> </a:t>
            </a:r>
            <a:r>
              <a:rPr lang="nl-NL" sz="2000" dirty="0" err="1"/>
              <a:t>libary</a:t>
            </a:r>
            <a:r>
              <a:rPr lang="nl-NL" sz="2000" dirty="0"/>
              <a:t> </a:t>
            </a:r>
            <a:r>
              <a:rPr lang="nl-NL" sz="2000" dirty="0" err="1"/>
              <a:t>to</a:t>
            </a:r>
            <a:r>
              <a:rPr lang="nl-NL" sz="2000" dirty="0"/>
              <a:t> deal </a:t>
            </a:r>
            <a:r>
              <a:rPr lang="nl-NL" sz="2000" dirty="0" err="1"/>
              <a:t>with</a:t>
            </a:r>
            <a:r>
              <a:rPr lang="nl-NL" sz="2000" dirty="0"/>
              <a:t> </a:t>
            </a:r>
            <a:r>
              <a:rPr lang="nl-NL" sz="2000" dirty="0" err="1"/>
              <a:t>authentication</a:t>
            </a:r>
            <a:r>
              <a:rPr lang="nl-NL" sz="2000" dirty="0"/>
              <a:t> </a:t>
            </a:r>
            <a:r>
              <a:rPr lang="nl-NL" sz="2000" dirty="0" err="1"/>
              <a:t>across</a:t>
            </a:r>
            <a:r>
              <a:rPr lang="nl-NL" sz="2000" dirty="0"/>
              <a:t> </a:t>
            </a:r>
            <a:r>
              <a:rPr lang="nl-NL" sz="2000" dirty="0" err="1"/>
              <a:t>the</a:t>
            </a:r>
            <a:r>
              <a:rPr lang="nl-NL" sz="2000" dirty="0"/>
              <a:t> different </a:t>
            </a:r>
            <a:r>
              <a:rPr lang="nl-NL" sz="2000" dirty="0" err="1"/>
              <a:t>identity</a:t>
            </a:r>
            <a:r>
              <a:rPr lang="nl-NL" sz="2000" dirty="0"/>
              <a:t> platforms </a:t>
            </a:r>
            <a:r>
              <a:rPr lang="nl-NL" sz="2000" dirty="0" err="1"/>
              <a:t>provided</a:t>
            </a:r>
            <a:r>
              <a:rPr lang="nl-NL" sz="2000" dirty="0"/>
              <a:t> </a:t>
            </a:r>
            <a:r>
              <a:rPr lang="nl-NL" sz="2000" dirty="0" err="1"/>
              <a:t>by</a:t>
            </a:r>
            <a:r>
              <a:rPr lang="nl-NL" sz="2000" dirty="0"/>
              <a:t> Microsoft </a:t>
            </a:r>
          </a:p>
          <a:p>
            <a:r>
              <a:rPr lang="en-GB" sz="2000" dirty="0">
                <a:latin typeface="Arial Nova Light" panose="020B0304020202020204"/>
              </a:rPr>
              <a:t>Support for Work, School and </a:t>
            </a:r>
            <a:r>
              <a:rPr lang="en-GB" sz="2000" b="1" dirty="0">
                <a:latin typeface="Arial Nova Light" panose="020B0304020202020204"/>
              </a:rPr>
              <a:t>Personal</a:t>
            </a:r>
            <a:r>
              <a:rPr lang="en-GB" sz="2000" dirty="0">
                <a:latin typeface="Arial Nova Light" panose="020B0304020202020204"/>
              </a:rPr>
              <a:t> accounts – No Azure requirement</a:t>
            </a:r>
          </a:p>
          <a:p>
            <a:r>
              <a:rPr lang="en-GB" sz="2000" dirty="0">
                <a:latin typeface="Arial Nova Light" panose="020B0304020202020204"/>
              </a:rPr>
              <a:t>User gives consent when the applications needs it</a:t>
            </a:r>
          </a:p>
          <a:p>
            <a:endParaRPr lang="en-GB" dirty="0">
              <a:latin typeface="Arial Nova Light" panose="020B0304020202020204"/>
            </a:endParaRPr>
          </a:p>
        </p:txBody>
      </p:sp>
    </p:spTree>
    <p:extLst>
      <p:ext uri="{BB962C8B-B14F-4D97-AF65-F5344CB8AC3E}">
        <p14:creationId xmlns:p14="http://schemas.microsoft.com/office/powerpoint/2010/main" val="1299342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a:t>MSAL v2.0 limitations</a:t>
            </a:r>
          </a:p>
        </p:txBody>
      </p:sp>
      <p:sp>
        <p:nvSpPr>
          <p:cNvPr id="8" name="Subtitle 7"/>
          <p:cNvSpPr>
            <a:spLocks noGrp="1"/>
          </p:cNvSpPr>
          <p:nvPr>
            <p:ph type="subTitle" idx="1"/>
          </p:nvPr>
        </p:nvSpPr>
        <p:spPr/>
        <p:txBody>
          <a:bodyPr/>
          <a:lstStyle/>
          <a:p>
            <a:r>
              <a:rPr lang="en-GB" sz="2800" dirty="0">
                <a:latin typeface="Arial Nova Light" panose="020B0304020202020204"/>
              </a:rPr>
              <a:t>Complete list of limitations at </a:t>
            </a:r>
            <a:r>
              <a:rPr lang="en-GB" sz="2800" dirty="0">
                <a:latin typeface="Arial Nova Light" panose="020B0304020202020204"/>
                <a:hlinkClick r:id="rId2"/>
              </a:rPr>
              <a:t>docs.microsoft.com</a:t>
            </a:r>
            <a:endParaRPr lang="en-GB" sz="2800" dirty="0">
              <a:latin typeface="Arial Nova Light" panose="020B0304020202020204"/>
            </a:endParaRPr>
          </a:p>
          <a:p>
            <a:pPr marL="571500" indent="-571500">
              <a:buFont typeface="Arial" panose="020B0604020202020204" pitchFamily="34" charset="0"/>
              <a:buChar char="•"/>
            </a:pPr>
            <a:r>
              <a:rPr lang="en-GB" sz="2400" dirty="0">
                <a:latin typeface="Arial Nova Light" panose="020B0304020202020204"/>
              </a:rPr>
              <a:t>Still in Preview!</a:t>
            </a:r>
          </a:p>
          <a:p>
            <a:pPr marL="571500" indent="-571500">
              <a:buFont typeface="Arial" panose="020B0604020202020204" pitchFamily="34" charset="0"/>
              <a:buChar char="•"/>
            </a:pPr>
            <a:r>
              <a:rPr lang="en-GB" sz="2400" dirty="0">
                <a:latin typeface="Arial Nova Light" panose="020B0304020202020204"/>
              </a:rPr>
              <a:t>Limited SDKs (MSAL.NET covers the Microsoft stack)</a:t>
            </a:r>
          </a:p>
          <a:p>
            <a:pPr marL="571500" indent="-571500">
              <a:buFont typeface="Arial" panose="020B0604020202020204" pitchFamily="34" charset="0"/>
              <a:buChar char="•"/>
            </a:pPr>
            <a:r>
              <a:rPr lang="en-GB" sz="2400" dirty="0">
                <a:latin typeface="Arial Nova Light" panose="020B0304020202020204"/>
              </a:rPr>
              <a:t>Limited API endpoints: </a:t>
            </a:r>
            <a:r>
              <a:rPr lang="en-GB" sz="2400" dirty="0">
                <a:latin typeface="Arial Nova Light" panose="020B0304020202020204"/>
                <a:hlinkClick r:id="rId3"/>
              </a:rPr>
              <a:t>https://outlook.office.com</a:t>
            </a:r>
            <a:r>
              <a:rPr lang="en-GB" sz="2400" dirty="0">
                <a:latin typeface="Arial Nova Light" panose="020B0304020202020204"/>
              </a:rPr>
              <a:t> and </a:t>
            </a:r>
            <a:r>
              <a:rPr lang="en-GB" sz="2400" dirty="0">
                <a:latin typeface="Arial Nova Light" panose="020B0304020202020204"/>
                <a:hlinkClick r:id="rId4"/>
              </a:rPr>
              <a:t>https://graph.Microsoft.io</a:t>
            </a:r>
            <a:endParaRPr lang="en-GB" sz="2400" dirty="0">
              <a:latin typeface="Arial Nova Light" panose="020B0304020202020204"/>
            </a:endParaRPr>
          </a:p>
          <a:p>
            <a:pPr marL="571500" indent="-571500">
              <a:buFont typeface="Arial" panose="020B0604020202020204" pitchFamily="34" charset="0"/>
              <a:buChar char="•"/>
            </a:pPr>
            <a:r>
              <a:rPr lang="en-GB" sz="2400" dirty="0">
                <a:latin typeface="Arial Nova Light" panose="020B0304020202020204"/>
              </a:rPr>
              <a:t>OpenID Connect </a:t>
            </a:r>
            <a:r>
              <a:rPr lang="en-GB" sz="2400" dirty="0" err="1">
                <a:latin typeface="Arial Nova Light" panose="020B0304020202020204"/>
              </a:rPr>
              <a:t>UserInfo</a:t>
            </a:r>
            <a:r>
              <a:rPr lang="en-GB" sz="2400" dirty="0">
                <a:latin typeface="Arial Nova Light" panose="020B0304020202020204"/>
              </a:rPr>
              <a:t> endpoint is not available on the v2.0 endpoint. You need to call Microsoft Graph /me endpoint for this</a:t>
            </a:r>
          </a:p>
          <a:p>
            <a:pPr marL="571500" indent="-571500">
              <a:buFont typeface="Arial" panose="020B0604020202020204" pitchFamily="34" charset="0"/>
              <a:buChar char="•"/>
            </a:pPr>
            <a:r>
              <a:rPr lang="en-GB" sz="2400" dirty="0">
                <a:latin typeface="Arial Nova Light" panose="020B0304020202020204"/>
              </a:rPr>
              <a:t>Web API on-behalf-of flow is not supported</a:t>
            </a:r>
          </a:p>
          <a:p>
            <a:pPr marL="571500" indent="-571500">
              <a:buFont typeface="Arial" panose="020B0604020202020204" pitchFamily="34" charset="0"/>
              <a:buChar char="•"/>
            </a:pPr>
            <a:r>
              <a:rPr lang="en-GB" sz="2400" dirty="0">
                <a:latin typeface="Arial Nova Light" panose="020B0304020202020204"/>
              </a:rPr>
              <a:t>Device based conditional access</a:t>
            </a:r>
          </a:p>
        </p:txBody>
      </p:sp>
    </p:spTree>
    <p:extLst>
      <p:ext uri="{BB962C8B-B14F-4D97-AF65-F5344CB8AC3E}">
        <p14:creationId xmlns:p14="http://schemas.microsoft.com/office/powerpoint/2010/main" val="1355992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828314" cy="1325563"/>
          </a:xfrm>
        </p:spPr>
        <p:txBody>
          <a:bodyPr/>
          <a:lstStyle/>
          <a:p>
            <a:r>
              <a:rPr lang="nl-NL" dirty="0"/>
              <a:t>ADAL - </a:t>
            </a:r>
            <a:r>
              <a:rPr lang="nl-NL" dirty="0" err="1"/>
              <a:t>Azure</a:t>
            </a:r>
            <a:r>
              <a:rPr lang="nl-NL" dirty="0"/>
              <a:t> Active Directory </a:t>
            </a:r>
            <a:r>
              <a:rPr lang="nl-NL" dirty="0" err="1"/>
              <a:t>and</a:t>
            </a:r>
            <a:r>
              <a:rPr lang="nl-NL" dirty="0"/>
              <a:t> Office 365</a:t>
            </a:r>
          </a:p>
        </p:txBody>
      </p:sp>
      <p:sp>
        <p:nvSpPr>
          <p:cNvPr id="3" name="Content Placeholder 2"/>
          <p:cNvSpPr>
            <a:spLocks noGrp="1"/>
          </p:cNvSpPr>
          <p:nvPr>
            <p:ph idx="1"/>
          </p:nvPr>
        </p:nvSpPr>
        <p:spPr/>
        <p:txBody>
          <a:bodyPr/>
          <a:lstStyle/>
          <a:p>
            <a:r>
              <a:rPr lang="en-US" sz="3235" b="1" dirty="0"/>
              <a:t>Single </a:t>
            </a:r>
            <a:r>
              <a:rPr lang="en-US" sz="3235" b="1" dirty="0" err="1"/>
              <a:t>auth</a:t>
            </a:r>
            <a:r>
              <a:rPr lang="en-US" sz="3235" b="1" dirty="0"/>
              <a:t> flow for O365</a:t>
            </a:r>
          </a:p>
          <a:p>
            <a:pPr lvl="1"/>
            <a:r>
              <a:rPr lang="en-US" sz="2000" b="1" dirty="0"/>
              <a:t>Sign users in using OpenID Connect</a:t>
            </a:r>
          </a:p>
          <a:p>
            <a:pPr lvl="1"/>
            <a:r>
              <a:rPr lang="en-US" sz="2000" dirty="0"/>
              <a:t>Azure AD, Exchange, SharePoint, </a:t>
            </a:r>
            <a:r>
              <a:rPr lang="en-US" sz="2000" b="1" dirty="0"/>
              <a:t>Yammer, OneNote</a:t>
            </a:r>
            <a:endParaRPr lang="en-US" sz="2000" dirty="0"/>
          </a:p>
          <a:p>
            <a:pPr lvl="1"/>
            <a:r>
              <a:rPr lang="en-US" sz="2000" dirty="0"/>
              <a:t>Device apps, web sites, </a:t>
            </a:r>
            <a:r>
              <a:rPr lang="en-US" sz="2000" b="1" dirty="0"/>
              <a:t>SPAs, and service apps</a:t>
            </a:r>
            <a:endParaRPr lang="en-US" sz="2000" dirty="0"/>
          </a:p>
          <a:p>
            <a:pPr lvl="1"/>
            <a:r>
              <a:rPr lang="en-US" sz="2000" dirty="0"/>
              <a:t>Admin and end-user consent</a:t>
            </a:r>
          </a:p>
          <a:p>
            <a:r>
              <a:rPr lang="en-US" sz="3235" b="1" dirty="0"/>
              <a:t>Secure protocol</a:t>
            </a:r>
          </a:p>
          <a:p>
            <a:pPr lvl="1"/>
            <a:r>
              <a:rPr lang="en-US" sz="2000" b="1" dirty="0"/>
              <a:t>OpenID Connect </a:t>
            </a:r>
            <a:r>
              <a:rPr lang="en-US" sz="2000" dirty="0"/>
              <a:t>and OAuth 2.0</a:t>
            </a:r>
          </a:p>
          <a:p>
            <a:pPr lvl="1"/>
            <a:r>
              <a:rPr lang="en-US" sz="2000" dirty="0"/>
              <a:t>No capturing user credentials</a:t>
            </a:r>
          </a:p>
          <a:p>
            <a:pPr lvl="1"/>
            <a:r>
              <a:rPr lang="en-US" sz="2000" i="1" dirty="0"/>
              <a:t>Fine-grained</a:t>
            </a:r>
            <a:r>
              <a:rPr lang="en-US" sz="2000" dirty="0"/>
              <a:t> access scopes</a:t>
            </a:r>
          </a:p>
          <a:p>
            <a:pPr lvl="1"/>
            <a:r>
              <a:rPr lang="en-US" sz="2000" dirty="0"/>
              <a:t>Supports MFA and federated user sign-in</a:t>
            </a:r>
          </a:p>
          <a:p>
            <a:pPr lvl="1"/>
            <a:r>
              <a:rPr lang="en-US" sz="2000" dirty="0"/>
              <a:t>Long-term access through refresh tokens</a:t>
            </a:r>
          </a:p>
        </p:txBody>
      </p:sp>
      <p:pic>
        <p:nvPicPr>
          <p:cNvPr id="4" name="Picture 11"/>
          <p:cNvPicPr>
            <a:picLocks noChangeAspect="1"/>
          </p:cNvPicPr>
          <p:nvPr/>
        </p:nvPicPr>
        <p:blipFill rotWithShape="1">
          <a:blip r:embed="rId3"/>
          <a:srcRect l="38956" r="1088" b="17214"/>
          <a:stretch/>
        </p:blipFill>
        <p:spPr>
          <a:xfrm>
            <a:off x="8046393" y="1690688"/>
            <a:ext cx="3957441" cy="4952093"/>
          </a:xfrm>
          <a:prstGeom prst="rect">
            <a:avLst/>
          </a:prstGeom>
          <a:ln w="3175">
            <a:solidFill>
              <a:schemeClr val="tx1"/>
            </a:solidFill>
          </a:ln>
        </p:spPr>
      </p:pic>
    </p:spTree>
    <p:extLst>
      <p:ext uri="{BB962C8B-B14F-4D97-AF65-F5344CB8AC3E}">
        <p14:creationId xmlns:p14="http://schemas.microsoft.com/office/powerpoint/2010/main" val="2927018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Consent</a:t>
            </a:r>
          </a:p>
        </p:txBody>
      </p:sp>
      <p:sp>
        <p:nvSpPr>
          <p:cNvPr id="3" name="Content Placeholder 2"/>
          <p:cNvSpPr>
            <a:spLocks noGrp="1"/>
          </p:cNvSpPr>
          <p:nvPr>
            <p:ph idx="1"/>
          </p:nvPr>
        </p:nvSpPr>
        <p:spPr/>
        <p:txBody>
          <a:bodyPr/>
          <a:lstStyle/>
          <a:p>
            <a:pPr marL="0" indent="0">
              <a:buNone/>
            </a:pPr>
            <a:r>
              <a:rPr lang="nl-NL" b="1" dirty="0">
                <a:latin typeface="Segoe Pro Display Light" panose="020B0302040504020203" pitchFamily="34" charset="0"/>
              </a:rPr>
              <a:t>User Consent</a:t>
            </a:r>
          </a:p>
          <a:p>
            <a:r>
              <a:rPr lang="nl-NL" dirty="0">
                <a:latin typeface="Segoe Pro Display Light" panose="020B0302040504020203" pitchFamily="34" charset="0"/>
              </a:rPr>
              <a:t>Consent </a:t>
            </a:r>
            <a:r>
              <a:rPr lang="nl-NL" dirty="0" err="1">
                <a:latin typeface="Segoe Pro Display Light" panose="020B0302040504020203" pitchFamily="34" charset="0"/>
              </a:rPr>
              <a:t>provided</a:t>
            </a:r>
            <a:r>
              <a:rPr lang="nl-NL" dirty="0">
                <a:latin typeface="Segoe Pro Display Light" panose="020B0302040504020203" pitchFamily="34" charset="0"/>
              </a:rPr>
              <a:t> </a:t>
            </a:r>
            <a:r>
              <a:rPr lang="nl-NL" dirty="0" err="1">
                <a:latin typeface="Segoe Pro Display Light" panose="020B0302040504020203" pitchFamily="34" charset="0"/>
              </a:rPr>
              <a:t>by</a:t>
            </a:r>
            <a:r>
              <a:rPr lang="nl-NL" dirty="0">
                <a:latin typeface="Segoe Pro Display Light" panose="020B0302040504020203" pitchFamily="34" charset="0"/>
              </a:rPr>
              <a:t> </a:t>
            </a:r>
            <a:r>
              <a:rPr lang="nl-NL" dirty="0" err="1">
                <a:latin typeface="Segoe Pro Display Light" panose="020B0302040504020203" pitchFamily="34" charset="0"/>
              </a:rPr>
              <a:t>the</a:t>
            </a:r>
            <a:r>
              <a:rPr lang="nl-NL" dirty="0">
                <a:latin typeface="Segoe Pro Display Light" panose="020B0302040504020203" pitchFamily="34" charset="0"/>
              </a:rPr>
              <a:t> user</a:t>
            </a:r>
          </a:p>
          <a:p>
            <a:r>
              <a:rPr lang="nl-NL" dirty="0" err="1">
                <a:latin typeface="Segoe Pro Display Light" panose="020B0302040504020203" pitchFamily="34" charset="0"/>
              </a:rPr>
              <a:t>Any</a:t>
            </a:r>
            <a:r>
              <a:rPr lang="nl-NL" dirty="0">
                <a:latin typeface="Segoe Pro Display Light" panose="020B0302040504020203" pitchFamily="34" charset="0"/>
              </a:rPr>
              <a:t> user in </a:t>
            </a:r>
            <a:r>
              <a:rPr lang="nl-NL" dirty="0" err="1">
                <a:latin typeface="Segoe Pro Display Light" panose="020B0302040504020203" pitchFamily="34" charset="0"/>
              </a:rPr>
              <a:t>the</a:t>
            </a:r>
            <a:r>
              <a:rPr lang="nl-NL" dirty="0">
                <a:latin typeface="Segoe Pro Display Light" panose="020B0302040504020203" pitchFamily="34" charset="0"/>
              </a:rPr>
              <a:t> </a:t>
            </a:r>
            <a:r>
              <a:rPr lang="nl-NL" dirty="0" err="1">
                <a:latin typeface="Segoe Pro Display Light" panose="020B0302040504020203" pitchFamily="34" charset="0"/>
              </a:rPr>
              <a:t>organisation</a:t>
            </a:r>
            <a:r>
              <a:rPr lang="nl-NL" dirty="0">
                <a:latin typeface="Segoe Pro Display Light" panose="020B0302040504020203" pitchFamily="34" charset="0"/>
              </a:rPr>
              <a:t> </a:t>
            </a:r>
            <a:r>
              <a:rPr lang="nl-NL" dirty="0" err="1">
                <a:latin typeface="Segoe Pro Display Light" panose="020B0302040504020203" pitchFamily="34" charset="0"/>
              </a:rPr>
              <a:t>can</a:t>
            </a:r>
            <a:r>
              <a:rPr lang="nl-NL" dirty="0">
                <a:latin typeface="Segoe Pro Display Light" panose="020B0302040504020203" pitchFamily="34" charset="0"/>
              </a:rPr>
              <a:t> </a:t>
            </a:r>
            <a:r>
              <a:rPr lang="nl-NL" dirty="0" err="1">
                <a:latin typeface="Segoe Pro Display Light" panose="020B0302040504020203" pitchFamily="34" charset="0"/>
              </a:rPr>
              <a:t>install</a:t>
            </a:r>
            <a:r>
              <a:rPr lang="nl-NL" dirty="0">
                <a:latin typeface="Segoe Pro Display Light" panose="020B0302040504020203" pitchFamily="34" charset="0"/>
              </a:rPr>
              <a:t> </a:t>
            </a:r>
            <a:r>
              <a:rPr lang="nl-NL" dirty="0" err="1">
                <a:latin typeface="Segoe Pro Display Light" panose="020B0302040504020203" pitchFamily="34" charset="0"/>
              </a:rPr>
              <a:t>the</a:t>
            </a:r>
            <a:r>
              <a:rPr lang="nl-NL" dirty="0">
                <a:latin typeface="Segoe Pro Display Light" panose="020B0302040504020203" pitchFamily="34" charset="0"/>
              </a:rPr>
              <a:t> </a:t>
            </a:r>
            <a:r>
              <a:rPr lang="nl-NL" dirty="0" err="1">
                <a:latin typeface="Segoe Pro Display Light" panose="020B0302040504020203" pitchFamily="34" charset="0"/>
              </a:rPr>
              <a:t>application</a:t>
            </a:r>
            <a:endParaRPr lang="nl-NL" dirty="0">
              <a:latin typeface="Segoe Pro Display Light" panose="020B0302040504020203" pitchFamily="34" charset="0"/>
            </a:endParaRPr>
          </a:p>
          <a:p>
            <a:r>
              <a:rPr lang="nl-NL" dirty="0" err="1">
                <a:latin typeface="Segoe Pro Display Light" panose="020B0302040504020203" pitchFamily="34" charset="0"/>
              </a:rPr>
              <a:t>Implemented</a:t>
            </a:r>
            <a:r>
              <a:rPr lang="nl-NL" dirty="0">
                <a:latin typeface="Segoe Pro Display Light" panose="020B0302040504020203" pitchFamily="34" charset="0"/>
              </a:rPr>
              <a:t> </a:t>
            </a:r>
            <a:r>
              <a:rPr lang="nl-NL" dirty="0" err="1">
                <a:latin typeface="Segoe Pro Display Light" panose="020B0302040504020203" pitchFamily="34" charset="0"/>
              </a:rPr>
              <a:t>by</a:t>
            </a:r>
            <a:r>
              <a:rPr lang="nl-NL" dirty="0">
                <a:latin typeface="Segoe Pro Display Light" panose="020B0302040504020203" pitchFamily="34" charset="0"/>
              </a:rPr>
              <a:t> default, but </a:t>
            </a:r>
            <a:r>
              <a:rPr lang="nl-NL" dirty="0" err="1">
                <a:latin typeface="Segoe Pro Display Light" panose="020B0302040504020203" pitchFamily="34" charset="0"/>
              </a:rPr>
              <a:t>can</a:t>
            </a:r>
            <a:r>
              <a:rPr lang="nl-NL" dirty="0">
                <a:latin typeface="Segoe Pro Display Light" panose="020B0302040504020203" pitchFamily="34" charset="0"/>
              </a:rPr>
              <a:t> </a:t>
            </a:r>
            <a:r>
              <a:rPr lang="nl-NL" dirty="0" err="1">
                <a:latin typeface="Segoe Pro Display Light" panose="020B0302040504020203" pitchFamily="34" charset="0"/>
              </a:rPr>
              <a:t>be</a:t>
            </a:r>
            <a:r>
              <a:rPr lang="nl-NL" dirty="0">
                <a:latin typeface="Segoe Pro Display Light" panose="020B0302040504020203" pitchFamily="34" charset="0"/>
              </a:rPr>
              <a:t> </a:t>
            </a:r>
            <a:r>
              <a:rPr lang="nl-NL" dirty="0" err="1">
                <a:latin typeface="Segoe Pro Display Light" panose="020B0302040504020203" pitchFamily="34" charset="0"/>
              </a:rPr>
              <a:t>switched</a:t>
            </a:r>
            <a:r>
              <a:rPr lang="nl-NL" dirty="0">
                <a:latin typeface="Segoe Pro Display Light" panose="020B0302040504020203" pitchFamily="34" charset="0"/>
              </a:rPr>
              <a:t> off </a:t>
            </a:r>
            <a:r>
              <a:rPr lang="nl-NL" dirty="0" err="1">
                <a:latin typeface="Segoe Pro Display Light" panose="020B0302040504020203" pitchFamily="34" charset="0"/>
              </a:rPr>
              <a:t>by</a:t>
            </a:r>
            <a:r>
              <a:rPr lang="nl-NL" dirty="0">
                <a:latin typeface="Segoe Pro Display Light" panose="020B0302040504020203" pitchFamily="34" charset="0"/>
              </a:rPr>
              <a:t> </a:t>
            </a:r>
            <a:r>
              <a:rPr lang="nl-NL" dirty="0" err="1">
                <a:latin typeface="Segoe Pro Display Light" panose="020B0302040504020203" pitchFamily="34" charset="0"/>
              </a:rPr>
              <a:t>the</a:t>
            </a:r>
            <a:r>
              <a:rPr lang="nl-NL" dirty="0">
                <a:latin typeface="Segoe Pro Display Light" panose="020B0302040504020203" pitchFamily="34" charset="0"/>
              </a:rPr>
              <a:t> Office 365 </a:t>
            </a:r>
            <a:r>
              <a:rPr lang="nl-NL" dirty="0" err="1">
                <a:latin typeface="Segoe Pro Display Light" panose="020B0302040504020203" pitchFamily="34" charset="0"/>
              </a:rPr>
              <a:t>Admin</a:t>
            </a:r>
            <a:endParaRPr lang="nl-NL" dirty="0">
              <a:latin typeface="Segoe Pro Display Light" panose="020B0302040504020203" pitchFamily="34" charset="0"/>
            </a:endParaRPr>
          </a:p>
          <a:p>
            <a:endParaRPr lang="nl-NL" sz="2000" dirty="0">
              <a:latin typeface="Segoe Pro Display Light" panose="020B0302040504020203" pitchFamily="34" charset="0"/>
            </a:endParaRPr>
          </a:p>
          <a:p>
            <a:pPr marL="0" indent="0">
              <a:buNone/>
            </a:pPr>
            <a:r>
              <a:rPr lang="nl-NL" b="1" dirty="0" err="1">
                <a:latin typeface="Segoe Pro Display Light" panose="020B0302040504020203" pitchFamily="34" charset="0"/>
              </a:rPr>
              <a:t>Admin</a:t>
            </a:r>
            <a:r>
              <a:rPr lang="nl-NL" b="1" dirty="0">
                <a:latin typeface="Segoe Pro Display Light" panose="020B0302040504020203" pitchFamily="34" charset="0"/>
              </a:rPr>
              <a:t> Consent</a:t>
            </a:r>
          </a:p>
          <a:p>
            <a:r>
              <a:rPr lang="nl-NL" dirty="0">
                <a:latin typeface="Segoe Pro Display Light" panose="020B0302040504020203" pitchFamily="34" charset="0"/>
              </a:rPr>
              <a:t>Consent </a:t>
            </a:r>
            <a:r>
              <a:rPr lang="nl-NL" dirty="0" err="1">
                <a:latin typeface="Segoe Pro Display Light" panose="020B0302040504020203" pitchFamily="34" charset="0"/>
              </a:rPr>
              <a:t>provided</a:t>
            </a:r>
            <a:r>
              <a:rPr lang="nl-NL" dirty="0">
                <a:latin typeface="Segoe Pro Display Light" panose="020B0302040504020203" pitchFamily="34" charset="0"/>
              </a:rPr>
              <a:t> </a:t>
            </a:r>
            <a:r>
              <a:rPr lang="nl-NL" dirty="0" err="1">
                <a:latin typeface="Segoe Pro Display Light" panose="020B0302040504020203" pitchFamily="34" charset="0"/>
              </a:rPr>
              <a:t>by</a:t>
            </a:r>
            <a:r>
              <a:rPr lang="nl-NL" dirty="0">
                <a:latin typeface="Segoe Pro Display Light" panose="020B0302040504020203" pitchFamily="34" charset="0"/>
              </a:rPr>
              <a:t> </a:t>
            </a:r>
            <a:r>
              <a:rPr lang="nl-NL" dirty="0" err="1">
                <a:latin typeface="Segoe Pro Display Light" panose="020B0302040504020203" pitchFamily="34" charset="0"/>
              </a:rPr>
              <a:t>an</a:t>
            </a:r>
            <a:r>
              <a:rPr lang="nl-NL" dirty="0">
                <a:latin typeface="Segoe Pro Display Light" panose="020B0302040504020203" pitchFamily="34" charset="0"/>
              </a:rPr>
              <a:t> Office 365 Global Administrator</a:t>
            </a:r>
          </a:p>
          <a:p>
            <a:r>
              <a:rPr lang="nl-NL" dirty="0" err="1">
                <a:latin typeface="Segoe Pro Display Light" panose="020B0302040504020203" pitchFamily="34" charset="0"/>
              </a:rPr>
              <a:t>Only</a:t>
            </a:r>
            <a:r>
              <a:rPr lang="nl-NL" dirty="0">
                <a:latin typeface="Segoe Pro Display Light" panose="020B0302040504020203" pitchFamily="34" charset="0"/>
              </a:rPr>
              <a:t> Office 365 </a:t>
            </a:r>
            <a:r>
              <a:rPr lang="nl-NL" dirty="0" err="1">
                <a:latin typeface="Segoe Pro Display Light" panose="020B0302040504020203" pitchFamily="34" charset="0"/>
              </a:rPr>
              <a:t>global</a:t>
            </a:r>
            <a:r>
              <a:rPr lang="nl-NL" dirty="0">
                <a:latin typeface="Segoe Pro Display Light" panose="020B0302040504020203" pitchFamily="34" charset="0"/>
              </a:rPr>
              <a:t> administrators</a:t>
            </a:r>
          </a:p>
          <a:p>
            <a:r>
              <a:rPr lang="nl-NL" dirty="0">
                <a:latin typeface="Segoe Pro Display Light" panose="020B0302040504020203" pitchFamily="34" charset="0"/>
              </a:rPr>
              <a:t>Consent is </a:t>
            </a:r>
            <a:r>
              <a:rPr lang="nl-NL" dirty="0" err="1">
                <a:latin typeface="Segoe Pro Display Light" panose="020B0302040504020203" pitchFamily="34" charset="0"/>
              </a:rPr>
              <a:t>given</a:t>
            </a:r>
            <a:r>
              <a:rPr lang="nl-NL" dirty="0">
                <a:latin typeface="Segoe Pro Display Light" panose="020B0302040504020203" pitchFamily="34" charset="0"/>
              </a:rPr>
              <a:t> </a:t>
            </a:r>
            <a:r>
              <a:rPr lang="nl-NL" dirty="0" err="1">
                <a:latin typeface="Segoe Pro Display Light" panose="020B0302040504020203" pitchFamily="34" charset="0"/>
              </a:rPr>
              <a:t>to</a:t>
            </a:r>
            <a:r>
              <a:rPr lang="nl-NL" dirty="0">
                <a:latin typeface="Segoe Pro Display Light" panose="020B0302040504020203" pitchFamily="34" charset="0"/>
              </a:rPr>
              <a:t> </a:t>
            </a:r>
            <a:r>
              <a:rPr lang="nl-NL" dirty="0" err="1">
                <a:latin typeface="Segoe Pro Display Light" panose="020B0302040504020203" pitchFamily="34" charset="0"/>
              </a:rPr>
              <a:t>all</a:t>
            </a:r>
            <a:r>
              <a:rPr lang="nl-NL" dirty="0">
                <a:latin typeface="Segoe Pro Display Light" panose="020B0302040504020203" pitchFamily="34" charset="0"/>
              </a:rPr>
              <a:t> users in </a:t>
            </a:r>
            <a:r>
              <a:rPr lang="nl-NL" dirty="0" err="1">
                <a:latin typeface="Segoe Pro Display Light" panose="020B0302040504020203" pitchFamily="34" charset="0"/>
              </a:rPr>
              <a:t>the</a:t>
            </a:r>
            <a:r>
              <a:rPr lang="nl-NL" dirty="0">
                <a:latin typeface="Segoe Pro Display Light" panose="020B0302040504020203" pitchFamily="34" charset="0"/>
              </a:rPr>
              <a:t> </a:t>
            </a:r>
            <a:r>
              <a:rPr lang="nl-NL" dirty="0" err="1">
                <a:latin typeface="Segoe Pro Display Light" panose="020B0302040504020203" pitchFamily="34" charset="0"/>
              </a:rPr>
              <a:t>organisation</a:t>
            </a:r>
            <a:endParaRPr lang="nl-NL" dirty="0">
              <a:latin typeface="Segoe Pro Display Light" panose="020B0302040504020203" pitchFamily="34" charset="0"/>
            </a:endParaRPr>
          </a:p>
          <a:p>
            <a:r>
              <a:rPr lang="nl-NL" dirty="0" err="1">
                <a:latin typeface="Segoe Pro Display Light" panose="020B0302040504020203" pitchFamily="34" charset="0"/>
              </a:rPr>
              <a:t>Only</a:t>
            </a:r>
            <a:r>
              <a:rPr lang="nl-NL" dirty="0">
                <a:latin typeface="Segoe Pro Display Light" panose="020B0302040504020203" pitchFamily="34" charset="0"/>
              </a:rPr>
              <a:t> </a:t>
            </a:r>
            <a:r>
              <a:rPr lang="nl-NL" dirty="0" err="1">
                <a:latin typeface="Segoe Pro Display Light" panose="020B0302040504020203" pitchFamily="34" charset="0"/>
              </a:rPr>
              <a:t>required</a:t>
            </a:r>
            <a:r>
              <a:rPr lang="nl-NL" dirty="0">
                <a:latin typeface="Segoe Pro Display Light" panose="020B0302040504020203" pitchFamily="34" charset="0"/>
              </a:rPr>
              <a:t> </a:t>
            </a:r>
            <a:r>
              <a:rPr lang="nl-NL" dirty="0" err="1">
                <a:latin typeface="Segoe Pro Display Light" panose="020B0302040504020203" pitchFamily="34" charset="0"/>
              </a:rPr>
              <a:t>for</a:t>
            </a:r>
            <a:r>
              <a:rPr lang="nl-NL" dirty="0">
                <a:latin typeface="Segoe Pro Display Light" panose="020B0302040504020203" pitchFamily="34" charset="0"/>
              </a:rPr>
              <a:t> </a:t>
            </a:r>
            <a:r>
              <a:rPr lang="nl-NL" dirty="0" err="1">
                <a:latin typeface="Segoe Pro Display Light" panose="020B0302040504020203" pitchFamily="34" charset="0"/>
              </a:rPr>
              <a:t>multi</a:t>
            </a:r>
            <a:r>
              <a:rPr lang="nl-NL" dirty="0">
                <a:latin typeface="Segoe Pro Display Light" panose="020B0302040504020203" pitchFamily="34" charset="0"/>
              </a:rPr>
              <a:t>-tenant </a:t>
            </a:r>
            <a:r>
              <a:rPr lang="nl-NL" dirty="0" err="1">
                <a:latin typeface="Segoe Pro Display Light" panose="020B0302040504020203" pitchFamily="34" charset="0"/>
              </a:rPr>
              <a:t>applications</a:t>
            </a:r>
            <a:r>
              <a:rPr lang="nl-NL" dirty="0">
                <a:latin typeface="Segoe Pro Display Light" panose="020B0302040504020203" pitchFamily="34" charset="0"/>
              </a:rPr>
              <a:t> or native </a:t>
            </a:r>
            <a:r>
              <a:rPr lang="nl-NL" dirty="0" err="1">
                <a:latin typeface="Segoe Pro Display Light" panose="020B0302040504020203" pitchFamily="34" charset="0"/>
              </a:rPr>
              <a:t>applications</a:t>
            </a:r>
            <a:endParaRPr lang="nl-NL" dirty="0">
              <a:latin typeface="Segoe Pro Display Light" panose="020B0302040504020203" pitchFamily="34" charset="0"/>
            </a:endParaRPr>
          </a:p>
          <a:p>
            <a:endParaRPr lang="en-AU" dirty="0"/>
          </a:p>
          <a:p>
            <a:pPr marL="0" indent="0">
              <a:buNone/>
            </a:pPr>
            <a:endParaRPr lang="nl-NL" dirty="0"/>
          </a:p>
        </p:txBody>
      </p:sp>
    </p:spTree>
    <p:extLst>
      <p:ext uri="{BB962C8B-B14F-4D97-AF65-F5344CB8AC3E}">
        <p14:creationId xmlns:p14="http://schemas.microsoft.com/office/powerpoint/2010/main" val="3078874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Register </a:t>
            </a:r>
            <a:r>
              <a:rPr lang="nl-NL" dirty="0" err="1"/>
              <a:t>your</a:t>
            </a:r>
            <a:r>
              <a:rPr lang="nl-NL" dirty="0"/>
              <a:t> Application</a:t>
            </a:r>
          </a:p>
        </p:txBody>
      </p:sp>
      <p:sp>
        <p:nvSpPr>
          <p:cNvPr id="3" name="Content Placeholder 2"/>
          <p:cNvSpPr>
            <a:spLocks noGrp="1"/>
          </p:cNvSpPr>
          <p:nvPr>
            <p:ph idx="1"/>
          </p:nvPr>
        </p:nvSpPr>
        <p:spPr/>
        <p:txBody>
          <a:bodyPr/>
          <a:lstStyle/>
          <a:p>
            <a:pPr marL="457200" indent="-457200">
              <a:buFont typeface="Wingdings" panose="05000000000000000000" pitchFamily="2" charset="2"/>
              <a:buChar char="§"/>
            </a:pPr>
            <a:r>
              <a:rPr lang="nl-NL" dirty="0" err="1">
                <a:latin typeface="Segoe Pro Display Light" panose="020B0302040504020203" pitchFamily="34" charset="0"/>
              </a:rPr>
              <a:t>Sign</a:t>
            </a:r>
            <a:r>
              <a:rPr lang="nl-NL" dirty="0">
                <a:latin typeface="Segoe Pro Display Light" panose="020B0302040504020203" pitchFamily="34" charset="0"/>
              </a:rPr>
              <a:t> in </a:t>
            </a:r>
            <a:r>
              <a:rPr lang="nl-NL" dirty="0" err="1">
                <a:latin typeface="Segoe Pro Display Light" panose="020B0302040504020203" pitchFamily="34" charset="0"/>
              </a:rPr>
              <a:t>to</a:t>
            </a:r>
            <a:r>
              <a:rPr lang="nl-NL" dirty="0">
                <a:latin typeface="Segoe Pro Display Light" panose="020B0302040504020203" pitchFamily="34" charset="0"/>
              </a:rPr>
              <a:t> </a:t>
            </a:r>
            <a:r>
              <a:rPr lang="nl-NL" dirty="0" err="1">
                <a:latin typeface="Segoe Pro Display Light" panose="020B0302040504020203" pitchFamily="34" charset="0"/>
              </a:rPr>
              <a:t>the</a:t>
            </a:r>
            <a:r>
              <a:rPr lang="nl-NL" dirty="0">
                <a:latin typeface="Segoe Pro Display Light" panose="020B0302040504020203" pitchFamily="34" charset="0"/>
              </a:rPr>
              <a:t> </a:t>
            </a:r>
            <a:r>
              <a:rPr lang="nl-NL" dirty="0" err="1">
                <a:latin typeface="Segoe Pro Display Light" panose="020B0302040504020203" pitchFamily="34" charset="0"/>
              </a:rPr>
              <a:t>Azure</a:t>
            </a:r>
            <a:r>
              <a:rPr lang="nl-NL" dirty="0">
                <a:latin typeface="Segoe Pro Display Light" panose="020B0302040504020203" pitchFamily="34" charset="0"/>
              </a:rPr>
              <a:t> Management Portal</a:t>
            </a:r>
          </a:p>
          <a:p>
            <a:pPr marL="457200" indent="-457200">
              <a:buFont typeface="Wingdings" panose="05000000000000000000" pitchFamily="2" charset="2"/>
              <a:buChar char="§"/>
            </a:pPr>
            <a:r>
              <a:rPr lang="nl-NL" dirty="0" err="1">
                <a:latin typeface="Segoe Pro Display Light" panose="020B0302040504020203" pitchFamily="34" charset="0"/>
              </a:rPr>
              <a:t>Create</a:t>
            </a:r>
            <a:r>
              <a:rPr lang="nl-NL" dirty="0">
                <a:latin typeface="Segoe Pro Display Light" panose="020B0302040504020203" pitchFamily="34" charset="0"/>
              </a:rPr>
              <a:t> a new </a:t>
            </a:r>
            <a:r>
              <a:rPr lang="nl-NL" dirty="0" err="1">
                <a:latin typeface="Segoe Pro Display Light" panose="020B0302040504020203" pitchFamily="34" charset="0"/>
              </a:rPr>
              <a:t>application</a:t>
            </a:r>
            <a:endParaRPr lang="nl-NL" dirty="0">
              <a:latin typeface="Segoe Pro Display Light" panose="020B0302040504020203" pitchFamily="34" charset="0"/>
            </a:endParaRPr>
          </a:p>
          <a:p>
            <a:pPr marL="457200" indent="-457200">
              <a:buFont typeface="Wingdings" panose="05000000000000000000" pitchFamily="2" charset="2"/>
              <a:buChar char="§"/>
            </a:pPr>
            <a:r>
              <a:rPr lang="nl-NL" dirty="0">
                <a:latin typeface="Segoe Pro Display Light" panose="020B0302040504020203" pitchFamily="34" charset="0"/>
              </a:rPr>
              <a:t>Select </a:t>
            </a:r>
            <a:r>
              <a:rPr lang="nl-NL" dirty="0" err="1">
                <a:latin typeface="Segoe Pro Display Light" panose="020B0302040504020203" pitchFamily="34" charset="0"/>
              </a:rPr>
              <a:t>the</a:t>
            </a:r>
            <a:r>
              <a:rPr lang="nl-NL" dirty="0">
                <a:latin typeface="Segoe Pro Display Light" panose="020B0302040504020203" pitchFamily="34" charset="0"/>
              </a:rPr>
              <a:t> Scope (Single / </a:t>
            </a:r>
            <a:r>
              <a:rPr lang="en-GB" dirty="0">
                <a:latin typeface="Segoe Pro Display Light" panose="020B0302040504020203" pitchFamily="34" charset="0"/>
              </a:rPr>
              <a:t>Multi-Tenant)</a:t>
            </a:r>
          </a:p>
          <a:p>
            <a:pPr marL="457200" indent="-457200">
              <a:buFont typeface="Wingdings" panose="05000000000000000000" pitchFamily="2" charset="2"/>
              <a:buChar char="§"/>
            </a:pPr>
            <a:r>
              <a:rPr lang="en-GB" dirty="0">
                <a:latin typeface="Segoe Pro Display Light" panose="020B0302040504020203" pitchFamily="34" charset="0"/>
              </a:rPr>
              <a:t>Get Client ID</a:t>
            </a:r>
          </a:p>
          <a:p>
            <a:pPr marL="457200" indent="-457200">
              <a:buFont typeface="Wingdings" panose="05000000000000000000" pitchFamily="2" charset="2"/>
              <a:buChar char="§"/>
            </a:pPr>
            <a:r>
              <a:rPr lang="en-GB" dirty="0">
                <a:latin typeface="Segoe Pro Display Light" panose="020B0302040504020203" pitchFamily="34" charset="0"/>
              </a:rPr>
              <a:t>Generate Client Secret (Web apps only)</a:t>
            </a:r>
          </a:p>
          <a:p>
            <a:pPr marL="457200" indent="-457200">
              <a:buFont typeface="Wingdings" panose="05000000000000000000" pitchFamily="2" charset="2"/>
              <a:buChar char="§"/>
            </a:pPr>
            <a:r>
              <a:rPr lang="en-GB" dirty="0">
                <a:latin typeface="Segoe Pro Display Light" panose="020B0302040504020203" pitchFamily="34" charset="0"/>
              </a:rPr>
              <a:t>Add Redirect URLs</a:t>
            </a:r>
          </a:p>
          <a:p>
            <a:pPr marL="457200" indent="-457200">
              <a:buFont typeface="Wingdings" panose="05000000000000000000" pitchFamily="2" charset="2"/>
              <a:buChar char="§"/>
            </a:pPr>
            <a:r>
              <a:rPr lang="en-GB" dirty="0">
                <a:latin typeface="Segoe Pro Display Light" panose="020B0302040504020203" pitchFamily="34" charset="0"/>
              </a:rPr>
              <a:t>Select Permissions</a:t>
            </a:r>
            <a:endParaRPr lang="nl-NL" dirty="0">
              <a:latin typeface="Segoe Pro Display Light" panose="020B0302040504020203" pitchFamily="34" charset="0"/>
            </a:endParaRPr>
          </a:p>
          <a:p>
            <a:endParaRPr lang="nl-NL" dirty="0"/>
          </a:p>
        </p:txBody>
      </p:sp>
    </p:spTree>
    <p:extLst>
      <p:ext uri="{BB962C8B-B14F-4D97-AF65-F5344CB8AC3E}">
        <p14:creationId xmlns:p14="http://schemas.microsoft.com/office/powerpoint/2010/main" val="1147994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Revoke</a:t>
            </a:r>
            <a:r>
              <a:rPr lang="nl-NL" dirty="0"/>
              <a:t> User Consent</a:t>
            </a:r>
          </a:p>
        </p:txBody>
      </p:sp>
      <p:sp>
        <p:nvSpPr>
          <p:cNvPr id="3" name="Content Placeholder 2"/>
          <p:cNvSpPr>
            <a:spLocks noGrp="1"/>
          </p:cNvSpPr>
          <p:nvPr>
            <p:ph idx="1"/>
          </p:nvPr>
        </p:nvSpPr>
        <p:spPr/>
        <p:txBody>
          <a:bodyPr/>
          <a:lstStyle/>
          <a:p>
            <a:pPr marL="0" indent="0">
              <a:buNone/>
            </a:pPr>
            <a:r>
              <a:rPr lang="nl-NL" b="1" dirty="0">
                <a:latin typeface="Segoe Pro Display Light" panose="020B0302040504020203" pitchFamily="34" charset="0"/>
              </a:rPr>
              <a:t>Native Application</a:t>
            </a:r>
          </a:p>
          <a:p>
            <a:pPr>
              <a:buFont typeface="Wingdings" panose="05000000000000000000" pitchFamily="2" charset="2"/>
              <a:buChar char="§"/>
            </a:pPr>
            <a:r>
              <a:rPr lang="nl-NL" dirty="0">
                <a:latin typeface="Segoe Pro Display Light" panose="020B0302040504020203" pitchFamily="34" charset="0"/>
              </a:rPr>
              <a:t>Consent is part of </a:t>
            </a:r>
            <a:r>
              <a:rPr lang="nl-NL" dirty="0" err="1">
                <a:latin typeface="Segoe Pro Display Light" panose="020B0302040504020203" pitchFamily="34" charset="0"/>
              </a:rPr>
              <a:t>the</a:t>
            </a:r>
            <a:r>
              <a:rPr lang="nl-NL" dirty="0">
                <a:latin typeface="Segoe Pro Display Light" panose="020B0302040504020203" pitchFamily="34" charset="0"/>
              </a:rPr>
              <a:t> </a:t>
            </a:r>
            <a:r>
              <a:rPr lang="nl-NL" dirty="0" err="1">
                <a:latin typeface="Segoe Pro Display Light" panose="020B0302040504020203" pitchFamily="34" charset="0"/>
              </a:rPr>
              <a:t>Refresh</a:t>
            </a:r>
            <a:r>
              <a:rPr lang="nl-NL" dirty="0">
                <a:latin typeface="Segoe Pro Display Light" panose="020B0302040504020203" pitchFamily="34" charset="0"/>
              </a:rPr>
              <a:t> Token </a:t>
            </a:r>
            <a:r>
              <a:rPr lang="nl-NL" dirty="0" err="1">
                <a:latin typeface="Segoe Pro Display Light" panose="020B0302040504020203" pitchFamily="34" charset="0"/>
              </a:rPr>
              <a:t>and</a:t>
            </a:r>
            <a:r>
              <a:rPr lang="nl-NL" dirty="0">
                <a:latin typeface="Segoe Pro Display Light" panose="020B0302040504020203" pitchFamily="34" charset="0"/>
              </a:rPr>
              <a:t> </a:t>
            </a:r>
            <a:r>
              <a:rPr lang="nl-NL" dirty="0" err="1">
                <a:latin typeface="Segoe Pro Display Light" panose="020B0302040504020203" pitchFamily="34" charset="0"/>
              </a:rPr>
              <a:t>typically</a:t>
            </a:r>
            <a:r>
              <a:rPr lang="nl-NL" dirty="0">
                <a:latin typeface="Segoe Pro Display Light" panose="020B0302040504020203" pitchFamily="34" charset="0"/>
              </a:rPr>
              <a:t> </a:t>
            </a:r>
            <a:r>
              <a:rPr lang="nl-NL" dirty="0" err="1">
                <a:latin typeface="Segoe Pro Display Light" panose="020B0302040504020203" pitchFamily="34" charset="0"/>
              </a:rPr>
              <a:t>stored</a:t>
            </a:r>
            <a:r>
              <a:rPr lang="nl-NL" dirty="0">
                <a:latin typeface="Segoe Pro Display Light" panose="020B0302040504020203" pitchFamily="34" charset="0"/>
              </a:rPr>
              <a:t> on </a:t>
            </a:r>
            <a:r>
              <a:rPr lang="nl-NL" dirty="0" err="1">
                <a:latin typeface="Segoe Pro Display Light" panose="020B0302040504020203" pitchFamily="34" charset="0"/>
              </a:rPr>
              <a:t>the</a:t>
            </a:r>
            <a:r>
              <a:rPr lang="nl-NL" dirty="0">
                <a:latin typeface="Segoe Pro Display Light" panose="020B0302040504020203" pitchFamily="34" charset="0"/>
              </a:rPr>
              <a:t> device</a:t>
            </a:r>
          </a:p>
          <a:p>
            <a:pPr>
              <a:buFont typeface="Wingdings" panose="05000000000000000000" pitchFamily="2" charset="2"/>
              <a:buChar char="§"/>
            </a:pPr>
            <a:r>
              <a:rPr lang="nl-NL" dirty="0" err="1">
                <a:latin typeface="Segoe Pro Display Light" panose="020B0302040504020203" pitchFamily="34" charset="0"/>
              </a:rPr>
              <a:t>Revoke</a:t>
            </a:r>
            <a:r>
              <a:rPr lang="nl-NL" dirty="0">
                <a:latin typeface="Segoe Pro Display Light" panose="020B0302040504020203" pitchFamily="34" charset="0"/>
              </a:rPr>
              <a:t> Consent </a:t>
            </a:r>
            <a:r>
              <a:rPr lang="nl-NL" dirty="0" err="1">
                <a:latin typeface="Segoe Pro Display Light" panose="020B0302040504020203" pitchFamily="34" charset="0"/>
              </a:rPr>
              <a:t>typically</a:t>
            </a:r>
            <a:r>
              <a:rPr lang="nl-NL" dirty="0">
                <a:latin typeface="Segoe Pro Display Light" panose="020B0302040504020203" pitchFamily="34" charset="0"/>
              </a:rPr>
              <a:t> means </a:t>
            </a:r>
            <a:r>
              <a:rPr lang="nl-NL" dirty="0" err="1">
                <a:latin typeface="Segoe Pro Display Light" panose="020B0302040504020203" pitchFamily="34" charset="0"/>
              </a:rPr>
              <a:t>uninstall</a:t>
            </a:r>
            <a:r>
              <a:rPr lang="nl-NL" dirty="0">
                <a:latin typeface="Segoe Pro Display Light" panose="020B0302040504020203" pitchFamily="34" charset="0"/>
              </a:rPr>
              <a:t> </a:t>
            </a:r>
            <a:r>
              <a:rPr lang="nl-NL" dirty="0" err="1">
                <a:latin typeface="Segoe Pro Display Light" panose="020B0302040504020203" pitchFamily="34" charset="0"/>
              </a:rPr>
              <a:t>the</a:t>
            </a:r>
            <a:r>
              <a:rPr lang="nl-NL" dirty="0">
                <a:latin typeface="Segoe Pro Display Light" panose="020B0302040504020203" pitchFamily="34" charset="0"/>
              </a:rPr>
              <a:t> </a:t>
            </a:r>
            <a:r>
              <a:rPr lang="nl-NL" dirty="0" err="1">
                <a:latin typeface="Segoe Pro Display Light" panose="020B0302040504020203" pitchFamily="34" charset="0"/>
              </a:rPr>
              <a:t>application</a:t>
            </a:r>
            <a:r>
              <a:rPr lang="nl-NL" dirty="0">
                <a:latin typeface="Segoe Pro Display Light" panose="020B0302040504020203" pitchFamily="34" charset="0"/>
              </a:rPr>
              <a:t> or </a:t>
            </a:r>
            <a:r>
              <a:rPr lang="nl-NL" dirty="0" err="1">
                <a:latin typeface="Segoe Pro Display Light" panose="020B0302040504020203" pitchFamily="34" charset="0"/>
              </a:rPr>
              <a:t>clear</a:t>
            </a:r>
            <a:r>
              <a:rPr lang="nl-NL" dirty="0">
                <a:latin typeface="Segoe Pro Display Light" panose="020B0302040504020203" pitchFamily="34" charset="0"/>
              </a:rPr>
              <a:t> </a:t>
            </a:r>
            <a:r>
              <a:rPr lang="nl-NL" dirty="0" err="1">
                <a:latin typeface="Segoe Pro Display Light" panose="020B0302040504020203" pitchFamily="34" charset="0"/>
              </a:rPr>
              <a:t>TokenCache</a:t>
            </a:r>
            <a:endParaRPr lang="nl-NL" dirty="0">
              <a:latin typeface="Segoe Pro Display Light" panose="020B0302040504020203" pitchFamily="34" charset="0"/>
            </a:endParaRPr>
          </a:p>
          <a:p>
            <a:endParaRPr lang="nl-NL" dirty="0">
              <a:latin typeface="Segoe Pro Display Light" panose="020B0302040504020203" pitchFamily="34" charset="0"/>
            </a:endParaRPr>
          </a:p>
          <a:p>
            <a:pPr marL="0" indent="0">
              <a:buNone/>
            </a:pPr>
            <a:r>
              <a:rPr lang="nl-NL" b="1" dirty="0">
                <a:latin typeface="Segoe Pro Display Light" panose="020B0302040504020203" pitchFamily="34" charset="0"/>
              </a:rPr>
              <a:t>Web Server Applications</a:t>
            </a:r>
          </a:p>
          <a:p>
            <a:pPr>
              <a:buFont typeface="Wingdings" panose="05000000000000000000" pitchFamily="2" charset="2"/>
              <a:buChar char="§"/>
            </a:pPr>
            <a:r>
              <a:rPr lang="nl-NL" dirty="0">
                <a:latin typeface="Segoe Pro Display Light" panose="020B0302040504020203" pitchFamily="34" charset="0"/>
              </a:rPr>
              <a:t>Consent is </a:t>
            </a:r>
            <a:r>
              <a:rPr lang="nl-NL" dirty="0" err="1">
                <a:latin typeface="Segoe Pro Display Light" panose="020B0302040504020203" pitchFamily="34" charset="0"/>
              </a:rPr>
              <a:t>stored</a:t>
            </a:r>
            <a:r>
              <a:rPr lang="nl-NL" dirty="0">
                <a:latin typeface="Segoe Pro Display Light" panose="020B0302040504020203" pitchFamily="34" charset="0"/>
              </a:rPr>
              <a:t> in </a:t>
            </a:r>
            <a:r>
              <a:rPr lang="nl-NL" dirty="0" err="1">
                <a:latin typeface="Segoe Pro Display Light" panose="020B0302040504020203" pitchFamily="34" charset="0"/>
              </a:rPr>
              <a:t>Azure</a:t>
            </a:r>
            <a:r>
              <a:rPr lang="nl-NL" dirty="0">
                <a:latin typeface="Segoe Pro Display Light" panose="020B0302040504020203" pitchFamily="34" charset="0"/>
              </a:rPr>
              <a:t> Active Directory </a:t>
            </a:r>
            <a:r>
              <a:rPr lang="nl-NL" dirty="0" err="1">
                <a:latin typeface="Segoe Pro Display Light" panose="020B0302040504020203" pitchFamily="34" charset="0"/>
              </a:rPr>
              <a:t>and</a:t>
            </a:r>
            <a:r>
              <a:rPr lang="nl-NL" dirty="0">
                <a:latin typeface="Segoe Pro Display Light" panose="020B0302040504020203" pitchFamily="34" charset="0"/>
              </a:rPr>
              <a:t> </a:t>
            </a:r>
            <a:r>
              <a:rPr lang="nl-NL" dirty="0" err="1">
                <a:latin typeface="Segoe Pro Display Light" panose="020B0302040504020203" pitchFamily="34" charset="0"/>
              </a:rPr>
              <a:t>not</a:t>
            </a:r>
            <a:r>
              <a:rPr lang="nl-NL" dirty="0">
                <a:latin typeface="Segoe Pro Display Light" panose="020B0302040504020203" pitchFamily="34" charset="0"/>
              </a:rPr>
              <a:t> part of </a:t>
            </a:r>
            <a:r>
              <a:rPr lang="nl-NL" dirty="0" err="1">
                <a:latin typeface="Segoe Pro Display Light" panose="020B0302040504020203" pitchFamily="34" charset="0"/>
              </a:rPr>
              <a:t>the</a:t>
            </a:r>
            <a:r>
              <a:rPr lang="nl-NL" dirty="0">
                <a:latin typeface="Segoe Pro Display Light" panose="020B0302040504020203" pitchFamily="34" charset="0"/>
              </a:rPr>
              <a:t> </a:t>
            </a:r>
            <a:r>
              <a:rPr lang="nl-NL" dirty="0" err="1">
                <a:latin typeface="Segoe Pro Display Light" panose="020B0302040504020203" pitchFamily="34" charset="0"/>
              </a:rPr>
              <a:t>Refresh</a:t>
            </a:r>
            <a:r>
              <a:rPr lang="nl-NL" dirty="0">
                <a:latin typeface="Segoe Pro Display Light" panose="020B0302040504020203" pitchFamily="34" charset="0"/>
              </a:rPr>
              <a:t> Token</a:t>
            </a:r>
          </a:p>
          <a:p>
            <a:pPr>
              <a:buFont typeface="Wingdings" panose="05000000000000000000" pitchFamily="2" charset="2"/>
              <a:buChar char="§"/>
            </a:pPr>
            <a:r>
              <a:rPr lang="nl-NL" dirty="0">
                <a:latin typeface="Segoe Pro Display Light" panose="020B0302040504020203" pitchFamily="34" charset="0"/>
              </a:rPr>
              <a:t>User </a:t>
            </a:r>
            <a:r>
              <a:rPr lang="nl-NL" dirty="0" err="1">
                <a:latin typeface="Segoe Pro Display Light" panose="020B0302040504020203" pitchFamily="34" charset="0"/>
              </a:rPr>
              <a:t>can</a:t>
            </a:r>
            <a:r>
              <a:rPr lang="nl-NL" dirty="0">
                <a:latin typeface="Segoe Pro Display Light" panose="020B0302040504020203" pitchFamily="34" charset="0"/>
              </a:rPr>
              <a:t> </a:t>
            </a:r>
            <a:r>
              <a:rPr lang="nl-NL" dirty="0" err="1">
                <a:latin typeface="Segoe Pro Display Light" panose="020B0302040504020203" pitchFamily="34" charset="0"/>
              </a:rPr>
              <a:t>Revoke</a:t>
            </a:r>
            <a:r>
              <a:rPr lang="nl-NL" dirty="0">
                <a:latin typeface="Segoe Pro Display Light" panose="020B0302040504020203" pitchFamily="34" charset="0"/>
              </a:rPr>
              <a:t> Consent at </a:t>
            </a:r>
            <a:r>
              <a:rPr lang="en-AU" dirty="0">
                <a:latin typeface="Segoe Pro Display Light" panose="020B0302040504020203" pitchFamily="34" charset="0"/>
                <a:hlinkClick r:id="rId2"/>
              </a:rPr>
              <a:t>http://myapps.microsoft.com</a:t>
            </a:r>
            <a:endParaRPr lang="en-AU" dirty="0">
              <a:latin typeface="Segoe Pro Display Light" panose="020B0302040504020203" pitchFamily="34" charset="0"/>
            </a:endParaRPr>
          </a:p>
          <a:p>
            <a:endParaRPr lang="nl-NL" dirty="0"/>
          </a:p>
        </p:txBody>
      </p:sp>
    </p:spTree>
    <p:extLst>
      <p:ext uri="{BB962C8B-B14F-4D97-AF65-F5344CB8AC3E}">
        <p14:creationId xmlns:p14="http://schemas.microsoft.com/office/powerpoint/2010/main" val="586086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DEMO</a:t>
            </a:r>
          </a:p>
        </p:txBody>
      </p:sp>
      <p:sp>
        <p:nvSpPr>
          <p:cNvPr id="3" name="Content Placeholder 2"/>
          <p:cNvSpPr>
            <a:spLocks noGrp="1"/>
          </p:cNvSpPr>
          <p:nvPr>
            <p:ph idx="1"/>
          </p:nvPr>
        </p:nvSpPr>
        <p:spPr/>
        <p:txBody>
          <a:bodyPr/>
          <a:lstStyle/>
          <a:p>
            <a:r>
              <a:rPr lang="nl-NL" dirty="0"/>
              <a:t>APP </a:t>
            </a:r>
            <a:r>
              <a:rPr lang="nl-NL" dirty="0" err="1"/>
              <a:t>Registration</a:t>
            </a:r>
            <a:r>
              <a:rPr lang="nl-NL" dirty="0"/>
              <a:t> in </a:t>
            </a:r>
            <a:r>
              <a:rPr lang="nl-NL" dirty="0" err="1"/>
              <a:t>Azure</a:t>
            </a:r>
            <a:r>
              <a:rPr lang="nl-NL" dirty="0"/>
              <a:t> AD</a:t>
            </a:r>
          </a:p>
          <a:p>
            <a:r>
              <a:rPr lang="nl-NL" dirty="0" err="1"/>
              <a:t>Authentication</a:t>
            </a:r>
            <a:endParaRPr lang="nl-NL" dirty="0"/>
          </a:p>
        </p:txBody>
      </p:sp>
    </p:spTree>
    <p:extLst>
      <p:ext uri="{BB962C8B-B14F-4D97-AF65-F5344CB8AC3E}">
        <p14:creationId xmlns:p14="http://schemas.microsoft.com/office/powerpoint/2010/main" val="3359588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020960" y="1936341"/>
            <a:ext cx="447797" cy="4552611"/>
          </a:xfrm>
          <a:prstGeom prst="rect">
            <a:avLst/>
          </a:prstGeom>
          <a:solidFill>
            <a:schemeClr val="accent4"/>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678" rIns="0" bIns="45678" numCol="1" rtlCol="0" anchor="ctr" anchorCtr="0" compatLnSpc="1">
            <a:prstTxWarp prst="textNoShape">
              <a:avLst/>
            </a:prstTxWarp>
          </a:bodyPr>
          <a:lstStyle/>
          <a:p>
            <a:pPr algn="ctr" defTabSz="913350">
              <a:defRPr/>
            </a:pPr>
            <a:endParaRPr lang="en-US" sz="1960" dirty="0">
              <a:solidFill>
                <a:schemeClr val="tx1"/>
              </a:solidFill>
            </a:endParaRPr>
          </a:p>
        </p:txBody>
      </p:sp>
      <p:sp>
        <p:nvSpPr>
          <p:cNvPr id="7" name="Rectangle 6"/>
          <p:cNvSpPr/>
          <p:nvPr/>
        </p:nvSpPr>
        <p:spPr bwMode="auto">
          <a:xfrm>
            <a:off x="4205300" y="1936341"/>
            <a:ext cx="447797" cy="4552611"/>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678" rIns="0" bIns="45678" numCol="1" rtlCol="0" anchor="ctr" anchorCtr="0" compatLnSpc="1">
            <a:prstTxWarp prst="textNoShape">
              <a:avLst/>
            </a:prstTxWarp>
          </a:bodyPr>
          <a:lstStyle/>
          <a:p>
            <a:pPr algn="ctr" defTabSz="913350">
              <a:defRPr/>
            </a:pPr>
            <a:endParaRPr lang="en-US" sz="1960" dirty="0">
              <a:solidFill>
                <a:schemeClr val="tx1"/>
              </a:solidFill>
            </a:endParaRPr>
          </a:p>
        </p:txBody>
      </p:sp>
      <p:sp>
        <p:nvSpPr>
          <p:cNvPr id="8" name="Rectangle 7"/>
          <p:cNvSpPr/>
          <p:nvPr/>
        </p:nvSpPr>
        <p:spPr bwMode="auto">
          <a:xfrm>
            <a:off x="7389639" y="1936341"/>
            <a:ext cx="447797" cy="4552611"/>
          </a:xfrm>
          <a:prstGeom prst="rect">
            <a:avLst/>
          </a:prstGeom>
          <a:solidFill>
            <a:schemeClr val="accent6"/>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678" rIns="0" bIns="45678" numCol="1" rtlCol="0" anchor="ctr" anchorCtr="0" compatLnSpc="1">
            <a:prstTxWarp prst="textNoShape">
              <a:avLst/>
            </a:prstTxWarp>
          </a:bodyPr>
          <a:lstStyle/>
          <a:p>
            <a:pPr algn="ctr" defTabSz="913350">
              <a:defRPr/>
            </a:pPr>
            <a:endParaRPr lang="en-US" sz="1960" dirty="0">
              <a:solidFill>
                <a:schemeClr val="tx1"/>
              </a:solidFill>
            </a:endParaRPr>
          </a:p>
        </p:txBody>
      </p:sp>
      <p:sp>
        <p:nvSpPr>
          <p:cNvPr id="9" name="Rectangle 8"/>
          <p:cNvSpPr/>
          <p:nvPr/>
        </p:nvSpPr>
        <p:spPr bwMode="auto">
          <a:xfrm>
            <a:off x="10573979" y="1936341"/>
            <a:ext cx="447797" cy="4552611"/>
          </a:xfrm>
          <a:prstGeom prst="rect">
            <a:avLst/>
          </a:prstGeom>
          <a:solidFill>
            <a:schemeClr val="accent5"/>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678" rIns="0" bIns="45678" numCol="1" rtlCol="0" anchor="ctr" anchorCtr="0" compatLnSpc="1">
            <a:prstTxWarp prst="textNoShape">
              <a:avLst/>
            </a:prstTxWarp>
          </a:bodyPr>
          <a:lstStyle/>
          <a:p>
            <a:pPr algn="ctr" defTabSz="913350">
              <a:defRPr/>
            </a:pPr>
            <a:endParaRPr lang="en-US" sz="1960" dirty="0">
              <a:solidFill>
                <a:schemeClr val="tx1"/>
              </a:solidFill>
            </a:endParaRPr>
          </a:p>
        </p:txBody>
      </p:sp>
      <p:sp>
        <p:nvSpPr>
          <p:cNvPr id="10" name="TextBox 9"/>
          <p:cNvSpPr txBox="1"/>
          <p:nvPr/>
        </p:nvSpPr>
        <p:spPr>
          <a:xfrm>
            <a:off x="507691" y="1468384"/>
            <a:ext cx="1737369" cy="479249"/>
          </a:xfrm>
          <a:prstGeom prst="rect">
            <a:avLst/>
          </a:prstGeom>
          <a:noFill/>
        </p:spPr>
        <p:txBody>
          <a:bodyPr wrap="none" lIns="179119" tIns="143295" rIns="179119" bIns="143295" rtlCol="0">
            <a:spAutoFit/>
          </a:bodyPr>
          <a:lstStyle/>
          <a:p>
            <a:pPr algn="ctr" defTabSz="913614">
              <a:lnSpc>
                <a:spcPct val="90000"/>
              </a:lnSpc>
              <a:spcAft>
                <a:spcPts val="587"/>
              </a:spcAft>
              <a:defRPr/>
            </a:pPr>
            <a:r>
              <a:rPr lang="en-US" sz="1371" b="1" dirty="0">
                <a:latin typeface="Segoe UI"/>
              </a:rPr>
              <a:t>Your Application</a:t>
            </a:r>
          </a:p>
        </p:txBody>
      </p:sp>
      <p:sp>
        <p:nvSpPr>
          <p:cNvPr id="11" name="TextBox 10"/>
          <p:cNvSpPr txBox="1"/>
          <p:nvPr/>
        </p:nvSpPr>
        <p:spPr>
          <a:xfrm>
            <a:off x="3337859" y="1190011"/>
            <a:ext cx="2333430" cy="746052"/>
          </a:xfrm>
          <a:prstGeom prst="rect">
            <a:avLst/>
          </a:prstGeom>
          <a:noFill/>
        </p:spPr>
        <p:txBody>
          <a:bodyPr wrap="none" lIns="179119" tIns="143295" rIns="179119" bIns="143295" rtlCol="0">
            <a:spAutoFit/>
          </a:bodyPr>
          <a:lstStyle/>
          <a:p>
            <a:pPr algn="ctr" defTabSz="913614">
              <a:lnSpc>
                <a:spcPct val="90000"/>
              </a:lnSpc>
              <a:spcAft>
                <a:spcPts val="587"/>
              </a:spcAft>
              <a:defRPr/>
            </a:pPr>
            <a:r>
              <a:rPr lang="en-US" sz="1371" b="1" dirty="0">
                <a:latin typeface="Segoe UI"/>
              </a:rPr>
              <a:t>Azure AD Authorization</a:t>
            </a:r>
          </a:p>
          <a:p>
            <a:pPr algn="ctr" defTabSz="913614">
              <a:lnSpc>
                <a:spcPct val="90000"/>
              </a:lnSpc>
              <a:spcAft>
                <a:spcPts val="587"/>
              </a:spcAft>
              <a:defRPr/>
            </a:pPr>
            <a:r>
              <a:rPr lang="en-US" sz="1371" b="1" dirty="0">
                <a:latin typeface="Segoe UI"/>
              </a:rPr>
              <a:t>Endpoint	</a:t>
            </a:r>
          </a:p>
        </p:txBody>
      </p:sp>
      <p:sp>
        <p:nvSpPr>
          <p:cNvPr id="12" name="TextBox 11"/>
          <p:cNvSpPr txBox="1"/>
          <p:nvPr/>
        </p:nvSpPr>
        <p:spPr>
          <a:xfrm>
            <a:off x="6870063" y="1190011"/>
            <a:ext cx="1679661" cy="746052"/>
          </a:xfrm>
          <a:prstGeom prst="rect">
            <a:avLst/>
          </a:prstGeom>
          <a:noFill/>
        </p:spPr>
        <p:txBody>
          <a:bodyPr wrap="none" lIns="179119" tIns="143295" rIns="179119" bIns="143295" rtlCol="0">
            <a:spAutoFit/>
          </a:bodyPr>
          <a:lstStyle/>
          <a:p>
            <a:pPr algn="ctr" defTabSz="913614">
              <a:lnSpc>
                <a:spcPct val="90000"/>
              </a:lnSpc>
              <a:spcAft>
                <a:spcPts val="587"/>
              </a:spcAft>
              <a:defRPr/>
            </a:pPr>
            <a:r>
              <a:rPr lang="en-US" sz="1371" b="1" dirty="0">
                <a:latin typeface="Segoe UI"/>
              </a:rPr>
              <a:t>Azure AD Token</a:t>
            </a:r>
          </a:p>
          <a:p>
            <a:pPr algn="ctr" defTabSz="913614">
              <a:lnSpc>
                <a:spcPct val="90000"/>
              </a:lnSpc>
              <a:spcAft>
                <a:spcPts val="587"/>
              </a:spcAft>
              <a:defRPr/>
            </a:pPr>
            <a:r>
              <a:rPr lang="en-US" sz="1371" b="1" dirty="0">
                <a:latin typeface="Segoe UI"/>
              </a:rPr>
              <a:t>Endpoint	</a:t>
            </a:r>
          </a:p>
        </p:txBody>
      </p:sp>
      <p:sp>
        <p:nvSpPr>
          <p:cNvPr id="13" name="TextBox 12"/>
          <p:cNvSpPr txBox="1"/>
          <p:nvPr/>
        </p:nvSpPr>
        <p:spPr>
          <a:xfrm>
            <a:off x="9672095" y="1468384"/>
            <a:ext cx="2051238" cy="479249"/>
          </a:xfrm>
          <a:prstGeom prst="rect">
            <a:avLst/>
          </a:prstGeom>
          <a:noFill/>
        </p:spPr>
        <p:txBody>
          <a:bodyPr wrap="none" lIns="179119" tIns="143295" rIns="179119" bIns="143295" rtlCol="0">
            <a:spAutoFit/>
          </a:bodyPr>
          <a:lstStyle/>
          <a:p>
            <a:pPr algn="ctr" defTabSz="913614">
              <a:lnSpc>
                <a:spcPct val="90000"/>
              </a:lnSpc>
              <a:spcAft>
                <a:spcPts val="587"/>
              </a:spcAft>
              <a:defRPr/>
            </a:pPr>
            <a:r>
              <a:rPr lang="en-US" sz="1371" b="1" dirty="0">
                <a:latin typeface="Segoe UI"/>
              </a:rPr>
              <a:t>Microsoft Graph API</a:t>
            </a:r>
          </a:p>
        </p:txBody>
      </p:sp>
      <p:cxnSp>
        <p:nvCxnSpPr>
          <p:cNvPr id="14" name="Straight Arrow Connector 13"/>
          <p:cNvCxnSpPr/>
          <p:nvPr/>
        </p:nvCxnSpPr>
        <p:spPr>
          <a:xfrm>
            <a:off x="1468757" y="2384138"/>
            <a:ext cx="2736542"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468757" y="2757303"/>
            <a:ext cx="2736542"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468757" y="3130468"/>
            <a:ext cx="2089722"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558479" y="2757304"/>
            <a:ext cx="0" cy="373165"/>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78138" y="2010974"/>
            <a:ext cx="2310988" cy="452126"/>
          </a:xfrm>
          <a:prstGeom prst="rect">
            <a:avLst/>
          </a:prstGeom>
          <a:noFill/>
        </p:spPr>
        <p:txBody>
          <a:bodyPr wrap="none" lIns="179119" tIns="143295" rIns="179119" bIns="143295" rtlCol="0">
            <a:spAutoFit/>
          </a:bodyPr>
          <a:lstStyle/>
          <a:p>
            <a:pPr defTabSz="913614">
              <a:lnSpc>
                <a:spcPct val="90000"/>
              </a:lnSpc>
              <a:spcAft>
                <a:spcPts val="587"/>
              </a:spcAft>
              <a:defRPr/>
            </a:pPr>
            <a:r>
              <a:rPr lang="en-US" sz="1175" b="1" dirty="0">
                <a:latin typeface="Segoe UI"/>
              </a:rPr>
              <a:t>Request authorization code</a:t>
            </a:r>
          </a:p>
        </p:txBody>
      </p:sp>
      <p:sp>
        <p:nvSpPr>
          <p:cNvPr id="21" name="TextBox 20"/>
          <p:cNvSpPr txBox="1"/>
          <p:nvPr/>
        </p:nvSpPr>
        <p:spPr>
          <a:xfrm>
            <a:off x="2093658" y="2379766"/>
            <a:ext cx="2294958" cy="452126"/>
          </a:xfrm>
          <a:prstGeom prst="rect">
            <a:avLst/>
          </a:prstGeom>
          <a:noFill/>
        </p:spPr>
        <p:txBody>
          <a:bodyPr wrap="none" lIns="179119" tIns="143295" rIns="179119" bIns="143295" rtlCol="0">
            <a:spAutoFit/>
          </a:bodyPr>
          <a:lstStyle/>
          <a:p>
            <a:pPr defTabSz="913614">
              <a:lnSpc>
                <a:spcPct val="90000"/>
              </a:lnSpc>
              <a:spcAft>
                <a:spcPts val="587"/>
              </a:spcAft>
              <a:defRPr/>
            </a:pPr>
            <a:r>
              <a:rPr lang="en-US" sz="1175" b="1" dirty="0">
                <a:latin typeface="Segoe UI"/>
              </a:rPr>
              <a:t>Sign-in via browser pop-up</a:t>
            </a:r>
          </a:p>
        </p:txBody>
      </p:sp>
      <p:sp>
        <p:nvSpPr>
          <p:cNvPr id="22" name="TextBox 21"/>
          <p:cNvSpPr txBox="1"/>
          <p:nvPr/>
        </p:nvSpPr>
        <p:spPr>
          <a:xfrm>
            <a:off x="1455788" y="2761049"/>
            <a:ext cx="2221220" cy="452126"/>
          </a:xfrm>
          <a:prstGeom prst="rect">
            <a:avLst/>
          </a:prstGeom>
          <a:noFill/>
        </p:spPr>
        <p:txBody>
          <a:bodyPr wrap="none" lIns="179119" tIns="143295" rIns="179119" bIns="143295" rtlCol="0">
            <a:spAutoFit/>
          </a:bodyPr>
          <a:lstStyle/>
          <a:p>
            <a:pPr defTabSz="913614">
              <a:lnSpc>
                <a:spcPct val="90000"/>
              </a:lnSpc>
              <a:spcAft>
                <a:spcPts val="587"/>
              </a:spcAft>
              <a:defRPr/>
            </a:pPr>
            <a:r>
              <a:rPr lang="en-US" sz="1175" b="1" dirty="0">
                <a:latin typeface="Segoe UI"/>
              </a:rPr>
              <a:t>Return authorization code</a:t>
            </a:r>
          </a:p>
        </p:txBody>
      </p:sp>
      <p:cxnSp>
        <p:nvCxnSpPr>
          <p:cNvPr id="24" name="Straight Arrow Connector 23"/>
          <p:cNvCxnSpPr/>
          <p:nvPr/>
        </p:nvCxnSpPr>
        <p:spPr>
          <a:xfrm>
            <a:off x="1474224" y="3802165"/>
            <a:ext cx="5915415"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455789" y="4249963"/>
            <a:ext cx="5915415"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376374" y="3443664"/>
            <a:ext cx="5781490" cy="452126"/>
          </a:xfrm>
          <a:prstGeom prst="rect">
            <a:avLst/>
          </a:prstGeom>
          <a:noFill/>
        </p:spPr>
        <p:txBody>
          <a:bodyPr wrap="none" lIns="179119" tIns="143295" rIns="179119" bIns="143295" rtlCol="0">
            <a:spAutoFit/>
          </a:bodyPr>
          <a:lstStyle/>
          <a:p>
            <a:pPr defTabSz="913614">
              <a:lnSpc>
                <a:spcPct val="90000"/>
              </a:lnSpc>
              <a:spcAft>
                <a:spcPts val="587"/>
              </a:spcAft>
              <a:defRPr/>
            </a:pPr>
            <a:r>
              <a:rPr lang="en-US" sz="1175" b="1" dirty="0">
                <a:latin typeface="Segoe UI"/>
              </a:rPr>
              <a:t>Redeem authorization code and acquire access token for Office 365 resource</a:t>
            </a:r>
          </a:p>
        </p:txBody>
      </p:sp>
      <p:sp>
        <p:nvSpPr>
          <p:cNvPr id="27" name="TextBox 26"/>
          <p:cNvSpPr txBox="1"/>
          <p:nvPr/>
        </p:nvSpPr>
        <p:spPr>
          <a:xfrm>
            <a:off x="1389185" y="4263871"/>
            <a:ext cx="2944175" cy="452126"/>
          </a:xfrm>
          <a:prstGeom prst="rect">
            <a:avLst/>
          </a:prstGeom>
          <a:noFill/>
        </p:spPr>
        <p:txBody>
          <a:bodyPr wrap="none" lIns="179119" tIns="143295" rIns="179119" bIns="143295" rtlCol="0">
            <a:spAutoFit/>
          </a:bodyPr>
          <a:lstStyle/>
          <a:p>
            <a:pPr defTabSz="913614">
              <a:lnSpc>
                <a:spcPct val="90000"/>
              </a:lnSpc>
              <a:spcAft>
                <a:spcPts val="587"/>
              </a:spcAft>
              <a:defRPr/>
            </a:pPr>
            <a:r>
              <a:rPr lang="en-US" sz="1175" b="1" dirty="0">
                <a:latin typeface="Segoe UI"/>
              </a:rPr>
              <a:t>Return id, access, and refresh tokens</a:t>
            </a:r>
          </a:p>
        </p:txBody>
      </p:sp>
      <p:cxnSp>
        <p:nvCxnSpPr>
          <p:cNvPr id="32" name="Straight Arrow Connector 31"/>
          <p:cNvCxnSpPr/>
          <p:nvPr/>
        </p:nvCxnSpPr>
        <p:spPr>
          <a:xfrm>
            <a:off x="1491620" y="5265357"/>
            <a:ext cx="9076891"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97079" y="5369458"/>
            <a:ext cx="1921459" cy="452126"/>
          </a:xfrm>
          <a:prstGeom prst="rect">
            <a:avLst/>
          </a:prstGeom>
          <a:noFill/>
        </p:spPr>
        <p:txBody>
          <a:bodyPr wrap="none" lIns="179119" tIns="143295" rIns="179119" bIns="143295" rtlCol="0">
            <a:spAutoFit/>
          </a:bodyPr>
          <a:lstStyle/>
          <a:p>
            <a:pPr defTabSz="913614">
              <a:lnSpc>
                <a:spcPct val="90000"/>
              </a:lnSpc>
              <a:spcAft>
                <a:spcPts val="587"/>
              </a:spcAft>
              <a:defRPr/>
            </a:pPr>
            <a:r>
              <a:rPr lang="en-US" sz="1175" b="1" dirty="0">
                <a:latin typeface="Segoe UI"/>
              </a:rPr>
              <a:t>Return Http Response</a:t>
            </a:r>
          </a:p>
        </p:txBody>
      </p:sp>
      <p:sp>
        <p:nvSpPr>
          <p:cNvPr id="34" name="TextBox 33"/>
          <p:cNvSpPr txBox="1"/>
          <p:nvPr/>
        </p:nvSpPr>
        <p:spPr>
          <a:xfrm>
            <a:off x="1404825" y="4881903"/>
            <a:ext cx="3745676" cy="452126"/>
          </a:xfrm>
          <a:prstGeom prst="rect">
            <a:avLst/>
          </a:prstGeom>
          <a:noFill/>
        </p:spPr>
        <p:txBody>
          <a:bodyPr wrap="none" lIns="179119" tIns="143295" rIns="179119" bIns="143295" rtlCol="0">
            <a:spAutoFit/>
          </a:bodyPr>
          <a:lstStyle/>
          <a:p>
            <a:pPr defTabSz="913614">
              <a:lnSpc>
                <a:spcPct val="90000"/>
              </a:lnSpc>
              <a:spcAft>
                <a:spcPts val="587"/>
              </a:spcAft>
              <a:defRPr/>
            </a:pPr>
            <a:r>
              <a:rPr lang="en-US" sz="1175" b="1" dirty="0">
                <a:latin typeface="Segoe UI"/>
              </a:rPr>
              <a:t>Call </a:t>
            </a:r>
            <a:r>
              <a:rPr lang="en-US" sz="1175" b="1" dirty="0" err="1">
                <a:latin typeface="Segoe UI"/>
              </a:rPr>
              <a:t>Microosft</a:t>
            </a:r>
            <a:r>
              <a:rPr lang="en-US" sz="1175" b="1" dirty="0">
                <a:latin typeface="Segoe UI"/>
              </a:rPr>
              <a:t> Graph API using the access token</a:t>
            </a:r>
          </a:p>
        </p:txBody>
      </p:sp>
      <p:cxnSp>
        <p:nvCxnSpPr>
          <p:cNvPr id="35" name="Straight Arrow Connector 34"/>
          <p:cNvCxnSpPr/>
          <p:nvPr/>
        </p:nvCxnSpPr>
        <p:spPr>
          <a:xfrm>
            <a:off x="1478429" y="5721022"/>
            <a:ext cx="9076891"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nl-NL" dirty="0" err="1"/>
              <a:t>Autentication</a:t>
            </a:r>
            <a:r>
              <a:rPr lang="nl-NL" dirty="0"/>
              <a:t> </a:t>
            </a:r>
            <a:r>
              <a:rPr lang="nl-NL" dirty="0" err="1"/>
              <a:t>to</a:t>
            </a:r>
            <a:r>
              <a:rPr lang="nl-NL" dirty="0"/>
              <a:t> Office 365</a:t>
            </a:r>
          </a:p>
        </p:txBody>
      </p:sp>
    </p:spTree>
    <p:extLst>
      <p:ext uri="{BB962C8B-B14F-4D97-AF65-F5344CB8AC3E}">
        <p14:creationId xmlns:p14="http://schemas.microsoft.com/office/powerpoint/2010/main" val="3387183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6" grpId="0"/>
      <p:bldP spid="27" grpId="0"/>
      <p:bldP spid="33" grpId="0"/>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Microsoft Graph Groups</a:t>
            </a:r>
          </a:p>
        </p:txBody>
      </p:sp>
      <p:sp>
        <p:nvSpPr>
          <p:cNvPr id="5" name="Subtitle 4"/>
          <p:cNvSpPr>
            <a:spLocks noGrp="1"/>
          </p:cNvSpPr>
          <p:nvPr>
            <p:ph type="subTitle" idx="1"/>
          </p:nvPr>
        </p:nvSpPr>
        <p:spPr/>
        <p:txBody>
          <a:bodyPr/>
          <a:lstStyle/>
          <a:p>
            <a:r>
              <a:rPr lang="en-GB" dirty="0"/>
              <a:t>DEMO with ASP.NET MVC 5</a:t>
            </a:r>
          </a:p>
        </p:txBody>
      </p:sp>
    </p:spTree>
    <p:extLst>
      <p:ext uri="{BB962C8B-B14F-4D97-AF65-F5344CB8AC3E}">
        <p14:creationId xmlns:p14="http://schemas.microsoft.com/office/powerpoint/2010/main" val="1796879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Showing the images</a:t>
            </a:r>
          </a:p>
        </p:txBody>
      </p:sp>
      <p:sp>
        <p:nvSpPr>
          <p:cNvPr id="5" name="Content Placeholder 4"/>
          <p:cNvSpPr>
            <a:spLocks noGrp="1"/>
          </p:cNvSpPr>
          <p:nvPr>
            <p:ph idx="1"/>
          </p:nvPr>
        </p:nvSpPr>
        <p:spPr/>
        <p:txBody>
          <a:bodyPr/>
          <a:lstStyle/>
          <a:p>
            <a:endParaRPr lang="en-GB"/>
          </a:p>
        </p:txBody>
      </p:sp>
      <p:pic>
        <p:nvPicPr>
          <p:cNvPr id="6" name="Picture 5"/>
          <p:cNvPicPr>
            <a:picLocks noChangeAspect="1"/>
          </p:cNvPicPr>
          <p:nvPr/>
        </p:nvPicPr>
        <p:blipFill>
          <a:blip r:embed="rId2"/>
          <a:stretch>
            <a:fillRect/>
          </a:stretch>
        </p:blipFill>
        <p:spPr>
          <a:xfrm>
            <a:off x="143399" y="1690688"/>
            <a:ext cx="11896202" cy="4236583"/>
          </a:xfrm>
          <a:prstGeom prst="rect">
            <a:avLst/>
          </a:prstGeom>
        </p:spPr>
      </p:pic>
      <p:sp>
        <p:nvSpPr>
          <p:cNvPr id="7" name="Rectangle 6"/>
          <p:cNvSpPr/>
          <p:nvPr/>
        </p:nvSpPr>
        <p:spPr>
          <a:xfrm>
            <a:off x="1094014" y="3755571"/>
            <a:ext cx="9650186" cy="6694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4322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a:t>Agenda</a:t>
            </a:r>
          </a:p>
        </p:txBody>
      </p:sp>
      <p:sp>
        <p:nvSpPr>
          <p:cNvPr id="5" name="Content Placeholder 4"/>
          <p:cNvSpPr>
            <a:spLocks noGrp="1"/>
          </p:cNvSpPr>
          <p:nvPr>
            <p:ph idx="1"/>
          </p:nvPr>
        </p:nvSpPr>
        <p:spPr/>
        <p:txBody>
          <a:bodyPr/>
          <a:lstStyle/>
          <a:p>
            <a:r>
              <a:rPr lang="en-GB" dirty="0"/>
              <a:t>Introduction</a:t>
            </a:r>
          </a:p>
          <a:p>
            <a:r>
              <a:rPr lang="en-GB" dirty="0"/>
              <a:t>Authentication</a:t>
            </a:r>
          </a:p>
          <a:p>
            <a:r>
              <a:rPr lang="en-GB" dirty="0"/>
              <a:t>Microsoft Graph with ASP.NET / MVC 5 and Groups </a:t>
            </a:r>
          </a:p>
          <a:p>
            <a:r>
              <a:rPr lang="en-GB" dirty="0" err="1"/>
              <a:t>Webhooks</a:t>
            </a:r>
            <a:endParaRPr lang="en-GB" dirty="0"/>
          </a:p>
          <a:p>
            <a:r>
              <a:rPr lang="en-GB" dirty="0"/>
              <a:t>App only calls</a:t>
            </a:r>
          </a:p>
          <a:p>
            <a:r>
              <a:rPr lang="en-GB" dirty="0"/>
              <a:t>Microsoft Graph Sites</a:t>
            </a:r>
          </a:p>
          <a:p>
            <a:r>
              <a:rPr lang="en-GB" dirty="0"/>
              <a:t>Microsoft Graph Limitations and non Microsoft Graph resources</a:t>
            </a:r>
          </a:p>
          <a:p>
            <a:endParaRPr lang="en-GB" dirty="0"/>
          </a:p>
          <a:p>
            <a:endParaRPr lang="en-GB" dirty="0"/>
          </a:p>
        </p:txBody>
      </p:sp>
    </p:spTree>
    <p:extLst>
      <p:ext uri="{BB962C8B-B14F-4D97-AF65-F5344CB8AC3E}">
        <p14:creationId xmlns:p14="http://schemas.microsoft.com/office/powerpoint/2010/main" val="3366886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Receiving the images</a:t>
            </a:r>
          </a:p>
        </p:txBody>
      </p:sp>
      <p:sp>
        <p:nvSpPr>
          <p:cNvPr id="5" name="Subtitle 4"/>
          <p:cNvSpPr>
            <a:spLocks noGrp="1"/>
          </p:cNvSpPr>
          <p:nvPr>
            <p:ph type="subTitle" idx="1"/>
          </p:nvPr>
        </p:nvSpPr>
        <p:spPr/>
        <p:txBody>
          <a:bodyPr/>
          <a:lstStyle/>
          <a:p>
            <a:endParaRPr lang="en-GB"/>
          </a:p>
        </p:txBody>
      </p:sp>
      <p:pic>
        <p:nvPicPr>
          <p:cNvPr id="6" name="Picture 5"/>
          <p:cNvPicPr>
            <a:picLocks noChangeAspect="1"/>
          </p:cNvPicPr>
          <p:nvPr/>
        </p:nvPicPr>
        <p:blipFill>
          <a:blip r:embed="rId2"/>
          <a:stretch>
            <a:fillRect/>
          </a:stretch>
        </p:blipFill>
        <p:spPr>
          <a:xfrm>
            <a:off x="44622" y="1994302"/>
            <a:ext cx="12147378" cy="3865789"/>
          </a:xfrm>
          <a:prstGeom prst="rect">
            <a:avLst/>
          </a:prstGeom>
        </p:spPr>
      </p:pic>
    </p:spTree>
    <p:extLst>
      <p:ext uri="{BB962C8B-B14F-4D97-AF65-F5344CB8AC3E}">
        <p14:creationId xmlns:p14="http://schemas.microsoft.com/office/powerpoint/2010/main" val="1487913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l-NL" dirty="0" err="1"/>
              <a:t>Webhooks</a:t>
            </a:r>
            <a:endParaRPr lang="nl-NL" dirty="0"/>
          </a:p>
        </p:txBody>
      </p:sp>
      <p:sp>
        <p:nvSpPr>
          <p:cNvPr id="5" name="Subtitle 4"/>
          <p:cNvSpPr>
            <a:spLocks noGrp="1"/>
          </p:cNvSpPr>
          <p:nvPr>
            <p:ph type="subTitle" idx="1"/>
          </p:nvPr>
        </p:nvSpPr>
        <p:spPr/>
        <p:txBody>
          <a:bodyPr/>
          <a:lstStyle/>
          <a:p>
            <a:r>
              <a:rPr lang="nl-NL" dirty="0"/>
              <a:t>Get </a:t>
            </a:r>
            <a:r>
              <a:rPr lang="nl-NL" dirty="0" err="1"/>
              <a:t>Notifications</a:t>
            </a:r>
            <a:r>
              <a:rPr lang="nl-NL" dirty="0"/>
              <a:t> </a:t>
            </a:r>
            <a:r>
              <a:rPr lang="nl-NL" dirty="0" err="1"/>
              <a:t>from</a:t>
            </a:r>
            <a:r>
              <a:rPr lang="nl-NL" dirty="0"/>
              <a:t> changes in User Data</a:t>
            </a:r>
          </a:p>
        </p:txBody>
      </p:sp>
    </p:spTree>
    <p:extLst>
      <p:ext uri="{BB962C8B-B14F-4D97-AF65-F5344CB8AC3E}">
        <p14:creationId xmlns:p14="http://schemas.microsoft.com/office/powerpoint/2010/main" val="3243996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a:t>Webhooks</a:t>
            </a:r>
            <a:endParaRPr lang="en-GB" dirty="0"/>
          </a:p>
        </p:txBody>
      </p:sp>
      <p:sp>
        <p:nvSpPr>
          <p:cNvPr id="5" name="Content Placeholder 4"/>
          <p:cNvSpPr>
            <a:spLocks noGrp="1"/>
          </p:cNvSpPr>
          <p:nvPr>
            <p:ph idx="1"/>
          </p:nvPr>
        </p:nvSpPr>
        <p:spPr/>
        <p:txBody>
          <a:bodyPr/>
          <a:lstStyle/>
          <a:p>
            <a:r>
              <a:rPr lang="en-GB" dirty="0"/>
              <a:t>Microsoft Graph REST API clients can subscribe to changes:</a:t>
            </a:r>
          </a:p>
          <a:p>
            <a:pPr lvl="1"/>
            <a:r>
              <a:rPr lang="en-GB" dirty="0"/>
              <a:t>Messages</a:t>
            </a:r>
          </a:p>
          <a:p>
            <a:pPr lvl="1"/>
            <a:r>
              <a:rPr lang="en-GB" dirty="0"/>
              <a:t>Events</a:t>
            </a:r>
          </a:p>
          <a:p>
            <a:pPr lvl="1"/>
            <a:r>
              <a:rPr lang="en-GB" dirty="0"/>
              <a:t>Contacts</a:t>
            </a:r>
          </a:p>
          <a:p>
            <a:pPr lvl="1"/>
            <a:r>
              <a:rPr lang="en-GB" dirty="0"/>
              <a:t>Group conversations</a:t>
            </a:r>
          </a:p>
          <a:p>
            <a:pPr lvl="1"/>
            <a:r>
              <a:rPr lang="en-GB" dirty="0"/>
              <a:t>Drive root items</a:t>
            </a:r>
          </a:p>
        </p:txBody>
      </p:sp>
    </p:spTree>
    <p:extLst>
      <p:ext uri="{BB962C8B-B14F-4D97-AF65-F5344CB8AC3E}">
        <p14:creationId xmlns:p14="http://schemas.microsoft.com/office/powerpoint/2010/main" val="704899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a:t>Webhooks</a:t>
            </a:r>
            <a:endParaRPr lang="en-GB" dirty="0"/>
          </a:p>
        </p:txBody>
      </p:sp>
      <p:sp>
        <p:nvSpPr>
          <p:cNvPr id="5" name="Content Placeholder 4"/>
          <p:cNvSpPr>
            <a:spLocks noGrp="1"/>
          </p:cNvSpPr>
          <p:nvPr>
            <p:ph idx="1"/>
          </p:nvPr>
        </p:nvSpPr>
        <p:spPr/>
        <p:txBody>
          <a:bodyPr/>
          <a:lstStyle/>
          <a:p>
            <a:endParaRPr lang="en-GB"/>
          </a:p>
        </p:txBody>
      </p:sp>
      <p:grpSp>
        <p:nvGrpSpPr>
          <p:cNvPr id="6" name="Group 5"/>
          <p:cNvGrpSpPr/>
          <p:nvPr/>
        </p:nvGrpSpPr>
        <p:grpSpPr>
          <a:xfrm>
            <a:off x="4047384" y="2977557"/>
            <a:ext cx="2775330" cy="1373424"/>
            <a:chOff x="3933084" y="3055231"/>
            <a:chExt cx="2775330" cy="1373424"/>
          </a:xfrm>
        </p:grpSpPr>
        <p:cxnSp>
          <p:nvCxnSpPr>
            <p:cNvPr id="7" name="Elbow Connector 38"/>
            <p:cNvCxnSpPr>
              <a:cxnSpLocks/>
            </p:cNvCxnSpPr>
            <p:nvPr/>
          </p:nvCxnSpPr>
          <p:spPr>
            <a:xfrm rot="16200000" flipH="1">
              <a:off x="3920211" y="3068104"/>
              <a:ext cx="1373424" cy="1347677"/>
            </a:xfrm>
            <a:prstGeom prst="bentConnector3">
              <a:avLst>
                <a:gd name="adj1" fmla="val -162"/>
              </a:avLst>
            </a:prstGeom>
            <a:ln w="38100" cap="flat" cmpd="sng" algn="ctr">
              <a:solidFill>
                <a:schemeClr val="tx1">
                  <a:lumMod val="60000"/>
                  <a:lumOff val="40000"/>
                </a:schemeClr>
              </a:solidFill>
              <a:prstDash val="dash"/>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8" name="TextBox 7"/>
            <p:cNvSpPr txBox="1"/>
            <p:nvPr/>
          </p:nvSpPr>
          <p:spPr>
            <a:xfrm>
              <a:off x="5342784" y="3381330"/>
              <a:ext cx="1365630" cy="544765"/>
            </a:xfrm>
            <a:prstGeom prst="rect">
              <a:avLst/>
            </a:prstGeom>
            <a:noFill/>
            <a:ln>
              <a:noFill/>
            </a:ln>
          </p:spPr>
          <p:txBody>
            <a:bodyPr wrap="none" lIns="182880" tIns="146304" rIns="182880" bIns="146304" rtlCol="0">
              <a:spAutoFit/>
            </a:bodyPr>
            <a:lstStyle/>
            <a:p>
              <a:pPr>
                <a:lnSpc>
                  <a:spcPct val="90000"/>
                </a:lnSpc>
                <a:spcAft>
                  <a:spcPts val="600"/>
                </a:spcAft>
              </a:pPr>
              <a:r>
                <a:rPr lang="en-US" dirty="0">
                  <a:solidFill>
                    <a:schemeClr val="accent5">
                      <a:lumMod val="50000"/>
                    </a:schemeClr>
                  </a:solidFill>
                </a:rPr>
                <a:t>3. NOTIFY</a:t>
              </a:r>
            </a:p>
          </p:txBody>
        </p:sp>
      </p:grpSp>
      <p:grpSp>
        <p:nvGrpSpPr>
          <p:cNvPr id="9" name="Group 8"/>
          <p:cNvGrpSpPr/>
          <p:nvPr/>
        </p:nvGrpSpPr>
        <p:grpSpPr>
          <a:xfrm>
            <a:off x="1624011" y="2977557"/>
            <a:ext cx="2797678" cy="1492582"/>
            <a:chOff x="1509711" y="3055231"/>
            <a:chExt cx="2797678" cy="1492582"/>
          </a:xfrm>
        </p:grpSpPr>
        <p:cxnSp>
          <p:nvCxnSpPr>
            <p:cNvPr id="10" name="Elbow Connector 31"/>
            <p:cNvCxnSpPr>
              <a:cxnSpLocks/>
            </p:cNvCxnSpPr>
            <p:nvPr/>
          </p:nvCxnSpPr>
          <p:spPr>
            <a:xfrm rot="10800000" flipV="1">
              <a:off x="1509711" y="3055231"/>
              <a:ext cx="2361351" cy="1492582"/>
            </a:xfrm>
            <a:prstGeom prst="bentConnector3">
              <a:avLst>
                <a:gd name="adj1" fmla="val 50000"/>
              </a:avLst>
            </a:prstGeom>
            <a:ln w="38100" cap="flat" cmpd="sng" algn="ctr">
              <a:solidFill>
                <a:schemeClr val="tx1">
                  <a:lumMod val="60000"/>
                  <a:lumOff val="40000"/>
                </a:schemeClr>
              </a:solidFill>
              <a:prstDash val="dash"/>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11" name="TextBox 10"/>
            <p:cNvSpPr txBox="1"/>
            <p:nvPr/>
          </p:nvSpPr>
          <p:spPr>
            <a:xfrm>
              <a:off x="2724392" y="3381000"/>
              <a:ext cx="1582997"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accent5">
                      <a:lumMod val="50000"/>
                    </a:schemeClr>
                  </a:solidFill>
                </a:rPr>
                <a:t>2. VALIDATE</a:t>
              </a:r>
            </a:p>
          </p:txBody>
        </p:sp>
      </p:grpSp>
      <p:cxnSp>
        <p:nvCxnSpPr>
          <p:cNvPr id="12" name="Straight Connector 11"/>
          <p:cNvCxnSpPr>
            <a:cxnSpLocks/>
            <a:stCxn id="19" idx="3"/>
            <a:endCxn id="13" idx="1"/>
          </p:cNvCxnSpPr>
          <p:nvPr/>
        </p:nvCxnSpPr>
        <p:spPr>
          <a:xfrm flipV="1">
            <a:off x="7094536" y="5426064"/>
            <a:ext cx="1600201" cy="887338"/>
          </a:xfrm>
          <a:prstGeom prst="line">
            <a:avLst/>
          </a:prstGeom>
          <a:ln w="38100" cap="flat" cmpd="sng" algn="ctr">
            <a:solidFill>
              <a:schemeClr val="tx1">
                <a:lumMod val="60000"/>
                <a:lumOff val="40000"/>
              </a:schemeClr>
            </a:solidFill>
            <a:prstDash val="dash"/>
            <a:round/>
            <a:headEnd type="arrow" w="med" len="med"/>
            <a:tailEnd type="none" w="med" len="med"/>
          </a:ln>
        </p:spPr>
        <p:style>
          <a:lnRef idx="0">
            <a:scrgbClr r="0" g="0" b="0"/>
          </a:lnRef>
          <a:fillRef idx="0">
            <a:scrgbClr r="0" g="0" b="0"/>
          </a:fillRef>
          <a:effectRef idx="0">
            <a:scrgbClr r="0" g="0" b="0"/>
          </a:effectRef>
          <a:fontRef idx="minor">
            <a:schemeClr val="tx1"/>
          </a:fontRef>
        </p:style>
      </p:cxnSp>
      <p:pic>
        <p:nvPicPr>
          <p:cNvPr id="13" name="Picture 12"/>
          <p:cNvPicPr>
            <a:picLocks noChangeAspect="1"/>
          </p:cNvPicPr>
          <p:nvPr/>
        </p:nvPicPr>
        <p:blipFill>
          <a:blip r:embed="rId2"/>
          <a:stretch>
            <a:fillRect/>
          </a:stretch>
        </p:blipFill>
        <p:spPr>
          <a:xfrm>
            <a:off x="8694737" y="4573761"/>
            <a:ext cx="2809876" cy="1704606"/>
          </a:xfrm>
          <a:prstGeom prst="rect">
            <a:avLst/>
          </a:prstGeom>
        </p:spPr>
      </p:pic>
      <p:grpSp>
        <p:nvGrpSpPr>
          <p:cNvPr id="14" name="Group 13"/>
          <p:cNvGrpSpPr/>
          <p:nvPr/>
        </p:nvGrpSpPr>
        <p:grpSpPr>
          <a:xfrm>
            <a:off x="2575662" y="1074721"/>
            <a:ext cx="2819400" cy="1749619"/>
            <a:chOff x="7056437" y="1308565"/>
            <a:chExt cx="2819400" cy="1749619"/>
          </a:xfrm>
        </p:grpSpPr>
        <p:cxnSp>
          <p:nvCxnSpPr>
            <p:cNvPr id="15" name="Straight Connector 14"/>
            <p:cNvCxnSpPr>
              <a:cxnSpLocks/>
            </p:cNvCxnSpPr>
            <p:nvPr/>
          </p:nvCxnSpPr>
          <p:spPr>
            <a:xfrm>
              <a:off x="8466137" y="2760078"/>
              <a:ext cx="0" cy="298106"/>
            </a:xfrm>
            <a:prstGeom prst="line">
              <a:avLst/>
            </a:prstGeom>
            <a:ln w="53975">
              <a:solidFill>
                <a:schemeClr val="bg1">
                  <a:lumMod val="50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6" name="Cloud 15"/>
            <p:cNvSpPr/>
            <p:nvPr/>
          </p:nvSpPr>
          <p:spPr bwMode="auto">
            <a:xfrm>
              <a:off x="7056437" y="1308565"/>
              <a:ext cx="2819400" cy="1422729"/>
            </a:xfrm>
            <a:prstGeom prst="cloud">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Your App</a:t>
              </a:r>
            </a:p>
          </p:txBody>
        </p:sp>
      </p:grpSp>
      <p:cxnSp>
        <p:nvCxnSpPr>
          <p:cNvPr id="17" name="Straight Connector 16"/>
          <p:cNvCxnSpPr>
            <a:cxnSpLocks/>
          </p:cNvCxnSpPr>
          <p:nvPr/>
        </p:nvCxnSpPr>
        <p:spPr>
          <a:xfrm flipV="1">
            <a:off x="769937" y="3789915"/>
            <a:ext cx="0" cy="561066"/>
          </a:xfrm>
          <a:prstGeom prst="line">
            <a:avLst/>
          </a:prstGeom>
          <a:ln w="53975">
            <a:solidFill>
              <a:schemeClr val="bg1">
                <a:lumMod val="50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0087" y="3678514"/>
            <a:ext cx="1797608"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accent5">
                    <a:lumMod val="50000"/>
                  </a:schemeClr>
                </a:solidFill>
              </a:rPr>
              <a:t>/subscriptions</a:t>
            </a:r>
          </a:p>
        </p:txBody>
      </p:sp>
      <p:sp>
        <p:nvSpPr>
          <p:cNvPr id="19" name="Rounded Rectangle 13"/>
          <p:cNvSpPr/>
          <p:nvPr/>
        </p:nvSpPr>
        <p:spPr bwMode="auto">
          <a:xfrm>
            <a:off x="541337" y="5976415"/>
            <a:ext cx="6553199" cy="67397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outlook.com</a:t>
            </a:r>
          </a:p>
        </p:txBody>
      </p:sp>
      <p:cxnSp>
        <p:nvCxnSpPr>
          <p:cNvPr id="20" name="Straight Connector 19"/>
          <p:cNvCxnSpPr>
            <a:cxnSpLocks/>
          </p:cNvCxnSpPr>
          <p:nvPr/>
        </p:nvCxnSpPr>
        <p:spPr>
          <a:xfrm>
            <a:off x="1170675" y="5212859"/>
            <a:ext cx="0" cy="781491"/>
          </a:xfrm>
          <a:prstGeom prst="line">
            <a:avLst/>
          </a:prstGeom>
          <a:ln w="38100" cap="flat" cmpd="sng" algn="ctr">
            <a:solidFill>
              <a:schemeClr val="tx1">
                <a:lumMod val="60000"/>
                <a:lumOff val="40000"/>
              </a:schemeClr>
            </a:solidFill>
            <a:prstDash val="dash"/>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21" name="Rounded Rectangle 3"/>
          <p:cNvSpPr/>
          <p:nvPr/>
        </p:nvSpPr>
        <p:spPr bwMode="auto">
          <a:xfrm>
            <a:off x="388940" y="4239639"/>
            <a:ext cx="5257800" cy="85691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graph.microsoft.com</a:t>
            </a:r>
          </a:p>
        </p:txBody>
      </p:sp>
      <p:sp>
        <p:nvSpPr>
          <p:cNvPr id="22" name="TextBox 21"/>
          <p:cNvSpPr txBox="1"/>
          <p:nvPr/>
        </p:nvSpPr>
        <p:spPr>
          <a:xfrm>
            <a:off x="3985362" y="2390608"/>
            <a:ext cx="1707840"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accent5">
                    <a:lumMod val="50000"/>
                  </a:schemeClr>
                </a:solidFill>
              </a:rPr>
              <a:t>/notifications</a:t>
            </a:r>
          </a:p>
        </p:txBody>
      </p:sp>
      <p:grpSp>
        <p:nvGrpSpPr>
          <p:cNvPr id="23" name="Group 22"/>
          <p:cNvGrpSpPr/>
          <p:nvPr/>
        </p:nvGrpSpPr>
        <p:grpSpPr>
          <a:xfrm>
            <a:off x="769937" y="1409040"/>
            <a:ext cx="1790354" cy="2248382"/>
            <a:chOff x="655637" y="1486714"/>
            <a:chExt cx="1790354" cy="2248382"/>
          </a:xfrm>
        </p:grpSpPr>
        <p:cxnSp>
          <p:nvCxnSpPr>
            <p:cNvPr id="24" name="Elbow Connector 30"/>
            <p:cNvCxnSpPr>
              <a:cxnSpLocks/>
            </p:cNvCxnSpPr>
            <p:nvPr/>
          </p:nvCxnSpPr>
          <p:spPr>
            <a:xfrm flipV="1">
              <a:off x="655637" y="2068930"/>
              <a:ext cx="1708148" cy="1666166"/>
            </a:xfrm>
            <a:prstGeom prst="bentConnector3">
              <a:avLst>
                <a:gd name="adj1" fmla="val 50000"/>
              </a:avLst>
            </a:prstGeom>
            <a:ln w="38100" cap="flat" cmpd="sng" algn="ctr">
              <a:noFill/>
              <a:prstDash val="dash"/>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25" name="TextBox 24"/>
            <p:cNvSpPr txBox="1"/>
            <p:nvPr/>
          </p:nvSpPr>
          <p:spPr>
            <a:xfrm>
              <a:off x="1070935" y="1486714"/>
              <a:ext cx="1375056" cy="544765"/>
            </a:xfrm>
            <a:prstGeom prst="rect">
              <a:avLst/>
            </a:prstGeom>
            <a:noFill/>
            <a:ln>
              <a:noFill/>
            </a:ln>
          </p:spPr>
          <p:txBody>
            <a:bodyPr wrap="none" lIns="182880" tIns="146304" rIns="182880" bIns="146304" rtlCol="0">
              <a:spAutoFit/>
            </a:bodyPr>
            <a:lstStyle/>
            <a:p>
              <a:pPr>
                <a:lnSpc>
                  <a:spcPct val="90000"/>
                </a:lnSpc>
                <a:spcAft>
                  <a:spcPts val="600"/>
                </a:spcAft>
              </a:pPr>
              <a:r>
                <a:rPr lang="en-US" dirty="0">
                  <a:solidFill>
                    <a:schemeClr val="accent5">
                      <a:lumMod val="50000"/>
                    </a:schemeClr>
                  </a:solidFill>
                </a:rPr>
                <a:t>1. CREATE</a:t>
              </a:r>
            </a:p>
          </p:txBody>
        </p:sp>
      </p:grpSp>
      <p:sp>
        <p:nvSpPr>
          <p:cNvPr id="26" name="TextBox 25"/>
          <p:cNvSpPr txBox="1"/>
          <p:nvPr/>
        </p:nvSpPr>
        <p:spPr>
          <a:xfrm>
            <a:off x="8923337" y="3993961"/>
            <a:ext cx="1775166"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accent5">
                    <a:lumMod val="50000"/>
                  </a:schemeClr>
                </a:solidFill>
              </a:rPr>
              <a:t>Outlook Apps</a:t>
            </a:r>
          </a:p>
        </p:txBody>
      </p:sp>
    </p:spTree>
    <p:extLst>
      <p:ext uri="{BB962C8B-B14F-4D97-AF65-F5344CB8AC3E}">
        <p14:creationId xmlns:p14="http://schemas.microsoft.com/office/powerpoint/2010/main" val="230832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Subscription API</a:t>
            </a:r>
          </a:p>
        </p:txBody>
      </p:sp>
      <p:sp>
        <p:nvSpPr>
          <p:cNvPr id="3" name="Content Placeholder 2"/>
          <p:cNvSpPr>
            <a:spLocks noGrp="1"/>
          </p:cNvSpPr>
          <p:nvPr>
            <p:ph idx="1"/>
          </p:nvPr>
        </p:nvSpPr>
        <p:spPr>
          <a:xfrm>
            <a:off x="838200" y="1825625"/>
            <a:ext cx="4648200" cy="4351338"/>
          </a:xfrm>
        </p:spPr>
        <p:txBody>
          <a:bodyPr/>
          <a:lstStyle/>
          <a:p>
            <a:r>
              <a:rPr lang="en-US" b="1" spc="-102" dirty="0">
                <a:ln w="3175">
                  <a:noFill/>
                </a:ln>
                <a:gradFill>
                  <a:gsLst>
                    <a:gs pos="0">
                      <a:schemeClr val="tx2"/>
                    </a:gs>
                    <a:gs pos="100000">
                      <a:schemeClr val="tx2"/>
                    </a:gs>
                  </a:gsLst>
                  <a:lin ang="5400000" scaled="0"/>
                </a:gradFill>
                <a:cs typeface="Segoe UI" pitchFamily="34" charset="0"/>
              </a:rPr>
              <a:t>APIs</a:t>
            </a:r>
          </a:p>
          <a:p>
            <a:pPr lvl="1"/>
            <a:r>
              <a:rPr lang="en-US" dirty="0"/>
              <a:t>Create, Read, Delete a subscription</a:t>
            </a:r>
          </a:p>
          <a:p>
            <a:pPr lvl="1"/>
            <a:r>
              <a:rPr lang="en-US" dirty="0"/>
              <a:t>Update a subscription to extend the expiry date</a:t>
            </a:r>
          </a:p>
          <a:p>
            <a:r>
              <a:rPr lang="en-US" b="1" spc="-102" dirty="0">
                <a:ln w="3175">
                  <a:noFill/>
                </a:ln>
                <a:gradFill>
                  <a:gsLst>
                    <a:gs pos="0">
                      <a:schemeClr val="tx2"/>
                    </a:gs>
                    <a:gs pos="100000">
                      <a:schemeClr val="tx2"/>
                    </a:gs>
                  </a:gsLst>
                  <a:lin ang="5400000" scaled="0"/>
                </a:gradFill>
                <a:cs typeface="Segoe UI" pitchFamily="34" charset="0"/>
              </a:rPr>
              <a:t>Endpoint</a:t>
            </a:r>
            <a:r>
              <a:rPr lang="en-US" sz="3999" b="1" dirty="0"/>
              <a:t> </a:t>
            </a:r>
            <a:r>
              <a:rPr lang="en-US" b="1" spc="-102" dirty="0">
                <a:ln w="3175">
                  <a:noFill/>
                </a:ln>
                <a:gradFill>
                  <a:gsLst>
                    <a:gs pos="0">
                      <a:schemeClr val="tx2"/>
                    </a:gs>
                    <a:gs pos="100000">
                      <a:schemeClr val="tx2"/>
                    </a:gs>
                  </a:gsLst>
                  <a:lin ang="5400000" scaled="0"/>
                </a:gradFill>
                <a:cs typeface="Segoe UI" pitchFamily="34" charset="0"/>
              </a:rPr>
              <a:t>Validation</a:t>
            </a:r>
          </a:p>
          <a:p>
            <a:pPr lvl="1"/>
            <a:r>
              <a:rPr lang="en-US" dirty="0"/>
              <a:t>Synchronous part of subscription creation </a:t>
            </a:r>
          </a:p>
          <a:p>
            <a:pPr lvl="1"/>
            <a:r>
              <a:rPr lang="en-US" dirty="0"/>
              <a:t>Respond by echoing back the parameter</a:t>
            </a:r>
          </a:p>
          <a:p>
            <a:pPr lvl="1"/>
            <a:r>
              <a:rPr lang="en-US" dirty="0">
                <a:solidFill>
                  <a:srgbClr val="505050"/>
                </a:solidFill>
              </a:rPr>
              <a:t>Use </a:t>
            </a:r>
            <a:r>
              <a:rPr lang="en-US" dirty="0" err="1">
                <a:solidFill>
                  <a:srgbClr val="505050"/>
                </a:solidFill>
              </a:rPr>
              <a:t>clientState</a:t>
            </a:r>
            <a:r>
              <a:rPr lang="en-US" dirty="0">
                <a:solidFill>
                  <a:srgbClr val="505050"/>
                </a:solidFill>
              </a:rPr>
              <a:t> </a:t>
            </a:r>
            <a:r>
              <a:rPr lang="en-US" dirty="0"/>
              <a:t>to check validity</a:t>
            </a:r>
            <a:endParaRPr lang="en-US" dirty="0">
              <a:solidFill>
                <a:srgbClr val="505050"/>
              </a:solidFill>
            </a:endParaRPr>
          </a:p>
          <a:p>
            <a:endParaRPr lang="en-GB" dirty="0"/>
          </a:p>
        </p:txBody>
      </p:sp>
      <p:sp>
        <p:nvSpPr>
          <p:cNvPr id="4" name="Rectangle 1"/>
          <p:cNvSpPr>
            <a:spLocks noChangeArrowheads="1"/>
          </p:cNvSpPr>
          <p:nvPr/>
        </p:nvSpPr>
        <p:spPr bwMode="auto">
          <a:xfrm>
            <a:off x="6096000" y="1825625"/>
            <a:ext cx="5709505" cy="4739759"/>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2800" dirty="0">
                <a:solidFill>
                  <a:srgbClr val="000000"/>
                </a:solidFill>
                <a:latin typeface="Consolas" panose="020B0609020204030204" pitchFamily="49" charset="0"/>
                <a:cs typeface="Courier New" panose="02070309020205020404" pitchFamily="49" charset="0"/>
              </a:rPr>
              <a:t>{</a:t>
            </a:r>
          </a:p>
          <a:p>
            <a:pPr defTabSz="914400" eaLnBrk="0" fontAlgn="base" hangingPunct="0">
              <a:spcBef>
                <a:spcPct val="0"/>
              </a:spcBef>
              <a:spcAft>
                <a:spcPct val="0"/>
              </a:spcAft>
            </a:pPr>
            <a:r>
              <a:rPr lang="en-US" altLang="en-US" sz="2800" dirty="0">
                <a:solidFill>
                  <a:srgbClr val="000000"/>
                </a:solidFill>
                <a:latin typeface="Consolas" panose="020B0609020204030204" pitchFamily="49" charset="0"/>
                <a:cs typeface="Courier New" panose="02070309020205020404" pitchFamily="49" charset="0"/>
              </a:rPr>
              <a:t>  </a:t>
            </a:r>
            <a:r>
              <a:rPr lang="en-US" altLang="en-US" sz="2800" b="1" dirty="0" err="1">
                <a:solidFill>
                  <a:srgbClr val="000000"/>
                </a:solidFill>
                <a:latin typeface="Consolas" panose="020B0609020204030204" pitchFamily="49" charset="0"/>
                <a:cs typeface="Courier New" panose="02070309020205020404" pitchFamily="49" charset="0"/>
              </a:rPr>
              <a:t>changeType</a:t>
            </a:r>
            <a:r>
              <a:rPr lang="en-US" altLang="en-US" sz="2800" dirty="0">
                <a:solidFill>
                  <a:srgbClr val="000000"/>
                </a:solidFill>
                <a:latin typeface="Consolas" panose="020B0609020204030204" pitchFamily="49" charset="0"/>
                <a:cs typeface="Courier New" panose="02070309020205020404" pitchFamily="49" charset="0"/>
              </a:rPr>
              <a:t>: "created</a:t>
            </a:r>
            <a:br>
              <a:rPr lang="en-US" altLang="en-US" sz="2800" dirty="0">
                <a:solidFill>
                  <a:srgbClr val="000000"/>
                </a:solidFill>
                <a:latin typeface="Consolas" panose="020B0609020204030204" pitchFamily="49" charset="0"/>
                <a:cs typeface="Courier New" panose="02070309020205020404" pitchFamily="49" charset="0"/>
              </a:rPr>
            </a:br>
            <a:r>
              <a:rPr lang="en-US" altLang="en-US" sz="2800" dirty="0">
                <a:solidFill>
                  <a:srgbClr val="000000"/>
                </a:solidFill>
                <a:latin typeface="Consolas" panose="020B0609020204030204" pitchFamily="49" charset="0"/>
                <a:cs typeface="Courier New" panose="02070309020205020404" pitchFamily="49" charset="0"/>
              </a:rPr>
              <a:t>               updated</a:t>
            </a:r>
            <a:br>
              <a:rPr lang="en-US" altLang="en-US" sz="2800" dirty="0">
                <a:solidFill>
                  <a:srgbClr val="000000"/>
                </a:solidFill>
                <a:latin typeface="Consolas" panose="020B0609020204030204" pitchFamily="49" charset="0"/>
                <a:cs typeface="Courier New" panose="02070309020205020404" pitchFamily="49" charset="0"/>
              </a:rPr>
            </a:br>
            <a:r>
              <a:rPr lang="en-US" altLang="en-US" sz="2800" dirty="0">
                <a:solidFill>
                  <a:srgbClr val="000000"/>
                </a:solidFill>
                <a:latin typeface="Consolas" panose="020B0609020204030204" pitchFamily="49" charset="0"/>
                <a:cs typeface="Courier New" panose="02070309020205020404" pitchFamily="49" charset="0"/>
              </a:rPr>
              <a:t>               deleted",</a:t>
            </a:r>
          </a:p>
          <a:p>
            <a:pPr defTabSz="914400" eaLnBrk="0" fontAlgn="base" hangingPunct="0">
              <a:spcBef>
                <a:spcPct val="0"/>
              </a:spcBef>
              <a:spcAft>
                <a:spcPct val="0"/>
              </a:spcAft>
            </a:pPr>
            <a:r>
              <a:rPr lang="en-US" altLang="en-US" sz="2800" dirty="0">
                <a:solidFill>
                  <a:srgbClr val="000000"/>
                </a:solidFill>
                <a:latin typeface="Consolas" panose="020B0609020204030204" pitchFamily="49" charset="0"/>
                <a:cs typeface="Courier New" panose="02070309020205020404" pitchFamily="49" charset="0"/>
              </a:rPr>
              <a:t>  </a:t>
            </a:r>
            <a:r>
              <a:rPr lang="en-US" altLang="en-US" sz="2800" b="1" dirty="0" err="1">
                <a:solidFill>
                  <a:srgbClr val="000000"/>
                </a:solidFill>
                <a:latin typeface="Consolas" panose="020B0609020204030204" pitchFamily="49" charset="0"/>
                <a:cs typeface="Courier New" panose="02070309020205020404" pitchFamily="49" charset="0"/>
              </a:rPr>
              <a:t>notificationUrl</a:t>
            </a:r>
            <a:r>
              <a:rPr lang="en-US" altLang="en-US" sz="2800" dirty="0">
                <a:solidFill>
                  <a:srgbClr val="000000"/>
                </a:solidFill>
                <a:latin typeface="Consolas" panose="020B0609020204030204" pitchFamily="49" charset="0"/>
                <a:cs typeface="Courier New" panose="02070309020205020404" pitchFamily="49" charset="0"/>
              </a:rPr>
              <a:t>: "URL",</a:t>
            </a:r>
          </a:p>
          <a:p>
            <a:pPr defTabSz="914400" eaLnBrk="0" fontAlgn="base" hangingPunct="0">
              <a:spcBef>
                <a:spcPct val="0"/>
              </a:spcBef>
              <a:spcAft>
                <a:spcPct val="0"/>
              </a:spcAft>
            </a:pPr>
            <a:r>
              <a:rPr lang="en-US" altLang="en-US" sz="2800" dirty="0">
                <a:solidFill>
                  <a:srgbClr val="000000"/>
                </a:solidFill>
                <a:latin typeface="Consolas" panose="020B0609020204030204" pitchFamily="49" charset="0"/>
                <a:cs typeface="Courier New" panose="02070309020205020404" pitchFamily="49" charset="0"/>
              </a:rPr>
              <a:t>  </a:t>
            </a:r>
            <a:r>
              <a:rPr lang="en-US" altLang="en-US" sz="2800" b="1" dirty="0">
                <a:solidFill>
                  <a:srgbClr val="000000"/>
                </a:solidFill>
                <a:latin typeface="Consolas" panose="020B0609020204030204" pitchFamily="49" charset="0"/>
                <a:cs typeface="Courier New" panose="02070309020205020404" pitchFamily="49" charset="0"/>
              </a:rPr>
              <a:t>resource</a:t>
            </a:r>
            <a:r>
              <a:rPr lang="en-US" altLang="en-US" sz="2800" dirty="0">
                <a:solidFill>
                  <a:srgbClr val="000000"/>
                </a:solidFill>
                <a:latin typeface="Consolas" panose="020B0609020204030204" pitchFamily="49" charset="0"/>
                <a:cs typeface="Courier New" panose="02070309020205020404" pitchFamily="49" charset="0"/>
              </a:rPr>
              <a:t>: "string",</a:t>
            </a:r>
          </a:p>
          <a:p>
            <a:pPr defTabSz="914400" eaLnBrk="0" fontAlgn="base" hangingPunct="0">
              <a:spcBef>
                <a:spcPct val="0"/>
              </a:spcBef>
              <a:spcAft>
                <a:spcPct val="0"/>
              </a:spcAft>
            </a:pPr>
            <a:r>
              <a:rPr lang="en-US" altLang="en-US" sz="2800" b="1" dirty="0">
                <a:solidFill>
                  <a:srgbClr val="000000"/>
                </a:solidFill>
                <a:latin typeface="Consolas" panose="020B0609020204030204" pitchFamily="49" charset="0"/>
                <a:cs typeface="Courier New" panose="02070309020205020404" pitchFamily="49" charset="0"/>
              </a:rPr>
              <a:t>  </a:t>
            </a:r>
            <a:r>
              <a:rPr lang="en-US" altLang="en-US" sz="2800" b="1" dirty="0" err="1">
                <a:solidFill>
                  <a:srgbClr val="000000"/>
                </a:solidFill>
                <a:latin typeface="Consolas" panose="020B0609020204030204" pitchFamily="49" charset="0"/>
                <a:cs typeface="Courier New" panose="02070309020205020404" pitchFamily="49" charset="0"/>
              </a:rPr>
              <a:t>expirationDateTime</a:t>
            </a:r>
            <a:r>
              <a:rPr lang="en-US" altLang="en-US" sz="2800" b="1" dirty="0">
                <a:solidFill>
                  <a:srgbClr val="000000"/>
                </a:solidFill>
                <a:latin typeface="Consolas" panose="020B0609020204030204" pitchFamily="49" charset="0"/>
                <a:cs typeface="Courier New" panose="02070309020205020404" pitchFamily="49" charset="0"/>
              </a:rPr>
              <a:t>: </a:t>
            </a:r>
          </a:p>
          <a:p>
            <a:pPr defTabSz="914400" eaLnBrk="0" fontAlgn="base" hangingPunct="0">
              <a:spcBef>
                <a:spcPct val="0"/>
              </a:spcBef>
              <a:spcAft>
                <a:spcPct val="0"/>
              </a:spcAft>
            </a:pPr>
            <a:r>
              <a:rPr lang="en-US" altLang="en-US" sz="2800" b="1" dirty="0">
                <a:solidFill>
                  <a:srgbClr val="000000"/>
                </a:solidFill>
                <a:latin typeface="Consolas" panose="020B0609020204030204" pitchFamily="49" charset="0"/>
                <a:cs typeface="Courier New" panose="02070309020205020404" pitchFamily="49" charset="0"/>
              </a:rPr>
              <a:t>              "ISO Date",</a:t>
            </a:r>
          </a:p>
          <a:p>
            <a:pPr defTabSz="914400" eaLnBrk="0" fontAlgn="base" hangingPunct="0">
              <a:spcBef>
                <a:spcPct val="0"/>
              </a:spcBef>
              <a:spcAft>
                <a:spcPct val="0"/>
              </a:spcAft>
            </a:pPr>
            <a:r>
              <a:rPr lang="en-US" altLang="en-US" sz="2800" dirty="0">
                <a:solidFill>
                  <a:srgbClr val="000000"/>
                </a:solidFill>
                <a:latin typeface="Consolas" panose="020B0609020204030204" pitchFamily="49" charset="0"/>
                <a:cs typeface="Courier New" panose="02070309020205020404" pitchFamily="49" charset="0"/>
              </a:rPr>
              <a:t>  </a:t>
            </a:r>
            <a:r>
              <a:rPr lang="en-US" altLang="en-US" sz="2800" dirty="0" err="1">
                <a:solidFill>
                  <a:srgbClr val="000000"/>
                </a:solidFill>
                <a:latin typeface="Consolas" panose="020B0609020204030204" pitchFamily="49" charset="0"/>
                <a:cs typeface="Courier New" panose="02070309020205020404" pitchFamily="49" charset="0"/>
              </a:rPr>
              <a:t>clientState</a:t>
            </a:r>
            <a:r>
              <a:rPr lang="en-US" altLang="en-US" sz="2800" dirty="0">
                <a:solidFill>
                  <a:srgbClr val="000000"/>
                </a:solidFill>
                <a:latin typeface="Consolas" panose="020B0609020204030204" pitchFamily="49" charset="0"/>
                <a:cs typeface="Courier New" panose="02070309020205020404" pitchFamily="49" charset="0"/>
              </a:rPr>
              <a:t>: "string",</a:t>
            </a:r>
          </a:p>
          <a:p>
            <a:pPr defTabSz="914400" eaLnBrk="0" fontAlgn="base" hangingPunct="0">
              <a:spcBef>
                <a:spcPct val="0"/>
              </a:spcBef>
              <a:spcAft>
                <a:spcPct val="0"/>
              </a:spcAft>
            </a:pPr>
            <a:r>
              <a:rPr lang="en-US" altLang="en-US" sz="2800" dirty="0">
                <a:solidFill>
                  <a:srgbClr val="000000"/>
                </a:solidFill>
                <a:latin typeface="Consolas" panose="020B0609020204030204" pitchFamily="49" charset="0"/>
                <a:cs typeface="Courier New" panose="02070309020205020404" pitchFamily="49" charset="0"/>
              </a:rPr>
              <a:t>  id: "string"</a:t>
            </a:r>
          </a:p>
          <a:p>
            <a:pPr defTabSz="914400" eaLnBrk="0" fontAlgn="base" hangingPunct="0">
              <a:spcBef>
                <a:spcPct val="0"/>
              </a:spcBef>
              <a:spcAft>
                <a:spcPct val="0"/>
              </a:spcAft>
            </a:pPr>
            <a:r>
              <a:rPr lang="en-US" altLang="en-US" sz="2800" dirty="0">
                <a:solidFill>
                  <a:srgbClr val="000000"/>
                </a:solidFill>
                <a:latin typeface="Consolas" panose="020B0609020204030204" pitchFamily="49" charset="0"/>
                <a:cs typeface="Courier New" panose="02070309020205020404" pitchFamily="49" charset="0"/>
              </a:rPr>
              <a:t>} </a:t>
            </a:r>
            <a:endParaRPr lang="en-US" altLang="en-US" sz="6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50162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Subscription API Example</a:t>
            </a:r>
          </a:p>
        </p:txBody>
      </p:sp>
      <p:sp>
        <p:nvSpPr>
          <p:cNvPr id="4" name="Rectangle 1"/>
          <p:cNvSpPr>
            <a:spLocks noChangeArrowheads="1"/>
          </p:cNvSpPr>
          <p:nvPr/>
        </p:nvSpPr>
        <p:spPr bwMode="auto">
          <a:xfrm>
            <a:off x="838200" y="2041068"/>
            <a:ext cx="10967305" cy="4308872"/>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2800" dirty="0">
                <a:solidFill>
                  <a:srgbClr val="000000"/>
                </a:solidFill>
                <a:latin typeface="Consolas" panose="020B0609020204030204" pitchFamily="49" charset="0"/>
                <a:cs typeface="Courier New" panose="02070309020205020404" pitchFamily="49" charset="0"/>
              </a:rPr>
              <a:t>POST https://graph.microsoft.com/v1.0/subscriptions</a:t>
            </a:r>
          </a:p>
          <a:p>
            <a:pPr eaLnBrk="0" fontAlgn="base" hangingPunct="0">
              <a:spcBef>
                <a:spcPct val="0"/>
              </a:spcBef>
              <a:spcAft>
                <a:spcPct val="0"/>
              </a:spcAft>
            </a:pPr>
            <a:r>
              <a:rPr lang="en-US" altLang="en-US" sz="2800" dirty="0">
                <a:solidFill>
                  <a:srgbClr val="000000"/>
                </a:solidFill>
                <a:latin typeface="Consolas" panose="020B0609020204030204" pitchFamily="49" charset="0"/>
                <a:cs typeface="Courier New" panose="02070309020205020404" pitchFamily="49" charset="0"/>
              </a:rPr>
              <a:t>Content-Type: application/</a:t>
            </a:r>
            <a:r>
              <a:rPr lang="en-US" altLang="en-US" sz="2800" dirty="0" err="1">
                <a:solidFill>
                  <a:srgbClr val="000000"/>
                </a:solidFill>
                <a:latin typeface="Consolas" panose="020B0609020204030204" pitchFamily="49" charset="0"/>
                <a:cs typeface="Courier New" panose="02070309020205020404" pitchFamily="49" charset="0"/>
              </a:rPr>
              <a:t>json</a:t>
            </a:r>
            <a:endParaRPr lang="en-US" altLang="en-US" sz="2800" dirty="0">
              <a:solidFill>
                <a:srgbClr val="000000"/>
              </a:solidFill>
              <a:latin typeface="Consolas" panose="020B0609020204030204" pitchFamily="49" charset="0"/>
              <a:cs typeface="Courier New" panose="02070309020205020404" pitchFamily="49" charset="0"/>
            </a:endParaRPr>
          </a:p>
          <a:p>
            <a:pPr eaLnBrk="0" fontAlgn="base" hangingPunct="0">
              <a:spcBef>
                <a:spcPct val="0"/>
              </a:spcBef>
              <a:spcAft>
                <a:spcPct val="0"/>
              </a:spcAft>
            </a:pPr>
            <a:r>
              <a:rPr lang="en-US" altLang="en-US" sz="2800" dirty="0">
                <a:solidFill>
                  <a:srgbClr val="000000"/>
                </a:solidFill>
                <a:latin typeface="Consolas" panose="020B0609020204030204" pitchFamily="49" charset="0"/>
                <a:cs typeface="Courier New" panose="02070309020205020404" pitchFamily="49" charset="0"/>
              </a:rPr>
              <a:t>{</a:t>
            </a:r>
          </a:p>
          <a:p>
            <a:pPr eaLnBrk="0" fontAlgn="base" hangingPunct="0">
              <a:spcBef>
                <a:spcPct val="0"/>
              </a:spcBef>
              <a:spcAft>
                <a:spcPct val="0"/>
              </a:spcAft>
            </a:pPr>
            <a:r>
              <a:rPr lang="en-US" altLang="en-US" sz="2800" dirty="0">
                <a:solidFill>
                  <a:srgbClr val="000000"/>
                </a:solidFill>
                <a:latin typeface="Consolas" panose="020B0609020204030204" pitchFamily="49" charset="0"/>
                <a:cs typeface="Courier New" panose="02070309020205020404" pitchFamily="49" charset="0"/>
              </a:rPr>
              <a:t>  "</a:t>
            </a:r>
            <a:r>
              <a:rPr lang="en-US" altLang="en-US" sz="2800" dirty="0" err="1">
                <a:solidFill>
                  <a:srgbClr val="000000"/>
                </a:solidFill>
                <a:latin typeface="Consolas" panose="020B0609020204030204" pitchFamily="49" charset="0"/>
                <a:cs typeface="Courier New" panose="02070309020205020404" pitchFamily="49" charset="0"/>
              </a:rPr>
              <a:t>changeType</a:t>
            </a:r>
            <a:r>
              <a:rPr lang="en-US" altLang="en-US" sz="2800" dirty="0">
                <a:solidFill>
                  <a:srgbClr val="000000"/>
                </a:solidFill>
                <a:latin typeface="Consolas" panose="020B0609020204030204" pitchFamily="49" charset="0"/>
                <a:cs typeface="Courier New" panose="02070309020205020404" pitchFamily="49" charset="0"/>
              </a:rPr>
              <a:t>": "</a:t>
            </a:r>
            <a:r>
              <a:rPr lang="en-US" altLang="en-US" sz="2800" dirty="0" err="1">
                <a:solidFill>
                  <a:srgbClr val="000000"/>
                </a:solidFill>
                <a:latin typeface="Consolas" panose="020B0609020204030204" pitchFamily="49" charset="0"/>
                <a:cs typeface="Courier New" panose="02070309020205020404" pitchFamily="49" charset="0"/>
              </a:rPr>
              <a:t>created,updated</a:t>
            </a:r>
            <a:r>
              <a:rPr lang="en-US" altLang="en-US" sz="2800" dirty="0">
                <a:solidFill>
                  <a:srgbClr val="000000"/>
                </a:solidFill>
                <a:latin typeface="Consolas" panose="020B0609020204030204" pitchFamily="49" charset="0"/>
                <a:cs typeface="Courier New" panose="02070309020205020404" pitchFamily="49" charset="0"/>
              </a:rPr>
              <a:t>",</a:t>
            </a:r>
          </a:p>
          <a:p>
            <a:pPr eaLnBrk="0" fontAlgn="base" hangingPunct="0">
              <a:spcBef>
                <a:spcPct val="0"/>
              </a:spcBef>
              <a:spcAft>
                <a:spcPct val="0"/>
              </a:spcAft>
            </a:pPr>
            <a:r>
              <a:rPr lang="en-US" altLang="en-US" sz="2800" dirty="0">
                <a:solidFill>
                  <a:srgbClr val="000000"/>
                </a:solidFill>
                <a:latin typeface="Consolas" panose="020B0609020204030204" pitchFamily="49" charset="0"/>
                <a:cs typeface="Courier New" panose="02070309020205020404" pitchFamily="49" charset="0"/>
              </a:rPr>
              <a:t>  "</a:t>
            </a:r>
            <a:r>
              <a:rPr lang="en-US" altLang="en-US" sz="2800" dirty="0" err="1">
                <a:solidFill>
                  <a:srgbClr val="000000"/>
                </a:solidFill>
                <a:latin typeface="Consolas" panose="020B0609020204030204" pitchFamily="49" charset="0"/>
                <a:cs typeface="Courier New" panose="02070309020205020404" pitchFamily="49" charset="0"/>
              </a:rPr>
              <a:t>notificationUrl</a:t>
            </a:r>
            <a:r>
              <a:rPr lang="en-US" altLang="en-US" sz="2800" dirty="0">
                <a:solidFill>
                  <a:srgbClr val="000000"/>
                </a:solidFill>
                <a:latin typeface="Consolas" panose="020B0609020204030204" pitchFamily="49" charset="0"/>
                <a:cs typeface="Courier New" panose="02070309020205020404" pitchFamily="49" charset="0"/>
              </a:rPr>
              <a:t>": "https://webhook.azurewebsites.net/</a:t>
            </a:r>
            <a:r>
              <a:rPr lang="en-US" altLang="en-US" sz="2800" dirty="0" err="1">
                <a:solidFill>
                  <a:srgbClr val="000000"/>
                </a:solidFill>
                <a:latin typeface="Consolas" panose="020B0609020204030204" pitchFamily="49" charset="0"/>
                <a:cs typeface="Courier New" panose="02070309020205020404" pitchFamily="49" charset="0"/>
              </a:rPr>
              <a:t>notificationClient</a:t>
            </a:r>
            <a:r>
              <a:rPr lang="en-US" altLang="en-US" sz="2800" dirty="0">
                <a:solidFill>
                  <a:srgbClr val="000000"/>
                </a:solidFill>
                <a:latin typeface="Consolas" panose="020B0609020204030204" pitchFamily="49" charset="0"/>
                <a:cs typeface="Courier New" panose="02070309020205020404" pitchFamily="49" charset="0"/>
              </a:rPr>
              <a:t>",</a:t>
            </a:r>
          </a:p>
          <a:p>
            <a:pPr eaLnBrk="0" fontAlgn="base" hangingPunct="0">
              <a:spcBef>
                <a:spcPct val="0"/>
              </a:spcBef>
              <a:spcAft>
                <a:spcPct val="0"/>
              </a:spcAft>
            </a:pPr>
            <a:r>
              <a:rPr lang="en-US" altLang="en-US" sz="2800" dirty="0">
                <a:solidFill>
                  <a:srgbClr val="000000"/>
                </a:solidFill>
                <a:latin typeface="Consolas" panose="020B0609020204030204" pitchFamily="49" charset="0"/>
                <a:cs typeface="Courier New" panose="02070309020205020404" pitchFamily="49" charset="0"/>
              </a:rPr>
              <a:t>  "resource": "/me/</a:t>
            </a:r>
            <a:r>
              <a:rPr lang="en-US" altLang="en-US" sz="2800" dirty="0" err="1">
                <a:solidFill>
                  <a:srgbClr val="000000"/>
                </a:solidFill>
                <a:latin typeface="Consolas" panose="020B0609020204030204" pitchFamily="49" charset="0"/>
                <a:cs typeface="Courier New" panose="02070309020205020404" pitchFamily="49" charset="0"/>
              </a:rPr>
              <a:t>mailfolders</a:t>
            </a:r>
            <a:r>
              <a:rPr lang="en-US" altLang="en-US" sz="2800" dirty="0">
                <a:solidFill>
                  <a:srgbClr val="000000"/>
                </a:solidFill>
                <a:latin typeface="Consolas" panose="020B0609020204030204" pitchFamily="49" charset="0"/>
                <a:cs typeface="Courier New" panose="02070309020205020404" pitchFamily="49" charset="0"/>
              </a:rPr>
              <a:t>('inbox')/messages",</a:t>
            </a:r>
          </a:p>
          <a:p>
            <a:pPr eaLnBrk="0" fontAlgn="base" hangingPunct="0">
              <a:spcBef>
                <a:spcPct val="0"/>
              </a:spcBef>
              <a:spcAft>
                <a:spcPct val="0"/>
              </a:spcAft>
            </a:pPr>
            <a:r>
              <a:rPr lang="en-US" altLang="en-US" sz="2800" dirty="0">
                <a:solidFill>
                  <a:srgbClr val="000000"/>
                </a:solidFill>
                <a:latin typeface="Consolas" panose="020B0609020204030204" pitchFamily="49" charset="0"/>
                <a:cs typeface="Courier New" panose="02070309020205020404" pitchFamily="49" charset="0"/>
              </a:rPr>
              <a:t>  "</a:t>
            </a:r>
            <a:r>
              <a:rPr lang="en-US" altLang="en-US" sz="2800" dirty="0" err="1">
                <a:solidFill>
                  <a:srgbClr val="000000"/>
                </a:solidFill>
                <a:latin typeface="Consolas" panose="020B0609020204030204" pitchFamily="49" charset="0"/>
                <a:cs typeface="Courier New" panose="02070309020205020404" pitchFamily="49" charset="0"/>
              </a:rPr>
              <a:t>expirationDateTime</a:t>
            </a:r>
            <a:r>
              <a:rPr lang="en-US" altLang="en-US" sz="2800" dirty="0">
                <a:solidFill>
                  <a:srgbClr val="000000"/>
                </a:solidFill>
                <a:latin typeface="Consolas" panose="020B0609020204030204" pitchFamily="49" charset="0"/>
                <a:cs typeface="Courier New" panose="02070309020205020404" pitchFamily="49" charset="0"/>
              </a:rPr>
              <a:t>": "2016-03-20T11:00:00.0000000Z",</a:t>
            </a:r>
          </a:p>
          <a:p>
            <a:pPr eaLnBrk="0" fontAlgn="base" hangingPunct="0">
              <a:spcBef>
                <a:spcPct val="0"/>
              </a:spcBef>
              <a:spcAft>
                <a:spcPct val="0"/>
              </a:spcAft>
            </a:pPr>
            <a:r>
              <a:rPr lang="en-US" altLang="en-US" sz="2800" dirty="0">
                <a:solidFill>
                  <a:srgbClr val="000000"/>
                </a:solidFill>
                <a:latin typeface="Consolas" panose="020B0609020204030204" pitchFamily="49" charset="0"/>
                <a:cs typeface="Courier New" panose="02070309020205020404" pitchFamily="49" charset="0"/>
              </a:rPr>
              <a:t>  "</a:t>
            </a:r>
            <a:r>
              <a:rPr lang="en-US" altLang="en-US" sz="2800" dirty="0" err="1">
                <a:solidFill>
                  <a:srgbClr val="000000"/>
                </a:solidFill>
                <a:latin typeface="Consolas" panose="020B0609020204030204" pitchFamily="49" charset="0"/>
                <a:cs typeface="Courier New" panose="02070309020205020404" pitchFamily="49" charset="0"/>
              </a:rPr>
              <a:t>clientState</a:t>
            </a:r>
            <a:r>
              <a:rPr lang="en-US" altLang="en-US" sz="2800" dirty="0">
                <a:solidFill>
                  <a:srgbClr val="000000"/>
                </a:solidFill>
                <a:latin typeface="Consolas" panose="020B0609020204030204" pitchFamily="49" charset="0"/>
                <a:cs typeface="Courier New" panose="02070309020205020404" pitchFamily="49" charset="0"/>
              </a:rPr>
              <a:t>": "</a:t>
            </a:r>
            <a:r>
              <a:rPr lang="en-US" altLang="en-US" sz="2800" dirty="0" err="1">
                <a:solidFill>
                  <a:srgbClr val="000000"/>
                </a:solidFill>
                <a:latin typeface="Consolas" panose="020B0609020204030204" pitchFamily="49" charset="0"/>
                <a:cs typeface="Courier New" panose="02070309020205020404" pitchFamily="49" charset="0"/>
              </a:rPr>
              <a:t>SecretClientState</a:t>
            </a:r>
            <a:r>
              <a:rPr lang="en-US" altLang="en-US" sz="2800" dirty="0">
                <a:solidFill>
                  <a:srgbClr val="000000"/>
                </a:solidFill>
                <a:latin typeface="Consolas" panose="020B0609020204030204" pitchFamily="49" charset="0"/>
                <a:cs typeface="Courier New" panose="02070309020205020404" pitchFamily="49" charset="0"/>
              </a:rPr>
              <a:t>"</a:t>
            </a:r>
          </a:p>
          <a:p>
            <a:pPr eaLnBrk="0" fontAlgn="base" hangingPunct="0">
              <a:spcBef>
                <a:spcPct val="0"/>
              </a:spcBef>
              <a:spcAft>
                <a:spcPct val="0"/>
              </a:spcAft>
            </a:pPr>
            <a:r>
              <a:rPr lang="en-US" altLang="en-US" sz="2800" dirty="0">
                <a:solidFill>
                  <a:srgbClr val="000000"/>
                </a:solidFill>
                <a:latin typeface="Consolas" panose="020B0609020204030204" pitchFamily="49" charset="0"/>
                <a:cs typeface="Courier New" panose="02070309020205020404" pitchFamily="49" charset="0"/>
              </a:rPr>
              <a:t>}</a:t>
            </a:r>
            <a:endParaRPr lang="en-US" altLang="en-US" sz="6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98917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Notification API Example</a:t>
            </a:r>
          </a:p>
        </p:txBody>
      </p:sp>
      <p:sp>
        <p:nvSpPr>
          <p:cNvPr id="3" name="Content Placeholder 2"/>
          <p:cNvSpPr>
            <a:spLocks noGrp="1"/>
          </p:cNvSpPr>
          <p:nvPr>
            <p:ph idx="1"/>
          </p:nvPr>
        </p:nvSpPr>
        <p:spPr/>
        <p:txBody>
          <a:bodyPr/>
          <a:lstStyle/>
          <a:p>
            <a:endParaRPr lang="en-GB"/>
          </a:p>
        </p:txBody>
      </p:sp>
      <p:sp>
        <p:nvSpPr>
          <p:cNvPr id="4" name="Rectangle 1"/>
          <p:cNvSpPr>
            <a:spLocks noChangeArrowheads="1"/>
          </p:cNvSpPr>
          <p:nvPr/>
        </p:nvSpPr>
        <p:spPr bwMode="auto">
          <a:xfrm>
            <a:off x="386495" y="1318022"/>
            <a:ext cx="10967305" cy="5539978"/>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2000" dirty="0">
                <a:solidFill>
                  <a:srgbClr val="000000"/>
                </a:solidFill>
                <a:latin typeface="Consolas" panose="020B0609020204030204" pitchFamily="49" charset="0"/>
                <a:cs typeface="Courier New" panose="02070309020205020404" pitchFamily="49" charset="0"/>
              </a:rPr>
              <a:t>{</a:t>
            </a:r>
          </a:p>
          <a:p>
            <a:pPr eaLnBrk="0" fontAlgn="base" hangingPunct="0">
              <a:spcBef>
                <a:spcPct val="0"/>
              </a:spcBef>
              <a:spcAft>
                <a:spcPct val="0"/>
              </a:spcAft>
            </a:pPr>
            <a:r>
              <a:rPr lang="en-US" altLang="en-US" sz="2000" dirty="0">
                <a:solidFill>
                  <a:srgbClr val="000000"/>
                </a:solidFill>
                <a:latin typeface="Consolas" panose="020B0609020204030204" pitchFamily="49" charset="0"/>
                <a:cs typeface="Courier New" panose="02070309020205020404" pitchFamily="49" charset="0"/>
              </a:rPr>
              <a:t>  "value":[</a:t>
            </a:r>
          </a:p>
          <a:p>
            <a:pPr eaLnBrk="0" fontAlgn="base" hangingPunct="0">
              <a:spcBef>
                <a:spcPct val="0"/>
              </a:spcBef>
              <a:spcAft>
                <a:spcPct val="0"/>
              </a:spcAft>
            </a:pPr>
            <a:r>
              <a:rPr lang="en-US" altLang="en-US" sz="2000" dirty="0">
                <a:solidFill>
                  <a:srgbClr val="000000"/>
                </a:solidFill>
                <a:latin typeface="Consolas" panose="020B0609020204030204" pitchFamily="49" charset="0"/>
                <a:cs typeface="Courier New" panose="02070309020205020404" pitchFamily="49" charset="0"/>
              </a:rPr>
              <a:t>  {</a:t>
            </a:r>
          </a:p>
          <a:p>
            <a:pPr eaLnBrk="0" fontAlgn="base" hangingPunct="0">
              <a:spcBef>
                <a:spcPct val="0"/>
              </a:spcBef>
              <a:spcAft>
                <a:spcPct val="0"/>
              </a:spcAft>
            </a:pPr>
            <a:r>
              <a:rPr lang="en-US" altLang="en-US" sz="2000" dirty="0">
                <a:solidFill>
                  <a:srgbClr val="000000"/>
                </a:solidFill>
                <a:latin typeface="Consolas" panose="020B0609020204030204" pitchFamily="49" charset="0"/>
                <a:cs typeface="Courier New" panose="02070309020205020404" pitchFamily="49" charset="0"/>
              </a:rPr>
              <a:t>    "id":"&lt;</a:t>
            </a:r>
            <a:r>
              <a:rPr lang="en-US" altLang="en-US" sz="2000" dirty="0" err="1">
                <a:solidFill>
                  <a:srgbClr val="000000"/>
                </a:solidFill>
                <a:latin typeface="Consolas" panose="020B0609020204030204" pitchFamily="49" charset="0"/>
                <a:cs typeface="Courier New" panose="02070309020205020404" pitchFamily="49" charset="0"/>
              </a:rPr>
              <a:t>subscription_guid</a:t>
            </a:r>
            <a:r>
              <a:rPr lang="en-US" altLang="en-US" sz="2000" dirty="0">
                <a:solidFill>
                  <a:srgbClr val="000000"/>
                </a:solidFill>
                <a:latin typeface="Consolas" panose="020B0609020204030204" pitchFamily="49" charset="0"/>
                <a:cs typeface="Courier New" panose="02070309020205020404" pitchFamily="49" charset="0"/>
              </a:rPr>
              <a:t>&gt;",</a:t>
            </a:r>
          </a:p>
          <a:p>
            <a:pPr eaLnBrk="0" fontAlgn="base" hangingPunct="0">
              <a:spcBef>
                <a:spcPct val="0"/>
              </a:spcBef>
              <a:spcAft>
                <a:spcPct val="0"/>
              </a:spcAft>
            </a:pPr>
            <a:r>
              <a:rPr lang="en-US" altLang="en-US" sz="2000" dirty="0">
                <a:solidFill>
                  <a:srgbClr val="000000"/>
                </a:solidFill>
                <a:latin typeface="Consolas" panose="020B0609020204030204" pitchFamily="49" charset="0"/>
                <a:cs typeface="Courier New" panose="02070309020205020404" pitchFamily="49" charset="0"/>
              </a:rPr>
              <a:t>    "</a:t>
            </a:r>
            <a:r>
              <a:rPr lang="en-US" altLang="en-US" sz="2000" dirty="0" err="1">
                <a:solidFill>
                  <a:srgbClr val="000000"/>
                </a:solidFill>
                <a:latin typeface="Consolas" panose="020B0609020204030204" pitchFamily="49" charset="0"/>
                <a:cs typeface="Courier New" panose="02070309020205020404" pitchFamily="49" charset="0"/>
              </a:rPr>
              <a:t>expirationDateTime</a:t>
            </a:r>
            <a:r>
              <a:rPr lang="en-US" altLang="en-US" sz="2000" dirty="0">
                <a:solidFill>
                  <a:srgbClr val="000000"/>
                </a:solidFill>
                <a:latin typeface="Consolas" panose="020B0609020204030204" pitchFamily="49" charset="0"/>
                <a:cs typeface="Courier New" panose="02070309020205020404" pitchFamily="49" charset="0"/>
              </a:rPr>
              <a:t>":"\"2016-03-19T22:11:09.952Z\"",</a:t>
            </a:r>
          </a:p>
          <a:p>
            <a:pPr eaLnBrk="0" fontAlgn="base" hangingPunct="0">
              <a:spcBef>
                <a:spcPct val="0"/>
              </a:spcBef>
              <a:spcAft>
                <a:spcPct val="0"/>
              </a:spcAft>
            </a:pPr>
            <a:r>
              <a:rPr lang="en-US" altLang="en-US" sz="2000" dirty="0">
                <a:solidFill>
                  <a:srgbClr val="000000"/>
                </a:solidFill>
                <a:latin typeface="Consolas" panose="020B0609020204030204" pitchFamily="49" charset="0"/>
                <a:cs typeface="Courier New" panose="02070309020205020404" pitchFamily="49" charset="0"/>
              </a:rPr>
              <a:t>    </a:t>
            </a:r>
            <a:r>
              <a:rPr lang="en-US" altLang="en-US" sz="2000" b="1" dirty="0">
                <a:solidFill>
                  <a:srgbClr val="000000"/>
                </a:solidFill>
                <a:latin typeface="Consolas" panose="020B0609020204030204" pitchFamily="49" charset="0"/>
                <a:cs typeface="Courier New" panose="02070309020205020404" pitchFamily="49" charset="0"/>
              </a:rPr>
              <a:t>"</a:t>
            </a:r>
            <a:r>
              <a:rPr lang="en-US" altLang="en-US" sz="2000" b="1" dirty="0" err="1">
                <a:solidFill>
                  <a:srgbClr val="000000"/>
                </a:solidFill>
                <a:latin typeface="Consolas" panose="020B0609020204030204" pitchFamily="49" charset="0"/>
                <a:cs typeface="Courier New" panose="02070309020205020404" pitchFamily="49" charset="0"/>
              </a:rPr>
              <a:t>clientState</a:t>
            </a:r>
            <a:r>
              <a:rPr lang="en-US" altLang="en-US" sz="2000" b="1" dirty="0">
                <a:solidFill>
                  <a:srgbClr val="000000"/>
                </a:solidFill>
                <a:latin typeface="Consolas" panose="020B0609020204030204" pitchFamily="49" charset="0"/>
                <a:cs typeface="Courier New" panose="02070309020205020404" pitchFamily="49" charset="0"/>
              </a:rPr>
              <a:t>":"</a:t>
            </a:r>
            <a:r>
              <a:rPr lang="en-US" altLang="en-US" sz="2000" b="1" dirty="0" err="1">
                <a:solidFill>
                  <a:srgbClr val="000000"/>
                </a:solidFill>
                <a:latin typeface="Consolas" panose="020B0609020204030204" pitchFamily="49" charset="0"/>
                <a:cs typeface="Courier New" panose="02070309020205020404" pitchFamily="49" charset="0"/>
              </a:rPr>
              <a:t>SecretClientState</a:t>
            </a:r>
            <a:r>
              <a:rPr lang="en-US" altLang="en-US" sz="2000" b="1" dirty="0">
                <a:solidFill>
                  <a:srgbClr val="000000"/>
                </a:solidFill>
                <a:latin typeface="Consolas" panose="020B0609020204030204" pitchFamily="49" charset="0"/>
                <a:cs typeface="Courier New" panose="02070309020205020404" pitchFamily="49" charset="0"/>
              </a:rPr>
              <a:t>",</a:t>
            </a:r>
          </a:p>
          <a:p>
            <a:pPr eaLnBrk="0" fontAlgn="base" hangingPunct="0">
              <a:spcBef>
                <a:spcPct val="0"/>
              </a:spcBef>
              <a:spcAft>
                <a:spcPct val="0"/>
              </a:spcAft>
            </a:pPr>
            <a:r>
              <a:rPr lang="en-US" altLang="en-US" sz="2000" dirty="0">
                <a:solidFill>
                  <a:srgbClr val="000000"/>
                </a:solidFill>
                <a:latin typeface="Consolas" panose="020B0609020204030204" pitchFamily="49" charset="0"/>
                <a:cs typeface="Courier New" panose="02070309020205020404" pitchFamily="49" charset="0"/>
              </a:rPr>
              <a:t>    "</a:t>
            </a:r>
            <a:r>
              <a:rPr lang="en-US" altLang="en-US" sz="2000" dirty="0" err="1">
                <a:solidFill>
                  <a:srgbClr val="000000"/>
                </a:solidFill>
                <a:latin typeface="Consolas" panose="020B0609020204030204" pitchFamily="49" charset="0"/>
                <a:cs typeface="Courier New" panose="02070309020205020404" pitchFamily="49" charset="0"/>
              </a:rPr>
              <a:t>changeType</a:t>
            </a:r>
            <a:r>
              <a:rPr lang="en-US" altLang="en-US" sz="2000" dirty="0">
                <a:solidFill>
                  <a:srgbClr val="000000"/>
                </a:solidFill>
                <a:latin typeface="Consolas" panose="020B0609020204030204" pitchFamily="49" charset="0"/>
                <a:cs typeface="Courier New" panose="02070309020205020404" pitchFamily="49" charset="0"/>
              </a:rPr>
              <a:t>":"Created",</a:t>
            </a:r>
          </a:p>
          <a:p>
            <a:pPr eaLnBrk="0" fontAlgn="base" hangingPunct="0">
              <a:spcBef>
                <a:spcPct val="0"/>
              </a:spcBef>
              <a:spcAft>
                <a:spcPct val="0"/>
              </a:spcAft>
            </a:pPr>
            <a:r>
              <a:rPr lang="en-US" altLang="en-US" sz="2000" dirty="0">
                <a:solidFill>
                  <a:srgbClr val="000000"/>
                </a:solidFill>
                <a:latin typeface="Consolas" panose="020B0609020204030204" pitchFamily="49" charset="0"/>
                <a:cs typeface="Courier New" panose="02070309020205020404" pitchFamily="49" charset="0"/>
              </a:rPr>
              <a:t>    </a:t>
            </a:r>
            <a:r>
              <a:rPr lang="en-US" altLang="en-US" sz="2000" b="1" dirty="0">
                <a:solidFill>
                  <a:srgbClr val="000000"/>
                </a:solidFill>
                <a:latin typeface="Consolas" panose="020B0609020204030204" pitchFamily="49" charset="0"/>
                <a:cs typeface="Courier New" panose="02070309020205020404" pitchFamily="49" charset="0"/>
              </a:rPr>
              <a:t>"</a:t>
            </a:r>
            <a:r>
              <a:rPr lang="en-US" altLang="en-US" sz="2000" b="1" dirty="0" err="1">
                <a:solidFill>
                  <a:srgbClr val="000000"/>
                </a:solidFill>
                <a:latin typeface="Consolas" panose="020B0609020204030204" pitchFamily="49" charset="0"/>
                <a:cs typeface="Courier New" panose="02070309020205020404" pitchFamily="49" charset="0"/>
              </a:rPr>
              <a:t>resource":"Users</a:t>
            </a:r>
            <a:r>
              <a:rPr lang="en-US" altLang="en-US" sz="2000" b="1" dirty="0">
                <a:solidFill>
                  <a:srgbClr val="000000"/>
                </a:solidFill>
                <a:latin typeface="Consolas" panose="020B0609020204030204" pitchFamily="49" charset="0"/>
                <a:cs typeface="Courier New" panose="02070309020205020404" pitchFamily="49" charset="0"/>
              </a:rPr>
              <a:t>/&lt;</a:t>
            </a:r>
            <a:r>
              <a:rPr lang="en-US" altLang="en-US" sz="2000" b="1" dirty="0" err="1">
                <a:solidFill>
                  <a:srgbClr val="000000"/>
                </a:solidFill>
                <a:latin typeface="Consolas" panose="020B0609020204030204" pitchFamily="49" charset="0"/>
                <a:cs typeface="Courier New" panose="02070309020205020404" pitchFamily="49" charset="0"/>
              </a:rPr>
              <a:t>user_guid</a:t>
            </a:r>
            <a:r>
              <a:rPr lang="en-US" altLang="en-US" sz="2000" b="1" dirty="0">
                <a:solidFill>
                  <a:srgbClr val="000000"/>
                </a:solidFill>
                <a:latin typeface="Consolas" panose="020B0609020204030204" pitchFamily="49" charset="0"/>
                <a:cs typeface="Courier New" panose="02070309020205020404" pitchFamily="49" charset="0"/>
              </a:rPr>
              <a:t>&gt;@&lt;</a:t>
            </a:r>
            <a:r>
              <a:rPr lang="en-US" altLang="en-US" sz="2000" b="1" dirty="0" err="1">
                <a:solidFill>
                  <a:srgbClr val="000000"/>
                </a:solidFill>
                <a:latin typeface="Consolas" panose="020B0609020204030204" pitchFamily="49" charset="0"/>
                <a:cs typeface="Courier New" panose="02070309020205020404" pitchFamily="49" charset="0"/>
              </a:rPr>
              <a:t>tenant_guid</a:t>
            </a:r>
            <a:r>
              <a:rPr lang="en-US" altLang="en-US" sz="2000" b="1" dirty="0">
                <a:solidFill>
                  <a:srgbClr val="000000"/>
                </a:solidFill>
                <a:latin typeface="Consolas" panose="020B0609020204030204" pitchFamily="49" charset="0"/>
                <a:cs typeface="Courier New" panose="02070309020205020404" pitchFamily="49" charset="0"/>
              </a:rPr>
              <a:t>&gt;/Messages/&lt;</a:t>
            </a:r>
            <a:r>
              <a:rPr lang="en-US" altLang="en-US" sz="2000" b="1" dirty="0" err="1">
                <a:solidFill>
                  <a:srgbClr val="000000"/>
                </a:solidFill>
                <a:latin typeface="Consolas" panose="020B0609020204030204" pitchFamily="49" charset="0"/>
                <a:cs typeface="Courier New" panose="02070309020205020404" pitchFamily="49" charset="0"/>
              </a:rPr>
              <a:t>long_id_string</a:t>
            </a:r>
            <a:r>
              <a:rPr lang="en-US" altLang="en-US" sz="2000" b="1" dirty="0">
                <a:solidFill>
                  <a:srgbClr val="000000"/>
                </a:solidFill>
                <a:latin typeface="Consolas" panose="020B0609020204030204" pitchFamily="49" charset="0"/>
                <a:cs typeface="Courier New" panose="02070309020205020404" pitchFamily="49" charset="0"/>
              </a:rPr>
              <a:t>&gt;",</a:t>
            </a:r>
          </a:p>
          <a:p>
            <a:pPr eaLnBrk="0" fontAlgn="base" hangingPunct="0">
              <a:spcBef>
                <a:spcPct val="0"/>
              </a:spcBef>
              <a:spcAft>
                <a:spcPct val="0"/>
              </a:spcAft>
            </a:pPr>
            <a:r>
              <a:rPr lang="en-US" altLang="en-US" sz="2000" dirty="0">
                <a:solidFill>
                  <a:srgbClr val="000000"/>
                </a:solidFill>
                <a:latin typeface="Consolas" panose="020B0609020204030204" pitchFamily="49" charset="0"/>
                <a:cs typeface="Courier New" panose="02070309020205020404" pitchFamily="49" charset="0"/>
              </a:rPr>
              <a:t>    "</a:t>
            </a:r>
            <a:r>
              <a:rPr lang="en-US" altLang="en-US" sz="2000" dirty="0" err="1">
                <a:solidFill>
                  <a:srgbClr val="000000"/>
                </a:solidFill>
                <a:latin typeface="Consolas" panose="020B0609020204030204" pitchFamily="49" charset="0"/>
                <a:cs typeface="Courier New" panose="02070309020205020404" pitchFamily="49" charset="0"/>
              </a:rPr>
              <a:t>resourceData</a:t>
            </a:r>
            <a:r>
              <a:rPr lang="en-US" altLang="en-US" sz="2000" dirty="0">
                <a:solidFill>
                  <a:srgbClr val="000000"/>
                </a:solidFill>
                <a:latin typeface="Consolas" panose="020B0609020204030204" pitchFamily="49" charset="0"/>
                <a:cs typeface="Courier New" panose="02070309020205020404" pitchFamily="49" charset="0"/>
              </a:rPr>
              <a:t>":</a:t>
            </a:r>
          </a:p>
          <a:p>
            <a:pPr eaLnBrk="0" fontAlgn="base" hangingPunct="0">
              <a:spcBef>
                <a:spcPct val="0"/>
              </a:spcBef>
              <a:spcAft>
                <a:spcPct val="0"/>
              </a:spcAft>
            </a:pPr>
            <a:r>
              <a:rPr lang="en-US" altLang="en-US" sz="2000" dirty="0">
                <a:solidFill>
                  <a:srgbClr val="000000"/>
                </a:solidFill>
                <a:latin typeface="Consolas" panose="020B0609020204030204" pitchFamily="49" charset="0"/>
                <a:cs typeface="Courier New" panose="02070309020205020404" pitchFamily="49" charset="0"/>
              </a:rPr>
              <a:t>    {</a:t>
            </a:r>
          </a:p>
          <a:p>
            <a:pPr eaLnBrk="0" fontAlgn="base" hangingPunct="0">
              <a:spcBef>
                <a:spcPct val="0"/>
              </a:spcBef>
              <a:spcAft>
                <a:spcPct val="0"/>
              </a:spcAft>
            </a:pPr>
            <a:r>
              <a:rPr lang="en-US" altLang="en-US" sz="2000" dirty="0">
                <a:solidFill>
                  <a:srgbClr val="000000"/>
                </a:solidFill>
                <a:latin typeface="Consolas" panose="020B0609020204030204" pitchFamily="49" charset="0"/>
                <a:cs typeface="Courier New" panose="02070309020205020404" pitchFamily="49" charset="0"/>
              </a:rPr>
              <a:t>      "@</a:t>
            </a:r>
            <a:r>
              <a:rPr lang="en-US" altLang="en-US" sz="2000" dirty="0" err="1">
                <a:solidFill>
                  <a:srgbClr val="000000"/>
                </a:solidFill>
                <a:latin typeface="Consolas" panose="020B0609020204030204" pitchFamily="49" charset="0"/>
                <a:cs typeface="Courier New" panose="02070309020205020404" pitchFamily="49" charset="0"/>
              </a:rPr>
              <a:t>odata.type</a:t>
            </a:r>
            <a:r>
              <a:rPr lang="en-US" altLang="en-US" sz="2000" dirty="0">
                <a:solidFill>
                  <a:srgbClr val="000000"/>
                </a:solidFill>
                <a:latin typeface="Consolas" panose="020B0609020204030204" pitchFamily="49" charset="0"/>
                <a:cs typeface="Courier New" panose="02070309020205020404" pitchFamily="49" charset="0"/>
              </a:rPr>
              <a:t>":"#</a:t>
            </a:r>
            <a:r>
              <a:rPr lang="en-US" altLang="en-US" sz="2000" dirty="0" err="1">
                <a:solidFill>
                  <a:srgbClr val="000000"/>
                </a:solidFill>
                <a:latin typeface="Consolas" panose="020B0609020204030204" pitchFamily="49" charset="0"/>
                <a:cs typeface="Courier New" panose="02070309020205020404" pitchFamily="49" charset="0"/>
              </a:rPr>
              <a:t>Microsoft.Graph.Message</a:t>
            </a:r>
            <a:r>
              <a:rPr lang="en-US" altLang="en-US" sz="2000" dirty="0">
                <a:solidFill>
                  <a:srgbClr val="000000"/>
                </a:solidFill>
                <a:latin typeface="Consolas" panose="020B0609020204030204" pitchFamily="49" charset="0"/>
                <a:cs typeface="Courier New" panose="02070309020205020404" pitchFamily="49" charset="0"/>
              </a:rPr>
              <a:t>",</a:t>
            </a:r>
          </a:p>
          <a:p>
            <a:pPr eaLnBrk="0" fontAlgn="base" hangingPunct="0">
              <a:spcBef>
                <a:spcPct val="0"/>
              </a:spcBef>
              <a:spcAft>
                <a:spcPct val="0"/>
              </a:spcAft>
            </a:pPr>
            <a:r>
              <a:rPr lang="en-US" altLang="en-US" sz="2000" dirty="0">
                <a:solidFill>
                  <a:srgbClr val="000000"/>
                </a:solidFill>
                <a:latin typeface="Consolas" panose="020B0609020204030204" pitchFamily="49" charset="0"/>
                <a:cs typeface="Courier New" panose="02070309020205020404" pitchFamily="49" charset="0"/>
              </a:rPr>
              <a:t>      "@</a:t>
            </a:r>
            <a:r>
              <a:rPr lang="en-US" altLang="en-US" sz="2000" dirty="0" err="1">
                <a:solidFill>
                  <a:srgbClr val="000000"/>
                </a:solidFill>
                <a:latin typeface="Consolas" panose="020B0609020204030204" pitchFamily="49" charset="0"/>
                <a:cs typeface="Courier New" panose="02070309020205020404" pitchFamily="49" charset="0"/>
              </a:rPr>
              <a:t>odata.id":"Users</a:t>
            </a:r>
            <a:r>
              <a:rPr lang="en-US" altLang="en-US" sz="2000" dirty="0">
                <a:solidFill>
                  <a:srgbClr val="000000"/>
                </a:solidFill>
                <a:latin typeface="Consolas" panose="020B0609020204030204" pitchFamily="49" charset="0"/>
                <a:cs typeface="Courier New" panose="02070309020205020404" pitchFamily="49" charset="0"/>
              </a:rPr>
              <a:t>/&lt;</a:t>
            </a:r>
            <a:r>
              <a:rPr lang="en-US" altLang="en-US" sz="2000" dirty="0" err="1">
                <a:solidFill>
                  <a:srgbClr val="000000"/>
                </a:solidFill>
                <a:latin typeface="Consolas" panose="020B0609020204030204" pitchFamily="49" charset="0"/>
                <a:cs typeface="Courier New" panose="02070309020205020404" pitchFamily="49" charset="0"/>
              </a:rPr>
              <a:t>user_guid</a:t>
            </a:r>
            <a:r>
              <a:rPr lang="en-US" altLang="en-US" sz="2000" dirty="0">
                <a:solidFill>
                  <a:srgbClr val="000000"/>
                </a:solidFill>
                <a:latin typeface="Consolas" panose="020B0609020204030204" pitchFamily="49" charset="0"/>
                <a:cs typeface="Courier New" panose="02070309020205020404" pitchFamily="49" charset="0"/>
              </a:rPr>
              <a:t>&gt;@&lt;</a:t>
            </a:r>
            <a:r>
              <a:rPr lang="en-US" altLang="en-US" sz="2000" dirty="0" err="1">
                <a:solidFill>
                  <a:srgbClr val="000000"/>
                </a:solidFill>
                <a:latin typeface="Consolas" panose="020B0609020204030204" pitchFamily="49" charset="0"/>
                <a:cs typeface="Courier New" panose="02070309020205020404" pitchFamily="49" charset="0"/>
              </a:rPr>
              <a:t>tenant_guid</a:t>
            </a:r>
            <a:r>
              <a:rPr lang="en-US" altLang="en-US" sz="2000" dirty="0">
                <a:solidFill>
                  <a:srgbClr val="000000"/>
                </a:solidFill>
                <a:latin typeface="Consolas" panose="020B0609020204030204" pitchFamily="49" charset="0"/>
                <a:cs typeface="Courier New" panose="02070309020205020404" pitchFamily="49" charset="0"/>
              </a:rPr>
              <a:t>&gt;/Messages/&lt;</a:t>
            </a:r>
            <a:r>
              <a:rPr lang="en-US" altLang="en-US" sz="2000" dirty="0" err="1">
                <a:solidFill>
                  <a:srgbClr val="000000"/>
                </a:solidFill>
                <a:latin typeface="Consolas" panose="020B0609020204030204" pitchFamily="49" charset="0"/>
                <a:cs typeface="Courier New" panose="02070309020205020404" pitchFamily="49" charset="0"/>
              </a:rPr>
              <a:t>long_id_string</a:t>
            </a:r>
            <a:r>
              <a:rPr lang="en-US" altLang="en-US" sz="2000" dirty="0">
                <a:solidFill>
                  <a:srgbClr val="000000"/>
                </a:solidFill>
                <a:latin typeface="Consolas" panose="020B0609020204030204" pitchFamily="49" charset="0"/>
                <a:cs typeface="Courier New" panose="02070309020205020404" pitchFamily="49" charset="0"/>
              </a:rPr>
              <a:t>&gt;",</a:t>
            </a:r>
          </a:p>
          <a:p>
            <a:pPr eaLnBrk="0" fontAlgn="base" hangingPunct="0">
              <a:spcBef>
                <a:spcPct val="0"/>
              </a:spcBef>
              <a:spcAft>
                <a:spcPct val="0"/>
              </a:spcAft>
            </a:pPr>
            <a:r>
              <a:rPr lang="en-US" altLang="en-US" sz="2000" dirty="0">
                <a:solidFill>
                  <a:srgbClr val="000000"/>
                </a:solidFill>
                <a:latin typeface="Consolas" panose="020B0609020204030204" pitchFamily="49" charset="0"/>
                <a:cs typeface="Courier New" panose="02070309020205020404" pitchFamily="49" charset="0"/>
              </a:rPr>
              <a:t>      "@odata.</a:t>
            </a:r>
            <a:r>
              <a:rPr lang="en-US" altLang="en-US" sz="2000" dirty="0" err="1">
                <a:solidFill>
                  <a:srgbClr val="000000"/>
                </a:solidFill>
                <a:latin typeface="Consolas" panose="020B0609020204030204" pitchFamily="49" charset="0"/>
                <a:cs typeface="Courier New" panose="02070309020205020404" pitchFamily="49" charset="0"/>
              </a:rPr>
              <a:t>etag</a:t>
            </a:r>
            <a:r>
              <a:rPr lang="en-US" altLang="en-US" sz="2000" dirty="0">
                <a:solidFill>
                  <a:srgbClr val="000000"/>
                </a:solidFill>
                <a:latin typeface="Consolas" panose="020B0609020204030204" pitchFamily="49" charset="0"/>
                <a:cs typeface="Courier New" panose="02070309020205020404" pitchFamily="49" charset="0"/>
              </a:rPr>
              <a:t>":"W/\"CQAAABYAAADkrWGo7bouTKlsgTZMr9KwAAAUWRHf\"",</a:t>
            </a:r>
          </a:p>
          <a:p>
            <a:pPr eaLnBrk="0" fontAlgn="base" hangingPunct="0">
              <a:spcBef>
                <a:spcPct val="0"/>
              </a:spcBef>
              <a:spcAft>
                <a:spcPct val="0"/>
              </a:spcAft>
            </a:pPr>
            <a:r>
              <a:rPr lang="en-US" altLang="en-US" sz="2000" dirty="0">
                <a:solidFill>
                  <a:srgbClr val="000000"/>
                </a:solidFill>
                <a:latin typeface="Consolas" panose="020B0609020204030204" pitchFamily="49" charset="0"/>
                <a:cs typeface="Courier New" panose="02070309020205020404" pitchFamily="49" charset="0"/>
              </a:rPr>
              <a:t>      "Id":"&lt;</a:t>
            </a:r>
            <a:r>
              <a:rPr lang="en-US" altLang="en-US" sz="2000" dirty="0" err="1">
                <a:solidFill>
                  <a:srgbClr val="000000"/>
                </a:solidFill>
                <a:latin typeface="Consolas" panose="020B0609020204030204" pitchFamily="49" charset="0"/>
                <a:cs typeface="Courier New" panose="02070309020205020404" pitchFamily="49" charset="0"/>
              </a:rPr>
              <a:t>long_id_string</a:t>
            </a:r>
            <a:r>
              <a:rPr lang="en-US" altLang="en-US" sz="2000" dirty="0">
                <a:solidFill>
                  <a:srgbClr val="000000"/>
                </a:solidFill>
                <a:latin typeface="Consolas" panose="020B0609020204030204" pitchFamily="49" charset="0"/>
                <a:cs typeface="Courier New" panose="02070309020205020404" pitchFamily="49" charset="0"/>
              </a:rPr>
              <a:t>&gt;"</a:t>
            </a:r>
          </a:p>
          <a:p>
            <a:pPr eaLnBrk="0" fontAlgn="base" hangingPunct="0">
              <a:spcBef>
                <a:spcPct val="0"/>
              </a:spcBef>
              <a:spcAft>
                <a:spcPct val="0"/>
              </a:spcAft>
            </a:pPr>
            <a:r>
              <a:rPr lang="en-US" altLang="en-US" sz="2000" dirty="0">
                <a:solidFill>
                  <a:srgbClr val="000000"/>
                </a:solidFill>
                <a:latin typeface="Consolas" panose="020B0609020204030204" pitchFamily="49" charset="0"/>
                <a:cs typeface="Courier New" panose="02070309020205020404" pitchFamily="49" charset="0"/>
              </a:rPr>
              <a:t>    }</a:t>
            </a:r>
          </a:p>
          <a:p>
            <a:pPr eaLnBrk="0" fontAlgn="base" hangingPunct="0">
              <a:spcBef>
                <a:spcPct val="0"/>
              </a:spcBef>
              <a:spcAft>
                <a:spcPct val="0"/>
              </a:spcAft>
            </a:pPr>
            <a:r>
              <a:rPr lang="en-US" altLang="en-US" sz="2000" dirty="0">
                <a:solidFill>
                  <a:srgbClr val="000000"/>
                </a:solidFill>
                <a:latin typeface="Consolas" panose="020B0609020204030204" pitchFamily="49" charset="0"/>
                <a:cs typeface="Courier New" panose="02070309020205020404" pitchFamily="49" charset="0"/>
              </a:rPr>
              <a:t>  }</a:t>
            </a:r>
          </a:p>
          <a:p>
            <a:pPr eaLnBrk="0" fontAlgn="base" hangingPunct="0">
              <a:spcBef>
                <a:spcPct val="0"/>
              </a:spcBef>
              <a:spcAft>
                <a:spcPct val="0"/>
              </a:spcAft>
            </a:pPr>
            <a:r>
              <a:rPr lang="en-US" altLang="en-US" sz="2000" dirty="0">
                <a:solidFill>
                  <a:srgbClr val="000000"/>
                </a:solidFill>
                <a:latin typeface="Consolas" panose="020B0609020204030204" pitchFamily="49" charset="0"/>
                <a:cs typeface="Courier New" panose="02070309020205020404" pitchFamily="49" charset="0"/>
              </a:rPr>
              <a:t>  ]</a:t>
            </a:r>
          </a:p>
          <a:p>
            <a:pPr eaLnBrk="0" fontAlgn="base" hangingPunct="0">
              <a:spcBef>
                <a:spcPct val="0"/>
              </a:spcBef>
              <a:spcAft>
                <a:spcPct val="0"/>
              </a:spcAft>
            </a:pPr>
            <a:r>
              <a:rPr lang="en-US" altLang="en-US" sz="2000" dirty="0">
                <a:solidFill>
                  <a:srgbClr val="000000"/>
                </a:solidFill>
                <a:latin typeface="Consolas" panose="020B0609020204030204" pitchFamily="49" charset="0"/>
                <a:cs typeface="Courier New" panose="02070309020205020404" pitchFamily="49" charset="0"/>
              </a:rPr>
              <a:t>}</a:t>
            </a:r>
            <a:endParaRPr lang="en-US" altLang="en-US" sz="48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37827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NGROK</a:t>
            </a:r>
          </a:p>
        </p:txBody>
      </p:sp>
      <p:sp>
        <p:nvSpPr>
          <p:cNvPr id="3" name="Content Placeholder 2"/>
          <p:cNvSpPr>
            <a:spLocks noGrp="1"/>
          </p:cNvSpPr>
          <p:nvPr>
            <p:ph idx="1"/>
          </p:nvPr>
        </p:nvSpPr>
        <p:spPr/>
        <p:txBody>
          <a:bodyPr/>
          <a:lstStyle/>
          <a:p>
            <a:r>
              <a:rPr lang="en-GB" sz="2000" dirty="0" err="1"/>
              <a:t>Webhook</a:t>
            </a:r>
            <a:r>
              <a:rPr lang="en-GB" sz="2000" dirty="0"/>
              <a:t> requires a public endpoint for sending its notifications</a:t>
            </a:r>
          </a:p>
          <a:p>
            <a:r>
              <a:rPr lang="en-GB" sz="2000" dirty="0"/>
              <a:t>When developing, your notification endpoint is running on </a:t>
            </a:r>
            <a:r>
              <a:rPr lang="en-GB" sz="2000" dirty="0">
                <a:hlinkClick r:id="rId2"/>
              </a:rPr>
              <a:t>https://localhost</a:t>
            </a:r>
            <a:endParaRPr lang="en-GB" sz="2000" dirty="0"/>
          </a:p>
          <a:p>
            <a:r>
              <a:rPr lang="en-GB" sz="2000" dirty="0"/>
              <a:t>Use NGROK to tunnel the requests from a public endpoint to </a:t>
            </a:r>
            <a:r>
              <a:rPr lang="en-GB" sz="2000" dirty="0">
                <a:hlinkClick r:id="rId3"/>
              </a:rPr>
              <a:t>http://localhost</a:t>
            </a:r>
            <a:endParaRPr lang="en-GB" sz="2000" dirty="0"/>
          </a:p>
          <a:p>
            <a:endParaRPr lang="en-GB" dirty="0"/>
          </a:p>
          <a:p>
            <a:r>
              <a:rPr lang="en-GB" dirty="0"/>
              <a:t>ngrok.exe http 22116 -host-header=localhost:22116</a:t>
            </a:r>
          </a:p>
        </p:txBody>
      </p:sp>
      <p:pic>
        <p:nvPicPr>
          <p:cNvPr id="5" name="Picture 4"/>
          <p:cNvPicPr>
            <a:picLocks noChangeAspect="1"/>
          </p:cNvPicPr>
          <p:nvPr/>
        </p:nvPicPr>
        <p:blipFill>
          <a:blip r:embed="rId4"/>
          <a:stretch>
            <a:fillRect/>
          </a:stretch>
        </p:blipFill>
        <p:spPr>
          <a:xfrm>
            <a:off x="1094014" y="4001294"/>
            <a:ext cx="10015774" cy="2628106"/>
          </a:xfrm>
          <a:prstGeom prst="rect">
            <a:avLst/>
          </a:prstGeom>
        </p:spPr>
      </p:pic>
    </p:spTree>
    <p:extLst>
      <p:ext uri="{BB962C8B-B14F-4D97-AF65-F5344CB8AC3E}">
        <p14:creationId xmlns:p14="http://schemas.microsoft.com/office/powerpoint/2010/main" val="336105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DEMO</a:t>
            </a:r>
          </a:p>
        </p:txBody>
      </p:sp>
      <p:sp>
        <p:nvSpPr>
          <p:cNvPr id="3" name="Subtitle 2"/>
          <p:cNvSpPr>
            <a:spLocks noGrp="1"/>
          </p:cNvSpPr>
          <p:nvPr>
            <p:ph type="subTitle" idx="1"/>
          </p:nvPr>
        </p:nvSpPr>
        <p:spPr/>
        <p:txBody>
          <a:bodyPr/>
          <a:lstStyle/>
          <a:p>
            <a:r>
              <a:rPr lang="en-GB" dirty="0" err="1"/>
              <a:t>Webhooks</a:t>
            </a:r>
            <a:endParaRPr lang="en-GB" dirty="0"/>
          </a:p>
        </p:txBody>
      </p:sp>
    </p:spTree>
    <p:extLst>
      <p:ext uri="{BB962C8B-B14F-4D97-AF65-F5344CB8AC3E}">
        <p14:creationId xmlns:p14="http://schemas.microsoft.com/office/powerpoint/2010/main" val="19820916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Microsoft Graph in the SharePoint System</a:t>
            </a:r>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2436319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microsoft.com/global/en-us/news/PublishingImages/exec/Nadella2_prin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3536" y="1673936"/>
            <a:ext cx="3393810" cy="509071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131810" y="207297"/>
            <a:ext cx="8130308" cy="2663383"/>
            <a:chOff x="128820" y="1641654"/>
            <a:chExt cx="8301016" cy="2719303"/>
          </a:xfrm>
        </p:grpSpPr>
        <p:sp>
          <p:nvSpPr>
            <p:cNvPr id="9" name="Title 1"/>
            <p:cNvSpPr txBox="1">
              <a:spLocks/>
            </p:cNvSpPr>
            <p:nvPr/>
          </p:nvSpPr>
          <p:spPr>
            <a:xfrm>
              <a:off x="581235" y="1739864"/>
              <a:ext cx="7848601" cy="182880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spcAft>
                  <a:spcPts val="1175"/>
                </a:spcAft>
                <a:defRPr/>
              </a:pPr>
              <a:r>
                <a:rPr sz="4400" dirty="0">
                  <a:gradFill>
                    <a:gsLst>
                      <a:gs pos="1250">
                        <a:srgbClr val="404040"/>
                      </a:gs>
                      <a:gs pos="100000">
                        <a:srgbClr val="404040"/>
                      </a:gs>
                    </a:gsLst>
                    <a:lin ang="5400000" scaled="0"/>
                  </a:gradFill>
                </a:rPr>
                <a:t>The most strategic developer surface area for us is Office 365 </a:t>
              </a:r>
            </a:p>
            <a:p>
              <a:pPr>
                <a:spcAft>
                  <a:spcPts val="1175"/>
                </a:spcAft>
                <a:defRPr/>
              </a:pPr>
              <a:endParaRPr sz="3600" dirty="0">
                <a:gradFill>
                  <a:gsLst>
                    <a:gs pos="1250">
                      <a:srgbClr val="404040"/>
                    </a:gs>
                    <a:gs pos="100000">
                      <a:srgbClr val="404040"/>
                    </a:gs>
                  </a:gsLst>
                  <a:lin ang="5400000" scaled="0"/>
                </a:gradFill>
              </a:endParaRPr>
            </a:p>
            <a:p>
              <a:pPr>
                <a:spcAft>
                  <a:spcPts val="587"/>
                </a:spcAft>
                <a:defRPr/>
              </a:pPr>
              <a:br>
                <a:rPr sz="3600" dirty="0">
                  <a:gradFill>
                    <a:gsLst>
                      <a:gs pos="1250">
                        <a:srgbClr val="404040"/>
                      </a:gs>
                      <a:gs pos="100000">
                        <a:srgbClr val="404040"/>
                      </a:gs>
                    </a:gsLst>
                    <a:lin ang="5400000" scaled="0"/>
                  </a:gradFill>
                </a:rPr>
              </a:br>
              <a:r>
                <a:rPr sz="3200" dirty="0">
                  <a:gradFill>
                    <a:gsLst>
                      <a:gs pos="1250">
                        <a:srgbClr val="404040"/>
                      </a:gs>
                      <a:gs pos="100000">
                        <a:srgbClr val="404040"/>
                      </a:gs>
                    </a:gsLst>
                    <a:lin ang="5400000" scaled="0"/>
                  </a:gradFill>
                </a:rPr>
                <a:t>"Data is the new Money"</a:t>
              </a:r>
            </a:p>
            <a:p>
              <a:pPr>
                <a:spcAft>
                  <a:spcPts val="587"/>
                </a:spcAft>
                <a:defRPr/>
              </a:pPr>
              <a:r>
                <a:rPr lang="en-AU" sz="2000" spc="0" dirty="0">
                  <a:gradFill>
                    <a:gsLst>
                      <a:gs pos="1250">
                        <a:srgbClr val="404040"/>
                      </a:gs>
                      <a:gs pos="100000">
                        <a:srgbClr val="404040"/>
                      </a:gs>
                    </a:gsLst>
                    <a:lin ang="5400000" scaled="0"/>
                  </a:gradFill>
                </a:rPr>
                <a:t>—James Whittaker</a:t>
              </a:r>
              <a:endParaRPr sz="2000" dirty="0">
                <a:gradFill>
                  <a:gsLst>
                    <a:gs pos="1250">
                      <a:srgbClr val="404040"/>
                    </a:gs>
                    <a:gs pos="100000">
                      <a:srgbClr val="404040"/>
                    </a:gs>
                  </a:gsLst>
                  <a:lin ang="5400000" scaled="0"/>
                </a:gradFill>
              </a:endParaRPr>
            </a:p>
          </p:txBody>
        </p:sp>
        <p:sp>
          <p:nvSpPr>
            <p:cNvPr id="8" name="TextBox 7"/>
            <p:cNvSpPr txBox="1"/>
            <p:nvPr/>
          </p:nvSpPr>
          <p:spPr>
            <a:xfrm>
              <a:off x="128820" y="1641654"/>
              <a:ext cx="526818" cy="1159781"/>
            </a:xfrm>
            <a:prstGeom prst="rect">
              <a:avLst/>
            </a:prstGeom>
            <a:noFill/>
          </p:spPr>
          <p:txBody>
            <a:bodyPr wrap="square" lIns="179119" tIns="143295" rIns="179119" bIns="143295" rtlCol="0">
              <a:spAutoFit/>
            </a:bodyPr>
            <a:lstStyle/>
            <a:p>
              <a:pPr defTabSz="913614">
                <a:lnSpc>
                  <a:spcPct val="90000"/>
                </a:lnSpc>
                <a:spcAft>
                  <a:spcPts val="587"/>
                </a:spcAft>
                <a:defRPr/>
              </a:pPr>
              <a:r>
                <a:rPr lang="en-US" sz="5877" spc="-100" dirty="0">
                  <a:ln w="3175">
                    <a:noFill/>
                  </a:ln>
                  <a:gradFill>
                    <a:gsLst>
                      <a:gs pos="1250">
                        <a:srgbClr val="404040"/>
                      </a:gs>
                      <a:gs pos="100000">
                        <a:srgbClr val="404040"/>
                      </a:gs>
                    </a:gsLst>
                    <a:lin ang="5400000" scaled="0"/>
                  </a:gradFill>
                  <a:latin typeface="Segoe UI Light"/>
                  <a:cs typeface="Segoe UI" pitchFamily="34" charset="0"/>
                </a:rPr>
                <a:t>“</a:t>
              </a:r>
            </a:p>
          </p:txBody>
        </p:sp>
        <p:sp>
          <p:nvSpPr>
            <p:cNvPr id="11" name="TextBox 10"/>
            <p:cNvSpPr txBox="1"/>
            <p:nvPr/>
          </p:nvSpPr>
          <p:spPr>
            <a:xfrm>
              <a:off x="6294437" y="3234396"/>
              <a:ext cx="613194" cy="1126561"/>
            </a:xfrm>
            <a:prstGeom prst="rect">
              <a:avLst/>
            </a:prstGeom>
            <a:noFill/>
          </p:spPr>
          <p:txBody>
            <a:bodyPr wrap="none" lIns="179119" tIns="143295" rIns="179119" bIns="143295" rtlCol="0">
              <a:spAutoFit/>
            </a:bodyPr>
            <a:lstStyle/>
            <a:p>
              <a:pPr defTabSz="913614">
                <a:lnSpc>
                  <a:spcPct val="90000"/>
                </a:lnSpc>
                <a:spcAft>
                  <a:spcPts val="587"/>
                </a:spcAft>
                <a:defRPr/>
              </a:pPr>
              <a:r>
                <a:rPr lang="en-US" sz="5877" spc="-100" dirty="0">
                  <a:ln w="3175">
                    <a:noFill/>
                  </a:ln>
                  <a:gradFill>
                    <a:gsLst>
                      <a:gs pos="1250">
                        <a:srgbClr val="404040"/>
                      </a:gs>
                      <a:gs pos="100000">
                        <a:srgbClr val="404040"/>
                      </a:gs>
                    </a:gsLst>
                    <a:lin ang="5400000" scaled="0"/>
                  </a:gradFill>
                  <a:latin typeface="Segoe UI Light"/>
                  <a:cs typeface="Segoe UI" pitchFamily="34" charset="0"/>
                </a:rPr>
                <a:t>”</a:t>
              </a:r>
            </a:p>
          </p:txBody>
        </p:sp>
      </p:grpSp>
      <p:sp>
        <p:nvSpPr>
          <p:cNvPr id="13" name="Title 1"/>
          <p:cNvSpPr txBox="1">
            <a:spLocks/>
          </p:cNvSpPr>
          <p:nvPr/>
        </p:nvSpPr>
        <p:spPr>
          <a:xfrm>
            <a:off x="647794" y="2611733"/>
            <a:ext cx="7687196" cy="1791191"/>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spcAft>
                <a:spcPts val="587"/>
              </a:spcAft>
              <a:defRPr/>
            </a:pPr>
            <a:r>
              <a:rPr sz="2800" spc="0" dirty="0">
                <a:gradFill>
                  <a:gsLst>
                    <a:gs pos="1250">
                      <a:srgbClr val="404040"/>
                    </a:gs>
                    <a:gs pos="100000">
                      <a:srgbClr val="404040"/>
                    </a:gs>
                  </a:gsLst>
                  <a:lin ang="5400000" scaled="0"/>
                </a:gradFill>
              </a:rPr>
              <a:t>—Satya Nadella</a:t>
            </a:r>
            <a:br>
              <a:rPr sz="4400" spc="0" dirty="0">
                <a:gradFill>
                  <a:gsLst>
                    <a:gs pos="1250">
                      <a:srgbClr val="404040"/>
                    </a:gs>
                    <a:gs pos="100000">
                      <a:srgbClr val="404040"/>
                    </a:gs>
                  </a:gsLst>
                  <a:lin ang="5400000" scaled="0"/>
                </a:gradFill>
              </a:rPr>
            </a:br>
            <a:endParaRPr lang="en-US" sz="4400" spc="0" dirty="0">
              <a:gradFill>
                <a:gsLst>
                  <a:gs pos="1250">
                    <a:srgbClr val="404040"/>
                  </a:gs>
                  <a:gs pos="100000">
                    <a:srgbClr val="404040"/>
                  </a:gs>
                </a:gsLst>
                <a:lin ang="5400000" scaled="0"/>
              </a:gradFill>
            </a:endParaRPr>
          </a:p>
          <a:p>
            <a:pPr>
              <a:spcAft>
                <a:spcPts val="587"/>
              </a:spcAft>
              <a:defRPr/>
            </a:pPr>
            <a:endParaRPr sz="4701" spc="0" dirty="0">
              <a:gradFill>
                <a:gsLst>
                  <a:gs pos="1250">
                    <a:srgbClr val="404040"/>
                  </a:gs>
                  <a:gs pos="100000">
                    <a:srgbClr val="404040"/>
                  </a:gs>
                </a:gsLst>
                <a:lin ang="5400000" scaled="0"/>
              </a:gradFill>
            </a:endParaRPr>
          </a:p>
        </p:txBody>
      </p:sp>
    </p:spTree>
    <p:extLst>
      <p:ext uri="{BB962C8B-B14F-4D97-AF65-F5344CB8AC3E}">
        <p14:creationId xmlns:p14="http://schemas.microsoft.com/office/powerpoint/2010/main" val="137195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par>
                                <p:cTn id="8" presetID="63" presetClass="path" presetSubtype="0" decel="100000" fill="hold" nodeType="withEffect">
                                  <p:stCondLst>
                                    <p:cond delay="0"/>
                                  </p:stCondLst>
                                  <p:childTnLst>
                                    <p:animMotion origin="layout" path="M -1.13607E-6 9.21471E-7 L 0.0831 9.21471E-7 " pathEditMode="relative" rAng="0" ptsTypes="AA">
                                      <p:cBhvr>
                                        <p:cTn id="9" dur="1000" spd="-100000" fill="hold"/>
                                        <p:tgtEl>
                                          <p:spTgt spid="10"/>
                                        </p:tgtEl>
                                        <p:attrNameLst>
                                          <p:attrName>ppt_x</p:attrName>
                                          <p:attrName>ppt_y</p:attrName>
                                        </p:attrNameLst>
                                      </p:cBhvr>
                                      <p:rCtr x="4149" y="0"/>
                                    </p:animMotion>
                                  </p:childTnLst>
                                </p:cTn>
                              </p:par>
                              <p:par>
                                <p:cTn id="10" presetID="10" presetClass="entr" presetSubtype="0" fill="hold" nodeType="withEffect">
                                  <p:stCondLst>
                                    <p:cond delay="25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250"/>
                                        <p:tgtEl>
                                          <p:spTgt spid="1028"/>
                                        </p:tgtEl>
                                      </p:cBhvr>
                                    </p:animEffect>
                                  </p:childTnLst>
                                </p:cTn>
                              </p:par>
                              <p:par>
                                <p:cTn id="13" presetID="63" presetClass="path" presetSubtype="0" decel="100000" fill="hold" nodeType="withEffect">
                                  <p:stCondLst>
                                    <p:cond delay="0"/>
                                  </p:stCondLst>
                                  <p:childTnLst>
                                    <p:animMotion origin="layout" path="M 3.11718E-6 2.43305E-6 L 0.1856 2.43305E-6 " pathEditMode="relative" rAng="0" ptsTypes="AA">
                                      <p:cBhvr>
                                        <p:cTn id="14" dur="1000" spd="-100000" fill="hold"/>
                                        <p:tgtEl>
                                          <p:spTgt spid="1028"/>
                                        </p:tgtEl>
                                        <p:attrNameLst>
                                          <p:attrName>ppt_x</p:attrName>
                                          <p:attrName>ppt_y</p:attrName>
                                        </p:attrNameLst>
                                      </p:cBhvr>
                                      <p:rCtr x="9280" y="0"/>
                                    </p:animMotion>
                                  </p:childTnLst>
                                </p:cTn>
                              </p:par>
                              <p:par>
                                <p:cTn id="15" presetID="10" presetClass="entr" presetSubtype="0" fill="hold" grpId="0" nodeType="withEffect">
                                  <p:stCondLst>
                                    <p:cond delay="25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250"/>
                                        <p:tgtEl>
                                          <p:spTgt spid="13"/>
                                        </p:tgtEl>
                                      </p:cBhvr>
                                    </p:animEffect>
                                  </p:childTnLst>
                                </p:cTn>
                              </p:par>
                              <p:par>
                                <p:cTn id="18" presetID="63" presetClass="path" presetSubtype="0" decel="100000" fill="hold" grpId="1" nodeType="withEffect">
                                  <p:stCondLst>
                                    <p:cond delay="0"/>
                                  </p:stCondLst>
                                  <p:childTnLst>
                                    <p:animMotion origin="layout" path="M -2.23641E-6 -7.48979E-7 L 0.13697 -7.48979E-7 " pathEditMode="relative" rAng="0" ptsTypes="AA">
                                      <p:cBhvr>
                                        <p:cTn id="19" dur="1000" spd="-100000" fill="hold"/>
                                        <p:tgtEl>
                                          <p:spTgt spid="13"/>
                                        </p:tgtEl>
                                        <p:attrNameLst>
                                          <p:attrName>ppt_x</p:attrName>
                                          <p:attrName>ppt_y</p:attrName>
                                        </p:attrNameLst>
                                      </p:cBhvr>
                                      <p:rCtr x="684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Microsoft Graph in the</a:t>
            </a:r>
            <a:br>
              <a:rPr lang="en-GB" dirty="0"/>
            </a:br>
            <a:r>
              <a:rPr lang="en-GB" dirty="0"/>
              <a:t>SharePoint System</a:t>
            </a:r>
          </a:p>
        </p:txBody>
      </p:sp>
      <p:cxnSp>
        <p:nvCxnSpPr>
          <p:cNvPr id="3" name="Straight Arrow Connector 2"/>
          <p:cNvCxnSpPr>
            <a:cxnSpLocks/>
          </p:cNvCxnSpPr>
          <p:nvPr/>
        </p:nvCxnSpPr>
        <p:spPr>
          <a:xfrm>
            <a:off x="6586041" y="3249380"/>
            <a:ext cx="0" cy="635986"/>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4" name="Rectangle 3"/>
          <p:cNvSpPr/>
          <p:nvPr/>
        </p:nvSpPr>
        <p:spPr bwMode="auto">
          <a:xfrm>
            <a:off x="3898047" y="4361756"/>
            <a:ext cx="5709539" cy="2342102"/>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algn="r" defTabSz="913825" fontAlgn="base">
              <a:spcBef>
                <a:spcPct val="0"/>
              </a:spcBef>
              <a:spcAft>
                <a:spcPct val="0"/>
              </a:spcAft>
            </a:pPr>
            <a:r>
              <a:rPr lang="fi-FI" spc="-52" dirty="0">
                <a:solidFill>
                  <a:schemeClr val="tx1">
                    <a:lumMod val="75000"/>
                    <a:lumOff val="25000"/>
                  </a:schemeClr>
                </a:solidFill>
                <a:latin typeface="Segoe UI Light" panose="020B0502040204020203" pitchFamily="34" charset="0"/>
                <a:cs typeface="Segoe UI Light" panose="020B0502040204020203" pitchFamily="34" charset="0"/>
              </a:rPr>
              <a:t>SharePoint</a:t>
            </a:r>
            <a:endParaRPr lang="en-US"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5" name="Group 4"/>
          <p:cNvGrpSpPr/>
          <p:nvPr/>
        </p:nvGrpSpPr>
        <p:grpSpPr>
          <a:xfrm>
            <a:off x="5698563" y="5737268"/>
            <a:ext cx="871713" cy="864741"/>
            <a:chOff x="2297724" y="2431785"/>
            <a:chExt cx="871713" cy="864741"/>
          </a:xfrm>
        </p:grpSpPr>
        <p:grpSp>
          <p:nvGrpSpPr>
            <p:cNvPr id="6" name="Group 5"/>
            <p:cNvGrpSpPr>
              <a:grpSpLocks noChangeAspect="1"/>
            </p:cNvGrpSpPr>
            <p:nvPr/>
          </p:nvGrpSpPr>
          <p:grpSpPr>
            <a:xfrm>
              <a:off x="2366692" y="2431785"/>
              <a:ext cx="620354" cy="468000"/>
              <a:chOff x="5784587" y="4234924"/>
              <a:chExt cx="808975" cy="610297"/>
            </a:xfrm>
          </p:grpSpPr>
          <p:pic>
            <p:nvPicPr>
              <p:cNvPr id="8" name="Picture 7"/>
              <p:cNvPicPr>
                <a:picLocks noChangeAspect="1"/>
              </p:cNvPicPr>
              <p:nvPr/>
            </p:nvPicPr>
            <p:blipFill>
              <a:blip r:embed="rId2"/>
              <a:stretch>
                <a:fillRect/>
              </a:stretch>
            </p:blipFill>
            <p:spPr>
              <a:xfrm>
                <a:off x="5784587" y="4234924"/>
                <a:ext cx="666415" cy="527251"/>
              </a:xfrm>
              <a:prstGeom prst="rect">
                <a:avLst/>
              </a:prstGeom>
            </p:spPr>
          </p:pic>
          <p:pic>
            <p:nvPicPr>
              <p:cNvPr id="9" name="Picture 8"/>
              <p:cNvPicPr>
                <a:picLocks noChangeAspect="1"/>
              </p:cNvPicPr>
              <p:nvPr/>
            </p:nvPicPr>
            <p:blipFill>
              <a:blip r:embed="rId3"/>
              <a:stretch>
                <a:fillRect/>
              </a:stretch>
            </p:blipFill>
            <p:spPr>
              <a:xfrm>
                <a:off x="6147335" y="4389009"/>
                <a:ext cx="446227" cy="456212"/>
              </a:xfrm>
              <a:prstGeom prst="rect">
                <a:avLst/>
              </a:prstGeom>
            </p:spPr>
          </p:pic>
        </p:grpSp>
        <p:sp>
          <p:nvSpPr>
            <p:cNvPr id="7" name="TextBox 6"/>
            <p:cNvSpPr txBox="1"/>
            <p:nvPr/>
          </p:nvSpPr>
          <p:spPr>
            <a:xfrm>
              <a:off x="2297724" y="2865639"/>
              <a:ext cx="871713" cy="430887"/>
            </a:xfrm>
            <a:prstGeom prst="rect">
              <a:avLst/>
            </a:prstGeom>
            <a:noFill/>
          </p:spPr>
          <p:txBody>
            <a:bodyPr wrap="none" lIns="0" tIns="0" rIns="0" bIns="0" rtlCol="0">
              <a:spAutoFit/>
            </a:bodyPr>
            <a:lstStyle/>
            <a:p>
              <a:r>
                <a:rPr lang="en-US" sz="1400" spc="-70" dirty="0"/>
                <a:t>OneDrive </a:t>
              </a:r>
            </a:p>
            <a:p>
              <a:r>
                <a:rPr lang="en-US" sz="1400" spc="-70" dirty="0"/>
                <a:t>For Business</a:t>
              </a:r>
              <a:endParaRPr lang="en-GB" sz="1400" spc="-70" dirty="0"/>
            </a:p>
          </p:txBody>
        </p:sp>
      </p:grpSp>
      <p:grpSp>
        <p:nvGrpSpPr>
          <p:cNvPr id="10" name="Group 9"/>
          <p:cNvGrpSpPr/>
          <p:nvPr/>
        </p:nvGrpSpPr>
        <p:grpSpPr>
          <a:xfrm>
            <a:off x="6679789" y="5745342"/>
            <a:ext cx="620354" cy="649298"/>
            <a:chOff x="2366692" y="2431785"/>
            <a:chExt cx="620354" cy="649298"/>
          </a:xfrm>
        </p:grpSpPr>
        <p:grpSp>
          <p:nvGrpSpPr>
            <p:cNvPr id="11" name="Group 10"/>
            <p:cNvGrpSpPr>
              <a:grpSpLocks noChangeAspect="1"/>
            </p:cNvGrpSpPr>
            <p:nvPr/>
          </p:nvGrpSpPr>
          <p:grpSpPr>
            <a:xfrm>
              <a:off x="2366692" y="2431785"/>
              <a:ext cx="620354" cy="468000"/>
              <a:chOff x="5784587" y="4234924"/>
              <a:chExt cx="808975" cy="610297"/>
            </a:xfrm>
          </p:grpSpPr>
          <p:pic>
            <p:nvPicPr>
              <p:cNvPr id="13" name="Picture 12"/>
              <p:cNvPicPr>
                <a:picLocks noChangeAspect="1"/>
              </p:cNvPicPr>
              <p:nvPr/>
            </p:nvPicPr>
            <p:blipFill>
              <a:blip r:embed="rId2"/>
              <a:stretch>
                <a:fillRect/>
              </a:stretch>
            </p:blipFill>
            <p:spPr>
              <a:xfrm>
                <a:off x="5784587" y="4234924"/>
                <a:ext cx="666415" cy="527251"/>
              </a:xfrm>
              <a:prstGeom prst="rect">
                <a:avLst/>
              </a:prstGeom>
            </p:spPr>
          </p:pic>
          <p:pic>
            <p:nvPicPr>
              <p:cNvPr id="14" name="Picture 13"/>
              <p:cNvPicPr>
                <a:picLocks noChangeAspect="1"/>
              </p:cNvPicPr>
              <p:nvPr/>
            </p:nvPicPr>
            <p:blipFill>
              <a:blip r:embed="rId3"/>
              <a:stretch>
                <a:fillRect/>
              </a:stretch>
            </p:blipFill>
            <p:spPr>
              <a:xfrm>
                <a:off x="6147335" y="4389009"/>
                <a:ext cx="446227" cy="456212"/>
              </a:xfrm>
              <a:prstGeom prst="rect">
                <a:avLst/>
              </a:prstGeom>
            </p:spPr>
          </p:pic>
        </p:grpSp>
        <p:sp>
          <p:nvSpPr>
            <p:cNvPr id="12" name="TextBox 11"/>
            <p:cNvSpPr txBox="1"/>
            <p:nvPr/>
          </p:nvSpPr>
          <p:spPr>
            <a:xfrm>
              <a:off x="2432699" y="2865639"/>
              <a:ext cx="419025" cy="215444"/>
            </a:xfrm>
            <a:prstGeom prst="rect">
              <a:avLst/>
            </a:prstGeom>
            <a:noFill/>
          </p:spPr>
          <p:txBody>
            <a:bodyPr wrap="none" lIns="0" tIns="0" rIns="0" bIns="0" rtlCol="0">
              <a:spAutoFit/>
            </a:bodyPr>
            <a:lstStyle/>
            <a:p>
              <a:pPr algn="ctr"/>
              <a:r>
                <a:rPr lang="en-US" sz="1400" spc="-70" dirty="0"/>
                <a:t>Pages</a:t>
              </a:r>
              <a:endParaRPr lang="en-GB" sz="1400" spc="-70" dirty="0"/>
            </a:p>
          </p:txBody>
        </p:sp>
      </p:grpSp>
      <p:grpSp>
        <p:nvGrpSpPr>
          <p:cNvPr id="15" name="Group 14"/>
          <p:cNvGrpSpPr/>
          <p:nvPr/>
        </p:nvGrpSpPr>
        <p:grpSpPr>
          <a:xfrm>
            <a:off x="7454039" y="5754752"/>
            <a:ext cx="746358" cy="649298"/>
            <a:chOff x="2269037" y="2431785"/>
            <a:chExt cx="746358" cy="649298"/>
          </a:xfrm>
        </p:grpSpPr>
        <p:grpSp>
          <p:nvGrpSpPr>
            <p:cNvPr id="16" name="Group 15"/>
            <p:cNvGrpSpPr>
              <a:grpSpLocks noChangeAspect="1"/>
            </p:cNvGrpSpPr>
            <p:nvPr/>
          </p:nvGrpSpPr>
          <p:grpSpPr>
            <a:xfrm>
              <a:off x="2366692" y="2431785"/>
              <a:ext cx="620354" cy="468000"/>
              <a:chOff x="5784587" y="4234924"/>
              <a:chExt cx="808975" cy="610297"/>
            </a:xfrm>
          </p:grpSpPr>
          <p:pic>
            <p:nvPicPr>
              <p:cNvPr id="18" name="Picture 17"/>
              <p:cNvPicPr>
                <a:picLocks noChangeAspect="1"/>
              </p:cNvPicPr>
              <p:nvPr/>
            </p:nvPicPr>
            <p:blipFill>
              <a:blip r:embed="rId2"/>
              <a:stretch>
                <a:fillRect/>
              </a:stretch>
            </p:blipFill>
            <p:spPr>
              <a:xfrm>
                <a:off x="5784587" y="4234924"/>
                <a:ext cx="666415" cy="527251"/>
              </a:xfrm>
              <a:prstGeom prst="rect">
                <a:avLst/>
              </a:prstGeom>
            </p:spPr>
          </p:pic>
          <p:pic>
            <p:nvPicPr>
              <p:cNvPr id="19" name="Picture 18"/>
              <p:cNvPicPr>
                <a:picLocks noChangeAspect="1"/>
              </p:cNvPicPr>
              <p:nvPr/>
            </p:nvPicPr>
            <p:blipFill>
              <a:blip r:embed="rId3"/>
              <a:stretch>
                <a:fillRect/>
              </a:stretch>
            </p:blipFill>
            <p:spPr>
              <a:xfrm>
                <a:off x="6147335" y="4389009"/>
                <a:ext cx="446227" cy="456212"/>
              </a:xfrm>
              <a:prstGeom prst="rect">
                <a:avLst/>
              </a:prstGeom>
            </p:spPr>
          </p:pic>
        </p:grpSp>
        <p:sp>
          <p:nvSpPr>
            <p:cNvPr id="17" name="TextBox 16"/>
            <p:cNvSpPr txBox="1"/>
            <p:nvPr/>
          </p:nvSpPr>
          <p:spPr>
            <a:xfrm>
              <a:off x="2269037" y="2865639"/>
              <a:ext cx="746358" cy="215444"/>
            </a:xfrm>
            <a:prstGeom prst="rect">
              <a:avLst/>
            </a:prstGeom>
            <a:noFill/>
          </p:spPr>
          <p:txBody>
            <a:bodyPr wrap="none" lIns="0" tIns="0" rIns="0" bIns="0" rtlCol="0">
              <a:spAutoFit/>
            </a:bodyPr>
            <a:lstStyle/>
            <a:p>
              <a:pPr algn="ctr"/>
              <a:r>
                <a:rPr lang="en-US" sz="1400" spc="-70" dirty="0"/>
                <a:t>Team Sites</a:t>
              </a:r>
              <a:endParaRPr lang="en-GB" sz="1400" spc="-70" dirty="0"/>
            </a:p>
          </p:txBody>
        </p:sp>
      </p:grpSp>
      <p:grpSp>
        <p:nvGrpSpPr>
          <p:cNvPr id="20" name="Group 19"/>
          <p:cNvGrpSpPr/>
          <p:nvPr/>
        </p:nvGrpSpPr>
        <p:grpSpPr>
          <a:xfrm>
            <a:off x="8425725" y="5739078"/>
            <a:ext cx="620354" cy="649298"/>
            <a:chOff x="2366692" y="2431785"/>
            <a:chExt cx="620354" cy="649298"/>
          </a:xfrm>
        </p:grpSpPr>
        <p:grpSp>
          <p:nvGrpSpPr>
            <p:cNvPr id="21" name="Group 20"/>
            <p:cNvGrpSpPr>
              <a:grpSpLocks noChangeAspect="1"/>
            </p:cNvGrpSpPr>
            <p:nvPr/>
          </p:nvGrpSpPr>
          <p:grpSpPr>
            <a:xfrm>
              <a:off x="2366692" y="2431785"/>
              <a:ext cx="620354" cy="468000"/>
              <a:chOff x="5784587" y="4234924"/>
              <a:chExt cx="808975" cy="610297"/>
            </a:xfrm>
          </p:grpSpPr>
          <p:pic>
            <p:nvPicPr>
              <p:cNvPr id="23" name="Picture 22"/>
              <p:cNvPicPr>
                <a:picLocks noChangeAspect="1"/>
              </p:cNvPicPr>
              <p:nvPr/>
            </p:nvPicPr>
            <p:blipFill>
              <a:blip r:embed="rId2"/>
              <a:stretch>
                <a:fillRect/>
              </a:stretch>
            </p:blipFill>
            <p:spPr>
              <a:xfrm>
                <a:off x="5784587" y="4234924"/>
                <a:ext cx="666415" cy="527251"/>
              </a:xfrm>
              <a:prstGeom prst="rect">
                <a:avLst/>
              </a:prstGeom>
            </p:spPr>
          </p:pic>
          <p:pic>
            <p:nvPicPr>
              <p:cNvPr id="24" name="Picture 23"/>
              <p:cNvPicPr>
                <a:picLocks noChangeAspect="1"/>
              </p:cNvPicPr>
              <p:nvPr/>
            </p:nvPicPr>
            <p:blipFill>
              <a:blip r:embed="rId3"/>
              <a:stretch>
                <a:fillRect/>
              </a:stretch>
            </p:blipFill>
            <p:spPr>
              <a:xfrm>
                <a:off x="6147335" y="4389009"/>
                <a:ext cx="446227" cy="456212"/>
              </a:xfrm>
              <a:prstGeom prst="rect">
                <a:avLst/>
              </a:prstGeom>
            </p:spPr>
          </p:pic>
        </p:grpSp>
        <p:sp>
          <p:nvSpPr>
            <p:cNvPr id="22" name="TextBox 21"/>
            <p:cNvSpPr txBox="1"/>
            <p:nvPr/>
          </p:nvSpPr>
          <p:spPr>
            <a:xfrm>
              <a:off x="2442155" y="2865639"/>
              <a:ext cx="400110" cy="215444"/>
            </a:xfrm>
            <a:prstGeom prst="rect">
              <a:avLst/>
            </a:prstGeom>
            <a:noFill/>
          </p:spPr>
          <p:txBody>
            <a:bodyPr wrap="none" lIns="0" tIns="0" rIns="0" bIns="0" rtlCol="0">
              <a:spAutoFit/>
            </a:bodyPr>
            <a:lstStyle/>
            <a:p>
              <a:pPr algn="ctr"/>
              <a:r>
                <a:rPr lang="en-US" sz="1400" spc="-70" dirty="0"/>
                <a:t>News</a:t>
              </a:r>
              <a:endParaRPr lang="en-GB" sz="1400" spc="-70" dirty="0"/>
            </a:p>
          </p:txBody>
        </p:sp>
      </p:grpSp>
      <p:grpSp>
        <p:nvGrpSpPr>
          <p:cNvPr id="25" name="Group 24"/>
          <p:cNvGrpSpPr/>
          <p:nvPr/>
        </p:nvGrpSpPr>
        <p:grpSpPr>
          <a:xfrm>
            <a:off x="4079057" y="5677084"/>
            <a:ext cx="1167307" cy="734371"/>
            <a:chOff x="3264045" y="5106379"/>
            <a:chExt cx="1167307" cy="734371"/>
          </a:xfrm>
        </p:grpSpPr>
        <p:pic>
          <p:nvPicPr>
            <p:cNvPr id="26" name="Picture 25"/>
            <p:cNvPicPr>
              <a:picLocks noChangeAspect="1"/>
            </p:cNvPicPr>
            <p:nvPr/>
          </p:nvPicPr>
          <p:blipFill>
            <a:blip r:embed="rId4"/>
            <a:stretch>
              <a:fillRect/>
            </a:stretch>
          </p:blipFill>
          <p:spPr>
            <a:xfrm>
              <a:off x="3548384" y="5106379"/>
              <a:ext cx="598631" cy="515657"/>
            </a:xfrm>
            <a:prstGeom prst="rect">
              <a:avLst/>
            </a:prstGeom>
          </p:spPr>
        </p:pic>
        <p:sp>
          <p:nvSpPr>
            <p:cNvPr id="27" name="TextBox 26"/>
            <p:cNvSpPr txBox="1"/>
            <p:nvPr/>
          </p:nvSpPr>
          <p:spPr>
            <a:xfrm>
              <a:off x="3264045" y="5625306"/>
              <a:ext cx="1167307" cy="215444"/>
            </a:xfrm>
            <a:prstGeom prst="rect">
              <a:avLst/>
            </a:prstGeom>
            <a:noFill/>
          </p:spPr>
          <p:txBody>
            <a:bodyPr wrap="none" lIns="0" tIns="0" rIns="0" bIns="0" rtlCol="0">
              <a:spAutoFit/>
            </a:bodyPr>
            <a:lstStyle/>
            <a:p>
              <a:r>
                <a:rPr lang="en-US" sz="1400" spc="-70" dirty="0"/>
                <a:t>List and Libraries</a:t>
              </a:r>
              <a:endParaRPr lang="en-GB" sz="1400" spc="-70" dirty="0"/>
            </a:p>
          </p:txBody>
        </p:sp>
      </p:grpSp>
      <p:sp>
        <p:nvSpPr>
          <p:cNvPr id="28" name="Rectangle 27"/>
          <p:cNvSpPr/>
          <p:nvPr/>
        </p:nvSpPr>
        <p:spPr bwMode="auto">
          <a:xfrm>
            <a:off x="4223105" y="4958186"/>
            <a:ext cx="5087451" cy="25022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SharePoint API</a:t>
            </a:r>
            <a:endParaRPr lang="en-GB" dirty="0">
              <a:gradFill>
                <a:gsLst>
                  <a:gs pos="0">
                    <a:srgbClr val="FFFFFF"/>
                  </a:gs>
                  <a:gs pos="100000">
                    <a:srgbClr val="FFFFFF"/>
                  </a:gs>
                </a:gsLst>
                <a:lin ang="5400000" scaled="0"/>
              </a:gradFill>
              <a:ea typeface="Segoe UI" pitchFamily="34" charset="0"/>
              <a:cs typeface="Segoe UI" pitchFamily="34" charset="0"/>
            </a:endParaRPr>
          </a:p>
        </p:txBody>
      </p:sp>
      <p:cxnSp>
        <p:nvCxnSpPr>
          <p:cNvPr id="29" name="Straight Connector 28"/>
          <p:cNvCxnSpPr/>
          <p:nvPr/>
        </p:nvCxnSpPr>
        <p:spPr>
          <a:xfrm flipV="1">
            <a:off x="5616011" y="4594999"/>
            <a:ext cx="0" cy="363187"/>
          </a:xfrm>
          <a:prstGeom prst="line">
            <a:avLst/>
          </a:prstGeom>
          <a:ln w="28575">
            <a:solidFill>
              <a:schemeClr val="tx2"/>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834482" y="4604235"/>
            <a:ext cx="0" cy="363187"/>
          </a:xfrm>
          <a:prstGeom prst="line">
            <a:avLst/>
          </a:prstGeom>
          <a:ln w="28575">
            <a:solidFill>
              <a:schemeClr val="tx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956512" y="4682097"/>
            <a:ext cx="467436" cy="215444"/>
          </a:xfrm>
          <a:prstGeom prst="rect">
            <a:avLst/>
          </a:prstGeom>
          <a:noFill/>
        </p:spPr>
        <p:txBody>
          <a:bodyPr wrap="none" lIns="0" tIns="0" rIns="0" bIns="0" rtlCol="0">
            <a:spAutoFit/>
          </a:bodyPr>
          <a:lstStyle/>
          <a:p>
            <a:pPr algn="ctr"/>
            <a:r>
              <a:rPr lang="en-US" sz="1400" spc="-70" dirty="0"/>
              <a:t>CSOM</a:t>
            </a:r>
            <a:endParaRPr lang="en-GB" sz="1400" spc="-70" dirty="0"/>
          </a:p>
        </p:txBody>
      </p:sp>
      <p:sp>
        <p:nvSpPr>
          <p:cNvPr id="32" name="TextBox 31"/>
          <p:cNvSpPr txBox="1"/>
          <p:nvPr/>
        </p:nvSpPr>
        <p:spPr>
          <a:xfrm>
            <a:off x="5122484" y="4682097"/>
            <a:ext cx="353623" cy="215444"/>
          </a:xfrm>
          <a:prstGeom prst="rect">
            <a:avLst/>
          </a:prstGeom>
          <a:noFill/>
        </p:spPr>
        <p:txBody>
          <a:bodyPr wrap="none" lIns="0" tIns="0" rIns="0" bIns="0" rtlCol="0">
            <a:spAutoFit/>
          </a:bodyPr>
          <a:lstStyle/>
          <a:p>
            <a:pPr algn="ctr"/>
            <a:r>
              <a:rPr lang="en-US" sz="1400" spc="-70" dirty="0"/>
              <a:t>REST</a:t>
            </a:r>
            <a:endParaRPr lang="en-GB" sz="1400" spc="-70" dirty="0"/>
          </a:p>
        </p:txBody>
      </p:sp>
      <p:cxnSp>
        <p:nvCxnSpPr>
          <p:cNvPr id="33" name="Straight Arrow Connector 32"/>
          <p:cNvCxnSpPr>
            <a:cxnSpLocks/>
          </p:cNvCxnSpPr>
          <p:nvPr/>
        </p:nvCxnSpPr>
        <p:spPr>
          <a:xfrm flipH="1">
            <a:off x="5598692" y="3144823"/>
            <a:ext cx="14412" cy="1282700"/>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4" name="Straight Arrow Connector 33"/>
          <p:cNvCxnSpPr>
            <a:cxnSpLocks/>
          </p:cNvCxnSpPr>
          <p:nvPr/>
        </p:nvCxnSpPr>
        <p:spPr>
          <a:xfrm>
            <a:off x="7792010" y="3152660"/>
            <a:ext cx="0" cy="1276673"/>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flipH="1">
            <a:off x="4637224" y="5254490"/>
            <a:ext cx="15966" cy="411417"/>
          </a:xfrm>
          <a:prstGeom prst="straightConnector1">
            <a:avLst/>
          </a:prstGeom>
          <a:ln w="285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p:nvPr/>
        </p:nvCxnSpPr>
        <p:spPr>
          <a:xfrm flipH="1">
            <a:off x="6006904" y="5279586"/>
            <a:ext cx="15966" cy="411417"/>
          </a:xfrm>
          <a:prstGeom prst="straightConnector1">
            <a:avLst/>
          </a:prstGeom>
          <a:ln w="285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a:xfrm flipH="1">
            <a:off x="6916369" y="5282968"/>
            <a:ext cx="15966" cy="411417"/>
          </a:xfrm>
          <a:prstGeom prst="straightConnector1">
            <a:avLst/>
          </a:prstGeom>
          <a:ln w="285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p:nvPr/>
        </p:nvCxnSpPr>
        <p:spPr>
          <a:xfrm flipH="1">
            <a:off x="7817851" y="5287643"/>
            <a:ext cx="15966" cy="411417"/>
          </a:xfrm>
          <a:prstGeom prst="straightConnector1">
            <a:avLst/>
          </a:prstGeom>
          <a:ln w="285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9" name="Straight Arrow Connector 38"/>
          <p:cNvCxnSpPr/>
          <p:nvPr/>
        </p:nvCxnSpPr>
        <p:spPr>
          <a:xfrm flipH="1">
            <a:off x="8693260" y="5285551"/>
            <a:ext cx="15966" cy="411417"/>
          </a:xfrm>
          <a:prstGeom prst="straightConnector1">
            <a:avLst/>
          </a:prstGeom>
          <a:ln w="285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40" name="Group 39"/>
          <p:cNvGrpSpPr/>
          <p:nvPr/>
        </p:nvGrpSpPr>
        <p:grpSpPr>
          <a:xfrm>
            <a:off x="4574155" y="1818631"/>
            <a:ext cx="3641490" cy="1485513"/>
            <a:chOff x="3464074" y="1738430"/>
            <a:chExt cx="3641490" cy="1485513"/>
          </a:xfrm>
        </p:grpSpPr>
        <p:sp>
          <p:nvSpPr>
            <p:cNvPr id="41" name="Rectangle 40"/>
            <p:cNvSpPr/>
            <p:nvPr/>
          </p:nvSpPr>
          <p:spPr bwMode="auto">
            <a:xfrm>
              <a:off x="3464074" y="1738430"/>
              <a:ext cx="3641490" cy="1485513"/>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SharePoint Apps</a:t>
              </a: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pic>
          <p:nvPicPr>
            <p:cNvPr id="42" name="Picture 41"/>
            <p:cNvPicPr>
              <a:picLocks noChangeAspect="1"/>
            </p:cNvPicPr>
            <p:nvPr/>
          </p:nvPicPr>
          <p:blipFill>
            <a:blip r:embed="rId5"/>
            <a:stretch>
              <a:fillRect/>
            </a:stretch>
          </p:blipFill>
          <p:spPr>
            <a:xfrm>
              <a:off x="4591871" y="2245864"/>
              <a:ext cx="477644" cy="575850"/>
            </a:xfrm>
            <a:prstGeom prst="rect">
              <a:avLst/>
            </a:prstGeom>
          </p:spPr>
        </p:pic>
        <p:pic>
          <p:nvPicPr>
            <p:cNvPr id="43" name="Picture 42"/>
            <p:cNvPicPr>
              <a:picLocks noChangeAspect="1"/>
            </p:cNvPicPr>
            <p:nvPr/>
          </p:nvPicPr>
          <p:blipFill>
            <a:blip r:embed="rId6"/>
            <a:stretch>
              <a:fillRect/>
            </a:stretch>
          </p:blipFill>
          <p:spPr>
            <a:xfrm>
              <a:off x="4955200" y="2532684"/>
              <a:ext cx="449244" cy="575850"/>
            </a:xfrm>
            <a:prstGeom prst="rect">
              <a:avLst/>
            </a:prstGeom>
          </p:spPr>
        </p:pic>
        <p:pic>
          <p:nvPicPr>
            <p:cNvPr id="44" name="Picture 43"/>
            <p:cNvPicPr>
              <a:picLocks noChangeAspect="1"/>
            </p:cNvPicPr>
            <p:nvPr/>
          </p:nvPicPr>
          <p:blipFill>
            <a:blip r:embed="rId7"/>
            <a:stretch>
              <a:fillRect/>
            </a:stretch>
          </p:blipFill>
          <p:spPr>
            <a:xfrm>
              <a:off x="5218000" y="2245864"/>
              <a:ext cx="424736" cy="647831"/>
            </a:xfrm>
            <a:prstGeom prst="rect">
              <a:avLst/>
            </a:prstGeom>
          </p:spPr>
        </p:pic>
        <p:grpSp>
          <p:nvGrpSpPr>
            <p:cNvPr id="45" name="Group 44"/>
            <p:cNvGrpSpPr>
              <a:grpSpLocks noChangeAspect="1"/>
            </p:cNvGrpSpPr>
            <p:nvPr/>
          </p:nvGrpSpPr>
          <p:grpSpPr>
            <a:xfrm>
              <a:off x="5802048" y="2206727"/>
              <a:ext cx="784120" cy="684000"/>
              <a:chOff x="10369627" y="3424627"/>
              <a:chExt cx="1222868" cy="1066728"/>
            </a:xfrm>
          </p:grpSpPr>
          <p:sp>
            <p:nvSpPr>
              <p:cNvPr id="46" name="Arc 45"/>
              <p:cNvSpPr>
                <a:spLocks noChangeAspect="1"/>
              </p:cNvSpPr>
              <p:nvPr/>
            </p:nvSpPr>
            <p:spPr>
              <a:xfrm rot="16200000">
                <a:off x="10447697" y="3346557"/>
                <a:ext cx="1066728" cy="1222868"/>
              </a:xfrm>
              <a:prstGeom prst="arc">
                <a:avLst>
                  <a:gd name="adj1" fmla="val 1831690"/>
                  <a:gd name="adj2" fmla="val 21357414"/>
                </a:avLst>
              </a:prstGeom>
              <a:ln w="38100">
                <a:solidFill>
                  <a:schemeClr val="tx1">
                    <a:lumMod val="65000"/>
                    <a:lumOff val="3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64">
                  <a:latin typeface="Segoe UI Light" panose="020B0502040204020203" pitchFamily="34" charset="0"/>
                  <a:cs typeface="Segoe UI Light" panose="020B0502040204020203" pitchFamily="34" charset="0"/>
                </a:endParaRPr>
              </a:p>
            </p:txBody>
          </p:sp>
          <p:grpSp>
            <p:nvGrpSpPr>
              <p:cNvPr id="47" name="Group 46"/>
              <p:cNvGrpSpPr/>
              <p:nvPr/>
            </p:nvGrpSpPr>
            <p:grpSpPr>
              <a:xfrm>
                <a:off x="10497733" y="3617052"/>
                <a:ext cx="900621" cy="793427"/>
                <a:chOff x="8084830" y="2735429"/>
                <a:chExt cx="900621" cy="793427"/>
              </a:xfrm>
            </p:grpSpPr>
            <p:pic>
              <p:nvPicPr>
                <p:cNvPr id="48" name="Picture 47"/>
                <p:cNvPicPr>
                  <a:picLocks noChangeAspect="1"/>
                </p:cNvPicPr>
                <p:nvPr/>
              </p:nvPicPr>
              <p:blipFill>
                <a:blip r:embed="rId2"/>
                <a:stretch>
                  <a:fillRect/>
                </a:stretch>
              </p:blipFill>
              <p:spPr>
                <a:xfrm>
                  <a:off x="8084830" y="2816307"/>
                  <a:ext cx="900621" cy="712549"/>
                </a:xfrm>
                <a:prstGeom prst="rect">
                  <a:avLst/>
                </a:prstGeom>
              </p:spPr>
            </p:pic>
            <p:sp>
              <p:nvSpPr>
                <p:cNvPr id="49" name="TextBox 48"/>
                <p:cNvSpPr txBox="1"/>
                <p:nvPr/>
              </p:nvSpPr>
              <p:spPr>
                <a:xfrm>
                  <a:off x="8525961" y="2735429"/>
                  <a:ext cx="459490" cy="479992"/>
                </a:xfrm>
                <a:prstGeom prst="rect">
                  <a:avLst/>
                </a:prstGeom>
                <a:noFill/>
              </p:spPr>
              <p:txBody>
                <a:bodyPr wrap="none" lIns="0" tIns="0" rIns="0" bIns="0" rtlCol="0">
                  <a:spAutoFit/>
                </a:bodyPr>
                <a:lstStyle/>
                <a:p>
                  <a:r>
                    <a:rPr lang="en-US" sz="2000" b="1" spc="-70" dirty="0">
                      <a:ln w="12700">
                        <a:solidFill>
                          <a:schemeClr val="bg1"/>
                        </a:solidFill>
                      </a:ln>
                      <a:solidFill>
                        <a:srgbClr val="33862F"/>
                      </a:solidFill>
                      <a:effectLst>
                        <a:glow rad="254000">
                          <a:schemeClr val="bg1"/>
                        </a:glow>
                      </a:effectLst>
                    </a:rPr>
                    <a:t>C#</a:t>
                  </a:r>
                </a:p>
              </p:txBody>
            </p:sp>
          </p:grpSp>
        </p:grpSp>
      </p:grpSp>
      <p:cxnSp>
        <p:nvCxnSpPr>
          <p:cNvPr id="50" name="Straight Connector 49"/>
          <p:cNvCxnSpPr>
            <a:cxnSpLocks/>
          </p:cNvCxnSpPr>
          <p:nvPr/>
        </p:nvCxnSpPr>
        <p:spPr>
          <a:xfrm flipV="1">
            <a:off x="6075116" y="3766980"/>
            <a:ext cx="0" cy="236772"/>
          </a:xfrm>
          <a:prstGeom prst="line">
            <a:avLst/>
          </a:prstGeom>
          <a:ln>
            <a:headEnd type="none"/>
            <a:tailEnd type="oval" w="lg" len="lg"/>
          </a:ln>
        </p:spPr>
        <p:style>
          <a:lnRef idx="1">
            <a:schemeClr val="accent5"/>
          </a:lnRef>
          <a:fillRef idx="0">
            <a:schemeClr val="accent5"/>
          </a:fillRef>
          <a:effectRef idx="0">
            <a:schemeClr val="accent5"/>
          </a:effectRef>
          <a:fontRef idx="minor">
            <a:schemeClr val="tx1"/>
          </a:fontRef>
        </p:style>
      </p:cxnSp>
      <p:grpSp>
        <p:nvGrpSpPr>
          <p:cNvPr id="51" name="Group 50"/>
          <p:cNvGrpSpPr/>
          <p:nvPr/>
        </p:nvGrpSpPr>
        <p:grpSpPr>
          <a:xfrm>
            <a:off x="653768" y="1892407"/>
            <a:ext cx="1922803" cy="1008403"/>
            <a:chOff x="5245285" y="5162817"/>
            <a:chExt cx="2217045" cy="1141463"/>
          </a:xfrm>
        </p:grpSpPr>
        <p:grpSp>
          <p:nvGrpSpPr>
            <p:cNvPr id="52" name="Group 51"/>
            <p:cNvGrpSpPr/>
            <p:nvPr/>
          </p:nvGrpSpPr>
          <p:grpSpPr>
            <a:xfrm>
              <a:off x="6165183" y="5245863"/>
              <a:ext cx="1297147" cy="1058417"/>
              <a:chOff x="6165183" y="5245863"/>
              <a:chExt cx="1297147" cy="1058417"/>
            </a:xfrm>
          </p:grpSpPr>
          <p:pic>
            <p:nvPicPr>
              <p:cNvPr id="54" name="Picture 53"/>
              <p:cNvPicPr>
                <a:picLocks noChangeAspect="1"/>
              </p:cNvPicPr>
              <p:nvPr/>
            </p:nvPicPr>
            <p:blipFill>
              <a:blip r:embed="rId8"/>
              <a:stretch>
                <a:fillRect/>
              </a:stretch>
            </p:blipFill>
            <p:spPr>
              <a:xfrm>
                <a:off x="6323888" y="5245863"/>
                <a:ext cx="584136" cy="794398"/>
              </a:xfrm>
              <a:prstGeom prst="rect">
                <a:avLst/>
              </a:prstGeom>
            </p:spPr>
          </p:pic>
          <p:pic>
            <p:nvPicPr>
              <p:cNvPr id="55" name="Picture 54"/>
              <p:cNvPicPr>
                <a:picLocks noChangeAspect="1"/>
              </p:cNvPicPr>
              <p:nvPr/>
            </p:nvPicPr>
            <p:blipFill>
              <a:blip r:embed="rId9"/>
              <a:stretch>
                <a:fillRect/>
              </a:stretch>
            </p:blipFill>
            <p:spPr>
              <a:xfrm>
                <a:off x="6671127" y="5707784"/>
                <a:ext cx="791203" cy="528038"/>
              </a:xfrm>
              <a:prstGeom prst="rect">
                <a:avLst/>
              </a:prstGeom>
            </p:spPr>
          </p:pic>
          <p:pic>
            <p:nvPicPr>
              <p:cNvPr id="56" name="Picture 55"/>
              <p:cNvPicPr>
                <a:picLocks noChangeAspect="1"/>
              </p:cNvPicPr>
              <p:nvPr/>
            </p:nvPicPr>
            <p:blipFill>
              <a:blip r:embed="rId10"/>
              <a:stretch>
                <a:fillRect/>
              </a:stretch>
            </p:blipFill>
            <p:spPr>
              <a:xfrm>
                <a:off x="6165183" y="5649730"/>
                <a:ext cx="399572" cy="654550"/>
              </a:xfrm>
              <a:prstGeom prst="rect">
                <a:avLst/>
              </a:prstGeom>
            </p:spPr>
          </p:pic>
        </p:grpSp>
        <p:pic>
          <p:nvPicPr>
            <p:cNvPr id="53" name="Picture 52"/>
            <p:cNvPicPr>
              <a:picLocks noChangeAspect="1"/>
            </p:cNvPicPr>
            <p:nvPr/>
          </p:nvPicPr>
          <p:blipFill>
            <a:blip r:embed="rId11"/>
            <a:stretch>
              <a:fillRect/>
            </a:stretch>
          </p:blipFill>
          <p:spPr>
            <a:xfrm>
              <a:off x="5245285" y="5162817"/>
              <a:ext cx="1078603" cy="1038236"/>
            </a:xfrm>
            <a:prstGeom prst="rect">
              <a:avLst/>
            </a:prstGeom>
          </p:spPr>
        </p:pic>
      </p:grpSp>
      <p:cxnSp>
        <p:nvCxnSpPr>
          <p:cNvPr id="57" name="Straight Arrow Connector 56"/>
          <p:cNvCxnSpPr>
            <a:cxnSpLocks/>
          </p:cNvCxnSpPr>
          <p:nvPr/>
        </p:nvCxnSpPr>
        <p:spPr>
          <a:xfrm>
            <a:off x="2717018" y="2607089"/>
            <a:ext cx="1806207" cy="0"/>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58" name="Rectangle 57"/>
          <p:cNvSpPr/>
          <p:nvPr/>
        </p:nvSpPr>
        <p:spPr bwMode="auto">
          <a:xfrm>
            <a:off x="6364093" y="3936322"/>
            <a:ext cx="2796085" cy="184441"/>
          </a:xfrm>
          <a:prstGeom prst="rect">
            <a:avLst/>
          </a:prstGeom>
          <a:solidFill>
            <a:schemeClr val="accent5">
              <a:alpha val="22000"/>
            </a:schemeClr>
          </a:solidFill>
          <a:ln>
            <a:solidFill>
              <a:schemeClr val="accent1"/>
            </a:solidFill>
            <a:prstDash val="dashDot"/>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12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4161394" y="3939099"/>
            <a:ext cx="2226491" cy="182812"/>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Microsoft Graph API</a:t>
            </a:r>
            <a:endParaRPr lang="en-GB" sz="1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70110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API Spectrum</a:t>
            </a:r>
          </a:p>
        </p:txBody>
      </p:sp>
      <p:pic>
        <p:nvPicPr>
          <p:cNvPr id="17" name="Picture 16"/>
          <p:cNvPicPr>
            <a:picLocks noChangeAspect="1"/>
          </p:cNvPicPr>
          <p:nvPr/>
        </p:nvPicPr>
        <p:blipFill>
          <a:blip r:embed="rId2"/>
          <a:stretch>
            <a:fillRect/>
          </a:stretch>
        </p:blipFill>
        <p:spPr>
          <a:xfrm>
            <a:off x="0" y="1534814"/>
            <a:ext cx="12192000" cy="1698300"/>
          </a:xfrm>
          <a:prstGeom prst="rect">
            <a:avLst/>
          </a:prstGeom>
        </p:spPr>
      </p:pic>
      <p:sp>
        <p:nvSpPr>
          <p:cNvPr id="18" name="Text Placeholder 3"/>
          <p:cNvSpPr txBox="1">
            <a:spLocks/>
          </p:cNvSpPr>
          <p:nvPr/>
        </p:nvSpPr>
        <p:spPr>
          <a:xfrm>
            <a:off x="451469" y="3192462"/>
            <a:ext cx="5644531" cy="25206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chemeClr val="tx2"/>
                </a:solidFill>
                <a:latin typeface="+mj-lt"/>
              </a:rPr>
              <a:t>CSOM + REST</a:t>
            </a:r>
          </a:p>
          <a:p>
            <a:pPr marL="0" lvl="2" indent="0">
              <a:spcBef>
                <a:spcPts val="600"/>
              </a:spcBef>
              <a:buNone/>
            </a:pPr>
            <a:r>
              <a:rPr lang="en-US" sz="1800" dirty="0"/>
              <a:t>Shares same core pipeline</a:t>
            </a:r>
          </a:p>
          <a:p>
            <a:pPr marL="0" lvl="2" indent="0">
              <a:spcBef>
                <a:spcPts val="600"/>
              </a:spcBef>
              <a:buNone/>
            </a:pPr>
            <a:r>
              <a:rPr lang="en-US" sz="1800" dirty="0"/>
              <a:t>Deep extensibility across SharePoint, Project, and beyond </a:t>
            </a:r>
          </a:p>
          <a:p>
            <a:pPr marL="0" lvl="2" indent="0">
              <a:spcBef>
                <a:spcPts val="600"/>
              </a:spcBef>
              <a:buNone/>
            </a:pPr>
            <a:r>
              <a:rPr lang="en-US" sz="1800" dirty="0"/>
              <a:t>CSOM: JS and .NET client libraries; more advanced </a:t>
            </a:r>
          </a:p>
          <a:p>
            <a:pPr marL="0" lvl="2" indent="0">
              <a:spcBef>
                <a:spcPts val="600"/>
              </a:spcBef>
              <a:buNone/>
            </a:pPr>
            <a:r>
              <a:rPr lang="en-US" sz="1800" dirty="0"/>
              <a:t>REST: Web-based projection with REST semantics</a:t>
            </a:r>
          </a:p>
          <a:p>
            <a:pPr lvl="2"/>
            <a:endParaRPr lang="en-US" dirty="0"/>
          </a:p>
        </p:txBody>
      </p:sp>
      <p:sp>
        <p:nvSpPr>
          <p:cNvPr id="19" name="Text Placeholder 3"/>
          <p:cNvSpPr txBox="1">
            <a:spLocks/>
          </p:cNvSpPr>
          <p:nvPr/>
        </p:nvSpPr>
        <p:spPr>
          <a:xfrm>
            <a:off x="6608049" y="3192462"/>
            <a:ext cx="6035420" cy="1846659"/>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Microsoft Graph</a:t>
            </a:r>
          </a:p>
          <a:p>
            <a:r>
              <a:rPr lang="en-US" sz="1800" dirty="0">
                <a:gradFill>
                  <a:gsLst>
                    <a:gs pos="1250">
                      <a:schemeClr val="tx1"/>
                    </a:gs>
                    <a:gs pos="100000">
                      <a:schemeClr val="tx1"/>
                    </a:gs>
                  </a:gsLst>
                  <a:lin ang="5400000" scaled="0"/>
                </a:gradFill>
                <a:latin typeface="+mn-lt"/>
              </a:rPr>
              <a:t>Unified API endpoint for accessing Microsoft data</a:t>
            </a:r>
          </a:p>
          <a:p>
            <a:r>
              <a:rPr lang="en-US" sz="1800" dirty="0">
                <a:gradFill>
                  <a:gsLst>
                    <a:gs pos="1250">
                      <a:schemeClr val="tx1"/>
                    </a:gs>
                    <a:gs pos="100000">
                      <a:schemeClr val="tx1"/>
                    </a:gs>
                  </a:gsLst>
                  <a:lin ang="5400000" scaled="0"/>
                </a:gradFill>
                <a:latin typeface="+mn-lt"/>
              </a:rPr>
              <a:t>Follows new Microsoft REST API guidelines</a:t>
            </a:r>
          </a:p>
          <a:p>
            <a:r>
              <a:rPr lang="en-US" sz="1800" dirty="0">
                <a:gradFill>
                  <a:gsLst>
                    <a:gs pos="1250">
                      <a:schemeClr val="tx1"/>
                    </a:gs>
                    <a:gs pos="100000">
                      <a:schemeClr val="tx1"/>
                    </a:gs>
                  </a:gsLst>
                  <a:lin ang="5400000" scaled="0"/>
                </a:gradFill>
                <a:latin typeface="+mn-lt"/>
              </a:rPr>
              <a:t>Consistent look and feel between services</a:t>
            </a:r>
          </a:p>
          <a:p>
            <a:r>
              <a:rPr lang="en-US" sz="1800" dirty="0">
                <a:gradFill>
                  <a:gsLst>
                    <a:gs pos="1250">
                      <a:schemeClr val="tx1"/>
                    </a:gs>
                    <a:gs pos="100000">
                      <a:schemeClr val="tx1"/>
                    </a:gs>
                  </a:gsLst>
                  <a:lin ang="5400000" scaled="0"/>
                </a:gradFill>
                <a:latin typeface="+mn-lt"/>
              </a:rPr>
              <a:t>Seamless navigation between entities</a:t>
            </a:r>
          </a:p>
        </p:txBody>
      </p:sp>
    </p:spTree>
    <p:extLst>
      <p:ext uri="{BB962C8B-B14F-4D97-AF65-F5344CB8AC3E}">
        <p14:creationId xmlns:p14="http://schemas.microsoft.com/office/powerpoint/2010/main" val="3358468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a:t>App </a:t>
            </a:r>
            <a:r>
              <a:rPr lang="nl-NL" dirty="0" err="1"/>
              <a:t>Only</a:t>
            </a:r>
            <a:r>
              <a:rPr lang="nl-NL" dirty="0"/>
              <a:t> Operations</a:t>
            </a:r>
          </a:p>
        </p:txBody>
      </p:sp>
      <p:sp>
        <p:nvSpPr>
          <p:cNvPr id="3" name="Subtitle 2"/>
          <p:cNvSpPr>
            <a:spLocks noGrp="1"/>
          </p:cNvSpPr>
          <p:nvPr>
            <p:ph type="subTitle" idx="1"/>
          </p:nvPr>
        </p:nvSpPr>
        <p:spPr/>
        <p:txBody>
          <a:bodyPr/>
          <a:lstStyle/>
          <a:p>
            <a:endParaRPr lang="nl-NL"/>
          </a:p>
        </p:txBody>
      </p:sp>
    </p:spTree>
    <p:extLst>
      <p:ext uri="{BB962C8B-B14F-4D97-AF65-F5344CB8AC3E}">
        <p14:creationId xmlns:p14="http://schemas.microsoft.com/office/powerpoint/2010/main" val="481769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err="1"/>
              <a:t>Azure</a:t>
            </a:r>
            <a:r>
              <a:rPr lang="nl-NL" dirty="0"/>
              <a:t> AD App </a:t>
            </a:r>
            <a:r>
              <a:rPr lang="nl-NL" dirty="0" err="1"/>
              <a:t>Only</a:t>
            </a:r>
            <a:r>
              <a:rPr lang="nl-NL" dirty="0"/>
              <a:t> </a:t>
            </a:r>
            <a:r>
              <a:rPr lang="nl-NL" dirty="0" err="1"/>
              <a:t>with</a:t>
            </a:r>
            <a:r>
              <a:rPr lang="nl-NL" dirty="0"/>
              <a:t> Microsoft </a:t>
            </a:r>
            <a:r>
              <a:rPr lang="nl-NL" dirty="0" err="1"/>
              <a:t>Graph</a:t>
            </a:r>
            <a:endParaRPr lang="nl-NL" dirty="0"/>
          </a:p>
        </p:txBody>
      </p:sp>
      <p:sp>
        <p:nvSpPr>
          <p:cNvPr id="5" name="Content Placeholder 4"/>
          <p:cNvSpPr>
            <a:spLocks noGrp="1"/>
          </p:cNvSpPr>
          <p:nvPr>
            <p:ph idx="1"/>
          </p:nvPr>
        </p:nvSpPr>
        <p:spPr/>
        <p:txBody>
          <a:bodyPr/>
          <a:lstStyle/>
          <a:p>
            <a:r>
              <a:rPr lang="nl-NL" dirty="0" err="1">
                <a:latin typeface="Segoe Pro Display Light"/>
              </a:rPr>
              <a:t>Before</a:t>
            </a:r>
            <a:r>
              <a:rPr lang="nl-NL" dirty="0">
                <a:latin typeface="Segoe Pro Display Light"/>
              </a:rPr>
              <a:t> background operations </a:t>
            </a:r>
            <a:r>
              <a:rPr lang="nl-NL" dirty="0" err="1">
                <a:latin typeface="Segoe Pro Display Light"/>
              </a:rPr>
              <a:t>where</a:t>
            </a:r>
            <a:r>
              <a:rPr lang="nl-NL" dirty="0">
                <a:latin typeface="Segoe Pro Display Light"/>
              </a:rPr>
              <a:t> </a:t>
            </a:r>
            <a:r>
              <a:rPr lang="nl-NL" dirty="0" err="1">
                <a:latin typeface="Segoe Pro Display Light"/>
              </a:rPr>
              <a:t>done</a:t>
            </a:r>
            <a:r>
              <a:rPr lang="nl-NL" dirty="0">
                <a:latin typeface="Segoe Pro Display Light"/>
              </a:rPr>
              <a:t> via </a:t>
            </a:r>
            <a:r>
              <a:rPr lang="nl-NL" dirty="0" err="1">
                <a:latin typeface="Segoe Pro Display Light"/>
              </a:rPr>
              <a:t>an</a:t>
            </a:r>
            <a:r>
              <a:rPr lang="nl-NL" dirty="0">
                <a:latin typeface="Segoe Pro Display Light"/>
              </a:rPr>
              <a:t> ACS </a:t>
            </a:r>
            <a:r>
              <a:rPr lang="nl-NL" dirty="0" err="1">
                <a:latin typeface="Segoe Pro Display Light"/>
              </a:rPr>
              <a:t>ClientID</a:t>
            </a:r>
            <a:r>
              <a:rPr lang="nl-NL" dirty="0">
                <a:latin typeface="Segoe Pro Display Light"/>
              </a:rPr>
              <a:t> / Client </a:t>
            </a:r>
            <a:r>
              <a:rPr lang="nl-NL" dirty="0" err="1">
                <a:latin typeface="Segoe Pro Display Light"/>
              </a:rPr>
              <a:t>Secret</a:t>
            </a:r>
            <a:endParaRPr lang="nl-NL" dirty="0">
              <a:latin typeface="Segoe Pro Display Light"/>
            </a:endParaRPr>
          </a:p>
          <a:p>
            <a:r>
              <a:rPr lang="nl-NL" dirty="0" err="1">
                <a:latin typeface="Segoe Pro Display Light"/>
              </a:rPr>
              <a:t>Azure</a:t>
            </a:r>
            <a:r>
              <a:rPr lang="nl-NL" dirty="0">
                <a:latin typeface="Segoe Pro Display Light"/>
              </a:rPr>
              <a:t> AD App </a:t>
            </a:r>
            <a:r>
              <a:rPr lang="nl-NL" dirty="0" err="1">
                <a:latin typeface="Segoe Pro Display Light"/>
              </a:rPr>
              <a:t>Only</a:t>
            </a:r>
            <a:r>
              <a:rPr lang="nl-NL" dirty="0">
                <a:latin typeface="Segoe Pro Display Light"/>
              </a:rPr>
              <a:t> </a:t>
            </a:r>
            <a:r>
              <a:rPr lang="nl-NL" dirty="0" err="1">
                <a:latin typeface="Segoe Pro Display Light"/>
              </a:rPr>
              <a:t>provides</a:t>
            </a:r>
            <a:r>
              <a:rPr lang="nl-NL" dirty="0">
                <a:latin typeface="Segoe Pro Display Light"/>
              </a:rPr>
              <a:t>:</a:t>
            </a:r>
          </a:p>
          <a:p>
            <a:pPr lvl="1"/>
            <a:r>
              <a:rPr lang="nl-NL" sz="2000" dirty="0">
                <a:latin typeface="Segoe Pro Display Light"/>
              </a:rPr>
              <a:t>A more secure way of </a:t>
            </a:r>
            <a:r>
              <a:rPr lang="nl-NL" sz="2000" dirty="0" err="1">
                <a:latin typeface="Segoe Pro Display Light"/>
              </a:rPr>
              <a:t>doing</a:t>
            </a:r>
            <a:r>
              <a:rPr lang="nl-NL" sz="2000" dirty="0">
                <a:latin typeface="Segoe Pro Display Light"/>
              </a:rPr>
              <a:t> background operations </a:t>
            </a:r>
            <a:r>
              <a:rPr lang="nl-NL" sz="2000" dirty="0" err="1">
                <a:latin typeface="Segoe Pro Display Light"/>
              </a:rPr>
              <a:t>by</a:t>
            </a:r>
            <a:r>
              <a:rPr lang="nl-NL" sz="2000" dirty="0">
                <a:latin typeface="Segoe Pro Display Light"/>
              </a:rPr>
              <a:t> </a:t>
            </a:r>
            <a:r>
              <a:rPr lang="nl-NL" sz="2000" dirty="0" err="1">
                <a:latin typeface="Segoe Pro Display Light"/>
              </a:rPr>
              <a:t>using</a:t>
            </a:r>
            <a:r>
              <a:rPr lang="nl-NL" sz="2000" dirty="0">
                <a:latin typeface="Segoe Pro Display Light"/>
              </a:rPr>
              <a:t> a </a:t>
            </a:r>
            <a:r>
              <a:rPr lang="nl-NL" sz="2000" dirty="0" err="1">
                <a:latin typeface="Segoe Pro Display Light"/>
              </a:rPr>
              <a:t>certificate</a:t>
            </a:r>
            <a:r>
              <a:rPr lang="nl-NL" sz="2000" dirty="0">
                <a:latin typeface="Segoe Pro Display Light"/>
              </a:rPr>
              <a:t> trust </a:t>
            </a:r>
            <a:r>
              <a:rPr lang="nl-NL" sz="2000" dirty="0" err="1">
                <a:latin typeface="Segoe Pro Display Light"/>
              </a:rPr>
              <a:t>relationship</a:t>
            </a:r>
            <a:endParaRPr lang="nl-NL" sz="2000" dirty="0">
              <a:latin typeface="Segoe Pro Display Light"/>
            </a:endParaRPr>
          </a:p>
          <a:p>
            <a:pPr lvl="1"/>
            <a:r>
              <a:rPr lang="nl-NL" sz="2000" dirty="0" err="1">
                <a:latin typeface="Segoe Pro Display Light"/>
              </a:rPr>
              <a:t>Consumption</a:t>
            </a:r>
            <a:r>
              <a:rPr lang="nl-NL" sz="2000" dirty="0">
                <a:latin typeface="Segoe Pro Display Light"/>
              </a:rPr>
              <a:t> of </a:t>
            </a:r>
            <a:r>
              <a:rPr lang="nl-NL" sz="2000" dirty="0" err="1">
                <a:latin typeface="Segoe Pro Display Light"/>
              </a:rPr>
              <a:t>other</a:t>
            </a:r>
            <a:r>
              <a:rPr lang="nl-NL" sz="2000" dirty="0">
                <a:latin typeface="Segoe Pro Display Light"/>
              </a:rPr>
              <a:t> services </a:t>
            </a:r>
            <a:r>
              <a:rPr lang="nl-NL" sz="2000" dirty="0" err="1">
                <a:latin typeface="Segoe Pro Display Light"/>
              </a:rPr>
              <a:t>than</a:t>
            </a:r>
            <a:r>
              <a:rPr lang="nl-NL" sz="2000" dirty="0">
                <a:latin typeface="Segoe Pro Display Light"/>
              </a:rPr>
              <a:t> </a:t>
            </a:r>
            <a:r>
              <a:rPr lang="nl-NL" sz="2000" dirty="0" err="1">
                <a:latin typeface="Segoe Pro Display Light"/>
              </a:rPr>
              <a:t>just</a:t>
            </a:r>
            <a:r>
              <a:rPr lang="nl-NL" sz="2000" dirty="0">
                <a:latin typeface="Segoe Pro Display Light"/>
              </a:rPr>
              <a:t> Microsoft </a:t>
            </a:r>
            <a:r>
              <a:rPr lang="nl-NL" sz="2000" dirty="0" err="1">
                <a:latin typeface="Segoe Pro Display Light"/>
              </a:rPr>
              <a:t>Graph</a:t>
            </a:r>
            <a:endParaRPr lang="nl-NL" sz="2000" dirty="0">
              <a:latin typeface="Segoe Pro Display Light"/>
            </a:endParaRPr>
          </a:p>
          <a:p>
            <a:pPr lvl="1"/>
            <a:r>
              <a:rPr lang="nl-NL" sz="2000" dirty="0" err="1">
                <a:latin typeface="Segoe Pro Display Light"/>
              </a:rPr>
              <a:t>Allows</a:t>
            </a:r>
            <a:r>
              <a:rPr lang="nl-NL" sz="2000" dirty="0">
                <a:latin typeface="Segoe Pro Display Light"/>
              </a:rPr>
              <a:t> </a:t>
            </a:r>
            <a:r>
              <a:rPr lang="nl-NL" sz="2000" dirty="0" err="1">
                <a:latin typeface="Segoe Pro Display Light"/>
              </a:rPr>
              <a:t>you</a:t>
            </a:r>
            <a:r>
              <a:rPr lang="nl-NL" sz="2000" dirty="0">
                <a:latin typeface="Segoe Pro Display Light"/>
              </a:rPr>
              <a:t> </a:t>
            </a:r>
            <a:r>
              <a:rPr lang="nl-NL" sz="2000" dirty="0" err="1">
                <a:latin typeface="Segoe Pro Display Light"/>
              </a:rPr>
              <a:t>to</a:t>
            </a:r>
            <a:r>
              <a:rPr lang="nl-NL" sz="2000" dirty="0">
                <a:latin typeface="Segoe Pro Display Light"/>
              </a:rPr>
              <a:t> do </a:t>
            </a:r>
            <a:r>
              <a:rPr lang="nl-NL" sz="2000" dirty="0" err="1">
                <a:latin typeface="Segoe Pro Display Light"/>
              </a:rPr>
              <a:t>multi</a:t>
            </a:r>
            <a:r>
              <a:rPr lang="nl-NL" sz="2000" dirty="0">
                <a:latin typeface="Segoe Pro Display Light"/>
              </a:rPr>
              <a:t> tenant </a:t>
            </a:r>
          </a:p>
        </p:txBody>
      </p:sp>
    </p:spTree>
    <p:extLst>
      <p:ext uri="{BB962C8B-B14F-4D97-AF65-F5344CB8AC3E}">
        <p14:creationId xmlns:p14="http://schemas.microsoft.com/office/powerpoint/2010/main" val="13317984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App </a:t>
            </a:r>
            <a:r>
              <a:rPr lang="nl-NL" dirty="0" err="1"/>
              <a:t>Only</a:t>
            </a:r>
            <a:r>
              <a:rPr lang="nl-NL" dirty="0"/>
              <a:t> - </a:t>
            </a:r>
            <a:r>
              <a:rPr lang="nl-NL" dirty="0" err="1"/>
              <a:t>Certificate</a:t>
            </a:r>
            <a:endParaRPr lang="nl-NL" dirty="0"/>
          </a:p>
        </p:txBody>
      </p:sp>
      <p:sp>
        <p:nvSpPr>
          <p:cNvPr id="3" name="Content Placeholder 2"/>
          <p:cNvSpPr>
            <a:spLocks noGrp="1"/>
          </p:cNvSpPr>
          <p:nvPr>
            <p:ph idx="1"/>
          </p:nvPr>
        </p:nvSpPr>
        <p:spPr/>
        <p:txBody>
          <a:bodyPr/>
          <a:lstStyle/>
          <a:p>
            <a:r>
              <a:rPr lang="nl-NL" dirty="0" err="1">
                <a:latin typeface="Segoe Pro Display Light"/>
              </a:rPr>
              <a:t>Requires</a:t>
            </a:r>
            <a:r>
              <a:rPr lang="nl-NL" dirty="0">
                <a:latin typeface="Segoe Pro Display Light"/>
              </a:rPr>
              <a:t> a </a:t>
            </a:r>
            <a:r>
              <a:rPr lang="nl-NL" dirty="0" err="1">
                <a:latin typeface="Segoe Pro Display Light"/>
              </a:rPr>
              <a:t>certificate</a:t>
            </a:r>
            <a:r>
              <a:rPr lang="nl-NL" dirty="0">
                <a:latin typeface="Segoe Pro Display Light"/>
              </a:rPr>
              <a:t> </a:t>
            </a:r>
            <a:r>
              <a:rPr lang="nl-NL" dirty="0" err="1">
                <a:latin typeface="Segoe Pro Display Light"/>
              </a:rPr>
              <a:t>for</a:t>
            </a:r>
            <a:r>
              <a:rPr lang="nl-NL" dirty="0">
                <a:latin typeface="Segoe Pro Display Light"/>
              </a:rPr>
              <a:t> </a:t>
            </a:r>
            <a:r>
              <a:rPr lang="nl-NL" dirty="0" err="1">
                <a:latin typeface="Segoe Pro Display Light"/>
              </a:rPr>
              <a:t>authentication</a:t>
            </a:r>
            <a:endParaRPr lang="nl-NL" dirty="0">
              <a:latin typeface="Segoe Pro Display Light"/>
            </a:endParaRPr>
          </a:p>
          <a:p>
            <a:r>
              <a:rPr lang="nl-NL" dirty="0" err="1">
                <a:latin typeface="Segoe Pro Display Light"/>
              </a:rPr>
              <a:t>Azure</a:t>
            </a:r>
            <a:r>
              <a:rPr lang="nl-NL" dirty="0">
                <a:latin typeface="Segoe Pro Display Light"/>
              </a:rPr>
              <a:t> AD </a:t>
            </a:r>
            <a:r>
              <a:rPr lang="nl-NL" dirty="0" err="1">
                <a:latin typeface="Segoe Pro Display Light"/>
              </a:rPr>
              <a:t>will</a:t>
            </a:r>
            <a:r>
              <a:rPr lang="nl-NL" dirty="0">
                <a:latin typeface="Segoe Pro Display Light"/>
              </a:rPr>
              <a:t> get </a:t>
            </a:r>
            <a:r>
              <a:rPr lang="nl-NL" dirty="0" err="1">
                <a:latin typeface="Segoe Pro Display Light"/>
              </a:rPr>
              <a:t>the</a:t>
            </a:r>
            <a:r>
              <a:rPr lang="nl-NL" dirty="0">
                <a:latin typeface="Segoe Pro Display Light"/>
              </a:rPr>
              <a:t> public </a:t>
            </a:r>
            <a:r>
              <a:rPr lang="nl-NL" dirty="0" err="1">
                <a:latin typeface="Segoe Pro Display Light"/>
              </a:rPr>
              <a:t>key</a:t>
            </a:r>
            <a:endParaRPr lang="nl-NL" dirty="0">
              <a:latin typeface="Segoe Pro Display Light"/>
            </a:endParaRPr>
          </a:p>
          <a:p>
            <a:r>
              <a:rPr lang="nl-NL" dirty="0">
                <a:latin typeface="Segoe Pro Display Light"/>
              </a:rPr>
              <a:t>App </a:t>
            </a:r>
            <a:r>
              <a:rPr lang="nl-NL" dirty="0" err="1">
                <a:latin typeface="Segoe Pro Display Light"/>
              </a:rPr>
              <a:t>will</a:t>
            </a:r>
            <a:r>
              <a:rPr lang="nl-NL" dirty="0">
                <a:latin typeface="Segoe Pro Display Light"/>
              </a:rPr>
              <a:t> get </a:t>
            </a:r>
            <a:r>
              <a:rPr lang="nl-NL" dirty="0" err="1">
                <a:latin typeface="Segoe Pro Display Light"/>
              </a:rPr>
              <a:t>the</a:t>
            </a:r>
            <a:r>
              <a:rPr lang="nl-NL" dirty="0">
                <a:latin typeface="Segoe Pro Display Light"/>
              </a:rPr>
              <a:t> private </a:t>
            </a:r>
            <a:r>
              <a:rPr lang="nl-NL" dirty="0" err="1">
                <a:latin typeface="Segoe Pro Display Light"/>
              </a:rPr>
              <a:t>key</a:t>
            </a:r>
            <a:endParaRPr lang="nl-NL" dirty="0">
              <a:latin typeface="Segoe Pro Display Light"/>
            </a:endParaRPr>
          </a:p>
          <a:p>
            <a:r>
              <a:rPr lang="nl-NL" dirty="0" err="1">
                <a:latin typeface="Segoe Pro Display Light"/>
              </a:rPr>
              <a:t>Use</a:t>
            </a:r>
            <a:r>
              <a:rPr lang="nl-NL" dirty="0">
                <a:latin typeface="Segoe Pro Display Light"/>
              </a:rPr>
              <a:t> </a:t>
            </a:r>
            <a:r>
              <a:rPr lang="nl-NL" dirty="0" err="1">
                <a:latin typeface="Segoe Pro Display Light"/>
              </a:rPr>
              <a:t>trusted</a:t>
            </a:r>
            <a:r>
              <a:rPr lang="nl-NL" dirty="0">
                <a:latin typeface="Segoe Pro Display Light"/>
              </a:rPr>
              <a:t> </a:t>
            </a:r>
            <a:r>
              <a:rPr lang="nl-NL" dirty="0" err="1">
                <a:latin typeface="Segoe Pro Display Light"/>
              </a:rPr>
              <a:t>certificates</a:t>
            </a:r>
            <a:r>
              <a:rPr lang="nl-NL" dirty="0">
                <a:latin typeface="Segoe Pro Display Light"/>
              </a:rPr>
              <a:t> </a:t>
            </a:r>
            <a:r>
              <a:rPr lang="nl-NL" dirty="0" err="1">
                <a:latin typeface="Segoe Pro Display Light"/>
              </a:rPr>
              <a:t>for</a:t>
            </a:r>
            <a:r>
              <a:rPr lang="nl-NL" dirty="0">
                <a:latin typeface="Segoe Pro Display Light"/>
              </a:rPr>
              <a:t> </a:t>
            </a:r>
            <a:r>
              <a:rPr lang="nl-NL" dirty="0" err="1">
                <a:latin typeface="Segoe Pro Display Light"/>
              </a:rPr>
              <a:t>production</a:t>
            </a:r>
            <a:r>
              <a:rPr lang="nl-NL" dirty="0">
                <a:latin typeface="Segoe Pro Display Light"/>
              </a:rPr>
              <a:t> – </a:t>
            </a:r>
            <a:r>
              <a:rPr lang="nl-NL" dirty="0" err="1">
                <a:latin typeface="Segoe Pro Display Light"/>
              </a:rPr>
              <a:t>issued</a:t>
            </a:r>
            <a:r>
              <a:rPr lang="nl-NL" dirty="0">
                <a:latin typeface="Segoe Pro Display Light"/>
              </a:rPr>
              <a:t> </a:t>
            </a:r>
            <a:r>
              <a:rPr lang="nl-NL" dirty="0" err="1">
                <a:latin typeface="Segoe Pro Display Light"/>
              </a:rPr>
              <a:t>by</a:t>
            </a:r>
            <a:r>
              <a:rPr lang="nl-NL" dirty="0">
                <a:latin typeface="Segoe Pro Display Light"/>
              </a:rPr>
              <a:t> a well </a:t>
            </a:r>
            <a:r>
              <a:rPr lang="nl-NL" dirty="0" err="1">
                <a:latin typeface="Segoe Pro Display Light"/>
              </a:rPr>
              <a:t>Certificate</a:t>
            </a:r>
            <a:r>
              <a:rPr lang="nl-NL" dirty="0">
                <a:latin typeface="Segoe Pro Display Light"/>
              </a:rPr>
              <a:t> </a:t>
            </a:r>
            <a:r>
              <a:rPr lang="nl-NL" dirty="0" err="1">
                <a:latin typeface="Segoe Pro Display Light"/>
              </a:rPr>
              <a:t>Authority</a:t>
            </a:r>
            <a:endParaRPr lang="nl-NL" dirty="0">
              <a:latin typeface="Segoe Pro Display Light"/>
            </a:endParaRPr>
          </a:p>
          <a:p>
            <a:r>
              <a:rPr lang="nl-NL" dirty="0" err="1">
                <a:latin typeface="Segoe Pro Display Light"/>
              </a:rPr>
              <a:t>Can</a:t>
            </a:r>
            <a:r>
              <a:rPr lang="nl-NL" dirty="0">
                <a:latin typeface="Segoe Pro Display Light"/>
              </a:rPr>
              <a:t> </a:t>
            </a:r>
            <a:r>
              <a:rPr lang="nl-NL" dirty="0" err="1">
                <a:latin typeface="Segoe Pro Display Light"/>
              </a:rPr>
              <a:t>use</a:t>
            </a:r>
            <a:r>
              <a:rPr lang="nl-NL" dirty="0">
                <a:latin typeface="Segoe Pro Display Light"/>
              </a:rPr>
              <a:t> </a:t>
            </a:r>
            <a:r>
              <a:rPr lang="nl-NL" dirty="0" err="1">
                <a:latin typeface="Segoe Pro Display Light"/>
              </a:rPr>
              <a:t>self</a:t>
            </a:r>
            <a:r>
              <a:rPr lang="nl-NL" dirty="0">
                <a:latin typeface="Segoe Pro Display Light"/>
              </a:rPr>
              <a:t> </a:t>
            </a:r>
            <a:r>
              <a:rPr lang="nl-NL" dirty="0" err="1">
                <a:latin typeface="Segoe Pro Display Light"/>
              </a:rPr>
              <a:t>signed</a:t>
            </a:r>
            <a:r>
              <a:rPr lang="nl-NL" dirty="0">
                <a:latin typeface="Segoe Pro Display Light"/>
              </a:rPr>
              <a:t> </a:t>
            </a:r>
            <a:r>
              <a:rPr lang="nl-NL" dirty="0" err="1">
                <a:latin typeface="Segoe Pro Display Light"/>
              </a:rPr>
              <a:t>certificates</a:t>
            </a:r>
            <a:r>
              <a:rPr lang="nl-NL" dirty="0">
                <a:latin typeface="Segoe Pro Display Light"/>
              </a:rPr>
              <a:t> </a:t>
            </a:r>
            <a:r>
              <a:rPr lang="nl-NL" dirty="0" err="1">
                <a:latin typeface="Segoe Pro Display Light"/>
              </a:rPr>
              <a:t>for</a:t>
            </a:r>
            <a:r>
              <a:rPr lang="nl-NL" dirty="0">
                <a:latin typeface="Segoe Pro Display Light"/>
              </a:rPr>
              <a:t> </a:t>
            </a:r>
            <a:r>
              <a:rPr lang="nl-NL" dirty="0" err="1">
                <a:latin typeface="Segoe Pro Display Light"/>
              </a:rPr>
              <a:t>dev</a:t>
            </a:r>
            <a:r>
              <a:rPr lang="nl-NL" dirty="0">
                <a:latin typeface="Segoe Pro Display Light"/>
              </a:rPr>
              <a:t> – test (MakeCert.exe)</a:t>
            </a:r>
          </a:p>
          <a:p>
            <a:endParaRPr lang="nl-NL" sz="2800" dirty="0"/>
          </a:p>
        </p:txBody>
      </p:sp>
    </p:spTree>
    <p:extLst>
      <p:ext uri="{BB962C8B-B14F-4D97-AF65-F5344CB8AC3E}">
        <p14:creationId xmlns:p14="http://schemas.microsoft.com/office/powerpoint/2010/main" val="23486013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err="1"/>
              <a:t>Key</a:t>
            </a:r>
            <a:r>
              <a:rPr lang="nl-NL" dirty="0"/>
              <a:t> </a:t>
            </a:r>
            <a:r>
              <a:rPr lang="nl-NL" dirty="0" err="1"/>
              <a:t>takeaways</a:t>
            </a:r>
            <a:endParaRPr lang="nl-NL" dirty="0"/>
          </a:p>
        </p:txBody>
      </p:sp>
      <p:sp>
        <p:nvSpPr>
          <p:cNvPr id="5" name="Content Placeholder 4"/>
          <p:cNvSpPr>
            <a:spLocks noGrp="1"/>
          </p:cNvSpPr>
          <p:nvPr>
            <p:ph idx="1"/>
          </p:nvPr>
        </p:nvSpPr>
        <p:spPr/>
        <p:txBody>
          <a:bodyPr/>
          <a:lstStyle/>
          <a:p>
            <a:r>
              <a:rPr lang="en-GB" dirty="0"/>
              <a:t>Microsoft Graph provides a single API endpoint including discoverability of Office 365 services</a:t>
            </a:r>
          </a:p>
          <a:p>
            <a:r>
              <a:rPr lang="en-GB" dirty="0"/>
              <a:t>Not a replacement of existing APIs like SharePoint CSOM and Exchange Web Services</a:t>
            </a:r>
          </a:p>
          <a:p>
            <a:r>
              <a:rPr lang="en-GB" dirty="0"/>
              <a:t>Great for composed device applications that spam a single service</a:t>
            </a:r>
          </a:p>
          <a:p>
            <a:r>
              <a:rPr lang="en-GB" dirty="0"/>
              <a:t>Two ways to authenticate and register, ADAL (v1.0) and MSAL (v2.0 –preview)</a:t>
            </a:r>
          </a:p>
          <a:p>
            <a:r>
              <a:rPr lang="en-GB" dirty="0"/>
              <a:t>For more advanced scenario’s specific service API’s like SharePoint CSOM is till required Microsoft Graph is protected by Azure AD compared to ACS for SharePoint CSOM</a:t>
            </a:r>
          </a:p>
          <a:p>
            <a:r>
              <a:rPr lang="en-GB" dirty="0"/>
              <a:t>We will need to wait for SharePoint Framework (</a:t>
            </a:r>
            <a:r>
              <a:rPr lang="en-GB" dirty="0" err="1"/>
              <a:t>SPFx</a:t>
            </a:r>
            <a:r>
              <a:rPr lang="en-GB" dirty="0"/>
              <a:t>)</a:t>
            </a:r>
          </a:p>
          <a:p>
            <a:endParaRPr lang="en-GB" dirty="0"/>
          </a:p>
          <a:p>
            <a:endParaRPr lang="en-GB" dirty="0"/>
          </a:p>
        </p:txBody>
      </p:sp>
    </p:spTree>
    <p:extLst>
      <p:ext uri="{BB962C8B-B14F-4D97-AF65-F5344CB8AC3E}">
        <p14:creationId xmlns:p14="http://schemas.microsoft.com/office/powerpoint/2010/main" val="20846137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Thank You!</a:t>
            </a:r>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44669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5">
            <a:extLst>
              <a:ext uri="{28A0092B-C50C-407E-A947-70E740481C1C}">
                <a14:useLocalDpi xmlns:a14="http://schemas.microsoft.com/office/drawing/2010/main" val="0"/>
              </a:ext>
            </a:extLst>
          </a:blip>
          <a:srcRect t="9349" b="6344"/>
          <a:stretch/>
        </p:blipFill>
        <p:spPr>
          <a:xfrm>
            <a:off x="5641" y="3660"/>
            <a:ext cx="12191905" cy="6850683"/>
          </a:xfrm>
          <a:prstGeom prst="rect">
            <a:avLst/>
          </a:prstGeom>
        </p:spPr>
      </p:pic>
      <p:pic>
        <p:nvPicPr>
          <p:cNvPr id="2" name="Picture 1" hidden="1"/>
          <p:cNvPicPr>
            <a:picLocks noChangeAspect="1"/>
          </p:cNvPicPr>
          <p:nvPr/>
        </p:nvPicPr>
        <p:blipFill rotWithShape="1">
          <a:blip r:embed="rId5">
            <a:extLst>
              <a:ext uri="{28A0092B-C50C-407E-A947-70E740481C1C}">
                <a14:useLocalDpi xmlns:a14="http://schemas.microsoft.com/office/drawing/2010/main" val="0"/>
              </a:ext>
            </a:extLst>
          </a:blip>
          <a:srcRect t="9349" b="6344"/>
          <a:stretch/>
        </p:blipFill>
        <p:spPr>
          <a:xfrm>
            <a:off x="-5542" y="3660"/>
            <a:ext cx="12191905" cy="6850683"/>
          </a:xfrm>
          <a:prstGeom prst="rect">
            <a:avLst/>
          </a:prstGeom>
        </p:spPr>
      </p:pic>
      <p:sp>
        <p:nvSpPr>
          <p:cNvPr id="33" name="Rectangle 32"/>
          <p:cNvSpPr/>
          <p:nvPr/>
        </p:nvSpPr>
        <p:spPr bwMode="auto">
          <a:xfrm>
            <a:off x="5640" y="3658"/>
            <a:ext cx="12180722" cy="1410252"/>
          </a:xfrm>
          <a:prstGeom prst="rect">
            <a:avLst/>
          </a:prstGeom>
          <a:gradFill>
            <a:gsLst>
              <a:gs pos="2655">
                <a:schemeClr val="bg1">
                  <a:alpha val="77000"/>
                </a:schemeClr>
              </a:gs>
              <a:gs pos="51000">
                <a:srgbClr val="FFFFFF">
                  <a:alpha val="48000"/>
                </a:srgbClr>
              </a:gs>
              <a:gs pos="100000">
                <a:schemeClr val="bg1">
                  <a:alpha val="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560" tIns="89560" rIns="33589" bIns="33589" rtlCol="0" anchor="b" anchorCtr="0"/>
          <a:lstStyle/>
          <a:p>
            <a:pPr algn="ctr" defTabSz="913285"/>
            <a:endParaRPr lang="en-US" sz="783"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a:latin typeface="Segoe Pro Display" panose="020B0502040504020203" pitchFamily="34" charset="0"/>
              </a:rPr>
              <a:t>Office 365 by the numbers</a:t>
            </a:r>
          </a:p>
        </p:txBody>
      </p:sp>
      <p:grpSp>
        <p:nvGrpSpPr>
          <p:cNvPr id="34" name="Group 33"/>
          <p:cNvGrpSpPr/>
          <p:nvPr/>
        </p:nvGrpSpPr>
        <p:grpSpPr>
          <a:xfrm>
            <a:off x="212556" y="3048653"/>
            <a:ext cx="11630183" cy="3069241"/>
            <a:chOff x="211260" y="3108930"/>
            <a:chExt cx="11874377" cy="3133684"/>
          </a:xfrm>
        </p:grpSpPr>
        <p:grpSp>
          <p:nvGrpSpPr>
            <p:cNvPr id="35" name="Group 34"/>
            <p:cNvGrpSpPr/>
            <p:nvPr/>
          </p:nvGrpSpPr>
          <p:grpSpPr>
            <a:xfrm>
              <a:off x="211260" y="3122130"/>
              <a:ext cx="3143653" cy="1284352"/>
              <a:chOff x="211260" y="3112070"/>
              <a:chExt cx="3143653" cy="1284352"/>
            </a:xfrm>
          </p:grpSpPr>
          <p:sp>
            <p:nvSpPr>
              <p:cNvPr id="54" name="Rectangle 53"/>
              <p:cNvSpPr/>
              <p:nvPr/>
            </p:nvSpPr>
            <p:spPr>
              <a:xfrm>
                <a:off x="901273" y="3116262"/>
                <a:ext cx="2453640" cy="1280160"/>
              </a:xfrm>
              <a:prstGeom prst="rect">
                <a:avLst/>
              </a:prstGeom>
              <a:solidFill>
                <a:schemeClr val="bg1">
                  <a:alpha val="75000"/>
                </a:schemeClr>
              </a:solidFill>
              <a:ln w="38100">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16477" tIns="179119" rIns="179119" bIns="89560" rtlCol="0" anchor="ctr"/>
              <a:lstStyle/>
              <a:p>
                <a:pPr defTabSz="913614">
                  <a:lnSpc>
                    <a:spcPct val="90000"/>
                  </a:lnSpc>
                  <a:spcAft>
                    <a:spcPts val="587"/>
                  </a:spcAft>
                </a:pPr>
                <a:r>
                  <a:rPr lang="en-US" sz="1960" dirty="0">
                    <a:gradFill>
                      <a:gsLst>
                        <a:gs pos="2917">
                          <a:srgbClr val="404040"/>
                        </a:gs>
                        <a:gs pos="30000">
                          <a:srgbClr val="404040"/>
                        </a:gs>
                      </a:gsLst>
                      <a:lin ang="5400000" scaled="0"/>
                    </a:gradFill>
                  </a:rPr>
                  <a:t>Trillion Emails sent with Office 365</a:t>
                </a:r>
              </a:p>
            </p:txBody>
          </p:sp>
          <p:sp>
            <p:nvSpPr>
              <p:cNvPr id="55" name="Oval 54"/>
              <p:cNvSpPr/>
              <p:nvPr/>
            </p:nvSpPr>
            <p:spPr bwMode="auto">
              <a:xfrm>
                <a:off x="211260" y="3112070"/>
                <a:ext cx="1280160" cy="1280160"/>
              </a:xfrm>
              <a:prstGeom prst="ellipse">
                <a:avLst/>
              </a:prstGeom>
              <a:solidFill>
                <a:srgbClr val="7030A0"/>
              </a:solidFill>
              <a:ln w="381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295" rIns="0" bIns="143295" numCol="1" spcCol="0" rtlCol="0" fromWordArt="0" anchor="ctr" anchorCtr="0" forceAA="0" compatLnSpc="1">
                <a:prstTxWarp prst="textNoShape">
                  <a:avLst/>
                </a:prstTxWarp>
                <a:noAutofit/>
              </a:bodyPr>
              <a:lstStyle/>
              <a:p>
                <a:pPr algn="ctr" defTabSz="913350">
                  <a:lnSpc>
                    <a:spcPct val="90000"/>
                  </a:lnSpc>
                </a:pPr>
                <a:r>
                  <a:rPr lang="en-US" sz="3918" dirty="0">
                    <a:gradFill>
                      <a:gsLst>
                        <a:gs pos="13514">
                          <a:srgbClr val="FFFFFF"/>
                        </a:gs>
                        <a:gs pos="32432">
                          <a:srgbClr val="FFFFFF"/>
                        </a:gs>
                      </a:gsLst>
                      <a:lin ang="5400000" scaled="0"/>
                    </a:gradFill>
                    <a:ea typeface="Segoe UI" pitchFamily="34" charset="0"/>
                    <a:cs typeface="Segoe UI Semibold" panose="020B0702040204020203" pitchFamily="34" charset="0"/>
                  </a:rPr>
                  <a:t>4</a:t>
                </a:r>
              </a:p>
            </p:txBody>
          </p:sp>
        </p:grpSp>
        <p:grpSp>
          <p:nvGrpSpPr>
            <p:cNvPr id="36" name="Group 35"/>
            <p:cNvGrpSpPr/>
            <p:nvPr/>
          </p:nvGrpSpPr>
          <p:grpSpPr>
            <a:xfrm>
              <a:off x="3491281" y="3112070"/>
              <a:ext cx="2610253" cy="1294412"/>
              <a:chOff x="3736638" y="2608337"/>
              <a:chExt cx="2610253" cy="1294412"/>
            </a:xfrm>
          </p:grpSpPr>
          <p:sp>
            <p:nvSpPr>
              <p:cNvPr id="52" name="TextBox 51"/>
              <p:cNvSpPr txBox="1"/>
              <p:nvPr/>
            </p:nvSpPr>
            <p:spPr>
              <a:xfrm>
                <a:off x="4426651" y="2622589"/>
                <a:ext cx="1920240" cy="1280160"/>
              </a:xfrm>
              <a:prstGeom prst="rect">
                <a:avLst/>
              </a:prstGeom>
              <a:solidFill>
                <a:schemeClr val="bg1">
                  <a:alpha val="75000"/>
                </a:schemeClr>
              </a:solidFill>
              <a:ln w="38100">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16477" tIns="179119" rIns="179119" bIns="89560" rtlCol="0" anchor="ctr"/>
              <a:lstStyle>
                <a:defPPr>
                  <a:defRPr lang="en-US"/>
                </a:defPPr>
                <a:lvl1pPr>
                  <a:lnSpc>
                    <a:spcPct val="90000"/>
                  </a:lnSpc>
                  <a:spcAft>
                    <a:spcPts val="600"/>
                  </a:spcAft>
                  <a:defRPr sz="2200">
                    <a:gradFill>
                      <a:gsLst>
                        <a:gs pos="2917">
                          <a:schemeClr val="tx1"/>
                        </a:gs>
                        <a:gs pos="30000">
                          <a:schemeClr val="tx1"/>
                        </a:gs>
                      </a:gsLst>
                      <a:lin ang="5400000" scaled="0"/>
                    </a:gradFill>
                  </a:defRPr>
                </a:lvl1pPr>
              </a:lstStyle>
              <a:p>
                <a:pPr defTabSz="913614"/>
                <a:r>
                  <a:rPr lang="en-US" sz="1960" dirty="0">
                    <a:gradFill>
                      <a:gsLst>
                        <a:gs pos="2917">
                          <a:srgbClr val="404040"/>
                        </a:gs>
                        <a:gs pos="30000">
                          <a:srgbClr val="404040"/>
                        </a:gs>
                      </a:gsLst>
                      <a:lin ang="5400000" scaled="0"/>
                    </a:gradFill>
                  </a:rPr>
                  <a:t>Million objects in the directory</a:t>
                </a:r>
              </a:p>
            </p:txBody>
          </p:sp>
          <p:sp>
            <p:nvSpPr>
              <p:cNvPr id="53" name="Oval 52"/>
              <p:cNvSpPr/>
              <p:nvPr/>
            </p:nvSpPr>
            <p:spPr bwMode="auto">
              <a:xfrm>
                <a:off x="3736638" y="2608337"/>
                <a:ext cx="1280160" cy="1280160"/>
              </a:xfrm>
              <a:prstGeom prst="ellipse">
                <a:avLst/>
              </a:prstGeom>
              <a:solidFill>
                <a:srgbClr val="7030A0"/>
              </a:solidFill>
              <a:ln w="381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295" rIns="0" bIns="143295" numCol="1" spcCol="0" rtlCol="0" fromWordArt="0" anchor="ctr" anchorCtr="0" forceAA="0" compatLnSpc="1">
                <a:prstTxWarp prst="textNoShape">
                  <a:avLst/>
                </a:prstTxWarp>
                <a:noAutofit/>
              </a:bodyPr>
              <a:lstStyle/>
              <a:p>
                <a:pPr algn="ctr" defTabSz="913350">
                  <a:lnSpc>
                    <a:spcPct val="90000"/>
                  </a:lnSpc>
                </a:pPr>
                <a:r>
                  <a:rPr lang="en-US" sz="3918" dirty="0">
                    <a:gradFill>
                      <a:gsLst>
                        <a:gs pos="13514">
                          <a:srgbClr val="FFFFFF"/>
                        </a:gs>
                        <a:gs pos="32432">
                          <a:srgbClr val="FFFFFF"/>
                        </a:gs>
                      </a:gsLst>
                      <a:lin ang="5400000" scaled="0"/>
                    </a:gradFill>
                    <a:ea typeface="Segoe UI" pitchFamily="34" charset="0"/>
                    <a:cs typeface="Segoe UI Semibold" panose="020B0702040204020203" pitchFamily="34" charset="0"/>
                  </a:rPr>
                  <a:t>50</a:t>
                </a:r>
                <a:endParaRPr lang="en-US" sz="3134" dirty="0">
                  <a:gradFill>
                    <a:gsLst>
                      <a:gs pos="13514">
                        <a:srgbClr val="FFFFFF"/>
                      </a:gs>
                      <a:gs pos="32432">
                        <a:srgbClr val="FFFFFF"/>
                      </a:gs>
                    </a:gsLst>
                    <a:lin ang="5400000" scaled="0"/>
                  </a:gradFill>
                  <a:ea typeface="Segoe UI" pitchFamily="34" charset="0"/>
                  <a:cs typeface="Segoe UI Semibold" panose="020B0702040204020203" pitchFamily="34" charset="0"/>
                </a:endParaRPr>
              </a:p>
            </p:txBody>
          </p:sp>
        </p:grpSp>
        <p:grpSp>
          <p:nvGrpSpPr>
            <p:cNvPr id="37" name="Group 36"/>
            <p:cNvGrpSpPr/>
            <p:nvPr/>
          </p:nvGrpSpPr>
          <p:grpSpPr>
            <a:xfrm>
              <a:off x="6233477" y="3108930"/>
              <a:ext cx="3163318" cy="1297552"/>
              <a:chOff x="6491963" y="3094678"/>
              <a:chExt cx="3163318" cy="1297552"/>
            </a:xfrm>
          </p:grpSpPr>
          <p:sp>
            <p:nvSpPr>
              <p:cNvPr id="50" name="TextBox 49"/>
              <p:cNvSpPr txBox="1"/>
              <p:nvPr/>
            </p:nvSpPr>
            <p:spPr>
              <a:xfrm>
                <a:off x="7186401" y="3112070"/>
                <a:ext cx="2468880" cy="1280160"/>
              </a:xfrm>
              <a:prstGeom prst="rect">
                <a:avLst/>
              </a:prstGeom>
              <a:solidFill>
                <a:schemeClr val="bg1">
                  <a:alpha val="75000"/>
                </a:schemeClr>
              </a:solidFill>
              <a:ln w="38100">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16477" tIns="179119" rIns="179119" bIns="89560" rtlCol="0" anchor="ctr"/>
              <a:lstStyle>
                <a:defPPr>
                  <a:defRPr lang="en-US"/>
                </a:defPPr>
                <a:lvl1pPr>
                  <a:lnSpc>
                    <a:spcPct val="90000"/>
                  </a:lnSpc>
                  <a:spcAft>
                    <a:spcPts val="600"/>
                  </a:spcAft>
                  <a:defRPr sz="2200">
                    <a:gradFill>
                      <a:gsLst>
                        <a:gs pos="2917">
                          <a:schemeClr val="tx1"/>
                        </a:gs>
                        <a:gs pos="30000">
                          <a:schemeClr val="tx1"/>
                        </a:gs>
                      </a:gsLst>
                      <a:lin ang="5400000" scaled="0"/>
                    </a:gradFill>
                  </a:defRPr>
                </a:lvl1pPr>
              </a:lstStyle>
              <a:p>
                <a:pPr defTabSz="913614"/>
                <a:r>
                  <a:rPr lang="nb-NO" sz="1960" dirty="0">
                    <a:gradFill>
                      <a:gsLst>
                        <a:gs pos="2917">
                          <a:srgbClr val="404040"/>
                        </a:gs>
                        <a:gs pos="30000">
                          <a:srgbClr val="404040"/>
                        </a:gs>
                      </a:gsLst>
                      <a:lin ang="5400000" scaled="0"/>
                    </a:gradFill>
                  </a:rPr>
                  <a:t>Billion attachments</a:t>
                </a:r>
              </a:p>
            </p:txBody>
          </p:sp>
          <p:sp>
            <p:nvSpPr>
              <p:cNvPr id="51" name="Oval 50"/>
              <p:cNvSpPr/>
              <p:nvPr/>
            </p:nvSpPr>
            <p:spPr bwMode="auto">
              <a:xfrm>
                <a:off x="6491963" y="3094678"/>
                <a:ext cx="1280160" cy="1280160"/>
              </a:xfrm>
              <a:prstGeom prst="ellipse">
                <a:avLst/>
              </a:prstGeom>
              <a:solidFill>
                <a:srgbClr val="7030A0"/>
              </a:solidFill>
              <a:ln w="381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295" rIns="0" bIns="143295" numCol="1" spcCol="0" rtlCol="0" fromWordArt="0" anchor="ctr" anchorCtr="0" forceAA="0" compatLnSpc="1">
                <a:prstTxWarp prst="textNoShape">
                  <a:avLst/>
                </a:prstTxWarp>
                <a:noAutofit/>
              </a:bodyPr>
              <a:lstStyle/>
              <a:p>
                <a:pPr algn="ctr" defTabSz="913350">
                  <a:lnSpc>
                    <a:spcPct val="90000"/>
                  </a:lnSpc>
                </a:pPr>
                <a:r>
                  <a:rPr lang="en-US" sz="3918" dirty="0">
                    <a:gradFill>
                      <a:gsLst>
                        <a:gs pos="13514">
                          <a:srgbClr val="FFFFFF"/>
                        </a:gs>
                        <a:gs pos="32432">
                          <a:srgbClr val="FFFFFF"/>
                        </a:gs>
                      </a:gsLst>
                      <a:lin ang="5400000" scaled="0"/>
                    </a:gradFill>
                    <a:ea typeface="Segoe UI" pitchFamily="34" charset="0"/>
                    <a:cs typeface="Segoe UI Semibold" panose="020B0702040204020203" pitchFamily="34" charset="0"/>
                  </a:rPr>
                  <a:t>60</a:t>
                </a:r>
              </a:p>
            </p:txBody>
          </p:sp>
        </p:grpSp>
        <p:grpSp>
          <p:nvGrpSpPr>
            <p:cNvPr id="38" name="Group 37"/>
            <p:cNvGrpSpPr/>
            <p:nvPr/>
          </p:nvGrpSpPr>
          <p:grpSpPr>
            <a:xfrm>
              <a:off x="9441722" y="3112070"/>
              <a:ext cx="2643915" cy="1294412"/>
              <a:chOff x="9720594" y="2608337"/>
              <a:chExt cx="2643915" cy="1294412"/>
            </a:xfrm>
          </p:grpSpPr>
          <p:sp>
            <p:nvSpPr>
              <p:cNvPr id="48" name="TextBox 47"/>
              <p:cNvSpPr txBox="1"/>
              <p:nvPr/>
            </p:nvSpPr>
            <p:spPr>
              <a:xfrm>
                <a:off x="10410605" y="2622589"/>
                <a:ext cx="1953904" cy="1280160"/>
              </a:xfrm>
              <a:prstGeom prst="rect">
                <a:avLst/>
              </a:prstGeom>
              <a:solidFill>
                <a:schemeClr val="bg1">
                  <a:alpha val="75000"/>
                </a:schemeClr>
              </a:solidFill>
              <a:ln w="38100">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16477" tIns="179119" rIns="89560" bIns="89560" rtlCol="0" anchor="ctr"/>
              <a:lstStyle>
                <a:defPPr>
                  <a:defRPr lang="en-US"/>
                </a:defPPr>
                <a:lvl1pPr>
                  <a:lnSpc>
                    <a:spcPct val="90000"/>
                  </a:lnSpc>
                  <a:spcAft>
                    <a:spcPts val="600"/>
                  </a:spcAft>
                  <a:defRPr sz="2200">
                    <a:gradFill>
                      <a:gsLst>
                        <a:gs pos="2917">
                          <a:schemeClr val="tx1"/>
                        </a:gs>
                        <a:gs pos="30000">
                          <a:schemeClr val="tx1"/>
                        </a:gs>
                      </a:gsLst>
                      <a:lin ang="5400000" scaled="0"/>
                    </a:gradFill>
                  </a:defRPr>
                </a:lvl1pPr>
              </a:lstStyle>
              <a:p>
                <a:pPr defTabSz="913614"/>
                <a:r>
                  <a:rPr lang="nb-NO" sz="1960" dirty="0">
                    <a:gradFill>
                      <a:gsLst>
                        <a:gs pos="2917">
                          <a:srgbClr val="404040"/>
                        </a:gs>
                        <a:gs pos="30000">
                          <a:srgbClr val="404040"/>
                        </a:gs>
                      </a:gsLst>
                      <a:lin ang="5400000" scaled="0"/>
                    </a:gradFill>
                  </a:rPr>
                  <a:t>Petabytes of data</a:t>
                </a:r>
              </a:p>
            </p:txBody>
          </p:sp>
          <p:sp>
            <p:nvSpPr>
              <p:cNvPr id="49" name="Oval 48"/>
              <p:cNvSpPr/>
              <p:nvPr/>
            </p:nvSpPr>
            <p:spPr bwMode="auto">
              <a:xfrm>
                <a:off x="9720594" y="2608337"/>
                <a:ext cx="1280160" cy="1280160"/>
              </a:xfrm>
              <a:prstGeom prst="ellipse">
                <a:avLst/>
              </a:prstGeom>
              <a:solidFill>
                <a:srgbClr val="7030A0"/>
              </a:solidFill>
              <a:ln w="381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295" rIns="0" bIns="143295" numCol="1" spcCol="0" rtlCol="0" fromWordArt="0" anchor="ctr" anchorCtr="0" forceAA="0" compatLnSpc="1">
                <a:prstTxWarp prst="textNoShape">
                  <a:avLst/>
                </a:prstTxWarp>
                <a:noAutofit/>
              </a:bodyPr>
              <a:lstStyle/>
              <a:p>
                <a:pPr algn="ctr" defTabSz="913350">
                  <a:lnSpc>
                    <a:spcPct val="90000"/>
                  </a:lnSpc>
                </a:pPr>
                <a:r>
                  <a:rPr lang="en-US" sz="3918" dirty="0">
                    <a:gradFill>
                      <a:gsLst>
                        <a:gs pos="13514">
                          <a:srgbClr val="FFFFFF"/>
                        </a:gs>
                        <a:gs pos="32432">
                          <a:srgbClr val="FFFFFF"/>
                        </a:gs>
                      </a:gsLst>
                      <a:lin ang="5400000" scaled="0"/>
                    </a:gradFill>
                    <a:ea typeface="Segoe UI" pitchFamily="34" charset="0"/>
                    <a:cs typeface="Segoe UI Semibold" panose="020B0702040204020203" pitchFamily="34" charset="0"/>
                  </a:rPr>
                  <a:t>470</a:t>
                </a:r>
              </a:p>
            </p:txBody>
          </p:sp>
        </p:grpSp>
        <p:grpSp>
          <p:nvGrpSpPr>
            <p:cNvPr id="39" name="Group 38"/>
            <p:cNvGrpSpPr/>
            <p:nvPr/>
          </p:nvGrpSpPr>
          <p:grpSpPr>
            <a:xfrm>
              <a:off x="808037" y="4958262"/>
              <a:ext cx="3347522" cy="1284352"/>
              <a:chOff x="-618241" y="3112070"/>
              <a:chExt cx="3347522" cy="1284352"/>
            </a:xfrm>
          </p:grpSpPr>
          <p:sp>
            <p:nvSpPr>
              <p:cNvPr id="46" name="Rectangle 45"/>
              <p:cNvSpPr/>
              <p:nvPr/>
            </p:nvSpPr>
            <p:spPr>
              <a:xfrm>
                <a:off x="71771" y="3116262"/>
                <a:ext cx="2657510" cy="1280160"/>
              </a:xfrm>
              <a:prstGeom prst="rect">
                <a:avLst/>
              </a:prstGeom>
              <a:solidFill>
                <a:schemeClr val="bg1">
                  <a:alpha val="75000"/>
                </a:schemeClr>
              </a:solidFill>
              <a:ln w="38100">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16477" tIns="179119" rIns="179119" bIns="89560" rtlCol="0" anchor="ctr"/>
              <a:lstStyle/>
              <a:p>
                <a:pPr defTabSz="913614">
                  <a:lnSpc>
                    <a:spcPct val="90000"/>
                  </a:lnSpc>
                  <a:spcAft>
                    <a:spcPts val="587"/>
                  </a:spcAft>
                </a:pPr>
                <a:r>
                  <a:rPr lang="en-US" sz="1960" dirty="0">
                    <a:gradFill>
                      <a:gsLst>
                        <a:gs pos="2917">
                          <a:srgbClr val="404040"/>
                        </a:gs>
                        <a:gs pos="30000">
                          <a:srgbClr val="404040"/>
                        </a:gs>
                      </a:gsLst>
                      <a:lin ang="5400000" scaled="0"/>
                    </a:gradFill>
                  </a:rPr>
                  <a:t>Billion relationships </a:t>
                </a:r>
                <a:br>
                  <a:rPr lang="en-US" sz="1960" dirty="0">
                    <a:gradFill>
                      <a:gsLst>
                        <a:gs pos="2917">
                          <a:srgbClr val="404040"/>
                        </a:gs>
                        <a:gs pos="30000">
                          <a:srgbClr val="404040"/>
                        </a:gs>
                      </a:gsLst>
                      <a:lin ang="5400000" scaled="0"/>
                    </a:gradFill>
                  </a:rPr>
                </a:br>
                <a:r>
                  <a:rPr lang="en-US" sz="1960" dirty="0">
                    <a:gradFill>
                      <a:gsLst>
                        <a:gs pos="2917">
                          <a:srgbClr val="404040"/>
                        </a:gs>
                        <a:gs pos="30000">
                          <a:srgbClr val="404040"/>
                        </a:gs>
                      </a:gsLst>
                      <a:lin ang="5400000" scaled="0"/>
                    </a:gradFill>
                  </a:rPr>
                  <a:t>in Office graph </a:t>
                </a:r>
              </a:p>
            </p:txBody>
          </p:sp>
          <p:sp>
            <p:nvSpPr>
              <p:cNvPr id="47" name="Oval 46"/>
              <p:cNvSpPr/>
              <p:nvPr/>
            </p:nvSpPr>
            <p:spPr bwMode="auto">
              <a:xfrm>
                <a:off x="-618241" y="3112070"/>
                <a:ext cx="1280160" cy="1280160"/>
              </a:xfrm>
              <a:prstGeom prst="ellipse">
                <a:avLst/>
              </a:prstGeom>
              <a:solidFill>
                <a:srgbClr val="7030A0"/>
              </a:solidFill>
              <a:ln w="381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295" rIns="0" bIns="143295" numCol="1" spcCol="0" rtlCol="0" fromWordArt="0" anchor="ctr" anchorCtr="0" forceAA="0" compatLnSpc="1">
                <a:prstTxWarp prst="textNoShape">
                  <a:avLst/>
                </a:prstTxWarp>
                <a:noAutofit/>
              </a:bodyPr>
              <a:lstStyle/>
              <a:p>
                <a:pPr algn="ctr" defTabSz="913350">
                  <a:lnSpc>
                    <a:spcPct val="90000"/>
                  </a:lnSpc>
                </a:pPr>
                <a:r>
                  <a:rPr lang="en-US" sz="3918" dirty="0">
                    <a:gradFill>
                      <a:gsLst>
                        <a:gs pos="13514">
                          <a:srgbClr val="FFFFFF"/>
                        </a:gs>
                        <a:gs pos="32432">
                          <a:srgbClr val="FFFFFF"/>
                        </a:gs>
                      </a:gsLst>
                      <a:lin ang="5400000" scaled="0"/>
                    </a:gradFill>
                    <a:ea typeface="Segoe UI" pitchFamily="34" charset="0"/>
                    <a:cs typeface="Segoe UI Semibold" panose="020B0702040204020203" pitchFamily="34" charset="0"/>
                  </a:rPr>
                  <a:t>8</a:t>
                </a:r>
              </a:p>
            </p:txBody>
          </p:sp>
        </p:grpSp>
        <p:grpSp>
          <p:nvGrpSpPr>
            <p:cNvPr id="40" name="Group 39"/>
            <p:cNvGrpSpPr/>
            <p:nvPr/>
          </p:nvGrpSpPr>
          <p:grpSpPr>
            <a:xfrm>
              <a:off x="4384159" y="4948202"/>
              <a:ext cx="2917699" cy="1294412"/>
              <a:chOff x="3203238" y="2608337"/>
              <a:chExt cx="2917699" cy="1294412"/>
            </a:xfrm>
          </p:grpSpPr>
          <p:sp>
            <p:nvSpPr>
              <p:cNvPr id="44" name="TextBox 43"/>
              <p:cNvSpPr txBox="1"/>
              <p:nvPr/>
            </p:nvSpPr>
            <p:spPr>
              <a:xfrm>
                <a:off x="3893251" y="2622589"/>
                <a:ext cx="2227686" cy="1280160"/>
              </a:xfrm>
              <a:prstGeom prst="rect">
                <a:avLst/>
              </a:prstGeom>
              <a:solidFill>
                <a:schemeClr val="bg1">
                  <a:alpha val="75000"/>
                </a:schemeClr>
              </a:solidFill>
              <a:ln w="38100">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16477" tIns="179119" rIns="179119" bIns="89560" rtlCol="0" anchor="ctr"/>
              <a:lstStyle>
                <a:defPPr>
                  <a:defRPr lang="en-US"/>
                </a:defPPr>
                <a:lvl1pPr>
                  <a:lnSpc>
                    <a:spcPct val="90000"/>
                  </a:lnSpc>
                  <a:spcAft>
                    <a:spcPts val="600"/>
                  </a:spcAft>
                  <a:defRPr sz="2200">
                    <a:gradFill>
                      <a:gsLst>
                        <a:gs pos="2917">
                          <a:schemeClr val="tx1"/>
                        </a:gs>
                        <a:gs pos="30000">
                          <a:schemeClr val="tx1"/>
                        </a:gs>
                      </a:gsLst>
                      <a:lin ang="5400000" scaled="0"/>
                    </a:gradFill>
                  </a:defRPr>
                </a:lvl1pPr>
              </a:lstStyle>
              <a:p>
                <a:pPr defTabSz="913614"/>
                <a:r>
                  <a:rPr lang="en-US" sz="1960" dirty="0">
                    <a:gradFill>
                      <a:gsLst>
                        <a:gs pos="2917">
                          <a:srgbClr val="404040"/>
                        </a:gs>
                        <a:gs pos="30000">
                          <a:srgbClr val="404040"/>
                        </a:gs>
                      </a:gsLst>
                      <a:lin ang="5400000" scaled="0"/>
                    </a:gradFill>
                  </a:rPr>
                  <a:t>Million meetings </a:t>
                </a:r>
                <a:br>
                  <a:rPr lang="en-US" sz="1960" dirty="0">
                    <a:gradFill>
                      <a:gsLst>
                        <a:gs pos="2917">
                          <a:srgbClr val="404040"/>
                        </a:gs>
                        <a:gs pos="30000">
                          <a:srgbClr val="404040"/>
                        </a:gs>
                      </a:gsLst>
                      <a:lin ang="5400000" scaled="0"/>
                    </a:gradFill>
                  </a:rPr>
                </a:br>
                <a:r>
                  <a:rPr lang="en-US" sz="1960" dirty="0">
                    <a:gradFill>
                      <a:gsLst>
                        <a:gs pos="2917">
                          <a:srgbClr val="404040"/>
                        </a:gs>
                        <a:gs pos="30000">
                          <a:srgbClr val="404040"/>
                        </a:gs>
                      </a:gsLst>
                      <a:lin ang="5400000" scaled="0"/>
                    </a:gradFill>
                  </a:rPr>
                  <a:t>per month</a:t>
                </a:r>
              </a:p>
            </p:txBody>
          </p:sp>
          <p:sp>
            <p:nvSpPr>
              <p:cNvPr id="45" name="Oval 44"/>
              <p:cNvSpPr/>
              <p:nvPr/>
            </p:nvSpPr>
            <p:spPr bwMode="auto">
              <a:xfrm>
                <a:off x="3203238" y="2608337"/>
                <a:ext cx="1280160" cy="1280160"/>
              </a:xfrm>
              <a:prstGeom prst="ellipse">
                <a:avLst/>
              </a:prstGeom>
              <a:solidFill>
                <a:srgbClr val="7030A0"/>
              </a:solidFill>
              <a:ln w="381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295" rIns="0" bIns="143295" numCol="1" spcCol="0" rtlCol="0" fromWordArt="0" anchor="ctr" anchorCtr="0" forceAA="0" compatLnSpc="1">
                <a:prstTxWarp prst="textNoShape">
                  <a:avLst/>
                </a:prstTxWarp>
                <a:noAutofit/>
              </a:bodyPr>
              <a:lstStyle/>
              <a:p>
                <a:pPr algn="ctr" defTabSz="913350">
                  <a:lnSpc>
                    <a:spcPct val="90000"/>
                  </a:lnSpc>
                </a:pPr>
                <a:r>
                  <a:rPr lang="en-US" sz="3918" dirty="0">
                    <a:gradFill>
                      <a:gsLst>
                        <a:gs pos="13514">
                          <a:srgbClr val="FFFFFF"/>
                        </a:gs>
                        <a:gs pos="32432">
                          <a:srgbClr val="FFFFFF"/>
                        </a:gs>
                      </a:gsLst>
                      <a:lin ang="5400000" scaled="0"/>
                    </a:gradFill>
                    <a:ea typeface="Segoe UI" pitchFamily="34" charset="0"/>
                    <a:cs typeface="Segoe UI Semibold" panose="020B0702040204020203" pitchFamily="34" charset="0"/>
                  </a:rPr>
                  <a:t>850</a:t>
                </a:r>
              </a:p>
            </p:txBody>
          </p:sp>
        </p:grpSp>
        <p:grpSp>
          <p:nvGrpSpPr>
            <p:cNvPr id="41" name="Group 40"/>
            <p:cNvGrpSpPr/>
            <p:nvPr/>
          </p:nvGrpSpPr>
          <p:grpSpPr>
            <a:xfrm>
              <a:off x="7583235" y="4945062"/>
              <a:ext cx="4350002" cy="1297552"/>
              <a:chOff x="5962988" y="3094678"/>
              <a:chExt cx="4350002" cy="1297552"/>
            </a:xfrm>
          </p:grpSpPr>
          <p:sp>
            <p:nvSpPr>
              <p:cNvPr id="42" name="TextBox 41"/>
              <p:cNvSpPr txBox="1"/>
              <p:nvPr/>
            </p:nvSpPr>
            <p:spPr>
              <a:xfrm>
                <a:off x="6653000" y="3112070"/>
                <a:ext cx="3659990" cy="1280160"/>
              </a:xfrm>
              <a:prstGeom prst="rect">
                <a:avLst/>
              </a:prstGeom>
              <a:solidFill>
                <a:schemeClr val="bg1">
                  <a:alpha val="75000"/>
                </a:schemeClr>
              </a:solidFill>
              <a:ln w="38100">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716477" tIns="179119" rIns="179119" bIns="89560" rtlCol="0" anchor="ctr"/>
              <a:lstStyle>
                <a:defPPr>
                  <a:defRPr lang="en-US"/>
                </a:defPPr>
                <a:lvl1pPr>
                  <a:lnSpc>
                    <a:spcPct val="90000"/>
                  </a:lnSpc>
                  <a:spcAft>
                    <a:spcPts val="600"/>
                  </a:spcAft>
                  <a:defRPr sz="2200">
                    <a:gradFill>
                      <a:gsLst>
                        <a:gs pos="2917">
                          <a:schemeClr val="tx1"/>
                        </a:gs>
                        <a:gs pos="30000">
                          <a:schemeClr val="tx1"/>
                        </a:gs>
                      </a:gsLst>
                      <a:lin ang="5400000" scaled="0"/>
                    </a:gradFill>
                  </a:defRPr>
                </a:lvl1pPr>
              </a:lstStyle>
              <a:p>
                <a:pPr defTabSz="913614"/>
                <a:r>
                  <a:rPr lang="nb-NO" sz="1960" dirty="0">
                    <a:gradFill>
                      <a:gsLst>
                        <a:gs pos="2917">
                          <a:srgbClr val="404040"/>
                        </a:gs>
                        <a:gs pos="30000">
                          <a:srgbClr val="404040"/>
                        </a:gs>
                      </a:gsLst>
                      <a:lin ang="5400000" scaled="0"/>
                    </a:gradFill>
                  </a:rPr>
                  <a:t>Fortune500 companies</a:t>
                </a:r>
              </a:p>
              <a:p>
                <a:pPr defTabSz="913614"/>
                <a:r>
                  <a:rPr lang="nb-NO" sz="1960" dirty="0">
                    <a:gradFill>
                      <a:gsLst>
                        <a:gs pos="2917">
                          <a:srgbClr val="404040"/>
                        </a:gs>
                        <a:gs pos="30000">
                          <a:srgbClr val="404040"/>
                        </a:gs>
                      </a:gsLst>
                      <a:lin ang="5400000" scaled="0"/>
                    </a:gradFill>
                  </a:rPr>
                  <a:t>purchased Office 365</a:t>
                </a:r>
              </a:p>
              <a:p>
                <a:pPr defTabSz="913614"/>
                <a:r>
                  <a:rPr lang="nb-NO" sz="1960" dirty="0">
                    <a:gradFill>
                      <a:gsLst>
                        <a:gs pos="2917">
                          <a:srgbClr val="404040"/>
                        </a:gs>
                        <a:gs pos="30000">
                          <a:srgbClr val="404040"/>
                        </a:gs>
                      </a:gsLst>
                      <a:lin ang="5400000" scaled="0"/>
                    </a:gradFill>
                  </a:rPr>
                  <a:t>in the last 12 months</a:t>
                </a:r>
              </a:p>
            </p:txBody>
          </p:sp>
          <p:sp>
            <p:nvSpPr>
              <p:cNvPr id="43" name="Oval 42"/>
              <p:cNvSpPr/>
              <p:nvPr/>
            </p:nvSpPr>
            <p:spPr bwMode="auto">
              <a:xfrm>
                <a:off x="5962988" y="3094678"/>
                <a:ext cx="1280160" cy="1280160"/>
              </a:xfrm>
              <a:prstGeom prst="ellipse">
                <a:avLst/>
              </a:prstGeom>
              <a:solidFill>
                <a:srgbClr val="7030A0"/>
              </a:solidFill>
              <a:ln w="381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295" rIns="0" bIns="143295" numCol="1" spcCol="0" rtlCol="0" fromWordArt="0" anchor="ctr" anchorCtr="0" forceAA="0" compatLnSpc="1">
                <a:prstTxWarp prst="textNoShape">
                  <a:avLst/>
                </a:prstTxWarp>
                <a:noAutofit/>
              </a:bodyPr>
              <a:lstStyle/>
              <a:p>
                <a:pPr algn="ctr" defTabSz="913350">
                  <a:lnSpc>
                    <a:spcPct val="90000"/>
                  </a:lnSpc>
                </a:pPr>
                <a:r>
                  <a:rPr lang="en-US" sz="3918" dirty="0">
                    <a:gradFill>
                      <a:gsLst>
                        <a:gs pos="13514">
                          <a:srgbClr val="FFFFFF"/>
                        </a:gs>
                        <a:gs pos="32432">
                          <a:srgbClr val="FFFFFF"/>
                        </a:gs>
                      </a:gsLst>
                      <a:lin ang="5400000" scaled="0"/>
                    </a:gradFill>
                    <a:ea typeface="Segoe UI" pitchFamily="34" charset="0"/>
                    <a:cs typeface="Segoe UI Semibold" panose="020B0702040204020203" pitchFamily="34" charset="0"/>
                  </a:rPr>
                  <a:t>70</a:t>
                </a:r>
                <a:r>
                  <a:rPr lang="en-US" sz="3134" dirty="0">
                    <a:gradFill>
                      <a:gsLst>
                        <a:gs pos="13514">
                          <a:srgbClr val="FFFFFF"/>
                        </a:gs>
                        <a:gs pos="32432">
                          <a:srgbClr val="FFFFFF"/>
                        </a:gs>
                      </a:gsLst>
                      <a:lin ang="5400000" scaled="0"/>
                    </a:gradFill>
                    <a:ea typeface="Segoe UI" pitchFamily="34" charset="0"/>
                    <a:cs typeface="Segoe UI Semibold" panose="020B0702040204020203" pitchFamily="34" charset="0"/>
                  </a:rPr>
                  <a:t>%</a:t>
                </a:r>
                <a:endParaRPr lang="en-US" sz="3918" dirty="0">
                  <a:gradFill>
                    <a:gsLst>
                      <a:gs pos="13514">
                        <a:srgbClr val="FFFFFF"/>
                      </a:gs>
                      <a:gs pos="32432">
                        <a:srgbClr val="FFFFFF"/>
                      </a:gs>
                    </a:gsLst>
                    <a:lin ang="5400000" scaled="0"/>
                  </a:gradFill>
                  <a:ea typeface="Segoe UI" pitchFamily="34" charset="0"/>
                  <a:cs typeface="Segoe UI Semibold" panose="020B0702040204020203" pitchFamily="34" charset="0"/>
                </a:endParaRPr>
              </a:p>
            </p:txBody>
          </p:sp>
        </p:grpSp>
      </p:grpSp>
    </p:spTree>
    <p:custDataLst>
      <p:custData r:id="rId1"/>
      <p:tags r:id="rId2"/>
    </p:custDataLst>
    <p:extLst>
      <p:ext uri="{BB962C8B-B14F-4D97-AF65-F5344CB8AC3E}">
        <p14:creationId xmlns:p14="http://schemas.microsoft.com/office/powerpoint/2010/main" val="7676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Office platform</a:t>
            </a:r>
            <a:br>
              <a:rPr lang="nl-NL" dirty="0"/>
            </a:br>
            <a:r>
              <a:rPr lang="nl-NL" dirty="0" err="1"/>
              <a:t>What</a:t>
            </a:r>
            <a:r>
              <a:rPr lang="nl-NL" dirty="0"/>
              <a:t> </a:t>
            </a:r>
            <a:r>
              <a:rPr lang="nl-NL" dirty="0" err="1"/>
              <a:t>can</a:t>
            </a:r>
            <a:r>
              <a:rPr lang="nl-NL" dirty="0"/>
              <a:t> I </a:t>
            </a:r>
            <a:r>
              <a:rPr lang="nl-NL" dirty="0" err="1"/>
              <a:t>build</a:t>
            </a:r>
            <a:r>
              <a:rPr lang="nl-NL" dirty="0"/>
              <a:t>?</a:t>
            </a:r>
          </a:p>
        </p:txBody>
      </p:sp>
      <p:pic>
        <p:nvPicPr>
          <p:cNvPr id="3" name="Picture 2"/>
          <p:cNvPicPr>
            <a:picLocks noChangeAspect="1"/>
          </p:cNvPicPr>
          <p:nvPr/>
        </p:nvPicPr>
        <p:blipFill>
          <a:blip r:embed="rId2"/>
          <a:stretch>
            <a:fillRect/>
          </a:stretch>
        </p:blipFill>
        <p:spPr>
          <a:xfrm>
            <a:off x="838200" y="1906360"/>
            <a:ext cx="9857014" cy="4228943"/>
          </a:xfrm>
          <a:prstGeom prst="rect">
            <a:avLst/>
          </a:prstGeom>
        </p:spPr>
      </p:pic>
    </p:spTree>
    <p:extLst>
      <p:ext uri="{BB962C8B-B14F-4D97-AF65-F5344CB8AC3E}">
        <p14:creationId xmlns:p14="http://schemas.microsoft.com/office/powerpoint/2010/main" val="2124990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Before</a:t>
            </a:r>
            <a:r>
              <a:rPr lang="nl-NL" dirty="0"/>
              <a:t> Microsoft </a:t>
            </a:r>
            <a:r>
              <a:rPr lang="nl-NL" dirty="0" err="1"/>
              <a:t>Graph</a:t>
            </a:r>
            <a:endParaRPr lang="nl-NL" dirty="0"/>
          </a:p>
        </p:txBody>
      </p:sp>
      <p:sp>
        <p:nvSpPr>
          <p:cNvPr id="4" name="Content Placeholder 3"/>
          <p:cNvSpPr>
            <a:spLocks noGrp="1"/>
          </p:cNvSpPr>
          <p:nvPr>
            <p:ph idx="1"/>
          </p:nvPr>
        </p:nvSpPr>
        <p:spPr>
          <a:xfrm>
            <a:off x="838200" y="5110843"/>
            <a:ext cx="10515600" cy="1066120"/>
          </a:xfrm>
        </p:spPr>
        <p:txBody>
          <a:bodyPr/>
          <a:lstStyle/>
          <a:p>
            <a:r>
              <a:rPr lang="en-GB" dirty="0"/>
              <a:t>Many different APIs to access data</a:t>
            </a:r>
          </a:p>
          <a:p>
            <a:r>
              <a:rPr lang="en-GB" dirty="0"/>
              <a:t>Separate Authentication stack for Work and Personal</a:t>
            </a:r>
          </a:p>
        </p:txBody>
      </p:sp>
      <p:pic>
        <p:nvPicPr>
          <p:cNvPr id="3" name="Picture 2"/>
          <p:cNvPicPr>
            <a:picLocks noChangeAspect="1"/>
          </p:cNvPicPr>
          <p:nvPr/>
        </p:nvPicPr>
        <p:blipFill>
          <a:blip r:embed="rId3"/>
          <a:stretch>
            <a:fillRect/>
          </a:stretch>
        </p:blipFill>
        <p:spPr>
          <a:xfrm>
            <a:off x="838200" y="1690688"/>
            <a:ext cx="9801934" cy="3012621"/>
          </a:xfrm>
          <a:prstGeom prst="rect">
            <a:avLst/>
          </a:prstGeom>
        </p:spPr>
      </p:pic>
    </p:spTree>
    <p:extLst>
      <p:ext uri="{BB962C8B-B14F-4D97-AF65-F5344CB8AC3E}">
        <p14:creationId xmlns:p14="http://schemas.microsoft.com/office/powerpoint/2010/main" val="1466975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Today’s world with </a:t>
            </a:r>
            <a:br>
              <a:rPr lang="en-GB" dirty="0"/>
            </a:br>
            <a:r>
              <a:rPr lang="en-GB" dirty="0"/>
              <a:t>Microsoft Graph</a:t>
            </a:r>
          </a:p>
        </p:txBody>
      </p:sp>
      <p:pic>
        <p:nvPicPr>
          <p:cNvPr id="43" name="Content Placeholder 42"/>
          <p:cNvPicPr>
            <a:picLocks noGrp="1" noChangeAspect="1"/>
          </p:cNvPicPr>
          <p:nvPr>
            <p:ph idx="1"/>
          </p:nvPr>
        </p:nvPicPr>
        <p:blipFill>
          <a:blip r:embed="rId2"/>
          <a:stretch>
            <a:fillRect/>
          </a:stretch>
        </p:blipFill>
        <p:spPr>
          <a:xfrm>
            <a:off x="1553919" y="2054225"/>
            <a:ext cx="9084162" cy="4351338"/>
          </a:xfrm>
          <a:prstGeom prst="rect">
            <a:avLst/>
          </a:prstGeom>
        </p:spPr>
      </p:pic>
    </p:spTree>
    <p:extLst>
      <p:ext uri="{BB962C8B-B14F-4D97-AF65-F5344CB8AC3E}">
        <p14:creationId xmlns:p14="http://schemas.microsoft.com/office/powerpoint/2010/main" val="2321674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clrChange>
              <a:clrFrom>
                <a:srgbClr val="FFFFFF"/>
              </a:clrFrom>
              <a:clrTo>
                <a:srgbClr val="FFFFFF">
                  <a:alpha val="0"/>
                </a:srgbClr>
              </a:clrTo>
            </a:clrChange>
          </a:blip>
          <a:stretch>
            <a:fillRect/>
          </a:stretch>
        </p:blipFill>
        <p:spPr>
          <a:xfrm>
            <a:off x="199996" y="3205101"/>
            <a:ext cx="11883396" cy="3507749"/>
          </a:xfrm>
          <a:prstGeom prst="rect">
            <a:avLst/>
          </a:prstGeom>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ackgroundRemoval t="1172" b="96094" l="235" r="98826"/>
                    </a14:imgEffect>
                  </a14:imgLayer>
                </a14:imgProps>
              </a:ext>
              <a:ext uri="{28A0092B-C50C-407E-A947-70E740481C1C}">
                <a14:useLocalDpi xmlns:a14="http://schemas.microsoft.com/office/drawing/2010/main" val="0"/>
              </a:ext>
            </a:extLst>
          </a:blip>
          <a:stretch>
            <a:fillRect/>
          </a:stretch>
        </p:blipFill>
        <p:spPr>
          <a:xfrm>
            <a:off x="3274913" y="1142468"/>
            <a:ext cx="4053322" cy="2435798"/>
          </a:xfrm>
          <a:prstGeom prst="rect">
            <a:avLst/>
          </a:prstGeom>
        </p:spPr>
      </p:pic>
      <p:grpSp>
        <p:nvGrpSpPr>
          <p:cNvPr id="6" name="Group 5"/>
          <p:cNvGrpSpPr/>
          <p:nvPr/>
        </p:nvGrpSpPr>
        <p:grpSpPr>
          <a:xfrm>
            <a:off x="7328236" y="1301878"/>
            <a:ext cx="2472216" cy="1524048"/>
            <a:chOff x="6794301" y="1084248"/>
            <a:chExt cx="2524125" cy="1556049"/>
          </a:xfrm>
        </p:grpSpPr>
        <p:pic>
          <p:nvPicPr>
            <p:cNvPr id="7" name="Picture 5"/>
            <p:cNvPicPr>
              <a:picLocks noChangeAspect="1"/>
            </p:cNvPicPr>
            <p:nvPr/>
          </p:nvPicPr>
          <p:blipFill>
            <a:blip r:embed="rId5"/>
            <a:stretch>
              <a:fillRect/>
            </a:stretch>
          </p:blipFill>
          <p:spPr>
            <a:xfrm>
              <a:off x="6794301" y="1084248"/>
              <a:ext cx="2524125" cy="1556049"/>
            </a:xfrm>
            <a:prstGeom prst="rect">
              <a:avLst/>
            </a:prstGeom>
          </p:spPr>
        </p:pic>
        <p:sp>
          <p:nvSpPr>
            <p:cNvPr id="8" name="TextBox 12"/>
            <p:cNvSpPr txBox="1"/>
            <p:nvPr/>
          </p:nvSpPr>
          <p:spPr>
            <a:xfrm>
              <a:off x="6940239" y="1382140"/>
              <a:ext cx="2232249" cy="1071242"/>
            </a:xfrm>
            <a:prstGeom prst="rect">
              <a:avLst/>
            </a:prstGeom>
            <a:solidFill>
              <a:srgbClr val="FFFFFF">
                <a:alpha val="74000"/>
              </a:srgbClr>
            </a:solidFill>
          </p:spPr>
          <p:txBody>
            <a:bodyPr wrap="square" lIns="179119" tIns="143295" rIns="179119" bIns="143295" rtlCol="0">
              <a:spAutoFit/>
            </a:bodyPr>
            <a:lstStyle/>
            <a:p>
              <a:pPr algn="ctr" defTabSz="913614">
                <a:lnSpc>
                  <a:spcPct val="90000"/>
                </a:lnSpc>
                <a:spcAft>
                  <a:spcPts val="587"/>
                </a:spcAft>
                <a:defRPr/>
              </a:pPr>
              <a:r>
                <a:rPr lang="nb-NO" sz="2743" dirty="0">
                  <a:gradFill>
                    <a:gsLst>
                      <a:gs pos="2917">
                        <a:srgbClr val="404040"/>
                      </a:gs>
                      <a:gs pos="30000">
                        <a:srgbClr val="404040"/>
                      </a:gs>
                    </a:gsLst>
                    <a:lin ang="5400000" scaled="0"/>
                  </a:gradFill>
                  <a:latin typeface="Segoe UI"/>
                </a:rPr>
                <a:t>Your </a:t>
              </a:r>
              <a:br>
                <a:rPr lang="nb-NO" sz="2743" dirty="0">
                  <a:gradFill>
                    <a:gsLst>
                      <a:gs pos="2917">
                        <a:srgbClr val="404040"/>
                      </a:gs>
                      <a:gs pos="30000">
                        <a:srgbClr val="404040"/>
                      </a:gs>
                    </a:gsLst>
                    <a:lin ang="5400000" scaled="0"/>
                  </a:gradFill>
                  <a:latin typeface="Segoe UI"/>
                </a:rPr>
              </a:br>
              <a:r>
                <a:rPr lang="nb-NO" sz="2743" dirty="0">
                  <a:gradFill>
                    <a:gsLst>
                      <a:gs pos="2917">
                        <a:srgbClr val="404040"/>
                      </a:gs>
                      <a:gs pos="30000">
                        <a:srgbClr val="404040"/>
                      </a:gs>
                    </a:gsLst>
                    <a:lin ang="5400000" scaled="0"/>
                  </a:gradFill>
                  <a:latin typeface="Segoe UI"/>
                </a:rPr>
                <a:t>App</a:t>
              </a:r>
            </a:p>
          </p:txBody>
        </p:sp>
      </p:grpSp>
      <p:sp>
        <p:nvSpPr>
          <p:cNvPr id="3" name="Title 2"/>
          <p:cNvSpPr>
            <a:spLocks noGrp="1"/>
          </p:cNvSpPr>
          <p:nvPr>
            <p:ph type="title"/>
          </p:nvPr>
        </p:nvSpPr>
        <p:spPr/>
        <p:txBody>
          <a:bodyPr/>
          <a:lstStyle/>
          <a:p>
            <a:r>
              <a:rPr lang="en-US" sz="4796" dirty="0"/>
              <a:t>Microsoft Graph API</a:t>
            </a:r>
          </a:p>
        </p:txBody>
      </p:sp>
      <p:sp>
        <p:nvSpPr>
          <p:cNvPr id="10" name="Title 5"/>
          <p:cNvSpPr txBox="1">
            <a:spLocks/>
          </p:cNvSpPr>
          <p:nvPr/>
        </p:nvSpPr>
        <p:spPr>
          <a:xfrm>
            <a:off x="1048363" y="3727533"/>
            <a:ext cx="10122678" cy="644177"/>
          </a:xfrm>
          <a:prstGeom prst="rect">
            <a:avLst/>
          </a:prstGeom>
          <a:solidFill>
            <a:srgbClr val="7030A0"/>
          </a:solidFill>
        </p:spPr>
        <p:txBody>
          <a:bodyPr vert="horz" wrap="square" lIns="143295" tIns="89560" rIns="143295" bIns="8956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defRPr/>
            </a:pPr>
            <a:r>
              <a:rPr sz="4309">
                <a:solidFill>
                  <a:srgbClr val="FFFFFF"/>
                </a:solidFill>
              </a:rPr>
              <a:t>https://graph.microsoft.com/</a:t>
            </a:r>
          </a:p>
        </p:txBody>
      </p:sp>
    </p:spTree>
    <p:extLst>
      <p:ext uri="{BB962C8B-B14F-4D97-AF65-F5344CB8AC3E}">
        <p14:creationId xmlns:p14="http://schemas.microsoft.com/office/powerpoint/2010/main" val="9423901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THENA.CUSTOMXMLID" val="{99E68366-C105-458C-9C4C-5A04C6A3239E}"/>
  <p:tag name="ATHENA.CUSTOMXMLCONTENT" val="&lt;?xml version=&quot;1.0&quot;?&gt;&lt;athena xmlns=&quot;http://schemas.microsoft.com/edu/athena&quot; version=&quot;0.1.3396.0&quot;&gt;&lt;timings duration=&quot;27998&quot;&gt;&lt;event time=&quot;3040&quot; type=&quot;OnNext&quot; clickIndex=&quot;1&quot; wacClickIndex=&quot;1&quot;/&gt;&lt;/timings&gt;&lt;/athena&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timings duration="27998">
    <event time="3040" type="OnNext" clickIndex="1" wacClickIndex="1"/>
  </timings>
</athena>
</file>

<file path=customXml/itemProps1.xml><?xml version="1.0" encoding="utf-8"?>
<ds:datastoreItem xmlns:ds="http://schemas.openxmlformats.org/officeDocument/2006/customXml" ds:itemID="{34183095-D8AA-4E15-923B-7DB3E1F301D6}">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otalTime>31198</TotalTime>
  <Words>1909</Words>
  <Application>Microsoft Office PowerPoint</Application>
  <PresentationFormat>Widescreen</PresentationFormat>
  <Paragraphs>355</Paragraphs>
  <Slides>46</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46</vt:i4>
      </vt:variant>
    </vt:vector>
  </HeadingPairs>
  <TitlesOfParts>
    <vt:vector size="59" baseType="lpstr">
      <vt:lpstr>Arial</vt:lpstr>
      <vt:lpstr>Arial Black</vt:lpstr>
      <vt:lpstr>Arial Nova Light</vt:lpstr>
      <vt:lpstr>Calibri</vt:lpstr>
      <vt:lpstr>Consolas</vt:lpstr>
      <vt:lpstr>Courier New</vt:lpstr>
      <vt:lpstr>Segoe Pro Display</vt:lpstr>
      <vt:lpstr>Segoe Pro Display Light</vt:lpstr>
      <vt:lpstr>Segoe UI</vt:lpstr>
      <vt:lpstr>Segoe UI Light</vt:lpstr>
      <vt:lpstr>Segoe UI Semibold</vt:lpstr>
      <vt:lpstr>Wingdings</vt:lpstr>
      <vt:lpstr>Office Theme</vt:lpstr>
      <vt:lpstr>PowerPoint Presentation</vt:lpstr>
      <vt:lpstr>PowerPoint Presentation</vt:lpstr>
      <vt:lpstr>Agenda</vt:lpstr>
      <vt:lpstr>PowerPoint Presentation</vt:lpstr>
      <vt:lpstr>Office 365 by the numbers</vt:lpstr>
      <vt:lpstr>Office platform What can I build?</vt:lpstr>
      <vt:lpstr>Before Microsoft Graph</vt:lpstr>
      <vt:lpstr>Today’s world with  Microsoft Graph</vt:lpstr>
      <vt:lpstr>Microsoft Graph API</vt:lpstr>
      <vt:lpstr>Microsoft Graph SDKs</vt:lpstr>
      <vt:lpstr>Unified API Style &amp; Single Endpoint</vt:lpstr>
      <vt:lpstr>What’s been GA over the last year?</vt:lpstr>
      <vt:lpstr>What’s new in GA?</vt:lpstr>
      <vt:lpstr>What’s new in Preview?</vt:lpstr>
      <vt:lpstr>What we don’t have (yet)</vt:lpstr>
      <vt:lpstr>Graph, Graph, Graph</vt:lpstr>
      <vt:lpstr>DEMO</vt:lpstr>
      <vt:lpstr>Microsoft Graph</vt:lpstr>
      <vt:lpstr>App registration options</vt:lpstr>
      <vt:lpstr>Authentication</vt:lpstr>
      <vt:lpstr>MSAL v2.0 limitations</vt:lpstr>
      <vt:lpstr>ADAL - Azure Active Directory and Office 365</vt:lpstr>
      <vt:lpstr>Consent</vt:lpstr>
      <vt:lpstr>Register your Application</vt:lpstr>
      <vt:lpstr>Revoke User Consent</vt:lpstr>
      <vt:lpstr>DEMO</vt:lpstr>
      <vt:lpstr>Autentication to Office 365</vt:lpstr>
      <vt:lpstr>Microsoft Graph Groups</vt:lpstr>
      <vt:lpstr>Showing the images</vt:lpstr>
      <vt:lpstr>Receiving the images</vt:lpstr>
      <vt:lpstr>Webhooks</vt:lpstr>
      <vt:lpstr>Webhooks</vt:lpstr>
      <vt:lpstr>Webhooks</vt:lpstr>
      <vt:lpstr>Subscription API</vt:lpstr>
      <vt:lpstr>Subscription API Example</vt:lpstr>
      <vt:lpstr>Notification API Example</vt:lpstr>
      <vt:lpstr>NGROK</vt:lpstr>
      <vt:lpstr>DEMO</vt:lpstr>
      <vt:lpstr>Microsoft Graph in the SharePoint System</vt:lpstr>
      <vt:lpstr>Microsoft Graph in the SharePoint System</vt:lpstr>
      <vt:lpstr>API Spectrum</vt:lpstr>
      <vt:lpstr>App Only Operations</vt:lpstr>
      <vt:lpstr>Azure AD App Only with Microsoft Graph</vt:lpstr>
      <vt:lpstr>App Only - Certificate</vt:lpstr>
      <vt:lpstr>Key takeaways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SharePoint Europe Systems</dc:creator>
  <cp:lastModifiedBy>Donald Hessing</cp:lastModifiedBy>
  <cp:revision>109</cp:revision>
  <dcterms:created xsi:type="dcterms:W3CDTF">2016-06-21T09:22:52Z</dcterms:created>
  <dcterms:modified xsi:type="dcterms:W3CDTF">2016-11-22T12:07:53Z</dcterms:modified>
</cp:coreProperties>
</file>