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2" r:id="rId4"/>
    <p:sldMasterId id="2147483886" r:id="rId5"/>
  </p:sldMasterIdLst>
  <p:notesMasterIdLst>
    <p:notesMasterId r:id="rId26"/>
  </p:notesMasterIdLst>
  <p:sldIdLst>
    <p:sldId id="260" r:id="rId6"/>
    <p:sldId id="1935" r:id="rId7"/>
    <p:sldId id="1936" r:id="rId8"/>
    <p:sldId id="288" r:id="rId9"/>
    <p:sldId id="1933" r:id="rId10"/>
    <p:sldId id="1925" r:id="rId11"/>
    <p:sldId id="10252" r:id="rId12"/>
    <p:sldId id="10247" r:id="rId13"/>
    <p:sldId id="10255" r:id="rId14"/>
    <p:sldId id="294" r:id="rId15"/>
    <p:sldId id="10253" r:id="rId16"/>
    <p:sldId id="10251" r:id="rId17"/>
    <p:sldId id="10249" r:id="rId18"/>
    <p:sldId id="10250" r:id="rId19"/>
    <p:sldId id="10248" r:id="rId20"/>
    <p:sldId id="10254" r:id="rId21"/>
    <p:sldId id="311" r:id="rId22"/>
    <p:sldId id="319" r:id="rId23"/>
    <p:sldId id="10214" r:id="rId24"/>
    <p:sldId id="261" r:id="rId2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xtra information" id="{67A7F4D2-B8ED-42B0-A00D-81620A35D6B2}">
          <p14:sldIdLst/>
        </p14:section>
        <p14:section name="Presentation" id="{9D7B6D53-FFB6-4928-80F7-EE3562F6BAC5}">
          <p14:sldIdLst>
            <p14:sldId id="260"/>
            <p14:sldId id="1935"/>
            <p14:sldId id="1936"/>
            <p14:sldId id="288"/>
            <p14:sldId id="1933"/>
            <p14:sldId id="1925"/>
            <p14:sldId id="10252"/>
            <p14:sldId id="10247"/>
            <p14:sldId id="10255"/>
            <p14:sldId id="294"/>
            <p14:sldId id="10253"/>
            <p14:sldId id="10251"/>
            <p14:sldId id="10249"/>
            <p14:sldId id="10250"/>
            <p14:sldId id="10248"/>
            <p14:sldId id="10254"/>
            <p14:sldId id="311"/>
            <p14:sldId id="319"/>
            <p14:sldId id="10214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0002"/>
    <a:srgbClr val="0070BC"/>
    <a:srgbClr val="ED9945"/>
    <a:srgbClr val="264F00"/>
    <a:srgbClr val="3A3A3A"/>
    <a:srgbClr val="0E8B34"/>
    <a:srgbClr val="F1C418"/>
    <a:srgbClr val="5A00BE"/>
    <a:srgbClr val="C97F14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50F2F7-82A3-4060-859F-2CEB0437EFA5}" v="91" dt="2019-10-28T20:22:53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69403" autoAdjust="0"/>
  </p:normalViewPr>
  <p:slideViewPr>
    <p:cSldViewPr snapToGrid="0">
      <p:cViewPr>
        <p:scale>
          <a:sx n="75" d="100"/>
          <a:sy n="75" d="100"/>
        </p:scale>
        <p:origin x="1920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EBFF6-CACE-470A-853F-10030E97C7BF}" type="datetimeFigureOut">
              <a:rPr lang="nl-NL" smtClean="0"/>
              <a:t>23-10-2019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3F64A-B764-49E6-BF32-266E58E545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6901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rlintveldblazor.azurewebsites.net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cveld/blazor-experiments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AspLabs/tree/master/src/ComponentsElectron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mozilla.org/blog/2017/11/13/webassembly-in-browsers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Blazor/issues/286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mono-project.com/news/2017/08/09/hello-webassembly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Prepare:</a:t>
            </a:r>
          </a:p>
          <a:p>
            <a:r>
              <a:rPr lang="nl-NL"/>
              <a:t>Warm-up: </a:t>
            </a:r>
            <a:r>
              <a:rPr lang="nl-NL">
                <a:hlinkClick r:id="rId3"/>
              </a:rPr>
              <a:t>https://carlintveldblazor.azurewebsites.net</a:t>
            </a:r>
            <a:endParaRPr lang="nl-NL"/>
          </a:p>
          <a:p>
            <a:pPr marL="0" indent="0">
              <a:buFont typeface="Arial" panose="020B0604020202020204" pitchFamily="34" charset="0"/>
              <a:buNone/>
            </a:pPr>
            <a:r>
              <a:rPr lang="nl-NL"/>
              <a:t>Preparation steps: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/>
          </a:p>
          <a:p>
            <a:pPr marL="0" indent="0">
              <a:buFont typeface="Arial" panose="020B0604020202020204" pitchFamily="34" charset="0"/>
              <a:buNone/>
            </a:pPr>
            <a:r>
              <a:rPr lang="nl-NL"/>
              <a:t>* Deinstall: PWA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/>
              <a:t>* Chrome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/>
              <a:t>	- Blazor WebAssembly app: http://localhost:54385/ (experiments repo: </a:t>
            </a:r>
            <a:r>
              <a:rPr lang="nl-NL">
                <a:hlinkClick r:id="rId4"/>
              </a:rPr>
              <a:t>https://github.com/cveld/blazor-experiments</a:t>
            </a:r>
            <a:r>
              <a:rPr lang="nl-NL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/>
              <a:t>	- Blazor Server app: https://localhost:44345/ (experiments repo)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/>
              <a:t>	- Blazor DualMode: http://localhost:60369/ (BlazorDualMode repo:  https://github.com/Suchiman/BlazorDualMode)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/>
              <a:t>	- Blazor Experiments app: https://localhost:44316/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/>
              <a:t>	- PWA example: https://krdmllr.github.io/DotnetPwaSample/		Konrad Müller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/>
              <a:t>	- </a:t>
            </a:r>
            <a:r>
              <a:rPr lang="nl-NL">
                <a:hlinkClick r:id="rId3"/>
              </a:rPr>
              <a:t>https://carlintveldblazor.azurewebsites.net</a:t>
            </a:r>
            <a:endParaRPr lang="nl-NL"/>
          </a:p>
          <a:p>
            <a:pPr marL="0" indent="0">
              <a:buFont typeface="Arial" panose="020B0604020202020204" pitchFamily="34" charset="0"/>
              <a:buNone/>
            </a:pPr>
            <a:endParaRPr lang="nl-NL"/>
          </a:p>
          <a:p>
            <a:pPr marL="0" indent="0">
              <a:buFont typeface="Arial" panose="020B0604020202020204" pitchFamily="34" charset="0"/>
              <a:buNone/>
            </a:pPr>
            <a:endParaRPr lang="nl-NL"/>
          </a:p>
          <a:p>
            <a:pPr marL="0" indent="0">
              <a:buFont typeface="Arial" panose="020B0604020202020204" pitchFamily="34" charset="0"/>
              <a:buNone/>
            </a:pPr>
            <a:r>
              <a:rPr lang="nl-NL"/>
              <a:t>* Visual Studio Preview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/>
              <a:t>	- Blazor Experiments repo </a:t>
            </a:r>
            <a:r>
              <a:rPr lang="nl-NL">
                <a:hlinkClick r:id="rId4"/>
              </a:rPr>
              <a:t>https://github.com/cveld/blazor-experiments</a:t>
            </a:r>
            <a:endParaRPr lang="nl-NL"/>
          </a:p>
          <a:p>
            <a:pPr marL="0" indent="0">
              <a:buFont typeface="Arial" panose="020B0604020202020204" pitchFamily="34" charset="0"/>
              <a:buNone/>
            </a:pPr>
            <a:r>
              <a:rPr lang="nl-NL"/>
              <a:t>	- Blazor Dual Mode https://github.com/Suchiman/BlazorDualMode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/>
              <a:t>* Visual Studio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/>
              <a:t>	- Components Electron https://github.com/aspnet/AspLabs/tree/master/src/ComponentsElectron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/>
          </a:p>
          <a:p>
            <a:pPr marL="0" indent="0">
              <a:buFont typeface="Arial" panose="020B0604020202020204" pitchFamily="34" charset="0"/>
              <a:buNone/>
            </a:pP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3F64A-B764-49E6-BF32-266E58E5455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557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E.g. Quick Actions are not available</a:t>
            </a:r>
          </a:p>
          <a:p>
            <a:r>
              <a:rPr lang="en-US"/>
              <a:t>Broken library files are not discovered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3F64A-B764-49E6-BF32-266E58E5455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024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PWA:</a:t>
            </a:r>
          </a:p>
          <a:p>
            <a:r>
              <a:rPr lang="nl-NL"/>
              <a:t>https://medium.com/@k.l.mueller/create-progressive-web-apps-with-net-using-blazor-6aa719e38000</a:t>
            </a:r>
          </a:p>
          <a:p>
            <a:r>
              <a:rPr lang="nl-NL"/>
              <a:t>https://krdmllr.github.io/DotnetPwaSample/   Konrad Müller</a:t>
            </a:r>
          </a:p>
          <a:p>
            <a:endParaRPr lang="nl-NL"/>
          </a:p>
          <a:p>
            <a:r>
              <a:rPr lang="nl-NL"/>
              <a:t>Electron:</a:t>
            </a:r>
          </a:p>
          <a:p>
            <a:r>
              <a:rPr lang="nl-NL">
                <a:hlinkClick r:id="rId3"/>
              </a:rPr>
              <a:t>https://github.com/aspnet/AspLabs/tree/master/src/ComponentsElectron</a:t>
            </a:r>
            <a:r>
              <a:rPr lang="nl-NL"/>
              <a:t> -&gt; TestApp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3F64A-B764-49E6-BF32-266E58E54552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7593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E778D-2A57-4226-B72B-26EA3CA601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640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2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3F64A-B764-49E6-BF32-266E58E5455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8753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04DDF1-948D-4526-BE7B-34874455662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59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.NET Core 3.0 released 23 September 2019</a:t>
            </a:r>
          </a:p>
          <a:p>
            <a:r>
              <a:rPr lang="en-US"/>
              <a:t>November 2017 Mozilla declared support in all major browsers for WebAssembly (</a:t>
            </a:r>
            <a:r>
              <a:rPr lang="nl-NL">
                <a:hlinkClick r:id="rId3"/>
              </a:rPr>
              <a:t>https://blog.mozilla.org/blog/2017/11/13/webassembly-in-browsers/</a:t>
            </a:r>
            <a:r>
              <a:rPr lang="en-US"/>
              <a:t>)</a:t>
            </a:r>
          </a:p>
          <a:p>
            <a:r>
              <a:rPr lang="en-US"/>
              <a:t>Demos: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Blazor new project experience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Browser: WebAssembly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10/25/2019 1:10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09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Why Mono? See </a:t>
            </a:r>
            <a:r>
              <a:rPr lang="nl-NL">
                <a:hlinkClick r:id="rId3"/>
              </a:rPr>
              <a:t>https://github.com/aspnet/Blazor/issues/286</a:t>
            </a:r>
            <a:endParaRPr lang="nl-NL"/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Mono support for WebAssembly is 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committed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nl-NL">
                <a:hlinkClick r:id="rId4"/>
              </a:rPr>
              <a:t>https://www.mono-project.com/news/2017/08/09/hello-webassembly/</a:t>
            </a:r>
            <a:r>
              <a:rPr lang="nl-NL"/>
              <a:t>)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has been making steady progress. Mono is already the Microsoft support .NET runtime for a variety of client scenarios (Android, iOS, macOS, games) and is a natural fit for Blazor.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.NET 5 timeframe we will probably see some convergence between CoreRT and Mono.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WebAssembly behavior: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Mono runtime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assemblies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3F64A-B764-49E6-BF32-266E58E5455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6954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10/26/2019 11:08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32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Dual Mode:</a:t>
            </a:r>
          </a:p>
          <a:p>
            <a:r>
              <a:rPr lang="en-US"/>
              <a:t>https://github.com/Suchiman/BlazorDualMode</a:t>
            </a:r>
          </a:p>
          <a:p>
            <a:endParaRPr lang="en-US"/>
          </a:p>
          <a:p>
            <a:r>
              <a:rPr lang="en-US"/>
              <a:t>?mode=server</a:t>
            </a:r>
          </a:p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3F64A-B764-49E6-BF32-266E58E5455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9307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Demos: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/>
              <a:t>Building a component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/>
              <a:t>Component library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/>
              <a:t>Forms validation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/>
              <a:t>JavaScript interop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/>
              <a:t>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3F64A-B764-49E6-BF32-266E58E5455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4302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Show WebSocket traffic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3F64A-B764-49E6-BF32-266E58E5455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631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3A3A3A"/>
                </a:solidFill>
              </a:defRPr>
            </a:lvl1pPr>
            <a:lvl2pPr>
              <a:defRPr>
                <a:solidFill>
                  <a:srgbClr val="3A3A3A"/>
                </a:solidFill>
              </a:defRPr>
            </a:lvl2pPr>
            <a:lvl3pPr>
              <a:defRPr>
                <a:solidFill>
                  <a:srgbClr val="3A3A3A"/>
                </a:solidFill>
              </a:defRPr>
            </a:lvl3pPr>
            <a:lvl4pPr>
              <a:defRPr>
                <a:solidFill>
                  <a:srgbClr val="3A3A3A"/>
                </a:solidFill>
              </a:defRPr>
            </a:lvl4pPr>
            <a:lvl5pPr>
              <a:defRPr>
                <a:solidFill>
                  <a:srgbClr val="3A3A3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563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9488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9322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0163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B0B8-230A-444B-8A9A-487993C95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9FF7D-04BB-40D9-B1AB-0C1E8FB79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E7D25-5BA2-4DDC-AF88-3D43389E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12BD-1F8F-4679-B338-934ACB88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B249-7FD8-4324-A18C-D3D4B1E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986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 (Color)">
    <p:bg>
      <p:bgPr>
        <a:solidFill>
          <a:srgbClr val="007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9829800" y="6288024"/>
            <a:ext cx="1566672" cy="490728"/>
          </a:xfrm>
          <a:prstGeom prst="rect">
            <a:avLst/>
          </a:prstGeom>
          <a:solidFill>
            <a:srgbClr val="00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731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546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828282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rgbClr val="828282"/>
                </a:solidFill>
                <a:latin typeface="Consolas" panose="020B0609020204030204" pitchFamily="49" charset="0"/>
              </a:defRPr>
            </a:lvl2pPr>
            <a:lvl3pPr>
              <a:defRPr>
                <a:solidFill>
                  <a:srgbClr val="828282"/>
                </a:solidFill>
                <a:latin typeface="Consolas" panose="020B0609020204030204" pitchFamily="49" charset="0"/>
              </a:defRPr>
            </a:lvl3pPr>
            <a:lvl4pPr>
              <a:defRPr>
                <a:solidFill>
                  <a:srgbClr val="828282"/>
                </a:solidFill>
                <a:latin typeface="Consolas" panose="020B0609020204030204" pitchFamily="49" charset="0"/>
              </a:defRPr>
            </a:lvl4pPr>
            <a:lvl5pPr>
              <a:defRPr>
                <a:solidFill>
                  <a:srgbClr val="828282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256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042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878" y="1825625"/>
            <a:ext cx="5493242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6336085" y="1825625"/>
            <a:ext cx="5493242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35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878" y="2529840"/>
            <a:ext cx="5493242" cy="36471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6336085" y="2529839"/>
            <a:ext cx="5493242" cy="36471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19878" y="1816894"/>
            <a:ext cx="5493242" cy="5867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2"/>
          </p:nvPr>
        </p:nvSpPr>
        <p:spPr>
          <a:xfrm>
            <a:off x="6336085" y="1816893"/>
            <a:ext cx="5493242" cy="5867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621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78" y="457200"/>
            <a:ext cx="435214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646139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878" y="2057400"/>
            <a:ext cx="435214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940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200" y="457200"/>
            <a:ext cx="43524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6456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200" y="2057400"/>
            <a:ext cx="435240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101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349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021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878" y="365125"/>
            <a:ext cx="114094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878" y="1825625"/>
            <a:ext cx="114094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2360444" y="0"/>
            <a:ext cx="1612900" cy="5441866"/>
            <a:chOff x="12307104" y="790561"/>
            <a:chExt cx="1612900" cy="5441866"/>
          </a:xfrm>
        </p:grpSpPr>
        <p:sp>
          <p:nvSpPr>
            <p:cNvPr id="10" name="Rectangle 9"/>
            <p:cNvSpPr/>
            <p:nvPr/>
          </p:nvSpPr>
          <p:spPr>
            <a:xfrm>
              <a:off x="12307104" y="790561"/>
              <a:ext cx="1612900" cy="6985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307104" y="1581122"/>
              <a:ext cx="1612900" cy="698500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307104" y="2371683"/>
              <a:ext cx="1612900" cy="698500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307104" y="3162244"/>
              <a:ext cx="1612900" cy="698500"/>
            </a:xfrm>
            <a:prstGeom prst="rect">
              <a:avLst/>
            </a:prstGeom>
            <a:solidFill>
              <a:srgbClr val="0070BC"/>
            </a:solidFill>
            <a:ln>
              <a:solidFill>
                <a:srgbClr val="0070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rgbClr val="0070BC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2307104" y="3952805"/>
              <a:ext cx="1612900" cy="698500"/>
            </a:xfrm>
            <a:prstGeom prst="rect">
              <a:avLst/>
            </a:prstGeom>
            <a:solidFill>
              <a:srgbClr val="ED9945"/>
            </a:solidFill>
            <a:ln>
              <a:solidFill>
                <a:srgbClr val="ED99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rgbClr val="0070BC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2307104" y="4743366"/>
              <a:ext cx="1612900" cy="698500"/>
            </a:xfrm>
            <a:prstGeom prst="rect">
              <a:avLst/>
            </a:prstGeom>
            <a:solidFill>
              <a:srgbClr val="CF0002"/>
            </a:solidFill>
            <a:ln>
              <a:solidFill>
                <a:srgbClr val="CF00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rgbClr val="0070BC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2307104" y="5533927"/>
              <a:ext cx="1612900" cy="698500"/>
            </a:xfrm>
            <a:prstGeom prst="rect">
              <a:avLst/>
            </a:prstGeom>
            <a:solidFill>
              <a:srgbClr val="264F00"/>
            </a:solidFill>
            <a:ln>
              <a:solidFill>
                <a:srgbClr val="264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rgbClr val="264F00"/>
                </a:solidFill>
              </a:endParaRPr>
            </a:p>
          </p:txBody>
        </p:sp>
      </p:grp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5CCD2DE6-C609-4816-97DB-252F017BCA83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bg1">
                    <a:lumMod val="65000"/>
                  </a:schemeClr>
                </a:solidFill>
              </a:rPr>
              <a:t>Blazor a new .NET SPA Framework | Carl in ‘t Veld | @cveld | 29-10-2019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FF57AD-DEDF-467A-9A51-3C8BFC2903F1}"/>
              </a:ext>
            </a:extLst>
          </p:cNvPr>
          <p:cNvSpPr/>
          <p:nvPr userDrawn="1"/>
        </p:nvSpPr>
        <p:spPr>
          <a:xfrm>
            <a:off x="11507476" y="6488668"/>
            <a:ext cx="3064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4CE784C-D0C3-487C-B51D-2DB448B8B260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893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875" r:id="rId2"/>
    <p:sldLayoutId id="2147483725" r:id="rId3"/>
    <p:sldLayoutId id="2147483726" r:id="rId4"/>
    <p:sldLayoutId id="2147483877" r:id="rId5"/>
    <p:sldLayoutId id="2147483730" r:id="rId6"/>
    <p:sldLayoutId id="2147483731" r:id="rId7"/>
    <p:sldLayoutId id="2147483728" r:id="rId8"/>
    <p:sldLayoutId id="2147483729" r:id="rId9"/>
    <p:sldLayoutId id="2147483882" r:id="rId10"/>
    <p:sldLayoutId id="2147483883" r:id="rId11"/>
    <p:sldLayoutId id="2147483884" r:id="rId12"/>
    <p:sldLayoutId id="21474838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BC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rgbClr val="3A3A3A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A3A3A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A3A3A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A3A3A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A3A3A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878" y="365125"/>
            <a:ext cx="114094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878" y="1825625"/>
            <a:ext cx="114094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2360444" y="0"/>
            <a:ext cx="1612900" cy="5441866"/>
            <a:chOff x="12307104" y="790561"/>
            <a:chExt cx="1612900" cy="5441866"/>
          </a:xfrm>
        </p:grpSpPr>
        <p:sp>
          <p:nvSpPr>
            <p:cNvPr id="10" name="Rectangle 9"/>
            <p:cNvSpPr/>
            <p:nvPr/>
          </p:nvSpPr>
          <p:spPr>
            <a:xfrm>
              <a:off x="12307104" y="790561"/>
              <a:ext cx="1612900" cy="6985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307104" y="1581122"/>
              <a:ext cx="1612900" cy="698500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307104" y="2371683"/>
              <a:ext cx="1612900" cy="698500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307104" y="3162244"/>
              <a:ext cx="1612900" cy="698500"/>
            </a:xfrm>
            <a:prstGeom prst="rect">
              <a:avLst/>
            </a:prstGeom>
            <a:solidFill>
              <a:srgbClr val="0070BC"/>
            </a:solidFill>
            <a:ln>
              <a:solidFill>
                <a:srgbClr val="0070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rgbClr val="0070BC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2307104" y="3952805"/>
              <a:ext cx="1612900" cy="698500"/>
            </a:xfrm>
            <a:prstGeom prst="rect">
              <a:avLst/>
            </a:prstGeom>
            <a:solidFill>
              <a:srgbClr val="ED9945"/>
            </a:solidFill>
            <a:ln>
              <a:solidFill>
                <a:srgbClr val="ED99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rgbClr val="0070BC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2307104" y="4743366"/>
              <a:ext cx="1612900" cy="698500"/>
            </a:xfrm>
            <a:prstGeom prst="rect">
              <a:avLst/>
            </a:prstGeom>
            <a:solidFill>
              <a:srgbClr val="CF0002"/>
            </a:solidFill>
            <a:ln>
              <a:solidFill>
                <a:srgbClr val="CF00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rgbClr val="0070BC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2307104" y="5533927"/>
              <a:ext cx="1612900" cy="698500"/>
            </a:xfrm>
            <a:prstGeom prst="rect">
              <a:avLst/>
            </a:prstGeom>
            <a:solidFill>
              <a:srgbClr val="264F00"/>
            </a:solidFill>
            <a:ln>
              <a:solidFill>
                <a:srgbClr val="264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rgbClr val="264F00"/>
                </a:solidFill>
              </a:endParaRPr>
            </a:p>
          </p:txBody>
        </p:sp>
      </p:grp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5CCD2DE6-C609-4816-97DB-252F017BCA83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</a:rPr>
              <a:t>Blazor a new .NET SPA Framework | Carl in ‘t Veld | @cveld | 29-10-2019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FF57AD-DEDF-467A-9A51-3C8BFC2903F1}"/>
              </a:ext>
            </a:extLst>
          </p:cNvPr>
          <p:cNvSpPr/>
          <p:nvPr userDrawn="1"/>
        </p:nvSpPr>
        <p:spPr>
          <a:xfrm>
            <a:off x="11507476" y="6488668"/>
            <a:ext cx="3064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4CE784C-D0C3-487C-B51D-2DB448B8B260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59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BC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rgbClr val="3A3A3A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A3A3A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A3A3A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A3A3A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A3A3A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nan/BlazorStyled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host-and-deploy/blazor/server?view=aspnetcore-3.0" TargetMode="External"/><Relationship Id="rId2" Type="http://schemas.openxmlformats.org/officeDocument/2006/relationships/hyperlink" Target="https://devblogs.microsoft.com/aspnet/blazor-server-in-net-core-3-0-scenarios-and-performance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microsoft.com/azure/virtual-machines/windows/sizes-general#dv2-series" TargetMode="External"/><Relationship Id="rId4" Type="http://schemas.openxmlformats.org/officeDocument/2006/relationships/hyperlink" Target="https://aka.ms/blazorworksho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aspnet/asp-net-core-updates-in-net-core-3-1-preview-1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arlintveldblazor.azurewebsites.net/" TargetMode="External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arlintveldblazor.azurewebsites.net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aka.ms/awesomeblazor" TargetMode="External"/><Relationship Id="rId3" Type="http://schemas.openxmlformats.org/officeDocument/2006/relationships/hyperlink" Target="https://blazor.net/" TargetMode="External"/><Relationship Id="rId7" Type="http://schemas.openxmlformats.org/officeDocument/2006/relationships/hyperlink" Target="https://aka.ms/blazorworksho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visualstudio.com/preview" TargetMode="External"/><Relationship Id="rId5" Type="http://schemas.openxmlformats.org/officeDocument/2006/relationships/hyperlink" Target="https://dot.net/get-core3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s://blazor.net/docs" TargetMode="External"/><Relationship Id="rId9" Type="http://schemas.openxmlformats.org/officeDocument/2006/relationships/hyperlink" Target="https://github.com/cveld/blazor-experimen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3.svg"/><Relationship Id="rId5" Type="http://schemas.openxmlformats.org/officeDocument/2006/relationships/image" Target="../media/image15.png"/><Relationship Id="rId4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chiman/BlazorDualMod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2050" name="Picture 2" descr="https://tres.nl/wp-content/themes/tres-internet-wordpress/assets/images/next/background.jpg">
            <a:extLst>
              <a:ext uri="{FF2B5EF4-FFF2-40B4-BE49-F238E27FC236}">
                <a16:creationId xmlns:a16="http://schemas.microsoft.com/office/drawing/2014/main" id="{7A3FFEE9-8996-4698-A77F-7CA5884E6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76650"/>
            <a:ext cx="12280370" cy="766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A56216B-8258-4514-98E2-1AF946C1F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9300" y="2705100"/>
            <a:ext cx="8153400" cy="1447800"/>
          </a:xfrm>
          <a:prstGeom prst="rect">
            <a:avLst/>
          </a:prstGeom>
        </p:spPr>
      </p:pic>
      <p:pic>
        <p:nvPicPr>
          <p:cNvPr id="2052" name="Picture 4" descr="https://tres.nl/wp-content/themes/tres-internet-wordpress/assets/images/logo-white.png">
            <a:extLst>
              <a:ext uri="{FF2B5EF4-FFF2-40B4-BE49-F238E27FC236}">
                <a16:creationId xmlns:a16="http://schemas.microsoft.com/office/drawing/2014/main" id="{45FF6AA6-48A1-4EAB-B76A-4F6121F8F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690688"/>
            <a:ext cx="15240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569151-0422-46FB-B605-CB647E27E78A}"/>
              </a:ext>
            </a:extLst>
          </p:cNvPr>
          <p:cNvSpPr txBox="1"/>
          <p:nvPr/>
        </p:nvSpPr>
        <p:spPr>
          <a:xfrm>
            <a:off x="2572512" y="4525160"/>
            <a:ext cx="774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Blazor, a new .NET Single Page App Framework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12073-FBAD-4873-B46B-5220FA6A31FF}"/>
              </a:ext>
            </a:extLst>
          </p:cNvPr>
          <p:cNvSpPr txBox="1"/>
          <p:nvPr/>
        </p:nvSpPr>
        <p:spPr>
          <a:xfrm>
            <a:off x="2572512" y="4970572"/>
            <a:ext cx="514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Carl in ’t Veld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5EBA70-3BEA-47C9-A96B-A0C3E8347067}"/>
              </a:ext>
            </a:extLst>
          </p:cNvPr>
          <p:cNvSpPr txBox="1"/>
          <p:nvPr/>
        </p:nvSpPr>
        <p:spPr>
          <a:xfrm>
            <a:off x="2578608" y="5330236"/>
            <a:ext cx="514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29 oktober 2019</a:t>
            </a:r>
          </a:p>
        </p:txBody>
      </p:sp>
    </p:spTree>
    <p:extLst>
      <p:ext uri="{BB962C8B-B14F-4D97-AF65-F5344CB8AC3E}">
        <p14:creationId xmlns:p14="http://schemas.microsoft.com/office/powerpoint/2010/main" val="94006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E68C90-0050-44B0-B3FA-13662D8E1886}"/>
              </a:ext>
            </a:extLst>
          </p:cNvPr>
          <p:cNvSpPr/>
          <p:nvPr/>
        </p:nvSpPr>
        <p:spPr>
          <a:xfrm>
            <a:off x="8046500" y="2276855"/>
            <a:ext cx="2367956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PUBLISHING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266EFE-7FDE-4C7B-A04B-3E62B02A337E}"/>
              </a:ext>
            </a:extLst>
          </p:cNvPr>
          <p:cNvGrpSpPr/>
          <p:nvPr/>
        </p:nvGrpSpPr>
        <p:grpSpPr>
          <a:xfrm>
            <a:off x="4767385" y="3116596"/>
            <a:ext cx="2657230" cy="624808"/>
            <a:chOff x="977953" y="2433131"/>
            <a:chExt cx="6182954" cy="1453829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8C45CDE-36DE-46C0-9FB9-6A9EFA715ABE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D509018-2A8F-4D06-99F1-58A68B00541B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37941AE-6213-4108-B3B5-84732481DCBC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916163F-4DBC-4AC1-8100-ADBEC8FF6B9A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E56312-7B1E-47F0-A3AC-60DEFB0A196F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74F135-ED18-422E-8542-3DFDD24F7141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D61302C4-DEB6-45B3-8FEC-2DA0865606CA}"/>
              </a:ext>
            </a:extLst>
          </p:cNvPr>
          <p:cNvSpPr/>
          <p:nvPr/>
        </p:nvSpPr>
        <p:spPr>
          <a:xfrm>
            <a:off x="666554" y="1397991"/>
            <a:ext cx="3922869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COMPONENT MODEL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9F9BEE-A61B-4347-98A6-73ADAFD2D02D}"/>
              </a:ext>
            </a:extLst>
          </p:cNvPr>
          <p:cNvSpPr/>
          <p:nvPr/>
        </p:nvSpPr>
        <p:spPr>
          <a:xfrm>
            <a:off x="7603605" y="1397991"/>
            <a:ext cx="4161717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FORMS &amp; VALIDATION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DD7DFB-4A1A-4BE4-B8E5-E375BE4C25EA}"/>
              </a:ext>
            </a:extLst>
          </p:cNvPr>
          <p:cNvSpPr/>
          <p:nvPr/>
        </p:nvSpPr>
        <p:spPr>
          <a:xfrm>
            <a:off x="812637" y="519127"/>
            <a:ext cx="4616969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DEPENDENCY INJECTION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5BEBD0-7B89-41ED-A02B-6A627641FEE6}"/>
              </a:ext>
            </a:extLst>
          </p:cNvPr>
          <p:cNvSpPr/>
          <p:nvPr/>
        </p:nvSpPr>
        <p:spPr>
          <a:xfrm>
            <a:off x="8022596" y="4034583"/>
            <a:ext cx="2855269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AUTO REBUILD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AEDD0F-B28D-400E-A406-1037E915CAFA}"/>
              </a:ext>
            </a:extLst>
          </p:cNvPr>
          <p:cNvSpPr/>
          <p:nvPr/>
        </p:nvSpPr>
        <p:spPr>
          <a:xfrm>
            <a:off x="1494036" y="4034583"/>
            <a:ext cx="2699778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UNIT TESTING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469A1F-2797-48AE-A30D-4F20EEE8C558}"/>
              </a:ext>
            </a:extLst>
          </p:cNvPr>
          <p:cNvSpPr/>
          <p:nvPr/>
        </p:nvSpPr>
        <p:spPr>
          <a:xfrm>
            <a:off x="7671476" y="4913447"/>
            <a:ext cx="3966150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JAVASCRIPT INTEROP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6163F2-BC77-45D7-8F4F-D80155848E35}"/>
              </a:ext>
            </a:extLst>
          </p:cNvPr>
          <p:cNvSpPr/>
          <p:nvPr/>
        </p:nvSpPr>
        <p:spPr>
          <a:xfrm>
            <a:off x="6847026" y="519127"/>
            <a:ext cx="4812536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SERVER-SIDE RENDERING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07FD72-8F65-4467-A44D-EAAA64F65230}"/>
              </a:ext>
            </a:extLst>
          </p:cNvPr>
          <p:cNvSpPr/>
          <p:nvPr/>
        </p:nvSpPr>
        <p:spPr>
          <a:xfrm>
            <a:off x="1853269" y="2276855"/>
            <a:ext cx="2324674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DEBUGGING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8F2F0E-44EC-4402-ADF6-245B12076152}"/>
              </a:ext>
            </a:extLst>
          </p:cNvPr>
          <p:cNvSpPr/>
          <p:nvPr/>
        </p:nvSpPr>
        <p:spPr>
          <a:xfrm>
            <a:off x="582301" y="5792312"/>
            <a:ext cx="4899097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INTELLISENSE &amp; TOOLING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64E1DF-497E-4192-AA1E-FD3E937E374C}"/>
              </a:ext>
            </a:extLst>
          </p:cNvPr>
          <p:cNvSpPr/>
          <p:nvPr/>
        </p:nvSpPr>
        <p:spPr>
          <a:xfrm>
            <a:off x="8444891" y="3155719"/>
            <a:ext cx="1816523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LAYOUTS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42970B-2CA2-40DE-8105-FBCCF026169A}"/>
              </a:ext>
            </a:extLst>
          </p:cNvPr>
          <p:cNvSpPr/>
          <p:nvPr/>
        </p:nvSpPr>
        <p:spPr>
          <a:xfrm>
            <a:off x="606441" y="4913447"/>
            <a:ext cx="4054315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ASSEMBLY TRIMMING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8B2C71-56C4-4F01-9790-748D7C448AB9}"/>
              </a:ext>
            </a:extLst>
          </p:cNvPr>
          <p:cNvSpPr/>
          <p:nvPr/>
        </p:nvSpPr>
        <p:spPr>
          <a:xfrm>
            <a:off x="6797690" y="5792312"/>
            <a:ext cx="4490332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COMPONENT PACKAGES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EF6729-13D6-45E8-88FD-1BE9C101D211}"/>
              </a:ext>
            </a:extLst>
          </p:cNvPr>
          <p:cNvSpPr/>
          <p:nvPr/>
        </p:nvSpPr>
        <p:spPr>
          <a:xfrm>
            <a:off x="1978908" y="3155719"/>
            <a:ext cx="1800493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ROUTING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16B5B50-CA8C-4185-8DC1-135A3739B3C4}"/>
              </a:ext>
            </a:extLst>
          </p:cNvPr>
          <p:cNvCxnSpPr>
            <a:cxnSpLocks/>
          </p:cNvCxnSpPr>
          <p:nvPr/>
        </p:nvCxnSpPr>
        <p:spPr>
          <a:xfrm flipH="1">
            <a:off x="4019315" y="3448106"/>
            <a:ext cx="474992" cy="0"/>
          </a:xfrm>
          <a:prstGeom prst="line">
            <a:avLst/>
          </a:pr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5E145EF-6D68-4483-9F2B-2795A864D70C}"/>
              </a:ext>
            </a:extLst>
          </p:cNvPr>
          <p:cNvSpPr/>
          <p:nvPr/>
        </p:nvSpPr>
        <p:spPr>
          <a:xfrm>
            <a:off x="5606509" y="1012671"/>
            <a:ext cx="493185" cy="194420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80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95BE6D9-2067-4FC2-9FDF-D47632523ED1}"/>
              </a:ext>
            </a:extLst>
          </p:cNvPr>
          <p:cNvSpPr/>
          <p:nvPr/>
        </p:nvSpPr>
        <p:spPr>
          <a:xfrm>
            <a:off x="4767385" y="1863569"/>
            <a:ext cx="857856" cy="1093304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80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42ABEE0-1174-4A93-B213-B04FF6ECB957}"/>
              </a:ext>
            </a:extLst>
          </p:cNvPr>
          <p:cNvSpPr/>
          <p:nvPr/>
        </p:nvSpPr>
        <p:spPr>
          <a:xfrm>
            <a:off x="4345433" y="2615595"/>
            <a:ext cx="725947" cy="3412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80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CD171D1-87D6-44E9-B03E-5764CE693C25}"/>
              </a:ext>
            </a:extLst>
          </p:cNvPr>
          <p:cNvCxnSpPr>
            <a:cxnSpLocks/>
          </p:cNvCxnSpPr>
          <p:nvPr/>
        </p:nvCxnSpPr>
        <p:spPr>
          <a:xfrm>
            <a:off x="7690625" y="3450003"/>
            <a:ext cx="474992" cy="0"/>
          </a:xfrm>
          <a:prstGeom prst="line">
            <a:avLst/>
          </a:pr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DECC39B-A1DE-48F7-A57B-C28FEA88FA81}"/>
              </a:ext>
            </a:extLst>
          </p:cNvPr>
          <p:cNvSpPr/>
          <p:nvPr/>
        </p:nvSpPr>
        <p:spPr>
          <a:xfrm flipH="1">
            <a:off x="6087650" y="1014568"/>
            <a:ext cx="493185" cy="194420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80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CB46639-EC83-439F-AB17-8039777E93A3}"/>
              </a:ext>
            </a:extLst>
          </p:cNvPr>
          <p:cNvSpPr/>
          <p:nvPr/>
        </p:nvSpPr>
        <p:spPr>
          <a:xfrm flipH="1">
            <a:off x="6559691" y="1865466"/>
            <a:ext cx="857856" cy="1093304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80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A01D044-52E3-47F5-9BF7-4884255AC7E0}"/>
              </a:ext>
            </a:extLst>
          </p:cNvPr>
          <p:cNvSpPr/>
          <p:nvPr/>
        </p:nvSpPr>
        <p:spPr>
          <a:xfrm flipH="1">
            <a:off x="7113552" y="2617492"/>
            <a:ext cx="725947" cy="3412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80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115C0E4-BF84-4F26-A461-66325383A28B}"/>
              </a:ext>
            </a:extLst>
          </p:cNvPr>
          <p:cNvSpPr/>
          <p:nvPr/>
        </p:nvSpPr>
        <p:spPr>
          <a:xfrm flipV="1">
            <a:off x="5610043" y="4024334"/>
            <a:ext cx="493185" cy="194420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1EE4C80-38FF-4128-9161-A67B5FB178D2}"/>
              </a:ext>
            </a:extLst>
          </p:cNvPr>
          <p:cNvSpPr/>
          <p:nvPr/>
        </p:nvSpPr>
        <p:spPr>
          <a:xfrm flipV="1">
            <a:off x="4770919" y="4024334"/>
            <a:ext cx="857856" cy="1093304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A79AF22-6865-43A6-8A2C-05A0B7894A06}"/>
              </a:ext>
            </a:extLst>
          </p:cNvPr>
          <p:cNvSpPr/>
          <p:nvPr/>
        </p:nvSpPr>
        <p:spPr>
          <a:xfrm flipV="1">
            <a:off x="4348967" y="4024334"/>
            <a:ext cx="725947" cy="3412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3FB9C9C-911A-4D2E-803C-973C2911A35E}"/>
              </a:ext>
            </a:extLst>
          </p:cNvPr>
          <p:cNvSpPr/>
          <p:nvPr/>
        </p:nvSpPr>
        <p:spPr>
          <a:xfrm flipH="1" flipV="1">
            <a:off x="6088772" y="4022437"/>
            <a:ext cx="493185" cy="194420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530AF4C-D670-440A-9E83-4AFFED65B7FE}"/>
              </a:ext>
            </a:extLst>
          </p:cNvPr>
          <p:cNvSpPr/>
          <p:nvPr/>
        </p:nvSpPr>
        <p:spPr>
          <a:xfrm flipH="1" flipV="1">
            <a:off x="6563225" y="4022437"/>
            <a:ext cx="857856" cy="1093304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4D5631C-00B9-4700-A91B-5EC8314B634F}"/>
              </a:ext>
            </a:extLst>
          </p:cNvPr>
          <p:cNvSpPr/>
          <p:nvPr/>
        </p:nvSpPr>
        <p:spPr>
          <a:xfrm flipH="1" flipV="1">
            <a:off x="7117086" y="4022437"/>
            <a:ext cx="725947" cy="3412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3A3F44-AFB7-4B06-B967-F8BEE67B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4FD20-3EF7-4353-B74B-537875A25A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53127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3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4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/>
      <p:bldP spid="16" grpId="0"/>
      <p:bldP spid="17" grpId="0"/>
      <p:bldP spid="18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46" grpId="0" animBg="1"/>
      <p:bldP spid="47" grpId="0" animBg="1"/>
      <p:bldP spid="48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BCF4E0-CCC3-49E9-9258-0EC99A24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Demos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223499-2F6D-474C-A2E7-EA3E5BEAB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/>
              <a:t>Building a Blazor component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/>
              <a:t>Integrating a Material Design components library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/>
              <a:t>Building a modal dialog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/>
              <a:t>Adding form 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/>
              <a:t>Adding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/>
              <a:t>Adding JavaScript interop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/>
              <a:t>Adding Razor components to existing Razor pages</a:t>
            </a:r>
          </a:p>
        </p:txBody>
      </p:sp>
    </p:spTree>
    <p:extLst>
      <p:ext uri="{BB962C8B-B14F-4D97-AF65-F5344CB8AC3E}">
        <p14:creationId xmlns:p14="http://schemas.microsoft.com/office/powerpoint/2010/main" val="3895590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853B6F-04F5-4D81-8A72-F26DE630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Personal take aways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F57EA3-1CAE-4FE5-AA5B-EA77C5B57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NL"/>
              <a:t>Pros: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/>
              <a:t>Great to have a single Visual Studio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/>
              <a:t>Ready for enterprise employee facing apps or small to medium user 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/>
          </a:p>
          <a:p>
            <a:r>
              <a:rPr lang="nl-NL"/>
              <a:t>Cons: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/>
              <a:t>Rough edges in Intellisense</a:t>
            </a:r>
            <a:r>
              <a:rPr lang="nl-NL" i="1"/>
              <a:t>  will certainly improve towards 3.1</a:t>
            </a:r>
            <a:endParaRPr lang="nl-NL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/>
              <a:t>Some limitations in JavaScript event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/>
              <a:t>No hot reload   </a:t>
            </a:r>
            <a:r>
              <a:rPr lang="nl-NL" i="1"/>
              <a:t>will be addressed in .NET 5 timeline</a:t>
            </a:r>
            <a:endParaRPr lang="nl-NL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/>
              <a:t>No css and js bundling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/>
              <a:t>No css component isolation   </a:t>
            </a:r>
            <a:r>
              <a:rPr lang="nl-NL" i="1"/>
              <a:t>community solution available *)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i="1"/>
          </a:p>
          <a:p>
            <a:r>
              <a:rPr lang="nl-NL" i="1"/>
              <a:t>*) </a:t>
            </a:r>
            <a:r>
              <a:rPr lang="nl-NL">
                <a:hlinkClick r:id="rId3"/>
              </a:rPr>
              <a:t>https://github.com/chanan/BlazorStyled/</a:t>
            </a:r>
            <a:r>
              <a:rPr lang="nl-NL"/>
              <a:t>   Chanan Braunstein</a:t>
            </a:r>
          </a:p>
        </p:txBody>
      </p:sp>
    </p:spTree>
    <p:extLst>
      <p:ext uri="{BB962C8B-B14F-4D97-AF65-F5344CB8AC3E}">
        <p14:creationId xmlns:p14="http://schemas.microsoft.com/office/powerpoint/2010/main" val="3301057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A04CA2-7F32-4F1A-B70F-C1CBA7D3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Performance: using Blazor Server at scale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AE2D2-E98B-457D-B189-3A31E5275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8" y="4452937"/>
            <a:ext cx="11409449" cy="4351338"/>
          </a:xfrm>
        </p:spPr>
        <p:txBody>
          <a:bodyPr>
            <a:normAutofit/>
          </a:bodyPr>
          <a:lstStyle/>
          <a:p>
            <a:r>
              <a:rPr lang="nl-NL" sz="1800"/>
              <a:t>Source:</a:t>
            </a:r>
          </a:p>
          <a:p>
            <a:r>
              <a:rPr lang="nl-NL" sz="1800">
                <a:hlinkClick r:id="rId2"/>
              </a:rPr>
              <a:t>https://devblogs.microsoft.com/aspnet/blazor-server-in-net-core-3-0-scenarios-and-performance/</a:t>
            </a:r>
            <a:endParaRPr lang="nl-NL" sz="1800"/>
          </a:p>
          <a:p>
            <a:r>
              <a:rPr lang="nl-NL" sz="1800"/>
              <a:t>Danial Roth, Product Manager Blazor, 10 October 2019</a:t>
            </a:r>
            <a:br>
              <a:rPr lang="nl-NL" sz="1800"/>
            </a:br>
            <a:endParaRPr lang="nl-NL" sz="1800"/>
          </a:p>
          <a:p>
            <a:r>
              <a:rPr lang="nl-NL" sz="1800"/>
              <a:t>Guidance ~250 kB per user as a bare minimum:</a:t>
            </a:r>
          </a:p>
          <a:p>
            <a:r>
              <a:rPr lang="nl-NL" sz="1800">
                <a:hlinkClick r:id="rId3"/>
              </a:rPr>
              <a:t>https://docs.microsoft.com/en-us/aspnet/core/host-and-deploy/blazor/server?view=aspnetcore-3.0</a:t>
            </a:r>
            <a:endParaRPr lang="nl-NL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269217-31F4-4C75-BEE9-C65E9AA20C88}"/>
              </a:ext>
            </a:extLst>
          </p:cNvPr>
          <p:cNvSpPr txBox="1"/>
          <p:nvPr/>
        </p:nvSpPr>
        <p:spPr>
          <a:xfrm>
            <a:off x="419878" y="1474788"/>
            <a:ext cx="108704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Test basis: default Blazor template and a Blazor Server port of the Blazing Pizza app used for the Blazor workshop (</a:t>
            </a:r>
            <a:r>
              <a:rPr lang="en-US" u="sng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https://aka.ms/blazorworkshop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Standard_D1_v2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 instance on Azure (1 vCPU, 3.5 GB memory) could handle over 5,000 concurrent users without any degradation in latency.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Standard_D3_V2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 instance (4 vCPU, 14GB memory) handled well over 20,000 concurrent clients.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The main bottleneck for handling further load was available memory.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Additional updates on improvements in Blazor Server planned</a:t>
            </a:r>
          </a:p>
          <a:p>
            <a:endParaRPr lang="nl-NL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614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63F1-E95D-4656-B117-6B5F6E288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Blazor Server 3.1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C8D7-C000-4CB5-8943-D82BC4A18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>
                <a:latin typeface="Segoe UI Light" panose="020B0502040204020203" pitchFamily="34" charset="0"/>
              </a:rPr>
              <a:t>Expected November 2019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>
                <a:latin typeface="Segoe UI Light" panose="020B0502040204020203" pitchFamily="34" charset="0"/>
              </a:rPr>
              <a:t>Pass parameters to top-level components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>
                <a:latin typeface="Segoe UI Light" panose="020B0502040204020203" pitchFamily="34" charset="0"/>
              </a:rPr>
              <a:t>Partial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>
              <a:latin typeface="Segoe UI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>
                <a:latin typeface="Segoe UI Light" panose="020B0502040204020203" pitchFamily="34" charset="0"/>
                <a:hlinkClick r:id="rId2"/>
              </a:rPr>
              <a:t>https://devblogs.microsoft.com/aspnet/asp-net-core-updates-in-net-core-3-1-preview-1/</a:t>
            </a:r>
            <a:endParaRPr lang="nl-NL">
              <a:latin typeface="Segoe UI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97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6ED534-BA2E-4F44-A9F2-AABE3D8A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78" y="85725"/>
            <a:ext cx="11409449" cy="1325563"/>
          </a:xfrm>
        </p:spPr>
        <p:txBody>
          <a:bodyPr/>
          <a:lstStyle/>
          <a:p>
            <a:r>
              <a:rPr lang="nl-NL"/>
              <a:t>Real-time Webapps:</a:t>
            </a:r>
            <a:br>
              <a:rPr lang="nl-NL"/>
            </a:br>
            <a:r>
              <a:rPr lang="nl-NL"/>
              <a:t>Cross circuit commucation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DBCCCE-4054-44AF-BC87-6260089C2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53" y="1463032"/>
            <a:ext cx="6080947" cy="53310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4359BF-54F2-4260-8430-1A46EFA37AC5}"/>
              </a:ext>
            </a:extLst>
          </p:cNvPr>
          <p:cNvSpPr/>
          <p:nvPr/>
        </p:nvSpPr>
        <p:spPr>
          <a:xfrm>
            <a:off x="419878" y="6089134"/>
            <a:ext cx="419877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nl-NL">
                <a:hlinkClick r:id="rId3"/>
              </a:rPr>
              <a:t>https://carlintveldblazor.azurewebsites.net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4445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BB8E-58BB-4F7B-83FB-A5F9EB08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DDEE-ED01-4030-AB62-A97C368F2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/>
              <a:t>Like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/>
              <a:t>Book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03B81F-BB47-4ABE-B4D4-9171E0A0AC3B}"/>
              </a:ext>
            </a:extLst>
          </p:cNvPr>
          <p:cNvSpPr/>
          <p:nvPr/>
        </p:nvSpPr>
        <p:spPr>
          <a:xfrm>
            <a:off x="419878" y="6089134"/>
            <a:ext cx="419877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nl-NL">
                <a:hlinkClick r:id="rId2"/>
              </a:rPr>
              <a:t>https://carlintveldblazor.azurewebsites.net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4082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C8F0A78-CB3A-4741-A928-6055BCAA9D9D}"/>
              </a:ext>
            </a:extLst>
          </p:cNvPr>
          <p:cNvSpPr/>
          <p:nvPr/>
        </p:nvSpPr>
        <p:spPr>
          <a:xfrm rot="4608599">
            <a:off x="1752211" y="2618005"/>
            <a:ext cx="1186978" cy="129906"/>
          </a:xfrm>
          <a:prstGeom prst="rect">
            <a:avLst/>
          </a:prstGeom>
          <a:gradFill>
            <a:gsLst>
              <a:gs pos="100000">
                <a:srgbClr val="00B050"/>
              </a:gs>
              <a:gs pos="0">
                <a:srgbClr val="FFFF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4F487D4-5E25-4365-ACA4-B4CCE972AF9A}"/>
              </a:ext>
            </a:extLst>
          </p:cNvPr>
          <p:cNvSpPr/>
          <p:nvPr/>
        </p:nvSpPr>
        <p:spPr>
          <a:xfrm rot="4608599">
            <a:off x="2111556" y="4121001"/>
            <a:ext cx="1186978" cy="129906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rgbClr val="2C09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AC03CB-3446-4642-BE34-DEF096BC56F1}"/>
              </a:ext>
            </a:extLst>
          </p:cNvPr>
          <p:cNvSpPr/>
          <p:nvPr/>
        </p:nvSpPr>
        <p:spPr>
          <a:xfrm rot="4608599">
            <a:off x="2469155" y="5540391"/>
            <a:ext cx="1186978" cy="129906"/>
          </a:xfrm>
          <a:prstGeom prst="rect">
            <a:avLst/>
          </a:prstGeom>
          <a:gradFill>
            <a:gsLst>
              <a:gs pos="0">
                <a:srgbClr val="2C09FF"/>
              </a:gs>
              <a:gs pos="100000">
                <a:srgbClr val="8B00D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42A0194-FE57-4B3A-B6DF-D223A722A61B}"/>
              </a:ext>
            </a:extLst>
          </p:cNvPr>
          <p:cNvSpPr/>
          <p:nvPr/>
        </p:nvSpPr>
        <p:spPr>
          <a:xfrm rot="4608599">
            <a:off x="1391113" y="1119819"/>
            <a:ext cx="1186978" cy="129906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FF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51C443-7D07-47A8-9C95-7D022805384D}"/>
              </a:ext>
            </a:extLst>
          </p:cNvPr>
          <p:cNvSpPr/>
          <p:nvPr/>
        </p:nvSpPr>
        <p:spPr>
          <a:xfrm rot="340531">
            <a:off x="1612642" y="239950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EA7E14-7C7A-445C-ABE4-6967EDB70066}"/>
              </a:ext>
            </a:extLst>
          </p:cNvPr>
          <p:cNvSpPr/>
          <p:nvPr/>
        </p:nvSpPr>
        <p:spPr>
          <a:xfrm rot="340531">
            <a:off x="2676488" y="4692345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BEA9D4-4CE8-47BB-B322-CE805A734F83}"/>
              </a:ext>
            </a:extLst>
          </p:cNvPr>
          <p:cNvSpPr/>
          <p:nvPr/>
        </p:nvSpPr>
        <p:spPr>
          <a:xfrm rot="340531">
            <a:off x="1946270" y="1680683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C6EEA2-2393-4143-A635-B715374A8AF6}"/>
              </a:ext>
            </a:extLst>
          </p:cNvPr>
          <p:cNvSpPr/>
          <p:nvPr/>
        </p:nvSpPr>
        <p:spPr>
          <a:xfrm rot="340531">
            <a:off x="2330355" y="3202734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F0C0F5-4350-4CC0-AE39-E4921720BA4E}"/>
              </a:ext>
            </a:extLst>
          </p:cNvPr>
          <p:cNvSpPr/>
          <p:nvPr/>
        </p:nvSpPr>
        <p:spPr>
          <a:xfrm>
            <a:off x="2235818" y="206963"/>
            <a:ext cx="1935145" cy="504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Blazor</a:t>
            </a: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E009F3-3BDA-446F-A102-C441DDC706AC}"/>
              </a:ext>
            </a:extLst>
          </p:cNvPr>
          <p:cNvSpPr/>
          <p:nvPr/>
        </p:nvSpPr>
        <p:spPr>
          <a:xfrm>
            <a:off x="6992350" y="252358"/>
            <a:ext cx="40559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Web app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Every interaction handled on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Prerendered HTML (optional)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B909E1-6011-4777-8794-C7AD53540FAF}"/>
              </a:ext>
            </a:extLst>
          </p:cNvPr>
          <p:cNvSpPr/>
          <p:nvPr/>
        </p:nvSpPr>
        <p:spPr>
          <a:xfrm>
            <a:off x="2575932" y="1641112"/>
            <a:ext cx="2929007" cy="504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Blazor</a:t>
            </a: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WebAssembly</a:t>
            </a: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0DCF68-B49A-439A-BB6C-209C571FA18A}"/>
              </a:ext>
            </a:extLst>
          </p:cNvPr>
          <p:cNvSpPr/>
          <p:nvPr/>
        </p:nvSpPr>
        <p:spPr>
          <a:xfrm>
            <a:off x="6992350" y="1667052"/>
            <a:ext cx="40446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Web app with client-side execution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Loaded from web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Can work offline via Service Worker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B0A9FF-9479-439B-AEFB-69FF27AEE16C}"/>
              </a:ext>
            </a:extLst>
          </p:cNvPr>
          <p:cNvSpPr/>
          <p:nvPr/>
        </p:nvSpPr>
        <p:spPr>
          <a:xfrm>
            <a:off x="2960018" y="3193187"/>
            <a:ext cx="3631122" cy="504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Blazor</a:t>
            </a: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 PWA – OS installed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BC79A1-D263-41AB-B434-0119F88D9F82}"/>
              </a:ext>
            </a:extLst>
          </p:cNvPr>
          <p:cNvSpPr/>
          <p:nvPr/>
        </p:nvSpPr>
        <p:spPr>
          <a:xfrm>
            <a:off x="6992350" y="3219127"/>
            <a:ext cx="42755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Appears as native app (own window)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Works offline or online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70714B-2622-4956-B850-0A273B7E4235}"/>
              </a:ext>
            </a:extLst>
          </p:cNvPr>
          <p:cNvSpPr/>
          <p:nvPr/>
        </p:nvSpPr>
        <p:spPr>
          <a:xfrm>
            <a:off x="3320982" y="4601396"/>
            <a:ext cx="1976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Blazor</a:t>
            </a: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 Hybrid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826DE8-34E1-4366-A4D9-647F2FECF805}"/>
              </a:ext>
            </a:extLst>
          </p:cNvPr>
          <p:cNvSpPr/>
          <p:nvPr/>
        </p:nvSpPr>
        <p:spPr>
          <a:xfrm>
            <a:off x="6992350" y="4627336"/>
            <a:ext cx="48606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Native .NET renders to Electron / WebView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Appears as native app (own window)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Works offline or online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45F793-15D2-463E-99A8-41DD007F7786}"/>
              </a:ext>
            </a:extLst>
          </p:cNvPr>
          <p:cNvSpPr/>
          <p:nvPr/>
        </p:nvSpPr>
        <p:spPr>
          <a:xfrm>
            <a:off x="497364" y="286824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Web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E3B7B8-7CAD-4C60-80EC-08295BB5374E}"/>
              </a:ext>
            </a:extLst>
          </p:cNvPr>
          <p:cNvSpPr/>
          <p:nvPr/>
        </p:nvSpPr>
        <p:spPr>
          <a:xfrm>
            <a:off x="1627922" y="5876516"/>
            <a:ext cx="10711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Desktop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+ Mobile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4EB98D-5263-4C10-871F-ADEF84A0A123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900323" y="715672"/>
            <a:ext cx="1263163" cy="5160844"/>
          </a:xfrm>
          <a:prstGeom prst="line">
            <a:avLst/>
          </a:prstGeom>
          <a:ln w="50800">
            <a:solidFill>
              <a:srgbClr val="FFFF0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7D2E378-A2DF-4860-94C6-73492E415872}"/>
              </a:ext>
            </a:extLst>
          </p:cNvPr>
          <p:cNvSpPr/>
          <p:nvPr/>
        </p:nvSpPr>
        <p:spPr>
          <a:xfrm rot="340531">
            <a:off x="3004147" y="6010296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9B9E6C-5427-442E-B715-6C268436D86F}"/>
              </a:ext>
            </a:extLst>
          </p:cNvPr>
          <p:cNvSpPr/>
          <p:nvPr/>
        </p:nvSpPr>
        <p:spPr>
          <a:xfrm>
            <a:off x="3568939" y="5891415"/>
            <a:ext cx="1931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Blazor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 Native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004BF5-6C5A-48C9-A859-FA56031D8027}"/>
              </a:ext>
            </a:extLst>
          </p:cNvPr>
          <p:cNvSpPr/>
          <p:nvPr/>
        </p:nvSpPr>
        <p:spPr>
          <a:xfrm>
            <a:off x="6992350" y="5891415"/>
            <a:ext cx="35766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Same programming model, but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rendering non-HTML UI</a:t>
            </a:r>
          </a:p>
        </p:txBody>
      </p:sp>
    </p:spTree>
    <p:extLst>
      <p:ext uri="{BB962C8B-B14F-4D97-AF65-F5344CB8AC3E}">
        <p14:creationId xmlns:p14="http://schemas.microsoft.com/office/powerpoint/2010/main" val="1011743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54" grpId="0" animBg="1"/>
      <p:bldP spid="8" grpId="0" animBg="1"/>
      <p:bldP spid="10" grpId="0" animBg="1"/>
      <p:bldP spid="11" grpId="0" animBg="1"/>
      <p:bldP spid="16" grpId="0"/>
      <p:bldP spid="17" grpId="0"/>
      <p:bldP spid="22" grpId="0"/>
      <p:bldP spid="23" grpId="0"/>
      <p:bldP spid="25" grpId="0"/>
      <p:bldP spid="26" grpId="0"/>
      <p:bldP spid="41" grpId="0" animBg="1"/>
      <p:bldP spid="46" grpId="0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A155BF-5387-454A-BE22-F204D5998A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7840" y="1786585"/>
            <a:ext cx="11653523" cy="332046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Blazor Server – Shipped with .NET Core </a:t>
            </a:r>
            <a:r>
              <a:rPr lang="en-US"/>
              <a:t>3.0!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Blazor Server 3.1 – November 2019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Blazor WebAssembly – May 2020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Blazor PWA &amp; Electron – Previews with .NET 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Blazor Native – </a:t>
            </a:r>
            <a:r>
              <a:rPr lang="en-US"/>
              <a:t>Under investigation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276965-9856-45DD-826D-2DBF34AA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roadmap</a:t>
            </a:r>
          </a:p>
        </p:txBody>
      </p:sp>
    </p:spTree>
    <p:extLst>
      <p:ext uri="{BB962C8B-B14F-4D97-AF65-F5344CB8AC3E}">
        <p14:creationId xmlns:p14="http://schemas.microsoft.com/office/powerpoint/2010/main" val="196713588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20F2D-4E09-4CA4-B09C-BE2CA58993E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93750" y="1690688"/>
            <a:ext cx="11652250" cy="404653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Blazor: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https://blazor.net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Docs: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https://blazor.net/docs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.NET Core 3.0: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https://dot.net/</a:t>
            </a:r>
            <a:r>
              <a:rPr lang="en-US">
                <a:solidFill>
                  <a:schemeClr val="accent2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get-core3</a:t>
            </a:r>
            <a:r>
              <a:rPr lang="en-US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Visual Studio: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https://visualstudio.com/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Workshop: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https://aka.ms/blazorworkshop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Community: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</a:t>
            </a:r>
            <a:r>
              <a:rPr lang="en-US">
                <a:solidFill>
                  <a:schemeClr val="accent2">
                    <a:lumMod val="40000"/>
                    <a:lumOff val="6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awesomeblazor</a:t>
            </a:r>
            <a:r>
              <a:rPr lang="en-US">
                <a:solidFill>
                  <a:schemeClr val="bg1"/>
                </a:solidFill>
              </a:rPr>
              <a:t> 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Demo repository: </a:t>
            </a:r>
            <a:r>
              <a:rPr lang="nl-NL">
                <a:solidFill>
                  <a:schemeClr val="accent2">
                    <a:lumMod val="40000"/>
                    <a:lumOff val="60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https://github.com/cveld/blazor-experiments</a:t>
            </a: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8E839-AAE0-4D0A-86D0-249276EBC8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1050" y="365125"/>
            <a:ext cx="1141095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Next steps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Blazing Pizza">
            <a:extLst>
              <a:ext uri="{FF2B5EF4-FFF2-40B4-BE49-F238E27FC236}">
                <a16:creationId xmlns:a16="http://schemas.microsoft.com/office/drawing/2014/main" id="{320826DC-227B-4344-B3F5-512EFE1F7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29" y="654051"/>
            <a:ext cx="4110884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47153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BF16-8DB3-4F6E-A2BC-514AE6F1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67795-8A01-4EE5-A775-8519A6FB0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14" y="150510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/>
              <a:t>Carl in ’t Veld</a:t>
            </a:r>
          </a:p>
          <a:p>
            <a:pPr marL="0" indent="0">
              <a:buNone/>
            </a:pPr>
            <a:r>
              <a:rPr lang="nl-NL"/>
              <a:t>Full stack software engineer</a:t>
            </a:r>
          </a:p>
          <a:p>
            <a:pPr marL="0" indent="0">
              <a:buNone/>
            </a:pPr>
            <a:r>
              <a:rPr lang="nl-NL"/>
              <a:t>MCSD App Builder</a:t>
            </a:r>
          </a:p>
          <a:p>
            <a:pPr marL="0" indent="0">
              <a:buNone/>
            </a:pPr>
            <a:r>
              <a:rPr lang="nl-NL"/>
              <a:t>@cveld</a:t>
            </a:r>
          </a:p>
          <a:p>
            <a:pPr marL="0" indent="0">
              <a:buNone/>
            </a:pPr>
            <a:r>
              <a:rPr lang="nl-NL"/>
              <a:t>@CapgeminiNL</a:t>
            </a:r>
          </a:p>
          <a:p>
            <a:pPr marL="0" indent="0">
              <a:buNone/>
            </a:pPr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75D247-D854-4A27-9E8D-835D5E957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8"/>
          <a:stretch/>
        </p:blipFill>
        <p:spPr>
          <a:xfrm>
            <a:off x="8280061" y="1001554"/>
            <a:ext cx="3676602" cy="4827494"/>
          </a:xfrm>
          <a:prstGeom prst="rect">
            <a:avLst/>
          </a:prstGeom>
        </p:spPr>
      </p:pic>
      <p:pic>
        <p:nvPicPr>
          <p:cNvPr id="1026" name="Picture 2" descr="MCSD: App Builder â Certified 2016">
            <a:extLst>
              <a:ext uri="{FF2B5EF4-FFF2-40B4-BE49-F238E27FC236}">
                <a16:creationId xmlns:a16="http://schemas.microsoft.com/office/drawing/2014/main" id="{65FC5F8C-D2B4-4F1A-B338-9C9A77A62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014" y="1468864"/>
            <a:ext cx="1288926" cy="128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ogos-download.com/wp-content/uploads/2016/02/Twitter_Logo_new.png">
            <a:extLst>
              <a:ext uri="{FF2B5EF4-FFF2-40B4-BE49-F238E27FC236}">
                <a16:creationId xmlns:a16="http://schemas.microsoft.com/office/drawing/2014/main" id="{61A3959C-D78D-433E-9A09-854B78F19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014" y="3370277"/>
            <a:ext cx="1288926" cy="104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itselector.nl/wp-content/uploads/2018/09/logo-capgemini.jpg">
            <a:extLst>
              <a:ext uri="{FF2B5EF4-FFF2-40B4-BE49-F238E27FC236}">
                <a16:creationId xmlns:a16="http://schemas.microsoft.com/office/drawing/2014/main" id="{84421714-58C7-429B-A9BA-03FB00A17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851" y="5094682"/>
            <a:ext cx="2878689" cy="68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45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attending</a:t>
            </a:r>
            <a:endParaRPr lang="nl-NL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FAC3AB-C019-4BA7-BDD0-BCFFB24329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396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Agenda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/>
              <a:t>What is Blazor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/>
              <a:t>Hosting models: Blazor Server and Blazor WebAssembly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/>
              <a:t>Blazor features:</a:t>
            </a:r>
          </a:p>
          <a:p>
            <a:pPr marL="1143000" lvl="1" indent="-457200"/>
            <a:r>
              <a:rPr lang="nl-NL"/>
              <a:t>Building a Blazor component</a:t>
            </a:r>
          </a:p>
          <a:p>
            <a:pPr marL="1143000" lvl="1" indent="-457200"/>
            <a:r>
              <a:rPr lang="nl-NL"/>
              <a:t>Applying Material Design</a:t>
            </a:r>
          </a:p>
          <a:p>
            <a:pPr marL="1143000" lvl="1" indent="-457200"/>
            <a:r>
              <a:rPr lang="nl-NL"/>
              <a:t>Form validation</a:t>
            </a:r>
          </a:p>
          <a:p>
            <a:pPr marL="1143000" lvl="1" indent="-457200"/>
            <a:r>
              <a:rPr lang="nl-NL"/>
              <a:t>Authentication</a:t>
            </a:r>
          </a:p>
          <a:p>
            <a:pPr marL="1143000" lvl="1" indent="-457200"/>
            <a:r>
              <a:rPr lang="nl-NL"/>
              <a:t>JavaScript interop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/>
              <a:t>Experiment: Cross circuit 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/>
              <a:t>Future of Blazor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/>
              <a:t>Next steps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257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FBDA5B1-5AA2-4EC5-9FE6-DEF3EF70130E}"/>
              </a:ext>
            </a:extLst>
          </p:cNvPr>
          <p:cNvGrpSpPr/>
          <p:nvPr/>
        </p:nvGrpSpPr>
        <p:grpSpPr>
          <a:xfrm>
            <a:off x="708946" y="1137367"/>
            <a:ext cx="4748598" cy="4316605"/>
            <a:chOff x="6763966" y="1195735"/>
            <a:chExt cx="4748598" cy="431660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9CD8FE-9D7F-4675-B7C0-1B1DDD54565C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BF84-1FBD-448D-864B-DB205F085E2E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C9AE64-326B-4F1C-A7C6-5A5F94BF6469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https://...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509062-C9DE-4F40-92A3-AC90AFCF1410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2EB90E-BA3B-4A89-9AE3-E64D0466A715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BBC40A-6B23-45E6-A1FD-3953238C1114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6FA25A3-6536-4629-B890-D2A6622C4746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9E559E-763B-4A45-BB72-F87D73AD7E3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29F0D7-8713-4865-B393-E72BF526D6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850284-E5DC-48AA-9B2B-EE83FDC04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49131C-D546-4072-9F34-4F4CE181504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499A3F-8816-4E3E-A03A-CF4885C31E4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71246C5-8B2C-40FF-8E07-11F27AC59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DF868B-C29E-42D7-BB0D-94A7414DF3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F5380F-9426-4441-A784-50D7DD20A01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087D91-68FB-4680-8437-BCF48D636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77D68D4-FC2C-4DE2-B3A6-AAED2E45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34CDE95-F017-428B-8FA6-5A376D0A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B46B425-0DB1-49CE-8378-AF201F9DA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DFE1E9DC-A8FD-4C35-BAB4-87CE31AAA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6653" y="2576564"/>
            <a:ext cx="955914" cy="10128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94904E-BD8D-42C8-BCF0-DAF626A2A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37" y="2427638"/>
            <a:ext cx="1855154" cy="1310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9009CE-9270-49AA-914F-EE4FF9CD33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606" y="2610050"/>
            <a:ext cx="1091565" cy="94584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C336232-8893-4D94-BAF3-969DCDA6AF22}"/>
              </a:ext>
            </a:extLst>
          </p:cNvPr>
          <p:cNvSpPr/>
          <p:nvPr/>
        </p:nvSpPr>
        <p:spPr>
          <a:xfrm>
            <a:off x="1057995" y="4064041"/>
            <a:ext cx="4050500" cy="945841"/>
          </a:xfrm>
          <a:prstGeom prst="rect">
            <a:avLst/>
          </a:prstGeom>
          <a:solidFill>
            <a:srgbClr val="FFD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6DF952-40B5-4BA2-BE85-F105359DC584}"/>
              </a:ext>
            </a:extLst>
          </p:cNvPr>
          <p:cNvGrpSpPr/>
          <p:nvPr/>
        </p:nvGrpSpPr>
        <p:grpSpPr>
          <a:xfrm rot="21106531">
            <a:off x="5390997" y="2157820"/>
            <a:ext cx="2274957" cy="2542359"/>
            <a:chOff x="4860128" y="2197348"/>
            <a:chExt cx="1590712" cy="2542359"/>
          </a:xfrm>
        </p:grpSpPr>
        <p:pic>
          <p:nvPicPr>
            <p:cNvPr id="21" name="Graphic 20" descr="Line Arrow: Clockwise curve">
              <a:extLst>
                <a:ext uri="{FF2B5EF4-FFF2-40B4-BE49-F238E27FC236}">
                  <a16:creationId xmlns:a16="http://schemas.microsoft.com/office/drawing/2014/main" id="{562C8EDC-19E5-43AB-ADC6-B74F88E1C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7200000">
              <a:off x="5052262" y="2197348"/>
              <a:ext cx="1398578" cy="1398578"/>
            </a:xfrm>
            <a:prstGeom prst="rect">
              <a:avLst/>
            </a:prstGeom>
          </p:spPr>
        </p:pic>
        <p:pic>
          <p:nvPicPr>
            <p:cNvPr id="47" name="Graphic 46" descr="Line Arrow: Clockwise curve">
              <a:extLst>
                <a:ext uri="{FF2B5EF4-FFF2-40B4-BE49-F238E27FC236}">
                  <a16:creationId xmlns:a16="http://schemas.microsoft.com/office/drawing/2014/main" id="{9BB20BAA-630C-4C2D-BA43-61EF2EECE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7200000" flipH="1" flipV="1">
              <a:off x="4860128" y="3341129"/>
              <a:ext cx="1398578" cy="1398578"/>
            </a:xfrm>
            <a:prstGeom prst="rect">
              <a:avLst/>
            </a:prstGeom>
          </p:spPr>
        </p:pic>
      </p:grpSp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77AE6B43-F085-4A5F-B69C-08B4B38427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37972" y="997626"/>
            <a:ext cx="3738664" cy="3738664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274AED7D-40EC-417C-B7AB-CF9A032A32F8}"/>
              </a:ext>
            </a:extLst>
          </p:cNvPr>
          <p:cNvGrpSpPr/>
          <p:nvPr/>
        </p:nvGrpSpPr>
        <p:grpSpPr>
          <a:xfrm>
            <a:off x="7528157" y="2301360"/>
            <a:ext cx="4158294" cy="2767915"/>
            <a:chOff x="435991" y="2301360"/>
            <a:chExt cx="4158294" cy="276791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9978B70-66DE-4E8F-B915-194EDB92D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5991" y="2301360"/>
              <a:ext cx="4158294" cy="27679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C48DCCC-3939-4E9D-95BE-CC99759ECC07}"/>
                </a:ext>
              </a:extLst>
            </p:cNvPr>
            <p:cNvSpPr/>
            <p:nvPr/>
          </p:nvSpPr>
          <p:spPr>
            <a:xfrm>
              <a:off x="590145" y="2575128"/>
              <a:ext cx="3819727" cy="2308698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8C0C3F9-5262-47EE-B139-78DC5721BDC5}"/>
              </a:ext>
            </a:extLst>
          </p:cNvPr>
          <p:cNvGrpSpPr/>
          <p:nvPr/>
        </p:nvGrpSpPr>
        <p:grpSpPr>
          <a:xfrm>
            <a:off x="9003227" y="3425887"/>
            <a:ext cx="1392768" cy="1163498"/>
            <a:chOff x="2476688" y="4553310"/>
            <a:chExt cx="2280129" cy="190479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5FA6BA9-9017-4CAF-8D5E-41145FFF9507}"/>
                </a:ext>
              </a:extLst>
            </p:cNvPr>
            <p:cNvSpPr/>
            <p:nvPr/>
          </p:nvSpPr>
          <p:spPr>
            <a:xfrm>
              <a:off x="2664806" y="4553310"/>
              <a:ext cx="1964014" cy="1895502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56C8DAF-B264-48E2-B91D-0A68642CE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76688" y="4955242"/>
              <a:ext cx="2280129" cy="150286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FCDFC7-4792-4AFB-8DBE-FF22AEC3271B}"/>
              </a:ext>
            </a:extLst>
          </p:cNvPr>
          <p:cNvGrpSpPr/>
          <p:nvPr/>
        </p:nvGrpSpPr>
        <p:grpSpPr>
          <a:xfrm>
            <a:off x="1034063" y="3022105"/>
            <a:ext cx="3838873" cy="791647"/>
            <a:chOff x="1034063" y="3022105"/>
            <a:chExt cx="3838873" cy="79164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217964B-FBCF-4E63-9767-B13344E8484D}"/>
                </a:ext>
              </a:extLst>
            </p:cNvPr>
            <p:cNvGrpSpPr/>
            <p:nvPr/>
          </p:nvGrpSpPr>
          <p:grpSpPr>
            <a:xfrm>
              <a:off x="1034063" y="3022105"/>
              <a:ext cx="935363" cy="791647"/>
              <a:chOff x="809408" y="5164739"/>
              <a:chExt cx="1531302" cy="1296022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2970229-9942-4631-B385-67D5C0E07B31}"/>
                  </a:ext>
                </a:extLst>
              </p:cNvPr>
              <p:cNvSpPr/>
              <p:nvPr/>
            </p:nvSpPr>
            <p:spPr>
              <a:xfrm>
                <a:off x="942760" y="5164739"/>
                <a:ext cx="1319004" cy="1286740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8B07C769-5715-41FA-91BD-1B5DD3DD78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9408" y="5451464"/>
                <a:ext cx="1531302" cy="1009297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BFB06E8-7A0D-4DB3-9291-C817FC4102CB}"/>
                </a:ext>
              </a:extLst>
            </p:cNvPr>
            <p:cNvGrpSpPr/>
            <p:nvPr/>
          </p:nvGrpSpPr>
          <p:grpSpPr>
            <a:xfrm>
              <a:off x="2216248" y="3102752"/>
              <a:ext cx="2656688" cy="624681"/>
              <a:chOff x="977953" y="2433131"/>
              <a:chExt cx="6182954" cy="1453829"/>
            </a:xfrm>
            <a:solidFill>
              <a:schemeClr val="tx1"/>
            </a:solidFill>
            <a:effectLst>
              <a:outerShdw blurRad="1651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46E14C2-1C99-4B41-BB44-040955B9015E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7B22F2F-AE9B-4825-A8B3-D457995A1F4A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4BF6DB2-DDFA-48B5-BA82-F2BA48CC86C6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AC37AB4-A5F0-4598-BC03-C67C1DF38111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BAE7E19-D69D-48AA-BF9E-CD7BE17E322C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CCA213E-AB15-45AE-B31E-E534C2AEE7EA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3988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027B-8B2B-4E43-98E4-694E71D7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Blazor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0E85C-F67D-4C60-96CF-FE478C62CD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7840" y="1690688"/>
            <a:ext cx="11653523" cy="224984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Build client-side web UI with .NET instead of JavaScript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Write reusable web UI components with C# and Razor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Share .NET code with both the client and the server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Call into JavaScript libraries &amp; browser APIs as needed</a:t>
            </a:r>
          </a:p>
        </p:txBody>
      </p:sp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EAE1DC0A-EE0F-4BD6-B259-7505FC7E3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8389" y="3501733"/>
            <a:ext cx="4263189" cy="42631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36D849-DA86-4DA0-83E3-090D0F58368A}"/>
              </a:ext>
            </a:extLst>
          </p:cNvPr>
          <p:cNvSpPr txBox="1"/>
          <p:nvPr/>
        </p:nvSpPr>
        <p:spPr>
          <a:xfrm>
            <a:off x="9129962" y="4891734"/>
            <a:ext cx="1540042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600" b="1" dirty="0">
                <a:solidFill>
                  <a:srgbClr val="7030A0"/>
                </a:solidFill>
              </a:rPr>
              <a:t>C#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F7DEF4-A546-475D-BF5B-54F3EF967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22" y="648893"/>
            <a:ext cx="682676" cy="68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9277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63B8-0F9D-42B6-B15B-E1A3C4258E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6575" y="288925"/>
            <a:ext cx="11655425" cy="90011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Blazor on client or server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A0B5474-B88E-4CA0-A743-AE07DF51B758}"/>
              </a:ext>
            </a:extLst>
          </p:cNvPr>
          <p:cNvGrpSpPr/>
          <p:nvPr/>
        </p:nvGrpSpPr>
        <p:grpSpPr>
          <a:xfrm>
            <a:off x="523468" y="2327395"/>
            <a:ext cx="4046299" cy="3358240"/>
            <a:chOff x="6763966" y="1195735"/>
            <a:chExt cx="6758067" cy="419460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0E6827E-544E-4091-B17A-C80C1575ABED}"/>
                </a:ext>
              </a:extLst>
            </p:cNvPr>
            <p:cNvSpPr/>
            <p:nvPr/>
          </p:nvSpPr>
          <p:spPr>
            <a:xfrm>
              <a:off x="6763966" y="1195735"/>
              <a:ext cx="6756255" cy="419460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5F6D1F1-92B5-40A1-83F9-7D5EAD335CFD}"/>
                </a:ext>
              </a:extLst>
            </p:cNvPr>
            <p:cNvSpPr/>
            <p:nvPr/>
          </p:nvSpPr>
          <p:spPr>
            <a:xfrm>
              <a:off x="6763966" y="1195735"/>
              <a:ext cx="6756255" cy="1004505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59C9D23-A190-44C9-9F38-1EA3CA527C62}"/>
                </a:ext>
              </a:extLst>
            </p:cNvPr>
            <p:cNvSpPr/>
            <p:nvPr/>
          </p:nvSpPr>
          <p:spPr>
            <a:xfrm>
              <a:off x="7263316" y="1573392"/>
              <a:ext cx="5801903" cy="418165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r>
                <a:rPr lang="en-GB" sz="2000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47535C6-86F6-47B2-9AE8-C0A97782B10E}"/>
                </a:ext>
              </a:extLst>
            </p:cNvPr>
            <p:cNvSpPr/>
            <p:nvPr/>
          </p:nvSpPr>
          <p:spPr>
            <a:xfrm>
              <a:off x="13125513" y="1197191"/>
              <a:ext cx="396520" cy="278268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D84E043-1990-404A-BD2B-18D348C60074}"/>
                </a:ext>
              </a:extLst>
            </p:cNvPr>
            <p:cNvSpPr/>
            <p:nvPr/>
          </p:nvSpPr>
          <p:spPr>
            <a:xfrm>
              <a:off x="12668701" y="1197191"/>
              <a:ext cx="396520" cy="278268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78F32B-ECD7-493A-80B6-D3A84D407387}"/>
                </a:ext>
              </a:extLst>
            </p:cNvPr>
            <p:cNvSpPr/>
            <p:nvPr/>
          </p:nvSpPr>
          <p:spPr>
            <a:xfrm>
              <a:off x="12206858" y="1197191"/>
              <a:ext cx="396520" cy="278268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E17975F0-36F8-4C21-83FC-FF788557F119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9CF92F-1388-4A11-8980-92CB6E0C3D55}"/>
                </a:ext>
              </a:extLst>
            </p:cNvPr>
            <p:cNvCxnSpPr>
              <a:cxnSpLocks/>
            </p:cNvCxnSpPr>
            <p:nvPr/>
          </p:nvCxnSpPr>
          <p:spPr>
            <a:xfrm>
              <a:off x="13144628" y="1652024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14C466D-41C5-402F-8016-7C5D65E18D6A}"/>
                </a:ext>
              </a:extLst>
            </p:cNvPr>
            <p:cNvCxnSpPr>
              <a:cxnSpLocks/>
            </p:cNvCxnSpPr>
            <p:nvPr/>
          </p:nvCxnSpPr>
          <p:spPr>
            <a:xfrm>
              <a:off x="13144628" y="1911820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F9D8659-2C5E-4B19-8ED1-A862A4554C04}"/>
                </a:ext>
              </a:extLst>
            </p:cNvPr>
            <p:cNvCxnSpPr>
              <a:cxnSpLocks/>
            </p:cNvCxnSpPr>
            <p:nvPr/>
          </p:nvCxnSpPr>
          <p:spPr>
            <a:xfrm>
              <a:off x="13144628" y="1781494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B4DB4F6-3E68-41E1-88B5-C2BA3058729B}"/>
                </a:ext>
              </a:extLst>
            </p:cNvPr>
            <p:cNvGrpSpPr/>
            <p:nvPr/>
          </p:nvGrpSpPr>
          <p:grpSpPr>
            <a:xfrm>
              <a:off x="13240124" y="1273807"/>
              <a:ext cx="166689" cy="125046"/>
              <a:chOff x="8278897" y="1296128"/>
              <a:chExt cx="96767" cy="54276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6997A2A-34EA-4304-AD6B-ABDE0DCB539D}"/>
                  </a:ext>
                </a:extLst>
              </p:cNvPr>
              <p:cNvCxnSpPr/>
              <p:nvPr/>
            </p:nvCxnSpPr>
            <p:spPr>
              <a:xfrm>
                <a:off x="8278962" y="1296130"/>
                <a:ext cx="96702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01C98B8-D977-4FD9-A500-8945B85B81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8897" y="1296128"/>
                <a:ext cx="96702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1943C7B-23FF-4605-9DD2-FCC003A88123}"/>
                </a:ext>
              </a:extLst>
            </p:cNvPr>
            <p:cNvCxnSpPr>
              <a:cxnSpLocks/>
            </p:cNvCxnSpPr>
            <p:nvPr/>
          </p:nvCxnSpPr>
          <p:spPr>
            <a:xfrm>
              <a:off x="12296323" y="1394542"/>
              <a:ext cx="21756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B5EFCA9-620C-463A-B032-E93EFBDEBE25}"/>
                </a:ext>
              </a:extLst>
            </p:cNvPr>
            <p:cNvGrpSpPr/>
            <p:nvPr/>
          </p:nvGrpSpPr>
          <p:grpSpPr>
            <a:xfrm>
              <a:off x="12777510" y="1273797"/>
              <a:ext cx="198380" cy="120741"/>
              <a:chOff x="8011102" y="1251201"/>
              <a:chExt cx="126370" cy="56144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81D99F3-D544-45CD-AD8A-402CD770F7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1102" y="1307345"/>
                <a:ext cx="126292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21D71F2-1906-4BA4-A05C-7E8420F288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1174" y="1253071"/>
                <a:ext cx="126298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D2DEAFF-E152-4397-866B-FAC4238C5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35379" y="1251201"/>
                <a:ext cx="0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963666F0-E7D5-4C15-8D83-E3E1D4250A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4015" y="1251204"/>
                <a:ext cx="0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3C50E93F-0AA0-4071-A883-020A8DFD912A}"/>
              </a:ext>
            </a:extLst>
          </p:cNvPr>
          <p:cNvSpPr/>
          <p:nvPr/>
        </p:nvSpPr>
        <p:spPr>
          <a:xfrm>
            <a:off x="3405241" y="4077817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DOM</a:t>
            </a:r>
            <a:endParaRPr lang="en-GB" sz="32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6E3EA9E-AA04-49C7-800A-22F78335BCEB}"/>
              </a:ext>
            </a:extLst>
          </p:cNvPr>
          <p:cNvGrpSpPr/>
          <p:nvPr/>
        </p:nvGrpSpPr>
        <p:grpSpPr>
          <a:xfrm>
            <a:off x="715769" y="3321410"/>
            <a:ext cx="2259720" cy="2123864"/>
            <a:chOff x="2044967" y="2687833"/>
            <a:chExt cx="2259720" cy="212386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78217AC-9179-4530-AEAF-D8BA3964F30B}"/>
                </a:ext>
              </a:extLst>
            </p:cNvPr>
            <p:cNvGrpSpPr/>
            <p:nvPr/>
          </p:nvGrpSpPr>
          <p:grpSpPr>
            <a:xfrm>
              <a:off x="2044967" y="2687833"/>
              <a:ext cx="2259720" cy="2123864"/>
              <a:chOff x="784337" y="2208439"/>
              <a:chExt cx="2259720" cy="2123864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118DF077-4A0E-43FE-9178-D3290A51922F}"/>
                  </a:ext>
                </a:extLst>
              </p:cNvPr>
              <p:cNvSpPr/>
              <p:nvPr/>
            </p:nvSpPr>
            <p:spPr>
              <a:xfrm>
                <a:off x="784337" y="2208439"/>
                <a:ext cx="2259720" cy="2123864"/>
              </a:xfrm>
              <a:prstGeom prst="roundRect">
                <a:avLst>
                  <a:gd name="adj" fmla="val 6024"/>
                </a:avLst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C3D0A59-A5B7-431E-8D32-7D5571CEC82A}"/>
                  </a:ext>
                </a:extLst>
              </p:cNvPr>
              <p:cNvGrpSpPr/>
              <p:nvPr/>
            </p:nvGrpSpPr>
            <p:grpSpPr>
              <a:xfrm>
                <a:off x="1204474" y="2411592"/>
                <a:ext cx="1442545" cy="339191"/>
                <a:chOff x="977953" y="2433131"/>
                <a:chExt cx="6182954" cy="1453829"/>
              </a:xfrm>
              <a:solidFill>
                <a:sysClr val="windowText" lastClr="000000"/>
              </a:solidFill>
              <a:effectLst/>
            </p:grpSpPr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0C957E7F-09F4-40AB-8800-6C10C88DFDEE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CCF261EC-7396-4728-BE46-90EEB2DC388B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7645D6BF-EDAD-4238-B68E-2F7E64E6DEE6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45248F79-64F9-46F3-9EED-F6E15E7353C3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8EE893BC-1323-40F6-9661-551D06C6C43C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64E00654-234E-4FFA-B813-5357F6EBBD52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660EA71-123D-4D0F-B9EF-494ABD4A0A43}"/>
                </a:ext>
              </a:extLst>
            </p:cNvPr>
            <p:cNvSpPr/>
            <p:nvPr/>
          </p:nvSpPr>
          <p:spPr>
            <a:xfrm>
              <a:off x="2150732" y="3363773"/>
              <a:ext cx="2048189" cy="41672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Razor Components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118086C-6DE8-450B-9FF3-FCD6D50D0844}"/>
                </a:ext>
              </a:extLst>
            </p:cNvPr>
            <p:cNvSpPr/>
            <p:nvPr/>
          </p:nvSpPr>
          <p:spPr>
            <a:xfrm>
              <a:off x="2150732" y="3810237"/>
              <a:ext cx="2048189" cy="29087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.NET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93E49DB-0E2B-4660-9DE2-D28475ED28A7}"/>
                </a:ext>
              </a:extLst>
            </p:cNvPr>
            <p:cNvSpPr/>
            <p:nvPr/>
          </p:nvSpPr>
          <p:spPr>
            <a:xfrm>
              <a:off x="2150732" y="4135212"/>
              <a:ext cx="2048189" cy="403557"/>
            </a:xfrm>
            <a:prstGeom prst="rect">
              <a:avLst/>
            </a:prstGeom>
            <a:solidFill>
              <a:srgbClr val="654F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WebAssembly</a:t>
              </a:r>
            </a:p>
          </p:txBody>
        </p:sp>
      </p:grpSp>
      <p:pic>
        <p:nvPicPr>
          <p:cNvPr id="73" name="Graphic 72" descr="Line Arrow: Clockwise curve">
            <a:extLst>
              <a:ext uri="{FF2B5EF4-FFF2-40B4-BE49-F238E27FC236}">
                <a16:creationId xmlns:a16="http://schemas.microsoft.com/office/drawing/2014/main" id="{4E2081DD-422C-4ED2-BACD-126E87B4E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617782" flipH="1" flipV="1">
            <a:off x="3053862" y="3964483"/>
            <a:ext cx="351788" cy="575702"/>
          </a:xfrm>
          <a:prstGeom prst="rect">
            <a:avLst/>
          </a:prstGeom>
        </p:spPr>
      </p:pic>
      <p:pic>
        <p:nvPicPr>
          <p:cNvPr id="74" name="Graphic 73" descr="Line Arrow: Clockwise curve">
            <a:extLst>
              <a:ext uri="{FF2B5EF4-FFF2-40B4-BE49-F238E27FC236}">
                <a16:creationId xmlns:a16="http://schemas.microsoft.com/office/drawing/2014/main" id="{B0782A8F-C961-4037-BE7A-7F369F524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753512" flipH="1" flipV="1">
            <a:off x="2982307" y="4225870"/>
            <a:ext cx="351788" cy="575702"/>
          </a:xfrm>
          <a:prstGeom prst="rect">
            <a:avLst/>
          </a:prstGeom>
        </p:spPr>
      </p:pic>
      <p:pic>
        <p:nvPicPr>
          <p:cNvPr id="108" name="Graphic 107" descr="Server">
            <a:extLst>
              <a:ext uri="{FF2B5EF4-FFF2-40B4-BE49-F238E27FC236}">
                <a16:creationId xmlns:a16="http://schemas.microsoft.com/office/drawing/2014/main" id="{27CAA8E3-C0C5-478D-88F5-227BC99792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1009" y="1981886"/>
            <a:ext cx="3532339" cy="33104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425F2E1-69D0-4E59-B900-E630CDEE9FAE}"/>
              </a:ext>
            </a:extLst>
          </p:cNvPr>
          <p:cNvGrpSpPr/>
          <p:nvPr/>
        </p:nvGrpSpPr>
        <p:grpSpPr>
          <a:xfrm>
            <a:off x="5334545" y="3055789"/>
            <a:ext cx="3756141" cy="2791184"/>
            <a:chOff x="5624219" y="3540444"/>
            <a:chExt cx="3094572" cy="2059862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208E1CEA-ADD8-406B-9D3D-6D10D9F1E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24219" y="3540444"/>
              <a:ext cx="3094572" cy="205986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D50AC14-2B18-4A12-B2F9-CA0DD5D2B729}"/>
                </a:ext>
              </a:extLst>
            </p:cNvPr>
            <p:cNvSpPr/>
            <p:nvPr/>
          </p:nvSpPr>
          <p:spPr>
            <a:xfrm>
              <a:off x="5738938" y="3744180"/>
              <a:ext cx="2842612" cy="1718116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C3F4D7F-CA80-4F5B-A986-A150ABC25F8F}"/>
              </a:ext>
            </a:extLst>
          </p:cNvPr>
          <p:cNvGrpSpPr/>
          <p:nvPr/>
        </p:nvGrpSpPr>
        <p:grpSpPr>
          <a:xfrm>
            <a:off x="9776858" y="2325857"/>
            <a:ext cx="1950483" cy="3364279"/>
            <a:chOff x="7698994" y="1757819"/>
            <a:chExt cx="1950483" cy="3364279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15AD6AA-8E91-4F25-8EFA-A0622CA043EC}"/>
                </a:ext>
              </a:extLst>
            </p:cNvPr>
            <p:cNvGrpSpPr/>
            <p:nvPr/>
          </p:nvGrpSpPr>
          <p:grpSpPr>
            <a:xfrm>
              <a:off x="7698994" y="1757819"/>
              <a:ext cx="1950483" cy="3364279"/>
              <a:chOff x="6763968" y="1188192"/>
              <a:chExt cx="3257666" cy="4202149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C831615-EFD2-42EB-BB0B-4B64777CB17C}"/>
                  </a:ext>
                </a:extLst>
              </p:cNvPr>
              <p:cNvSpPr/>
              <p:nvPr/>
            </p:nvSpPr>
            <p:spPr>
              <a:xfrm>
                <a:off x="6763968" y="1195735"/>
                <a:ext cx="3256460" cy="419460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032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B65A9D25-1DE2-4EF7-8A83-70F4183E3DDE}"/>
                  </a:ext>
                </a:extLst>
              </p:cNvPr>
              <p:cNvSpPr/>
              <p:nvPr/>
            </p:nvSpPr>
            <p:spPr>
              <a:xfrm>
                <a:off x="6763968" y="1190113"/>
                <a:ext cx="3256460" cy="1004505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611624F9-005A-4E2E-9D9A-5CF127DD6261}"/>
                  </a:ext>
                </a:extLst>
              </p:cNvPr>
              <p:cNvSpPr/>
              <p:nvPr/>
            </p:nvSpPr>
            <p:spPr>
              <a:xfrm>
                <a:off x="7263315" y="1573392"/>
                <a:ext cx="2297263" cy="418165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defRPr/>
                </a:pPr>
                <a:r>
                  <a:rPr lang="en-GB" sz="2000" b="1" kern="0">
                    <a:solidFill>
                      <a:prstClr val="white">
                        <a:lumMod val="65000"/>
                      </a:prstClr>
                    </a:solidFill>
                    <a:latin typeface="Consolas" panose="020B0609020204030204" pitchFamily="49" charset="0"/>
                  </a:rPr>
                  <a:t>https...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56AF8CA-4173-4416-8C82-A4C170672F09}"/>
                  </a:ext>
                </a:extLst>
              </p:cNvPr>
              <p:cNvSpPr/>
              <p:nvPr/>
            </p:nvSpPr>
            <p:spPr>
              <a:xfrm>
                <a:off x="9625114" y="1188192"/>
                <a:ext cx="396520" cy="27826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5A609AB-55B3-4BE9-AEED-1C867C4272F4}"/>
                  </a:ext>
                </a:extLst>
              </p:cNvPr>
              <p:cNvSpPr/>
              <p:nvPr/>
            </p:nvSpPr>
            <p:spPr>
              <a:xfrm>
                <a:off x="9164059" y="1188192"/>
                <a:ext cx="396520" cy="278268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F413A09F-616B-45D8-AC43-F72452AB91C1}"/>
                  </a:ext>
                </a:extLst>
              </p:cNvPr>
              <p:cNvSpPr/>
              <p:nvPr/>
            </p:nvSpPr>
            <p:spPr>
              <a:xfrm>
                <a:off x="8702217" y="1188192"/>
                <a:ext cx="396520" cy="278268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0" name="Isosceles Triangle 119">
                <a:extLst>
                  <a:ext uri="{FF2B5EF4-FFF2-40B4-BE49-F238E27FC236}">
                    <a16:creationId xmlns:a16="http://schemas.microsoft.com/office/drawing/2014/main" id="{C4139E99-0778-4675-8FD9-D423B547A1CD}"/>
                  </a:ext>
                </a:extLst>
              </p:cNvPr>
              <p:cNvSpPr/>
              <p:nvPr/>
            </p:nvSpPr>
            <p:spPr>
              <a:xfrm rot="16200000">
                <a:off x="6876308" y="1698472"/>
                <a:ext cx="255155" cy="159346"/>
              </a:xfrm>
              <a:prstGeom prst="triangle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7D3EB8A-2026-400B-9C42-A6ABBC7AAD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9983" y="1650941"/>
                <a:ext cx="278937" cy="0"/>
              </a:xfrm>
              <a:prstGeom prst="line">
                <a:avLst/>
              </a:prstGeom>
              <a:noFill/>
              <a:ln w="4127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AB293B2-2792-4A89-9CF3-DFAB84D86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9983" y="1910737"/>
                <a:ext cx="278937" cy="0"/>
              </a:xfrm>
              <a:prstGeom prst="line">
                <a:avLst/>
              </a:prstGeom>
              <a:noFill/>
              <a:ln w="4127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CFB24E4C-E8FB-48FE-97DA-CD91DCAC6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9983" y="1780411"/>
                <a:ext cx="278937" cy="0"/>
              </a:xfrm>
              <a:prstGeom prst="line">
                <a:avLst/>
              </a:prstGeom>
              <a:noFill/>
              <a:ln w="4127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5DA20A19-B53A-4F1F-9CE4-653D93B72E81}"/>
                  </a:ext>
                </a:extLst>
              </p:cNvPr>
              <p:cNvGrpSpPr/>
              <p:nvPr/>
            </p:nvGrpSpPr>
            <p:grpSpPr>
              <a:xfrm>
                <a:off x="9745492" y="1259858"/>
                <a:ext cx="166801" cy="125053"/>
                <a:chOff x="6250177" y="1290073"/>
                <a:chExt cx="96832" cy="54279"/>
              </a:xfrm>
            </p:grpSpPr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DBF67F3B-995D-4C2F-AFDE-2EFB3558400D}"/>
                    </a:ext>
                  </a:extLst>
                </p:cNvPr>
                <p:cNvCxnSpPr/>
                <p:nvPr/>
              </p:nvCxnSpPr>
              <p:spPr>
                <a:xfrm>
                  <a:off x="6250307" y="1290078"/>
                  <a:ext cx="96702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3B57B947-6743-4FB3-9F13-29C6019A60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50177" y="1290073"/>
                  <a:ext cx="96702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33D7AB6A-9D2D-4D83-B4C5-6336980C1A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1682" y="1393459"/>
                <a:ext cx="217560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1B65B358-3458-4118-9BAB-41E51FEAECC0}"/>
                  </a:ext>
                </a:extLst>
              </p:cNvPr>
              <p:cNvGrpSpPr/>
              <p:nvPr/>
            </p:nvGrpSpPr>
            <p:grpSpPr>
              <a:xfrm>
                <a:off x="9260184" y="1260021"/>
                <a:ext cx="198355" cy="120716"/>
                <a:chOff x="5770527" y="1244809"/>
                <a:chExt cx="126354" cy="56133"/>
              </a:xfrm>
            </p:grpSpPr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4BA67724-8598-45BE-885E-13640BC4AF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0527" y="1300942"/>
                  <a:ext cx="126293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F46B67FC-8DEB-4FE7-99ED-B424478F8D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0583" y="1245205"/>
                  <a:ext cx="126298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79F52A67-2AB2-490B-842A-432607A5DD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816" y="1244809"/>
                  <a:ext cx="0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DF84FBE0-9452-434E-9306-F1C670744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3407" y="1244817"/>
                  <a:ext cx="0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</p:grpSp>
        </p:grp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FC31141-5D79-4E82-84AE-17DB38192352}"/>
                </a:ext>
              </a:extLst>
            </p:cNvPr>
            <p:cNvSpPr/>
            <p:nvPr/>
          </p:nvSpPr>
          <p:spPr>
            <a:xfrm>
              <a:off x="8193032" y="3732363"/>
              <a:ext cx="982555" cy="584775"/>
            </a:xfrm>
            <a:prstGeom prst="rect">
              <a:avLst/>
            </a:prstGeom>
            <a:solidFill>
              <a:srgbClr val="E2C2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GB" sz="3200" b="1">
                  <a:solidFill>
                    <a:prstClr val="black">
                      <a:lumMod val="65000"/>
                      <a:lumOff val="35000"/>
                    </a:prstClr>
                  </a:solidFill>
                  <a:latin typeface="Consolas" panose="020B0609020204030204" pitchFamily="49" charset="0"/>
                </a:rPr>
                <a:t>DOM</a:t>
              </a:r>
              <a:endParaRPr lang="en-GB" sz="320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00C837E-6F01-4B69-A6B9-73E443E982A2}"/>
              </a:ext>
            </a:extLst>
          </p:cNvPr>
          <p:cNvSpPr txBox="1"/>
          <p:nvPr/>
        </p:nvSpPr>
        <p:spPr>
          <a:xfrm>
            <a:off x="6545875" y="3699604"/>
            <a:ext cx="1558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prstClr val="black"/>
                </a:solidFill>
                <a:latin typeface="+mj-lt"/>
              </a:rPr>
              <a:t>.NET Core</a:t>
            </a:r>
          </a:p>
        </p:txBody>
      </p:sp>
      <p:pic>
        <p:nvPicPr>
          <p:cNvPr id="136" name="Graphic 135" descr="Line Arrow: Clockwise curve">
            <a:extLst>
              <a:ext uri="{FF2B5EF4-FFF2-40B4-BE49-F238E27FC236}">
                <a16:creationId xmlns:a16="http://schemas.microsoft.com/office/drawing/2014/main" id="{AEE7D39D-884C-4DC0-8557-489E4F214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097434">
            <a:off x="8922648" y="4083105"/>
            <a:ext cx="911865" cy="1492262"/>
          </a:xfrm>
          <a:prstGeom prst="rect">
            <a:avLst/>
          </a:prstGeom>
          <a:effectLst/>
        </p:spPr>
      </p:pic>
      <p:pic>
        <p:nvPicPr>
          <p:cNvPr id="137" name="Graphic 136" descr="Line Arrow: Clockwise curve">
            <a:extLst>
              <a:ext uri="{FF2B5EF4-FFF2-40B4-BE49-F238E27FC236}">
                <a16:creationId xmlns:a16="http://schemas.microsoft.com/office/drawing/2014/main" id="{7893083A-0448-4A22-BFBB-5111F89B0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097434" flipH="1" flipV="1">
            <a:off x="8958873" y="3639851"/>
            <a:ext cx="911864" cy="1492262"/>
          </a:xfrm>
          <a:prstGeom prst="rect">
            <a:avLst/>
          </a:prstGeom>
          <a:effectLst/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1224A91F-626B-4095-9AF2-52376EA424E7}"/>
              </a:ext>
            </a:extLst>
          </p:cNvPr>
          <p:cNvSpPr txBox="1"/>
          <p:nvPr/>
        </p:nvSpPr>
        <p:spPr>
          <a:xfrm>
            <a:off x="8950372" y="440819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/>
              </a:rPr>
              <a:t>SignalR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8C40236-2930-4B45-B64D-4D460FDD06CA}"/>
              </a:ext>
            </a:extLst>
          </p:cNvPr>
          <p:cNvCxnSpPr/>
          <p:nvPr/>
        </p:nvCxnSpPr>
        <p:spPr>
          <a:xfrm>
            <a:off x="4989928" y="1593669"/>
            <a:ext cx="0" cy="474181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47004C3-FFE7-4729-AE30-10D43596B11F}"/>
              </a:ext>
            </a:extLst>
          </p:cNvPr>
          <p:cNvSpPr txBox="1"/>
          <p:nvPr/>
        </p:nvSpPr>
        <p:spPr>
          <a:xfrm>
            <a:off x="581914" y="1291037"/>
            <a:ext cx="3916585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spc="-100" dirty="0">
                <a:ln w="3175">
                  <a:noFill/>
                </a:ln>
                <a:solidFill>
                  <a:schemeClr val="bg1"/>
                </a:solidFill>
                <a:cs typeface="Segoe UI" pitchFamily="34" charset="0"/>
              </a:rPr>
              <a:t>Blazor WebAssembly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D27C2E0-E635-4952-A763-09DF24A02498}"/>
              </a:ext>
            </a:extLst>
          </p:cNvPr>
          <p:cNvSpPr txBox="1"/>
          <p:nvPr/>
        </p:nvSpPr>
        <p:spPr>
          <a:xfrm>
            <a:off x="7405874" y="1291037"/>
            <a:ext cx="2571410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spc="-100" dirty="0">
                <a:ln w="3175">
                  <a:noFill/>
                </a:ln>
                <a:solidFill>
                  <a:schemeClr val="bg1"/>
                </a:solidFill>
                <a:cs typeface="Segoe UI" pitchFamily="34" charset="0"/>
              </a:rPr>
              <a:t>Blazor Server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B9CD836-6997-4F72-8905-1098A8E0CB22}"/>
              </a:ext>
            </a:extLst>
          </p:cNvPr>
          <p:cNvGrpSpPr/>
          <p:nvPr/>
        </p:nvGrpSpPr>
        <p:grpSpPr>
          <a:xfrm>
            <a:off x="6156160" y="4181646"/>
            <a:ext cx="2259720" cy="1453971"/>
            <a:chOff x="2044967" y="2752181"/>
            <a:chExt cx="2259720" cy="145397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3AB6488-3E31-45AD-A6C5-42A1900F88A0}"/>
                </a:ext>
              </a:extLst>
            </p:cNvPr>
            <p:cNvGrpSpPr/>
            <p:nvPr/>
          </p:nvGrpSpPr>
          <p:grpSpPr>
            <a:xfrm>
              <a:off x="2044967" y="2752181"/>
              <a:ext cx="2259720" cy="1453971"/>
              <a:chOff x="784337" y="2272787"/>
              <a:chExt cx="2259720" cy="1453971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113629AD-D1DA-449B-90F6-A0800006048E}"/>
                  </a:ext>
                </a:extLst>
              </p:cNvPr>
              <p:cNvSpPr/>
              <p:nvPr/>
            </p:nvSpPr>
            <p:spPr>
              <a:xfrm>
                <a:off x="784337" y="2272787"/>
                <a:ext cx="2259720" cy="1453971"/>
              </a:xfrm>
              <a:prstGeom prst="roundRect">
                <a:avLst>
                  <a:gd name="adj" fmla="val 6024"/>
                </a:avLst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F804680F-4D0C-4D23-865E-BE564387B7E8}"/>
                  </a:ext>
                </a:extLst>
              </p:cNvPr>
              <p:cNvGrpSpPr/>
              <p:nvPr/>
            </p:nvGrpSpPr>
            <p:grpSpPr>
              <a:xfrm>
                <a:off x="1204474" y="2411592"/>
                <a:ext cx="1442545" cy="339191"/>
                <a:chOff x="977953" y="2433131"/>
                <a:chExt cx="6182954" cy="1453829"/>
              </a:xfrm>
              <a:solidFill>
                <a:sysClr val="windowText" lastClr="000000"/>
              </a:solidFill>
              <a:effectLst/>
            </p:grpSpPr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A9BEB48C-B304-4BD2-9BDB-CEF0A84E0489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07CE2548-04A9-4E6C-8E72-3A2372B267BE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ADD490B0-D851-418E-95FA-9EF39F003FF0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903AFFA5-7305-49ED-B07E-98294076AF22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13A3405-5798-4098-AD36-FCDC89FFAD82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9F2003D-2AB2-431D-AFBB-677FF7297E92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8670830-3F1E-4FF0-B507-F411DDAAF87E}"/>
                </a:ext>
              </a:extLst>
            </p:cNvPr>
            <p:cNvSpPr/>
            <p:nvPr/>
          </p:nvSpPr>
          <p:spPr>
            <a:xfrm>
              <a:off x="2150732" y="3363773"/>
              <a:ext cx="2048189" cy="41672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Razor Components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144AF85-86AE-468E-A28E-E5C26E2B3745}"/>
                </a:ext>
              </a:extLst>
            </p:cNvPr>
            <p:cNvSpPr/>
            <p:nvPr/>
          </p:nvSpPr>
          <p:spPr>
            <a:xfrm>
              <a:off x="2150732" y="3810237"/>
              <a:ext cx="2048189" cy="29087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.NET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226A6FC-55E9-4096-A952-0BF6E8F86DFE}"/>
              </a:ext>
            </a:extLst>
          </p:cNvPr>
          <p:cNvSpPr txBox="1"/>
          <p:nvPr/>
        </p:nvSpPr>
        <p:spPr>
          <a:xfrm>
            <a:off x="7637363" y="5909618"/>
            <a:ext cx="211993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.NET Core 3.0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2941FEC-C7FE-4EA8-899B-DF2A56358F74}"/>
              </a:ext>
            </a:extLst>
          </p:cNvPr>
          <p:cNvSpPr txBox="1"/>
          <p:nvPr/>
        </p:nvSpPr>
        <p:spPr>
          <a:xfrm>
            <a:off x="1776922" y="5909618"/>
            <a:ext cx="153567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800" i="1" dirty="0">
                <a:solidFill>
                  <a:schemeClr val="bg1"/>
                </a:solidFill>
              </a:rPr>
              <a:t>May 2020</a:t>
            </a:r>
          </a:p>
        </p:txBody>
      </p:sp>
    </p:spTree>
    <p:extLst>
      <p:ext uri="{BB962C8B-B14F-4D97-AF65-F5344CB8AC3E}">
        <p14:creationId xmlns:p14="http://schemas.microsoft.com/office/powerpoint/2010/main" val="3654166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135" grpId="0"/>
      <p:bldP spid="138" grpId="0"/>
      <p:bldP spid="141" grpId="0"/>
      <p:bldP spid="142" grpId="0"/>
      <p:bldP spid="4" grpId="0"/>
      <p:bldP spid="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688C-2C29-4E5D-8CD7-0A508376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B5F3B-351E-4327-B2B6-6A06D38AC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/>
              <a:t>Visual Studio Project New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/>
              <a:t>Blazor WebAssembly in the browser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/>
              <a:t>Blazor Server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90413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63B8-0F9D-42B6-B15B-E1A3C4258E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6575" y="288925"/>
            <a:ext cx="11655425" cy="900113"/>
          </a:xfrm>
        </p:spPr>
        <p:txBody>
          <a:bodyPr/>
          <a:lstStyle/>
          <a:p>
            <a:r>
              <a:rPr lang="en-US"/>
              <a:t>Blazor </a:t>
            </a:r>
            <a:r>
              <a:rPr lang="en-US" dirty="0"/>
              <a:t>on client or server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8C40236-2930-4B45-B64D-4D460FDD06CA}"/>
              </a:ext>
            </a:extLst>
          </p:cNvPr>
          <p:cNvCxnSpPr/>
          <p:nvPr/>
        </p:nvCxnSpPr>
        <p:spPr>
          <a:xfrm>
            <a:off x="4989928" y="1593669"/>
            <a:ext cx="0" cy="474181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47004C3-FFE7-4729-AE30-10D43596B11F}"/>
              </a:ext>
            </a:extLst>
          </p:cNvPr>
          <p:cNvSpPr txBox="1"/>
          <p:nvPr/>
        </p:nvSpPr>
        <p:spPr>
          <a:xfrm>
            <a:off x="581914" y="1291037"/>
            <a:ext cx="3727239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spc="-100" dirty="0">
                <a:ln w="3175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Blazor WebAssembly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D27C2E0-E635-4952-A763-09DF24A02498}"/>
              </a:ext>
            </a:extLst>
          </p:cNvPr>
          <p:cNvSpPr txBox="1"/>
          <p:nvPr/>
        </p:nvSpPr>
        <p:spPr>
          <a:xfrm>
            <a:off x="7405874" y="1291037"/>
            <a:ext cx="2484719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spc="-100" dirty="0">
                <a:ln w="3175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Blazor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26A6FC-55E9-4096-A952-0BF6E8F86DFE}"/>
              </a:ext>
            </a:extLst>
          </p:cNvPr>
          <p:cNvSpPr txBox="1"/>
          <p:nvPr/>
        </p:nvSpPr>
        <p:spPr>
          <a:xfrm>
            <a:off x="7637363" y="5909618"/>
            <a:ext cx="206069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.NET Core 3.0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2941FEC-C7FE-4EA8-899B-DF2A56358F74}"/>
              </a:ext>
            </a:extLst>
          </p:cNvPr>
          <p:cNvSpPr txBox="1"/>
          <p:nvPr/>
        </p:nvSpPr>
        <p:spPr>
          <a:xfrm>
            <a:off x="1776922" y="5909618"/>
            <a:ext cx="14651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May 2020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78C33FC-FBB9-4CBF-8D85-43C48A28B349}"/>
              </a:ext>
            </a:extLst>
          </p:cNvPr>
          <p:cNvSpPr txBox="1"/>
          <p:nvPr/>
        </p:nvSpPr>
        <p:spPr>
          <a:xfrm>
            <a:off x="5174166" y="2152185"/>
            <a:ext cx="6835685" cy="3657600"/>
          </a:xfrm>
          <a:prstGeom prst="rect">
            <a:avLst/>
          </a:prstGeom>
          <a:noFill/>
        </p:spPr>
        <p:txBody>
          <a:bodyPr wrap="square" lIns="731520" tIns="0" rIns="0" bIns="0" rtlCol="0">
            <a:no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Pro: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Smaller download size, faster load time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Running on fully featured .NET runtime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Code never leaves the server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Simplified architecture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Con: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Latency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No offline support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Consumes more server resources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37DC27E-142C-476F-8E49-0CF7EF5351F7}"/>
              </a:ext>
            </a:extLst>
          </p:cNvPr>
          <p:cNvSpPr txBox="1"/>
          <p:nvPr/>
        </p:nvSpPr>
        <p:spPr>
          <a:xfrm>
            <a:off x="464660" y="2157323"/>
            <a:ext cx="4258600" cy="365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Pro: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True SPA, full interactivity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Utilize client resources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Supports offline, static sites, PWA scenarios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Con: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Larger download size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Requires WebAssembly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Still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in preview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022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D531-E48E-452A-AFB4-EEFBC179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D1BB0-EB2B-42B2-BC21-302636EF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/>
              <a:t>Dual mode</a:t>
            </a:r>
            <a:br>
              <a:rPr lang="nl-NL"/>
            </a:br>
            <a:r>
              <a:rPr lang="nl-NL" i="1"/>
              <a:t>Notice the combination of server pre-rendering and WebAssembly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/>
              <a:t>Credits for Robin Sue!</a:t>
            </a:r>
            <a:br>
              <a:rPr lang="en-US">
                <a:hlinkClick r:id="rId3"/>
              </a:rPr>
            </a:br>
            <a:r>
              <a:rPr lang="en-US">
                <a:hlinkClick r:id="rId3"/>
              </a:rPr>
              <a:t>https://github.com/Suchiman/BlazorDualMode</a:t>
            </a: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5154731"/>
      </p:ext>
    </p:extLst>
  </p:cSld>
  <p:clrMapOvr>
    <a:masterClrMapping/>
  </p:clrMapOvr>
</p:sld>
</file>

<file path=ppt/theme/theme1.xml><?xml version="1.0" encoding="utf-8"?>
<a:theme xmlns:a="http://schemas.openxmlformats.org/drawingml/2006/main" name="NEXT.NE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C Groep - Pitch SharePoint DMS en papierloos vergaderen" id="{2B0CBB04-771C-448C-9868-4E5DDE6FFC89}" vid="{83659CF9-3177-4052-B0D3-293999C622F4}"/>
    </a:ext>
  </a:extLst>
</a:theme>
</file>

<file path=ppt/theme/theme2.xml><?xml version="1.0" encoding="utf-8"?>
<a:theme xmlns:a="http://schemas.openxmlformats.org/drawingml/2006/main" name="1_SPSN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C Groep - Pitch SharePoint DMS en papierloos vergaderen" id="{2B0CBB04-771C-448C-9868-4E5DDE6FFC89}" vid="{83659CF9-3177-4052-B0D3-293999C622F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9B51DE7E4D864F97C5958D96DDB3B5" ma:contentTypeVersion="2" ma:contentTypeDescription="Create a new document." ma:contentTypeScope="" ma:versionID="8f4efc6807c8729d847161926c9e0afd">
  <xsd:schema xmlns:xsd="http://www.w3.org/2001/XMLSchema" xmlns:xs="http://www.w3.org/2001/XMLSchema" xmlns:p="http://schemas.microsoft.com/office/2006/metadata/properties" xmlns:ns2="c5a0c80e-1f5b-402f-8c89-57283b2f2f61" targetNamespace="http://schemas.microsoft.com/office/2006/metadata/properties" ma:root="true" ma:fieldsID="7ba77d884e5ad091bf7e962172501de9" ns2:_="">
    <xsd:import namespace="c5a0c80e-1f5b-402f-8c89-57283b2f2f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a0c80e-1f5b-402f-8c89-57283b2f2f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FFEE7E-BEBC-49F6-BD0E-60D4AE729F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a0c80e-1f5b-402f-8c89-57283b2f2f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543BF1-F7E8-48D6-9E08-7952BA57DA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49CBDD-A1B5-46F0-8D89-7DB3365C2CD4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c5a0c80e-1f5b-402f-8c89-57283b2f2f61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939</Words>
  <Application>Microsoft Office PowerPoint</Application>
  <PresentationFormat>Widescreen</PresentationFormat>
  <Paragraphs>245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Abadi</vt:lpstr>
      <vt:lpstr>Abadi Extra Light</vt:lpstr>
      <vt:lpstr>Arial</vt:lpstr>
      <vt:lpstr>Calibri</vt:lpstr>
      <vt:lpstr>Calibri Light</vt:lpstr>
      <vt:lpstr>Consolas</vt:lpstr>
      <vt:lpstr>Segoe UI</vt:lpstr>
      <vt:lpstr>Segoe UI Light</vt:lpstr>
      <vt:lpstr>NEXT.NET Theme</vt:lpstr>
      <vt:lpstr>1_SPSNL Theme</vt:lpstr>
      <vt:lpstr>PowerPoint Presentation</vt:lpstr>
      <vt:lpstr>About me</vt:lpstr>
      <vt:lpstr>Agenda</vt:lpstr>
      <vt:lpstr>PowerPoint Presentation</vt:lpstr>
      <vt:lpstr>      Blazor</vt:lpstr>
      <vt:lpstr>Blazor on client or server</vt:lpstr>
      <vt:lpstr>Demos</vt:lpstr>
      <vt:lpstr>Blazor on client or server</vt:lpstr>
      <vt:lpstr>Demo</vt:lpstr>
      <vt:lpstr>PowerPoint Presentation</vt:lpstr>
      <vt:lpstr>Demos</vt:lpstr>
      <vt:lpstr>Personal take aways</vt:lpstr>
      <vt:lpstr>Performance: using Blazor Server at scale</vt:lpstr>
      <vt:lpstr>Blazor Server 3.1</vt:lpstr>
      <vt:lpstr>Real-time Webapps: Cross circuit commucation</vt:lpstr>
      <vt:lpstr>Demos</vt:lpstr>
      <vt:lpstr>PowerPoint Presentation</vt:lpstr>
      <vt:lpstr>Blazor roadmap</vt:lpstr>
      <vt:lpstr>Next steps</vt:lpstr>
      <vt:lpstr>Thanks for attending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Thanks for presenting!</dc:title>
  <dc:creator/>
  <cp:lastModifiedBy/>
  <cp:revision>2</cp:revision>
  <dcterms:created xsi:type="dcterms:W3CDTF">2016-03-02T16:00:24Z</dcterms:created>
  <dcterms:modified xsi:type="dcterms:W3CDTF">2019-10-28T20:22:59Z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0x0101000C9B51DE7E4D864F97C5958D96DDB3B5</vt:lpwstr>
  </property>
</Properties>
</file>