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6C71-BC94-42D8-81C1-1DEBBB9CE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CEB3F8-F882-44E5-9570-0FF2BDEFC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C38082-6560-41E2-8CC3-B92E4B5C2D9D}"/>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5" name="Footer Placeholder 4">
            <a:extLst>
              <a:ext uri="{FF2B5EF4-FFF2-40B4-BE49-F238E27FC236}">
                <a16:creationId xmlns:a16="http://schemas.microsoft.com/office/drawing/2014/main" id="{DF0BADAB-318D-4966-B070-2D2D7DB2A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56D7E-288E-4D39-95CD-D4850DCEDC17}"/>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108284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A9E-7FF6-469B-92A0-6748C58B59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5505FF-A909-411F-B1D8-5EE27F457B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6947C-346C-4ED9-A9A4-02540949E50F}"/>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5" name="Footer Placeholder 4">
            <a:extLst>
              <a:ext uri="{FF2B5EF4-FFF2-40B4-BE49-F238E27FC236}">
                <a16:creationId xmlns:a16="http://schemas.microsoft.com/office/drawing/2014/main" id="{085C98F8-279A-4270-89D9-FA1978B8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ACB00-2E27-4845-A36A-B933B52FCF0B}"/>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179945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C61EB-7BC7-4255-ABFA-8F4C72B5BA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F64936-AADA-4A78-9ED4-E355EC3B4C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17F2F-74EA-4725-BAA6-9FBC4535D4F8}"/>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5" name="Footer Placeholder 4">
            <a:extLst>
              <a:ext uri="{FF2B5EF4-FFF2-40B4-BE49-F238E27FC236}">
                <a16:creationId xmlns:a16="http://schemas.microsoft.com/office/drawing/2014/main" id="{B2E1C95E-F51F-4672-A079-4BC33469A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C55D8-6DD7-49B4-A09C-CDE16E0A992B}"/>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3009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4377-EA64-495F-8743-BFFD17A98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D09A9-A749-4BBB-A99C-3C6BC48390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54BE1-28C3-4022-9D8E-CA8060EEECC1}"/>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5" name="Footer Placeholder 4">
            <a:extLst>
              <a:ext uri="{FF2B5EF4-FFF2-40B4-BE49-F238E27FC236}">
                <a16:creationId xmlns:a16="http://schemas.microsoft.com/office/drawing/2014/main" id="{949ADE8C-3358-42E1-966E-D127A0295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4B5ED-96C5-45E9-B651-6F01F8037021}"/>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79143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ED71-D04F-4AB6-AFE0-C202147F7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D89C1C-ADFF-4726-B2CB-B11BAD06B4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33D7CC-6C82-4742-81B5-9A7D06751E05}"/>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5" name="Footer Placeholder 4">
            <a:extLst>
              <a:ext uri="{FF2B5EF4-FFF2-40B4-BE49-F238E27FC236}">
                <a16:creationId xmlns:a16="http://schemas.microsoft.com/office/drawing/2014/main" id="{4BFE9A38-D9D0-4064-A68C-AB6F4DB82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D6153-79A9-43F9-A239-06FE6C3CB8FD}"/>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101971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4386-6C42-4C8E-BB61-7E253CD17B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06A692-FDDD-4A6E-80A6-A79A83F119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BE7F34-E3A1-4335-A75F-D3A1852E47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6ABB4B-484B-4309-95A1-5225FA4CEBF2}"/>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6" name="Footer Placeholder 5">
            <a:extLst>
              <a:ext uri="{FF2B5EF4-FFF2-40B4-BE49-F238E27FC236}">
                <a16:creationId xmlns:a16="http://schemas.microsoft.com/office/drawing/2014/main" id="{37EA362C-E4DE-4C05-B76A-9F159CA87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83F0F-24E6-45BE-B5AB-CDA24D8FD58E}"/>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49848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ABB5-1231-47CF-9D7D-31A8E056F6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73533C-AF76-428C-9F98-043A30AE9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47A747-C629-4F93-862B-03D95E5F5C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88268D-4D1B-40C8-BD9A-3EC5C7637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864DD9-67A8-4624-8D30-6B3E19F9A7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1037A-CE27-4743-9B89-ACBF74D6E519}"/>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8" name="Footer Placeholder 7">
            <a:extLst>
              <a:ext uri="{FF2B5EF4-FFF2-40B4-BE49-F238E27FC236}">
                <a16:creationId xmlns:a16="http://schemas.microsoft.com/office/drawing/2014/main" id="{551F546A-8265-465C-8E8D-A9FFD99C98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94EBDE-7EBC-4424-A275-1E512FCA2ACD}"/>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182534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6C2D-2AED-4FB6-866E-29B353EBB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B6A24-C02E-4A08-B985-2C548D920EAF}"/>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4" name="Footer Placeholder 3">
            <a:extLst>
              <a:ext uri="{FF2B5EF4-FFF2-40B4-BE49-F238E27FC236}">
                <a16:creationId xmlns:a16="http://schemas.microsoft.com/office/drawing/2014/main" id="{F2980C7C-85D8-466D-BB65-5266F77D54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6820C4-55B2-4079-8114-C34C53E11616}"/>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176417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839B1-0F2A-48CA-AD76-D4B0C9F31F87}"/>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3" name="Footer Placeholder 2">
            <a:extLst>
              <a:ext uri="{FF2B5EF4-FFF2-40B4-BE49-F238E27FC236}">
                <a16:creationId xmlns:a16="http://schemas.microsoft.com/office/drawing/2014/main" id="{8680B016-7F04-4035-B4AC-6192B8C78C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88DD4-9DE4-4F34-8BBD-D5E65689FE31}"/>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428678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BD93-3B73-46CE-9472-CFB706430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0787DD-91AC-4810-8E74-7AC0EE0DE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CAA88F-7115-4088-9256-E3167BF80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6078ED-49D7-45C8-812E-4204A1711521}"/>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6" name="Footer Placeholder 5">
            <a:extLst>
              <a:ext uri="{FF2B5EF4-FFF2-40B4-BE49-F238E27FC236}">
                <a16:creationId xmlns:a16="http://schemas.microsoft.com/office/drawing/2014/main" id="{D8133F1C-0DA8-4C2A-B2B6-30416026A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1D26A-C012-4630-8590-B698E7FA48CA}"/>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187428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55B6-E8E9-4655-9D10-4A603AD3E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7B3E5-292C-4BB5-90FF-223AA65DC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B44A2-5319-4F24-824E-5897DC1D5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4E124A-AE73-4345-A31A-B77AB929B8D8}"/>
              </a:ext>
            </a:extLst>
          </p:cNvPr>
          <p:cNvSpPr>
            <a:spLocks noGrp="1"/>
          </p:cNvSpPr>
          <p:nvPr>
            <p:ph type="dt" sz="half" idx="10"/>
          </p:nvPr>
        </p:nvSpPr>
        <p:spPr/>
        <p:txBody>
          <a:bodyPr/>
          <a:lstStyle/>
          <a:p>
            <a:fld id="{88E7464C-4A1F-45F8-B785-968A2555736E}" type="datetimeFigureOut">
              <a:rPr lang="en-US" smtClean="0"/>
              <a:t>12/27/2018</a:t>
            </a:fld>
            <a:endParaRPr lang="en-US"/>
          </a:p>
        </p:txBody>
      </p:sp>
      <p:sp>
        <p:nvSpPr>
          <p:cNvPr id="6" name="Footer Placeholder 5">
            <a:extLst>
              <a:ext uri="{FF2B5EF4-FFF2-40B4-BE49-F238E27FC236}">
                <a16:creationId xmlns:a16="http://schemas.microsoft.com/office/drawing/2014/main" id="{5F9E0DD9-010E-473E-8999-9A24C68558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E6C6F-E878-47AC-AF21-0E32AE07CB78}"/>
              </a:ext>
            </a:extLst>
          </p:cNvPr>
          <p:cNvSpPr>
            <a:spLocks noGrp="1"/>
          </p:cNvSpPr>
          <p:nvPr>
            <p:ph type="sldNum" sz="quarter" idx="12"/>
          </p:nvPr>
        </p:nvSpPr>
        <p:spPr/>
        <p:txBody>
          <a:bodyPr/>
          <a:lstStyle/>
          <a:p>
            <a:fld id="{33CE032D-A0B3-4734-862A-867AF43D389D}" type="slidenum">
              <a:rPr lang="en-US" smtClean="0"/>
              <a:t>‹#›</a:t>
            </a:fld>
            <a:endParaRPr lang="en-US"/>
          </a:p>
        </p:txBody>
      </p:sp>
    </p:spTree>
    <p:extLst>
      <p:ext uri="{BB962C8B-B14F-4D97-AF65-F5344CB8AC3E}">
        <p14:creationId xmlns:p14="http://schemas.microsoft.com/office/powerpoint/2010/main" val="33415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F5A37F-DBDC-4CD1-AB81-412214D5E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379339-40EB-4705-A0DC-D41EEDA8F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0B3CD-97AE-47BC-B67A-72C611060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7464C-4A1F-45F8-B785-968A2555736E}" type="datetimeFigureOut">
              <a:rPr lang="en-US" smtClean="0"/>
              <a:t>12/27/2018</a:t>
            </a:fld>
            <a:endParaRPr lang="en-US"/>
          </a:p>
        </p:txBody>
      </p:sp>
      <p:sp>
        <p:nvSpPr>
          <p:cNvPr id="5" name="Footer Placeholder 4">
            <a:extLst>
              <a:ext uri="{FF2B5EF4-FFF2-40B4-BE49-F238E27FC236}">
                <a16:creationId xmlns:a16="http://schemas.microsoft.com/office/drawing/2014/main" id="{6DE7EBC8-1B99-4D0B-94B6-E2AA24837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50AC9-05EB-433D-82E7-13FDFD317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E032D-A0B3-4734-862A-867AF43D389D}" type="slidenum">
              <a:rPr lang="en-US" smtClean="0"/>
              <a:t>‹#›</a:t>
            </a:fld>
            <a:endParaRPr lang="en-US"/>
          </a:p>
        </p:txBody>
      </p:sp>
    </p:spTree>
    <p:extLst>
      <p:ext uri="{BB962C8B-B14F-4D97-AF65-F5344CB8AC3E}">
        <p14:creationId xmlns:p14="http://schemas.microsoft.com/office/powerpoint/2010/main" val="2331024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6F0AE3-2C6B-421A-A09F-8EB5B833A81C}"/>
              </a:ext>
            </a:extLst>
          </p:cNvPr>
          <p:cNvSpPr/>
          <p:nvPr/>
        </p:nvSpPr>
        <p:spPr>
          <a:xfrm>
            <a:off x="782424" y="568249"/>
            <a:ext cx="9341963" cy="3943324"/>
          </a:xfrm>
          <a:prstGeom prst="rect">
            <a:avLst/>
          </a:prstGeom>
        </p:spPr>
        <p:txBody>
          <a:bodyPr wrap="square">
            <a:spAutoFit/>
          </a:bodyPr>
          <a:lstStyle/>
          <a:p>
            <a:pPr>
              <a:lnSpc>
                <a:spcPct val="107000"/>
              </a:lnSpc>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Introduction/ Business problem:</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Our client, a well-established meat supplier in New York, NY area. His clients are hotels, restaurants and bars. Currently, the various meats are stored in some big central cold storages outside New York city and distributed in the different venues on a daily basis.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main problem of this business plan is that the distribution of the meat product becomes time consuming, inefficient, and costly. Our client wants to reduce the costs of distribution of meat by building 5 smaller cold storage factories in New York city to serve locally his clients. This approach will reduce the time which is required to serve his clients, the fuel costs, and will also transform his business to a green chain.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To do so, our client asked from us to find the 5 best locations in New York city at which the cold storage must be built to create smaller distribution clusters. The storage locations must be at the centers of these clusters to minimize the relative distance from each of the venues.</a:t>
            </a:r>
          </a:p>
        </p:txBody>
      </p:sp>
    </p:spTree>
    <p:extLst>
      <p:ext uri="{BB962C8B-B14F-4D97-AF65-F5344CB8AC3E}">
        <p14:creationId xmlns:p14="http://schemas.microsoft.com/office/powerpoint/2010/main" val="43609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8B038-9781-4660-851E-AD69EF62C70A}"/>
              </a:ext>
            </a:extLst>
          </p:cNvPr>
          <p:cNvSpPr/>
          <p:nvPr/>
        </p:nvSpPr>
        <p:spPr>
          <a:xfrm>
            <a:off x="641023" y="-30184"/>
            <a:ext cx="9266548" cy="5140190"/>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mean radius was calculated for each cluster. The location of the cold storage was defined by the clusters centroids calculated in the k-means algorithm. Moreover, the number of venues in each cluster was extracted and used to define the density in each area.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Discussion: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From the results we can see the variability in the distribution of venues in the New York city. As seen the two central clusters in the middle of the city contain at least a double number of hotels, restaurants, bars than the three-other cluster. For this reason, their areas are smaller than those of the other three clusters. Based on this observation we suggest: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size of the cold storages placed at the orange and purple areas be at least double than the size of the other cold storages.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Similarly, employees employed in the central cold storages be at least double than those employed in the other three cold storages,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number of trucks in each cold storage to chosen regarding the number of venues in each cluster.</a:t>
            </a:r>
          </a:p>
        </p:txBody>
      </p:sp>
    </p:spTree>
    <p:extLst>
      <p:ext uri="{BB962C8B-B14F-4D97-AF65-F5344CB8AC3E}">
        <p14:creationId xmlns:p14="http://schemas.microsoft.com/office/powerpoint/2010/main" val="308217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45361D-5E2F-48F1-B64E-A37BA36C935B}"/>
              </a:ext>
            </a:extLst>
          </p:cNvPr>
          <p:cNvSpPr/>
          <p:nvPr/>
        </p:nvSpPr>
        <p:spPr>
          <a:xfrm>
            <a:off x="1244338" y="1411749"/>
            <a:ext cx="7899662" cy="314541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Conclusions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main problem solved in this work is the definition of the locations where 5 cold storages can be built to improve the process of meat distribution in the New York city. Our approach was to divide the New York city in 5 different sub regions. The criterion used for this division was the distribution (density) of the venues of interest in the entire city. The center of each sub region was estimated using the k-means algorithm. The standard deviation of each cluster was used to define the area containing the venues to which the cold storage must provide the products. Based on the results, we can define the location of the warehouses, their size, the number of employees in each cold storage and the number of trucks required.</a:t>
            </a:r>
          </a:p>
        </p:txBody>
      </p:sp>
    </p:spTree>
    <p:extLst>
      <p:ext uri="{BB962C8B-B14F-4D97-AF65-F5344CB8AC3E}">
        <p14:creationId xmlns:p14="http://schemas.microsoft.com/office/powerpoint/2010/main" val="351765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5F1481-0E89-4C12-8223-2AD7F60C42E8}"/>
              </a:ext>
            </a:extLst>
          </p:cNvPr>
          <p:cNvSpPr/>
          <p:nvPr/>
        </p:nvSpPr>
        <p:spPr>
          <a:xfrm>
            <a:off x="829559" y="1105864"/>
            <a:ext cx="8314441" cy="3538276"/>
          </a:xfrm>
          <a:prstGeom prst="rect">
            <a:avLst/>
          </a:prstGeom>
        </p:spPr>
        <p:txBody>
          <a:bodyPr wrap="square">
            <a:spAutoFit/>
          </a:bodyPr>
          <a:lstStyle/>
          <a:p>
            <a:pPr>
              <a:lnSpc>
                <a:spcPct val="107000"/>
              </a:lnSpc>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Data:</a:t>
            </a:r>
          </a:p>
          <a:p>
            <a:r>
              <a:rPr lang="en-US" dirty="0">
                <a:latin typeface="Calibri" panose="020F0502020204030204" pitchFamily="34" charset="0"/>
                <a:ea typeface="Calibri" panose="020F0502020204030204" pitchFamily="34" charset="0"/>
                <a:cs typeface="Times New Roman" panose="02020603050405020304" pitchFamily="18" charset="0"/>
              </a:rPr>
              <a:t>The data required for this task are the locations of the hotels, bars and restaurants in New York. To gather the data, we ‘ll use the locations of all neighborhoods in New York gathered from uploaded IBM Cloud storage as part of one of the previous exercises. Based on these locations we’ll gather the locations of all venues in these neighborhoods from Foursquare. We will filter the data to acquire the locations of the targeted venues. To inspect the data, we’ll use the folium library to extract the map of New York city and visualize the locations of the venues on the map. A k-means algorithm will be applied on the location features to define the 5 clusters of venues. The locations of the cold storages will be defined as the centroids of the clusters. Again, to visualize the map of New York city, the 5 clusters and the locations of the cold storage we’ll use the folium library.</a:t>
            </a:r>
            <a:endParaRPr lang="en-US" dirty="0"/>
          </a:p>
        </p:txBody>
      </p:sp>
    </p:spTree>
    <p:extLst>
      <p:ext uri="{BB962C8B-B14F-4D97-AF65-F5344CB8AC3E}">
        <p14:creationId xmlns:p14="http://schemas.microsoft.com/office/powerpoint/2010/main" val="381985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ACF2-74C8-4665-A3EA-645A0B64645A}"/>
              </a:ext>
            </a:extLst>
          </p:cNvPr>
          <p:cNvSpPr/>
          <p:nvPr/>
        </p:nvSpPr>
        <p:spPr>
          <a:xfrm>
            <a:off x="923827" y="1263567"/>
            <a:ext cx="8220173" cy="3441776"/>
          </a:xfrm>
          <a:prstGeom prst="rect">
            <a:avLst/>
          </a:prstGeom>
        </p:spPr>
        <p:txBody>
          <a:bodyPr wrap="square">
            <a:spAutoFit/>
          </a:bodyPr>
          <a:lstStyle/>
          <a:p>
            <a:pPr>
              <a:lnSpc>
                <a:spcPct val="107000"/>
              </a:lnSpc>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Methodology</a:t>
            </a: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To define the location of each cold storage, we choose to use the k-means algorithm. By default, this algorithm minimizes the distance of each point in a cluster from the centroid of the cluster. As a result, the output of the k-mean algorithm is a set of clusters whose points are lying at the minimum distance from the determined centroids. As an input, we used the set of locations (</a:t>
            </a:r>
            <a:r>
              <a:rPr lang="en-US" dirty="0" err="1">
                <a:latin typeface="Calibri" panose="020F0502020204030204" pitchFamily="34" charset="0"/>
                <a:ea typeface="Calibri" panose="020F0502020204030204" pitchFamily="34" charset="0"/>
                <a:cs typeface="Times New Roman" panose="02020603050405020304" pitchFamily="18" charset="0"/>
              </a:rPr>
              <a:t>lat</a:t>
            </a:r>
            <a:r>
              <a:rPr lang="en-US" dirty="0">
                <a:latin typeface="Calibri" panose="020F0502020204030204" pitchFamily="34" charset="0"/>
                <a:ea typeface="Calibri" panose="020F0502020204030204" pitchFamily="34" charset="0"/>
                <a:cs typeface="Times New Roman" panose="02020603050405020304" pitchFamily="18" charset="0"/>
              </a:rPr>
              <a:t>, long) of the venues of interest. In this example the category of each venue is not required in the algorithm. All venues belonging to hotels, bars, restaurants are included in the list. The locations of hotels, restaurants, bars are shown as they were gathered from the Four Square database in Figure 1, 2, 3. A total of 8198 restaurants, 1619 bars and 186 hotels were found and used in the k-means algorithm.</a:t>
            </a:r>
          </a:p>
        </p:txBody>
      </p:sp>
    </p:spTree>
    <p:extLst>
      <p:ext uri="{BB962C8B-B14F-4D97-AF65-F5344CB8AC3E}">
        <p14:creationId xmlns:p14="http://schemas.microsoft.com/office/powerpoint/2010/main" val="233232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6CA656-EFB2-4CEE-964A-E171042CB78C}"/>
              </a:ext>
            </a:extLst>
          </p:cNvPr>
          <p:cNvPicPr/>
          <p:nvPr/>
        </p:nvPicPr>
        <p:blipFill>
          <a:blip r:embed="rId2"/>
          <a:stretch>
            <a:fillRect/>
          </a:stretch>
        </p:blipFill>
        <p:spPr>
          <a:xfrm>
            <a:off x="1620520" y="1369695"/>
            <a:ext cx="7193542" cy="3532243"/>
          </a:xfrm>
          <a:prstGeom prst="rect">
            <a:avLst/>
          </a:prstGeom>
        </p:spPr>
      </p:pic>
    </p:spTree>
    <p:extLst>
      <p:ext uri="{BB962C8B-B14F-4D97-AF65-F5344CB8AC3E}">
        <p14:creationId xmlns:p14="http://schemas.microsoft.com/office/powerpoint/2010/main" val="416925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46B466-6106-4817-9DC7-AE6B65BF0AA8}"/>
              </a:ext>
            </a:extLst>
          </p:cNvPr>
          <p:cNvPicPr/>
          <p:nvPr/>
        </p:nvPicPr>
        <p:blipFill>
          <a:blip r:embed="rId2"/>
          <a:stretch>
            <a:fillRect/>
          </a:stretch>
        </p:blipFill>
        <p:spPr>
          <a:xfrm>
            <a:off x="1498862" y="791852"/>
            <a:ext cx="7568938" cy="3581075"/>
          </a:xfrm>
          <a:prstGeom prst="rect">
            <a:avLst/>
          </a:prstGeom>
        </p:spPr>
      </p:pic>
    </p:spTree>
    <p:extLst>
      <p:ext uri="{BB962C8B-B14F-4D97-AF65-F5344CB8AC3E}">
        <p14:creationId xmlns:p14="http://schemas.microsoft.com/office/powerpoint/2010/main" val="422136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448A3B-2BEC-42DA-9318-ED41C1CFD4B0}"/>
              </a:ext>
            </a:extLst>
          </p:cNvPr>
          <p:cNvPicPr/>
          <p:nvPr/>
        </p:nvPicPr>
        <p:blipFill>
          <a:blip r:embed="rId2"/>
          <a:stretch>
            <a:fillRect/>
          </a:stretch>
        </p:blipFill>
        <p:spPr>
          <a:xfrm>
            <a:off x="3124200" y="2291715"/>
            <a:ext cx="5943600" cy="2274570"/>
          </a:xfrm>
          <a:prstGeom prst="rect">
            <a:avLst/>
          </a:prstGeom>
        </p:spPr>
      </p:pic>
    </p:spTree>
    <p:extLst>
      <p:ext uri="{BB962C8B-B14F-4D97-AF65-F5344CB8AC3E}">
        <p14:creationId xmlns:p14="http://schemas.microsoft.com/office/powerpoint/2010/main" val="18248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C54CB0-DE63-4178-8E9D-A9B59D71E303}"/>
              </a:ext>
            </a:extLst>
          </p:cNvPr>
          <p:cNvSpPr/>
          <p:nvPr/>
        </p:nvSpPr>
        <p:spPr>
          <a:xfrm>
            <a:off x="1197204" y="1406042"/>
            <a:ext cx="7946796" cy="3453189"/>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Having extracted the clusters, descriptive statistics were used to determine the radius of each cluster and therefore the area in which the venues of interest will be served by the specific cold storages. Moreover, in order to examine the result, the density of venues in each area was calculated. Mean values were used to determine the exact location of each cold storage.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Results: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 Figure 5 we present the map of New York city. The locations of the venues of interest are marked on the map with different colors according to their category.</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8690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764E0B-C611-4142-BD23-0243B2A33544}"/>
              </a:ext>
            </a:extLst>
          </p:cNvPr>
          <p:cNvPicPr/>
          <p:nvPr/>
        </p:nvPicPr>
        <p:blipFill>
          <a:blip r:embed="rId2"/>
          <a:stretch>
            <a:fillRect/>
          </a:stretch>
        </p:blipFill>
        <p:spPr>
          <a:xfrm>
            <a:off x="1480008" y="1997392"/>
            <a:ext cx="8465270" cy="4224299"/>
          </a:xfrm>
          <a:prstGeom prst="rect">
            <a:avLst/>
          </a:prstGeom>
        </p:spPr>
      </p:pic>
    </p:spTree>
    <p:extLst>
      <p:ext uri="{BB962C8B-B14F-4D97-AF65-F5344CB8AC3E}">
        <p14:creationId xmlns:p14="http://schemas.microsoft.com/office/powerpoint/2010/main" val="369629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063326-0EAF-4F79-86B6-F205CDF3E183}"/>
              </a:ext>
            </a:extLst>
          </p:cNvPr>
          <p:cNvPicPr/>
          <p:nvPr/>
        </p:nvPicPr>
        <p:blipFill>
          <a:blip r:embed="rId2"/>
          <a:stretch>
            <a:fillRect/>
          </a:stretch>
        </p:blipFill>
        <p:spPr>
          <a:xfrm>
            <a:off x="3124200" y="2078355"/>
            <a:ext cx="5943600" cy="2701290"/>
          </a:xfrm>
          <a:prstGeom prst="rect">
            <a:avLst/>
          </a:prstGeom>
        </p:spPr>
      </p:pic>
    </p:spTree>
    <p:extLst>
      <p:ext uri="{BB962C8B-B14F-4D97-AF65-F5344CB8AC3E}">
        <p14:creationId xmlns:p14="http://schemas.microsoft.com/office/powerpoint/2010/main" val="2048830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789</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 SEKHAR VELIGETI BHASKARA</dc:creator>
  <cp:lastModifiedBy>CHANDRA SEKHAR VELIGETI BHASKARA</cp:lastModifiedBy>
  <cp:revision>1</cp:revision>
  <dcterms:created xsi:type="dcterms:W3CDTF">2018-12-27T23:14:06Z</dcterms:created>
  <dcterms:modified xsi:type="dcterms:W3CDTF">2018-12-27T23:20:23Z</dcterms:modified>
</cp:coreProperties>
</file>