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95" r:id="rId2"/>
    <p:sldId id="805" r:id="rId3"/>
    <p:sldId id="806" r:id="rId4"/>
    <p:sldId id="807" r:id="rId5"/>
    <p:sldId id="810" r:id="rId6"/>
    <p:sldId id="811" r:id="rId7"/>
    <p:sldId id="825" r:id="rId8"/>
    <p:sldId id="812" r:id="rId9"/>
    <p:sldId id="813" r:id="rId10"/>
    <p:sldId id="814" r:id="rId11"/>
    <p:sldId id="815" r:id="rId12"/>
    <p:sldId id="817" r:id="rId13"/>
    <p:sldId id="818" r:id="rId14"/>
    <p:sldId id="819" r:id="rId15"/>
    <p:sldId id="821" r:id="rId16"/>
    <p:sldId id="822" r:id="rId17"/>
    <p:sldId id="757" r:id="rId18"/>
    <p:sldId id="823" r:id="rId19"/>
    <p:sldId id="786" r:id="rId20"/>
    <p:sldId id="824" r:id="rId21"/>
    <p:sldId id="787" r:id="rId22"/>
    <p:sldId id="789" r:id="rId23"/>
    <p:sldId id="761" r:id="rId24"/>
    <p:sldId id="762" r:id="rId25"/>
    <p:sldId id="717" r:id="rId26"/>
  </p:sldIdLst>
  <p:sldSz cx="9144000" cy="6858000" type="screen4x3"/>
  <p:notesSz cx="6797675" cy="99282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CCFFFF"/>
    <a:srgbClr val="FF9900"/>
    <a:srgbClr val="FF9933"/>
    <a:srgbClr val="41C2D7"/>
    <a:srgbClr val="EDF2F9"/>
    <a:srgbClr val="CCECFF"/>
    <a:srgbClr val="FFFFCC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 autoAdjust="0"/>
    <p:restoredTop sz="98224" autoAdjust="0"/>
  </p:normalViewPr>
  <p:slideViewPr>
    <p:cSldViewPr>
      <p:cViewPr>
        <p:scale>
          <a:sx n="96" d="100"/>
          <a:sy n="96" d="100"/>
        </p:scale>
        <p:origin x="-11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13354-B220-4FF7-9872-067F1464FA8C}" type="datetimeFigureOut">
              <a:rPr lang="es-PE" smtClean="0"/>
              <a:pPr/>
              <a:t>24/10/2017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5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57662-98A7-442F-B4DF-287FDA0E8EB1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31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26F8B-60E2-46D0-9002-A2F4D9F83F33}" type="datetimeFigureOut">
              <a:rPr lang="es-PE" smtClean="0"/>
              <a:pPr/>
              <a:t>24/10/2017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5181-EE50-4AE0-BC8F-7879924A493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98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7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pPr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pPr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pPr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62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6DEB-90BB-4D18-9084-C0D1882C5BE1}" type="datetimeFigureOut">
              <a:rPr lang="es-PE" smtClean="0"/>
              <a:pPr/>
              <a:t>24/10/2017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8DA-2115-4424-B4A0-A5FBC08374E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678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6DEB-90BB-4D18-9084-C0D1882C5BE1}" type="datetimeFigureOut">
              <a:rPr lang="es-PE" smtClean="0"/>
              <a:pPr/>
              <a:t>24/10/2017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8DA-2115-4424-B4A0-A5FBC08374E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25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6DEB-90BB-4D18-9084-C0D1882C5BE1}" type="datetimeFigureOut">
              <a:rPr lang="es-PE" smtClean="0"/>
              <a:pPr/>
              <a:t>24/10/2017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18DA-2115-4424-B4A0-A5FBC08374EF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microsoft.com/office/2007/relationships/hdphoto" Target="../media/hdphoto4.wdp"/><Relationship Id="rId5" Type="http://schemas.openxmlformats.org/officeDocument/2006/relationships/image" Target="../media/image23.jpeg"/><Relationship Id="rId10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t.gob.pe/websitev8/modulos/consultas/Buscador_ExpedientesTR.asp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8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8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8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755650" y="3068960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650" y="4463083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20547" y="3164775"/>
            <a:ext cx="758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GERENCIA DE PROYECTOS</a:t>
            </a:r>
          </a:p>
          <a:p>
            <a:pPr algn="ctr"/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OCTUBRE 2017</a:t>
            </a:r>
            <a:endParaRPr lang="es-PE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50 CuadroTexto"/>
          <p:cNvSpPr txBox="1"/>
          <p:nvPr/>
        </p:nvSpPr>
        <p:spPr>
          <a:xfrm>
            <a:off x="1070288" y="2112006"/>
            <a:ext cx="20626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Funcional:</a:t>
            </a:r>
          </a:p>
          <a:p>
            <a:r>
              <a:rPr lang="es-PE" sz="1200" dirty="0"/>
              <a:t>*Asuntos Judiciales - SAJU          </a:t>
            </a:r>
          </a:p>
          <a:p>
            <a:pPr marL="82550" indent="-82550"/>
            <a:r>
              <a:rPr lang="es-PE" sz="1200" dirty="0"/>
              <a:t>*Regulación y Asesoría - SGD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MEJORAS AL SISTEMA DE GESTIÓN JUDICIAL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-SAJU</a:t>
              </a:r>
              <a:endPara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</a:p>
          </p:txBody>
        </p:sp>
      </p:grpSp>
      <p:pic>
        <p:nvPicPr>
          <p:cNvPr id="6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47" y="1700808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62 CuadroTexto"/>
          <p:cNvSpPr txBox="1"/>
          <p:nvPr/>
        </p:nvSpPr>
        <p:spPr>
          <a:xfrm>
            <a:off x="1142296" y="4768116"/>
            <a:ext cx="21835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Técnico SAJU:</a:t>
            </a:r>
          </a:p>
          <a:p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          </a:t>
            </a:r>
            <a:r>
              <a:rPr lang="es-PE" sz="1200" b="1" dirty="0" smtClean="0">
                <a:solidFill>
                  <a:schemeClr val="accent5">
                    <a:lumMod val="75000"/>
                  </a:schemeClr>
                </a:solidFill>
              </a:rPr>
              <a:t>Octubre </a:t>
            </a:r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2017</a:t>
            </a:r>
          </a:p>
          <a:p>
            <a:r>
              <a:rPr lang="es-PE" sz="1200" dirty="0"/>
              <a:t>Elaboración: </a:t>
            </a:r>
            <a:r>
              <a:rPr lang="es-PE" sz="1200" dirty="0" smtClean="0"/>
              <a:t>Empresa  GEPSIS</a:t>
            </a:r>
            <a:endParaRPr lang="es-PE" sz="12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3086512" y="2132856"/>
            <a:ext cx="104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/>
              <a:t>02 doc. aprobados</a:t>
            </a:r>
          </a:p>
          <a:p>
            <a:pPr algn="ctr"/>
            <a:r>
              <a:rPr lang="es-PE" sz="1200" b="1" dirty="0"/>
              <a:t> a jul 2017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1142296" y="1578278"/>
            <a:ext cx="1253936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1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PE" dirty="0"/>
              <a:t>Ejecutado: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1142296" y="4293096"/>
            <a:ext cx="1296144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Planificado: </a:t>
            </a: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76" y="444083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76 CuadroTexto"/>
          <p:cNvSpPr txBox="1"/>
          <p:nvPr/>
        </p:nvSpPr>
        <p:spPr>
          <a:xfrm>
            <a:off x="3203848" y="491155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01 </a:t>
            </a:r>
            <a:r>
              <a:rPr lang="es-PE" sz="1200" b="1" dirty="0" err="1"/>
              <a:t>doc</a:t>
            </a:r>
            <a:r>
              <a:rPr lang="es-PE" sz="1200" b="1" dirty="0"/>
              <a:t> </a:t>
            </a:r>
            <a:r>
              <a:rPr lang="es-PE" sz="1200" b="1" dirty="0" smtClean="0"/>
              <a:t>en elaboración</a:t>
            </a:r>
            <a:endParaRPr lang="es-PE" sz="1100" b="1" dirty="0"/>
          </a:p>
        </p:txBody>
      </p:sp>
      <p:sp>
        <p:nvSpPr>
          <p:cNvPr id="70" name="69 Rectángulo redondeado"/>
          <p:cNvSpPr/>
          <p:nvPr/>
        </p:nvSpPr>
        <p:spPr>
          <a:xfrm>
            <a:off x="1187624" y="5661248"/>
            <a:ext cx="266429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77 CuadroTexto"/>
          <p:cNvSpPr txBox="1"/>
          <p:nvPr/>
        </p:nvSpPr>
        <p:spPr>
          <a:xfrm>
            <a:off x="1547664" y="5760839"/>
            <a:ext cx="1883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97% </a:t>
            </a:r>
            <a:r>
              <a:rPr lang="es-PE" sz="1600" b="1" dirty="0"/>
              <a:t>de avance de la fase </a:t>
            </a:r>
            <a:endParaRPr lang="es-PE" sz="1400" b="1" dirty="0"/>
          </a:p>
          <a:p>
            <a:pPr algn="ctr"/>
            <a:r>
              <a:rPr lang="es-PE" sz="1100" b="1" dirty="0">
                <a:solidFill>
                  <a:srgbClr val="002060"/>
                </a:solidFill>
              </a:rPr>
              <a:t>(</a:t>
            </a:r>
            <a:r>
              <a:rPr lang="es-PE" sz="1100" b="1" dirty="0" smtClean="0">
                <a:solidFill>
                  <a:srgbClr val="002060"/>
                </a:solidFill>
              </a:rPr>
              <a:t>03/04 </a:t>
            </a:r>
            <a:r>
              <a:rPr lang="es-PE" sz="1100" b="1" dirty="0">
                <a:solidFill>
                  <a:srgbClr val="002060"/>
                </a:solidFill>
              </a:rPr>
              <a:t>entregables)     </a:t>
            </a:r>
          </a:p>
        </p:txBody>
      </p:sp>
      <p:cxnSp>
        <p:nvCxnSpPr>
          <p:cNvPr id="46" name="45 Conector recto"/>
          <p:cNvCxnSpPr/>
          <p:nvPr/>
        </p:nvCxnSpPr>
        <p:spPr>
          <a:xfrm>
            <a:off x="4153274" y="1916832"/>
            <a:ext cx="0" cy="450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1105384" y="3284984"/>
            <a:ext cx="20275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Técnico SGD: </a:t>
            </a:r>
          </a:p>
          <a:p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s-PE" sz="1200" b="1" dirty="0" smtClean="0">
                <a:solidFill>
                  <a:schemeClr val="accent5">
                    <a:lumMod val="75000"/>
                  </a:schemeClr>
                </a:solidFill>
              </a:rPr>
              <a:t>Setiembre 2017</a:t>
            </a:r>
            <a:endParaRPr lang="es-PE" sz="1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PE" sz="1200" dirty="0"/>
              <a:t>Elaboración: Equipo </a:t>
            </a:r>
            <a:r>
              <a:rPr lang="es-PE" sz="1200" dirty="0" smtClean="0"/>
              <a:t>AE</a:t>
            </a:r>
            <a:endParaRPr lang="es-PE" sz="1200" dirty="0"/>
          </a:p>
        </p:txBody>
      </p:sp>
      <p:sp>
        <p:nvSpPr>
          <p:cNvPr id="50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355976" y="1983031"/>
            <a:ext cx="35672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u="sng" dirty="0" smtClean="0"/>
              <a:t>ITERACIÓN 1</a:t>
            </a:r>
            <a:r>
              <a:rPr lang="es-PE" sz="1400" b="1" dirty="0" smtClean="0"/>
              <a:t>:</a:t>
            </a:r>
          </a:p>
          <a:p>
            <a:endParaRPr lang="es-PE" sz="6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400" b="1" dirty="0">
                <a:solidFill>
                  <a:srgbClr val="7030A0"/>
                </a:solidFill>
              </a:rPr>
              <a:t>Registro masivo de las </a:t>
            </a:r>
            <a:r>
              <a:rPr lang="es-PE" sz="1400" b="1" dirty="0" smtClean="0">
                <a:solidFill>
                  <a:srgbClr val="7030A0"/>
                </a:solidFill>
              </a:rPr>
              <a:t>Cédulas de Notificación Electrónicas</a:t>
            </a:r>
            <a:r>
              <a:rPr lang="es-PE" sz="1400" b="1" dirty="0">
                <a:solidFill>
                  <a:srgbClr val="7030A0"/>
                </a:solidFill>
              </a:rPr>
              <a:t>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400" b="1" dirty="0">
                <a:solidFill>
                  <a:srgbClr val="7030A0"/>
                </a:solidFill>
              </a:rPr>
              <a:t>Validaciones para el registro correcto de las </a:t>
            </a:r>
            <a:r>
              <a:rPr lang="es-PE" sz="1400" b="1" dirty="0" smtClean="0">
                <a:solidFill>
                  <a:srgbClr val="7030A0"/>
                </a:solidFill>
              </a:rPr>
              <a:t> Cédulas </a:t>
            </a:r>
            <a:r>
              <a:rPr lang="es-PE" sz="1400" b="1" dirty="0">
                <a:solidFill>
                  <a:srgbClr val="7030A0"/>
                </a:solidFill>
              </a:rPr>
              <a:t>físicas y electrónicas</a:t>
            </a:r>
            <a:r>
              <a:rPr lang="es-PE" sz="1400" b="1" dirty="0" smtClean="0">
                <a:solidFill>
                  <a:srgbClr val="7030A0"/>
                </a:solidFill>
              </a:rPr>
              <a:t>.</a:t>
            </a:r>
            <a:endParaRPr lang="es-PE" sz="1400" b="1" dirty="0">
              <a:solidFill>
                <a:srgbClr val="7030A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369034" y="1578278"/>
            <a:ext cx="3083286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chemeClr val="accent2">
                    <a:lumMod val="50000"/>
                  </a:schemeClr>
                </a:solidFill>
              </a:rPr>
              <a:t>Adecuaciones y mejoras en el SGD </a:t>
            </a:r>
            <a:endParaRPr lang="es-PE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355976" y="3140968"/>
            <a:ext cx="3546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u="sng" dirty="0" smtClean="0"/>
              <a:t>ITERACIÓN 2:</a:t>
            </a:r>
          </a:p>
          <a:p>
            <a:endParaRPr lang="es-PE" sz="6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400" dirty="0" smtClean="0"/>
              <a:t>Reflejo  automático de los estados  del proceso de atención . </a:t>
            </a:r>
            <a:endParaRPr lang="es-PE" sz="1400" dirty="0"/>
          </a:p>
        </p:txBody>
      </p:sp>
      <p:sp>
        <p:nvSpPr>
          <p:cNvPr id="56" name="55 Rectángulo"/>
          <p:cNvSpPr/>
          <p:nvPr/>
        </p:nvSpPr>
        <p:spPr>
          <a:xfrm rot="16200000">
            <a:off x="-2628799" y="3537064"/>
            <a:ext cx="5796592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57" name="56 Rectángulo"/>
          <p:cNvSpPr/>
          <p:nvPr/>
        </p:nvSpPr>
        <p:spPr>
          <a:xfrm rot="16200000">
            <a:off x="-2078247" y="3537064"/>
            <a:ext cx="5796592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89" name="88 Pentágono"/>
          <p:cNvSpPr/>
          <p:nvPr/>
        </p:nvSpPr>
        <p:spPr>
          <a:xfrm>
            <a:off x="1187624" y="872768"/>
            <a:ext cx="3039889" cy="61201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ANÁLISIS Y DISEÑO DE SISTEMAS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90" name="89 Cheurón"/>
          <p:cNvSpPr/>
          <p:nvPr/>
        </p:nvSpPr>
        <p:spPr>
          <a:xfrm>
            <a:off x="4227513" y="872768"/>
            <a:ext cx="4657353" cy="61201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9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8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3" name="9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39087"/>
              </p:ext>
            </p:extLst>
          </p:nvPr>
        </p:nvGraphicFramePr>
        <p:xfrm>
          <a:off x="4418442" y="5052784"/>
          <a:ext cx="4546046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20420"/>
                <a:gridCol w="1251988"/>
                <a:gridCol w="87363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  Asignado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247,321.60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Ejecutado a Setiembre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>
                          <a:solidFill>
                            <a:schemeClr val="tx1"/>
                          </a:solidFill>
                        </a:rPr>
                        <a:t>S/ 100,821.60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>
                          <a:solidFill>
                            <a:schemeClr val="tx1"/>
                          </a:solidFill>
                        </a:rPr>
                        <a:t>40.77%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 comprometido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chemeClr val="tx1"/>
                          </a:solidFill>
                        </a:rPr>
                        <a:t>S/ 146,500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chemeClr val="tx1"/>
                          </a:solidFill>
                        </a:rPr>
                        <a:t>59.23%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31 Conector recto"/>
          <p:cNvCxnSpPr/>
          <p:nvPr/>
        </p:nvCxnSpPr>
        <p:spPr>
          <a:xfrm flipH="1">
            <a:off x="4232584" y="4646478"/>
            <a:ext cx="47335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755192" y="6186790"/>
            <a:ext cx="412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Avance </a:t>
            </a:r>
            <a:r>
              <a:rPr lang="es-PE" sz="1600" b="1" dirty="0"/>
              <a:t>a nivel General </a:t>
            </a:r>
            <a:r>
              <a:rPr lang="es-PE" sz="1600" b="1" dirty="0" smtClean="0"/>
              <a:t>AE</a:t>
            </a:r>
            <a:r>
              <a:rPr lang="es-PE" sz="1600" b="1" dirty="0"/>
              <a:t> </a:t>
            </a:r>
            <a:r>
              <a:rPr lang="es-PE" sz="1600" b="1" dirty="0" smtClean="0"/>
              <a:t>:  69 % </a:t>
            </a:r>
            <a:endParaRPr lang="es-PE" sz="1600" b="1" dirty="0"/>
          </a:p>
        </p:txBody>
      </p:sp>
      <p:sp>
        <p:nvSpPr>
          <p:cNvPr id="34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427984" y="4005064"/>
            <a:ext cx="34035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u="sng" dirty="0" smtClean="0"/>
              <a:t>ITERACIÓN 3:</a:t>
            </a:r>
          </a:p>
          <a:p>
            <a:endParaRPr lang="es-PE" sz="5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400" dirty="0" smtClean="0"/>
              <a:t>Cambios complementarios al Expediente</a:t>
            </a:r>
            <a:r>
              <a:rPr lang="es-PE" sz="1200" dirty="0" smtClean="0"/>
              <a:t>.</a:t>
            </a:r>
            <a:endParaRPr lang="es-PE" sz="1200" dirty="0"/>
          </a:p>
        </p:txBody>
      </p:sp>
      <p:pic>
        <p:nvPicPr>
          <p:cNvPr id="37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98" y="4031653"/>
            <a:ext cx="425045" cy="4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95" y="3013292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CuadroTexto"/>
          <p:cNvSpPr txBox="1"/>
          <p:nvPr/>
        </p:nvSpPr>
        <p:spPr>
          <a:xfrm>
            <a:off x="3095760" y="3429000"/>
            <a:ext cx="104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01 </a:t>
            </a:r>
            <a:r>
              <a:rPr lang="es-PE" sz="1200" b="1" dirty="0"/>
              <a:t>doc. </a:t>
            </a:r>
            <a:r>
              <a:rPr lang="es-PE" sz="1200" b="1" dirty="0" smtClean="0"/>
              <a:t>aprobado</a:t>
            </a:r>
            <a:endParaRPr lang="es-PE" sz="1200" b="1" dirty="0"/>
          </a:p>
          <a:p>
            <a:pPr algn="ctr"/>
            <a:r>
              <a:rPr lang="es-PE" sz="1200" b="1" dirty="0"/>
              <a:t> a </a:t>
            </a:r>
            <a:r>
              <a:rPr lang="es-PE" sz="1200" b="1" dirty="0" smtClean="0"/>
              <a:t>set </a:t>
            </a:r>
            <a:r>
              <a:rPr lang="es-PE" sz="1200" b="1" dirty="0"/>
              <a:t>2017</a:t>
            </a:r>
          </a:p>
        </p:txBody>
      </p:sp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99" y="2039652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CuadroTexto"/>
          <p:cNvSpPr txBox="1"/>
          <p:nvPr/>
        </p:nvSpPr>
        <p:spPr>
          <a:xfrm>
            <a:off x="7923265" y="2469356"/>
            <a:ext cx="122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En producción 05 de Oct 2017</a:t>
            </a: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826" y="3353288"/>
            <a:ext cx="519611" cy="50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44 CuadroTexto"/>
          <p:cNvSpPr txBox="1"/>
          <p:nvPr/>
        </p:nvSpPr>
        <p:spPr>
          <a:xfrm>
            <a:off x="4427984" y="4659233"/>
            <a:ext cx="4176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00" b="1" dirty="0">
                <a:solidFill>
                  <a:srgbClr val="7030A0"/>
                </a:solidFill>
              </a:rPr>
              <a:t>Avance – Fase </a:t>
            </a:r>
            <a:r>
              <a:rPr lang="es-PE" sz="1700" b="1" dirty="0" smtClean="0">
                <a:solidFill>
                  <a:srgbClr val="7030A0"/>
                </a:solidFill>
              </a:rPr>
              <a:t>Construcción</a:t>
            </a:r>
            <a:r>
              <a:rPr lang="es-PE" sz="1400" b="1" dirty="0" smtClean="0">
                <a:solidFill>
                  <a:srgbClr val="7030A0"/>
                </a:solidFill>
              </a:rPr>
              <a:t>(*)</a:t>
            </a:r>
            <a:r>
              <a:rPr lang="es-PE" sz="1700" b="1" dirty="0" smtClean="0">
                <a:solidFill>
                  <a:srgbClr val="7030A0"/>
                </a:solidFill>
              </a:rPr>
              <a:t> : 35%</a:t>
            </a:r>
            <a:endParaRPr lang="es-PE" sz="1700" b="1" dirty="0" smtClean="0"/>
          </a:p>
        </p:txBody>
      </p:sp>
      <p:sp>
        <p:nvSpPr>
          <p:cNvPr id="47" name="46 CuadroTexto"/>
          <p:cNvSpPr txBox="1"/>
          <p:nvPr/>
        </p:nvSpPr>
        <p:spPr>
          <a:xfrm>
            <a:off x="3635896" y="6526505"/>
            <a:ext cx="417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/>
              <a:t>(*)</a:t>
            </a:r>
            <a:r>
              <a:rPr lang="es-PE" sz="1100" b="1" dirty="0" smtClean="0">
                <a:solidFill>
                  <a:srgbClr val="7030A0"/>
                </a:solidFill>
              </a:rPr>
              <a:t> </a:t>
            </a:r>
            <a:r>
              <a:rPr lang="es-PE" sz="1100" i="1" dirty="0"/>
              <a:t>El desarrollo incluye el servicio del proveedor </a:t>
            </a:r>
          </a:p>
          <a:p>
            <a:pPr algn="ctr"/>
            <a:endParaRPr lang="es-PE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9833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MEJORAS AL SISTEMA DE GESTIÓN JUDICIAL 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</a:p>
          </p:txBody>
        </p:sp>
      </p:grpSp>
      <p:sp>
        <p:nvSpPr>
          <p:cNvPr id="75" name="74 CuadroTexto"/>
          <p:cNvSpPr txBox="1"/>
          <p:nvPr/>
        </p:nvSpPr>
        <p:spPr>
          <a:xfrm>
            <a:off x="1907704" y="1628800"/>
            <a:ext cx="951657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chemeClr val="accent2">
                    <a:lumMod val="50000"/>
                  </a:schemeClr>
                </a:solidFill>
              </a:rPr>
              <a:t>  SAJU</a:t>
            </a:r>
            <a:endParaRPr lang="es-PE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3526443" y="158638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Inicio de actividades:   28 de agosto </a:t>
            </a:r>
            <a:endParaRPr lang="es-PE" sz="1400" dirty="0"/>
          </a:p>
        </p:txBody>
      </p:sp>
      <p:sp>
        <p:nvSpPr>
          <p:cNvPr id="56" name="55 Rectángulo"/>
          <p:cNvSpPr/>
          <p:nvPr/>
        </p:nvSpPr>
        <p:spPr>
          <a:xfrm rot="16200000">
            <a:off x="-2628799" y="3537064"/>
            <a:ext cx="5796592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57" name="56 Rectángulo"/>
          <p:cNvSpPr/>
          <p:nvPr/>
        </p:nvSpPr>
        <p:spPr>
          <a:xfrm rot="16200000">
            <a:off x="-2078247" y="3537064"/>
            <a:ext cx="5796592" cy="46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90" name="89 Cheurón"/>
          <p:cNvSpPr/>
          <p:nvPr/>
        </p:nvSpPr>
        <p:spPr>
          <a:xfrm>
            <a:off x="1888565" y="872768"/>
            <a:ext cx="6803446" cy="61201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ENTREGABLES DEL PROVEEDOR “GESPSIS”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9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8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Rectángulo"/>
          <p:cNvSpPr/>
          <p:nvPr/>
        </p:nvSpPr>
        <p:spPr>
          <a:xfrm rot="16200000">
            <a:off x="-1548679" y="3537064"/>
            <a:ext cx="5796592" cy="46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ANÁLISIS Y DISEÑO DE </a:t>
            </a:r>
            <a:r>
              <a:rPr lang="es-PE" b="1" dirty="0" smtClean="0">
                <a:solidFill>
                  <a:schemeClr val="bg1"/>
                </a:solidFill>
              </a:rPr>
              <a:t>SISTEMAS   </a:t>
            </a:r>
            <a:r>
              <a:rPr lang="es-PE" b="1" dirty="0" smtClean="0"/>
              <a:t>–   Al  </a:t>
            </a:r>
            <a:r>
              <a:rPr lang="es-PE" b="1" dirty="0" smtClean="0">
                <a:solidFill>
                  <a:schemeClr val="bg1"/>
                </a:solidFill>
              </a:rPr>
              <a:t>97 %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4103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1691680" y="4221088"/>
            <a:ext cx="352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/>
              <a:t>Iteración 1</a:t>
            </a:r>
            <a:r>
              <a:rPr lang="es-PE" sz="1200" b="1" dirty="0"/>
              <a:t> </a:t>
            </a:r>
            <a:r>
              <a:rPr lang="es-PE" sz="1200" b="1" dirty="0" smtClean="0"/>
              <a:t>(10 requerimientos, dic 2017)</a:t>
            </a:r>
          </a:p>
          <a:p>
            <a:endParaRPr lang="es-PE" sz="6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 smtClean="0"/>
              <a:t>Importación automática </a:t>
            </a:r>
            <a:r>
              <a:rPr lang="es-PE" sz="1200" dirty="0"/>
              <a:t>de las </a:t>
            </a:r>
            <a:r>
              <a:rPr lang="es-PE" sz="1200" dirty="0" smtClean="0"/>
              <a:t>Cédulas de Notificación Electrónicas</a:t>
            </a:r>
            <a:r>
              <a:rPr lang="es-PE" sz="1200" dirty="0"/>
              <a:t> </a:t>
            </a:r>
            <a:r>
              <a:rPr lang="es-PE" sz="1200" dirty="0" smtClean="0"/>
              <a:t>y físicas.</a:t>
            </a:r>
            <a:endParaRPr lang="es-PE" sz="1200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 smtClean="0"/>
              <a:t>Asignación automática de las demandas nuevas y en curso</a:t>
            </a:r>
            <a:endParaRPr lang="es-PE" sz="1200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 smtClean="0"/>
              <a:t>Control del registro y atención de solicitudes de documentos internos solicitados por la GEC.</a:t>
            </a:r>
          </a:p>
        </p:txBody>
      </p:sp>
      <p:sp>
        <p:nvSpPr>
          <p:cNvPr id="42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5364088" y="4215279"/>
            <a:ext cx="33279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b="1" dirty="0" smtClean="0"/>
              <a:t>Iteración 2 (10 requerimientos, enero 2018)</a:t>
            </a:r>
          </a:p>
          <a:p>
            <a:pPr algn="just"/>
            <a:endParaRPr lang="es-PE" sz="600" b="1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 smtClean="0"/>
              <a:t>Implementación del Perfil de “Consultas” que permita visualizar los reportes.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 smtClean="0"/>
              <a:t>Redefinición de las actividades del proceso de Calificación de las Cédulas.</a:t>
            </a:r>
            <a:endParaRPr lang="es-PE" sz="1200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 smtClean="0"/>
              <a:t>Generación de alertas  para las audiencias programadas con el Poder Judicial.</a:t>
            </a:r>
            <a:endParaRPr lang="es-PE" sz="1200" dirty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s-PE" sz="1200" dirty="0" smtClean="0"/>
              <a:t>Implementación de  05 reportes de gestión.</a:t>
            </a:r>
            <a:endParaRPr lang="es-PE" sz="1200" dirty="0"/>
          </a:p>
        </p:txBody>
      </p:sp>
      <p:pic>
        <p:nvPicPr>
          <p:cNvPr id="1026" name="Picture 2" descr="D:\GOP\MATERIALES\FOTOLIA\correo2-kgHG--624x385@Las Provincias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808258"/>
            <a:ext cx="956958" cy="7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OP\MATERIALES\FOTOLIA\Fotolia_48987571_X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770991" cy="7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5940152" y="5949280"/>
            <a:ext cx="1191835" cy="823998"/>
            <a:chOff x="2041585" y="5578677"/>
            <a:chExt cx="2087092" cy="1157197"/>
          </a:xfrm>
        </p:grpSpPr>
        <p:pic>
          <p:nvPicPr>
            <p:cNvPr id="1028" name="Picture 4" descr="D:\GOP\MATERIALES\FOTOLIA\grfdin2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585" y="5578677"/>
              <a:ext cx="1056494" cy="87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D:\GOP\MATERIALES\FOTOLIA\grfdin2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118" y="5736735"/>
              <a:ext cx="1056494" cy="87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D:\GOP\MATERIALES\FOTOLIA\grfdin2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184" y="5859354"/>
              <a:ext cx="1056493" cy="87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2 CuadroTexto"/>
            <p:cNvSpPr txBox="1"/>
            <p:nvPr/>
          </p:nvSpPr>
          <p:spPr>
            <a:xfrm rot="1486922">
              <a:off x="2378841" y="6030399"/>
              <a:ext cx="1677259" cy="4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b="1" dirty="0" smtClean="0">
                  <a:solidFill>
                    <a:srgbClr val="002060"/>
                  </a:solidFill>
                </a:rPr>
                <a:t>Reportes</a:t>
              </a:r>
              <a:endParaRPr lang="es-PE" sz="14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1031" name="Picture 7" descr="D:\GOP\MATERIALES\FOTOLIA\fotolia_4598956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1867"/>
            <a:ext cx="747493" cy="74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Rectángulo redondeado"/>
          <p:cNvSpPr/>
          <p:nvPr/>
        </p:nvSpPr>
        <p:spPr>
          <a:xfrm>
            <a:off x="4716016" y="3077344"/>
            <a:ext cx="801630" cy="4616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83 %</a:t>
            </a:r>
            <a:endParaRPr lang="es-PE" b="1" dirty="0"/>
          </a:p>
        </p:txBody>
      </p:sp>
      <p:sp>
        <p:nvSpPr>
          <p:cNvPr id="28" name="27 Rectángulo"/>
          <p:cNvSpPr/>
          <p:nvPr/>
        </p:nvSpPr>
        <p:spPr>
          <a:xfrm>
            <a:off x="7286294" y="3872081"/>
            <a:ext cx="832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 b="1" dirty="0">
                <a:solidFill>
                  <a:srgbClr val="0070C0"/>
                </a:solidFill>
              </a:rPr>
              <a:t>Pendiente</a:t>
            </a:r>
          </a:p>
        </p:txBody>
      </p:sp>
      <p:pic>
        <p:nvPicPr>
          <p:cNvPr id="2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883114"/>
            <a:ext cx="266021" cy="2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Rectángulo"/>
          <p:cNvSpPr/>
          <p:nvPr/>
        </p:nvSpPr>
        <p:spPr>
          <a:xfrm>
            <a:off x="3541878" y="3872081"/>
            <a:ext cx="832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200" b="1" dirty="0">
                <a:solidFill>
                  <a:srgbClr val="0070C0"/>
                </a:solidFill>
              </a:rPr>
              <a:t>Pendiente</a:t>
            </a:r>
          </a:p>
        </p:txBody>
      </p:sp>
      <p:pic>
        <p:nvPicPr>
          <p:cNvPr id="31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83114"/>
            <a:ext cx="266021" cy="2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1835696" y="2924944"/>
            <a:ext cx="2306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Entregable 2:</a:t>
            </a:r>
          </a:p>
          <a:p>
            <a:r>
              <a:rPr lang="es-PE" sz="1400" dirty="0" smtClean="0"/>
              <a:t>Documento </a:t>
            </a:r>
            <a:r>
              <a:rPr lang="es-PE" sz="1400" dirty="0"/>
              <a:t>Técnico </a:t>
            </a:r>
            <a:r>
              <a:rPr lang="es-PE" sz="1400" dirty="0" smtClean="0"/>
              <a:t>SGD</a:t>
            </a:r>
            <a:r>
              <a:rPr lang="es-PE" sz="1400" b="1" dirty="0" smtClean="0"/>
              <a:t> </a:t>
            </a:r>
            <a:endParaRPr lang="es-PE" sz="1400" b="1" dirty="0"/>
          </a:p>
          <a:p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s-PE" sz="1200" b="1" dirty="0" smtClean="0">
                <a:solidFill>
                  <a:schemeClr val="accent5">
                    <a:lumMod val="75000"/>
                  </a:schemeClr>
                </a:solidFill>
              </a:rPr>
              <a:t>Octubre 2017</a:t>
            </a:r>
            <a:endParaRPr lang="es-PE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835696" y="2132856"/>
            <a:ext cx="2784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Entregable 1: </a:t>
            </a:r>
          </a:p>
          <a:p>
            <a:r>
              <a:rPr lang="es-PE" sz="1400" dirty="0" smtClean="0"/>
              <a:t>Plan de Trabajo y Cronograma</a:t>
            </a:r>
            <a:endParaRPr lang="es-PE" sz="1400" dirty="0"/>
          </a:p>
          <a:p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s-PE" sz="1200" b="1" dirty="0" smtClean="0">
                <a:solidFill>
                  <a:schemeClr val="accent5">
                    <a:lumMod val="75000"/>
                  </a:schemeClr>
                </a:solidFill>
              </a:rPr>
              <a:t>Setiembre 2017</a:t>
            </a:r>
            <a:endParaRPr lang="es-PE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777009" y="3841303"/>
            <a:ext cx="1210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Entregable 3: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5551271" y="3825282"/>
            <a:ext cx="1210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Entregable 4:</a:t>
            </a:r>
          </a:p>
        </p:txBody>
      </p:sp>
      <p:cxnSp>
        <p:nvCxnSpPr>
          <p:cNvPr id="38" name="37 Conector recto"/>
          <p:cNvCxnSpPr/>
          <p:nvPr/>
        </p:nvCxnSpPr>
        <p:spPr>
          <a:xfrm flipH="1">
            <a:off x="1777009" y="3760222"/>
            <a:ext cx="67554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26" y="2151148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CuadroTexto"/>
          <p:cNvSpPr txBox="1"/>
          <p:nvPr/>
        </p:nvSpPr>
        <p:spPr>
          <a:xfrm>
            <a:off x="4374798" y="2566856"/>
            <a:ext cx="169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Entregado setiembre 2017</a:t>
            </a:r>
            <a:endParaRPr lang="es-PE" sz="1200" b="1" dirty="0"/>
          </a:p>
        </p:txBody>
      </p:sp>
    </p:spTree>
    <p:extLst>
      <p:ext uri="{BB962C8B-B14F-4D97-AF65-F5344CB8AC3E}">
        <p14:creationId xmlns:p14="http://schemas.microsoft.com/office/powerpoint/2010/main" val="10828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25718"/>
              </p:ext>
            </p:extLst>
          </p:nvPr>
        </p:nvGraphicFramePr>
        <p:xfrm>
          <a:off x="3923928" y="1124744"/>
          <a:ext cx="4643998" cy="471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7938"/>
                <a:gridCol w="435375"/>
                <a:gridCol w="507938"/>
                <a:gridCol w="435375"/>
                <a:gridCol w="507938"/>
              </a:tblGrid>
              <a:tr h="424196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79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79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79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5060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500">
                <a:tc gridSpan="10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1298">
                <a:tc gridSpan="10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766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478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316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208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920"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20053"/>
              </p:ext>
            </p:extLst>
          </p:nvPr>
        </p:nvGraphicFramePr>
        <p:xfrm>
          <a:off x="323528" y="1124744"/>
          <a:ext cx="3456384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6124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9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PLANIFICACIÓN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MODELADO DE PROCESOS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ANÁLISIS Y DISEÑO DE SISTEMAS 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Regulación y Asesoría</a:t>
                      </a:r>
                      <a:r>
                        <a:rPr lang="es-PE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SGD</a:t>
                      </a:r>
                      <a:endParaRPr lang="es-PE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Asuntos Judiciales - SAJU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DT SGD</a:t>
                      </a:r>
                      <a:endParaRPr lang="es-PE" sz="12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DT SAJU </a:t>
                      </a:r>
                      <a:r>
                        <a:rPr lang="es-PE" sz="1200" b="0" i="1" dirty="0" smtClean="0">
                          <a:solidFill>
                            <a:schemeClr val="tx1"/>
                          </a:solidFill>
                        </a:rPr>
                        <a:t>(servicio</a:t>
                      </a:r>
                      <a:r>
                        <a:rPr lang="es-PE" sz="1200" b="0" i="1" baseline="0" dirty="0" smtClean="0">
                          <a:solidFill>
                            <a:schemeClr val="tx1"/>
                          </a:solidFill>
                        </a:rPr>
                        <a:t> de consultoría)</a:t>
                      </a:r>
                      <a:endParaRPr lang="es-PE" sz="1200" b="1" i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CONSTRUCCIÓN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4.1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SGD – Mejoras en SGD</a:t>
                      </a:r>
                      <a:endParaRPr lang="es-PE" sz="1200" b="1" u="sng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96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1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432048"/>
          </a:xfrm>
        </p:spPr>
        <p:txBody>
          <a:bodyPr>
            <a:noAutofit/>
          </a:bodyPr>
          <a:lstStyle/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</a:rPr>
              <a:t>CRONOGRAMA: </a:t>
            </a:r>
            <a:r>
              <a:rPr lang="es-PE" sz="2400" b="1" dirty="0">
                <a:solidFill>
                  <a:schemeClr val="tx2">
                    <a:lumMod val="75000"/>
                  </a:schemeClr>
                </a:solidFill>
              </a:rPr>
              <a:t>MEJORAS AL SISTEMA DE GESTIÓN JUDICIAL </a:t>
            </a:r>
            <a:endParaRPr lang="es-P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12" y="248629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36 Grupo"/>
          <p:cNvGrpSpPr/>
          <p:nvPr/>
        </p:nvGrpSpPr>
        <p:grpSpPr>
          <a:xfrm>
            <a:off x="2123728" y="6525344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4743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80" y="2772974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7791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448261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53" y="5363840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6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35" y="5644567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8261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5699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50" y="448261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59" y="477065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47" y="5373216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47" y="3347616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0870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01853"/>
              </p:ext>
            </p:extLst>
          </p:nvPr>
        </p:nvGraphicFramePr>
        <p:xfrm>
          <a:off x="3779912" y="1356051"/>
          <a:ext cx="5256582" cy="345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6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6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76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54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8673"/>
                <a:gridCol w="463111"/>
                <a:gridCol w="486366"/>
                <a:gridCol w="459570"/>
                <a:gridCol w="491484"/>
                <a:gridCol w="491484"/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s-PE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endParaRPr lang="es-PE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0" hangingPunct="1"/>
                      <a:r>
                        <a:rPr lang="es-PE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s-PE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6765">
                <a:tc gridSpan="1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9213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744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637">
                <a:tc gridSpan="1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9427">
                <a:tc gridSpan="1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8821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 gridSpan="1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67355"/>
              </p:ext>
            </p:extLst>
          </p:nvPr>
        </p:nvGraphicFramePr>
        <p:xfrm>
          <a:off x="107504" y="1328486"/>
          <a:ext cx="3600400" cy="348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57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05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3 – Cambios</a:t>
                      </a:r>
                      <a:r>
                        <a:rPr lang="es-PE" sz="1200" b="1" baseline="0" dirty="0" smtClean="0"/>
                        <a:t> complementarios del expediente</a:t>
                      </a:r>
                      <a:endParaRPr lang="es-PE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4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58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4.2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SAJU (A</a:t>
                      </a:r>
                      <a:r>
                        <a:rPr lang="es-PE" sz="1200" b="1" u="sng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ejecutar por Proveedor)</a:t>
                      </a:r>
                      <a:endParaRPr lang="es-PE" sz="1200" b="1" u="sng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1 – 10 requerimientos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1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2 – 10 requerimientos</a:t>
                      </a:r>
                      <a:r>
                        <a:rPr lang="es-PE" sz="1200" b="1" baseline="0" dirty="0" smtClean="0"/>
                        <a:t> </a:t>
                      </a:r>
                      <a:endParaRPr lang="es-PE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432048"/>
          </a:xfrm>
        </p:spPr>
        <p:txBody>
          <a:bodyPr>
            <a:noAutofit/>
          </a:bodyPr>
          <a:lstStyle/>
          <a:p>
            <a:r>
              <a:rPr lang="es-PE" sz="2400" b="1" dirty="0">
                <a:solidFill>
                  <a:schemeClr val="tx2">
                    <a:lumMod val="75000"/>
                  </a:schemeClr>
                </a:solidFill>
              </a:rPr>
              <a:t>CRONOGRAMA:MEJORAS AL SISTEMA DE GESTIÓN JUDICIAL </a:t>
            </a:r>
            <a:endParaRPr lang="es-P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2222138" y="5881634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35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382" y="2260191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82" y="3721732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02" y="3433054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25" y="343305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864" y="4293096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65" y="254822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60619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370" y="4293095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25" y="4301297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</p:txBody>
      </p:sp>
      <p:pic>
        <p:nvPicPr>
          <p:cNvPr id="6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89" y="1844824"/>
            <a:ext cx="440345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67 CuadroTexto"/>
          <p:cNvSpPr txBox="1"/>
          <p:nvPr/>
        </p:nvSpPr>
        <p:spPr>
          <a:xfrm>
            <a:off x="1259632" y="1628800"/>
            <a:ext cx="1253936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1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PE" dirty="0"/>
              <a:t>Ejecutado: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1236419" y="3499267"/>
            <a:ext cx="1296144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s-PE" sz="1600" b="1" dirty="0">
                <a:solidFill>
                  <a:schemeClr val="accent2">
                    <a:lumMod val="50000"/>
                  </a:schemeClr>
                </a:solidFill>
              </a:rPr>
              <a:t>Planificado: </a:t>
            </a: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71" y="3765813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76 CuadroTexto"/>
          <p:cNvSpPr txBox="1"/>
          <p:nvPr/>
        </p:nvSpPr>
        <p:spPr>
          <a:xfrm>
            <a:off x="3252643" y="4312260"/>
            <a:ext cx="94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02 </a:t>
            </a:r>
            <a:r>
              <a:rPr lang="es-PE" sz="1200" b="1" dirty="0" err="1"/>
              <a:t>doc</a:t>
            </a:r>
            <a:r>
              <a:rPr lang="es-PE" sz="1200" b="1" dirty="0"/>
              <a:t> pendiente</a:t>
            </a:r>
            <a:endParaRPr lang="es-PE" sz="1100" b="1" dirty="0"/>
          </a:p>
        </p:txBody>
      </p:sp>
      <p:sp>
        <p:nvSpPr>
          <p:cNvPr id="70" name="69 Rectángulo redondeado"/>
          <p:cNvSpPr/>
          <p:nvPr/>
        </p:nvSpPr>
        <p:spPr>
          <a:xfrm>
            <a:off x="1320034" y="5130104"/>
            <a:ext cx="266429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77 CuadroTexto"/>
          <p:cNvSpPr txBox="1"/>
          <p:nvPr/>
        </p:nvSpPr>
        <p:spPr>
          <a:xfrm>
            <a:off x="1475656" y="5282393"/>
            <a:ext cx="2353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82 % </a:t>
            </a:r>
            <a:r>
              <a:rPr lang="es-PE" sz="1400" b="1" dirty="0"/>
              <a:t>de avance de la fase </a:t>
            </a:r>
            <a:endParaRPr lang="es-PE" sz="1200" b="1" dirty="0"/>
          </a:p>
          <a:p>
            <a:pPr algn="ctr"/>
            <a:r>
              <a:rPr lang="es-PE" sz="1100" b="1" dirty="0">
                <a:solidFill>
                  <a:srgbClr val="002060"/>
                </a:solidFill>
              </a:rPr>
              <a:t>(</a:t>
            </a:r>
            <a:r>
              <a:rPr lang="es-PE" sz="1100" b="1" dirty="0" smtClean="0">
                <a:solidFill>
                  <a:srgbClr val="002060"/>
                </a:solidFill>
              </a:rPr>
              <a:t>03/05 </a:t>
            </a:r>
            <a:r>
              <a:rPr lang="es-PE" sz="1100" b="1" dirty="0">
                <a:solidFill>
                  <a:srgbClr val="002060"/>
                </a:solidFill>
              </a:rPr>
              <a:t>entregables)     </a:t>
            </a:r>
          </a:p>
        </p:txBody>
      </p:sp>
      <p:cxnSp>
        <p:nvCxnSpPr>
          <p:cNvPr id="46" name="45 Conector recto"/>
          <p:cNvCxnSpPr/>
          <p:nvPr/>
        </p:nvCxnSpPr>
        <p:spPr>
          <a:xfrm>
            <a:off x="4211960" y="1702841"/>
            <a:ext cx="15553" cy="4534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1092403" y="4015517"/>
            <a:ext cx="22450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Técnico SGD: </a:t>
            </a:r>
          </a:p>
          <a:p>
            <a:r>
              <a:rPr lang="es-PE" sz="1200" dirty="0"/>
              <a:t>* DT SGD</a:t>
            </a:r>
          </a:p>
          <a:p>
            <a:r>
              <a:rPr lang="es-PE" sz="1200" dirty="0"/>
              <a:t>* DT Expediente Coactivo </a:t>
            </a:r>
            <a:r>
              <a:rPr lang="es-PE" sz="1200" dirty="0" smtClean="0"/>
              <a:t>Virtual</a:t>
            </a:r>
            <a:r>
              <a:rPr lang="es-PE" sz="1200" b="1" dirty="0" smtClean="0">
                <a:solidFill>
                  <a:schemeClr val="accent5">
                    <a:lumMod val="75000"/>
                  </a:schemeClr>
                </a:solidFill>
              </a:rPr>
              <a:t>               </a:t>
            </a:r>
          </a:p>
          <a:p>
            <a:r>
              <a:rPr lang="es-PE" sz="1200" b="1" dirty="0" smtClean="0">
                <a:solidFill>
                  <a:schemeClr val="accent5">
                    <a:lumMod val="75000"/>
                  </a:schemeClr>
                </a:solidFill>
              </a:rPr>
              <a:t>              Setiembre  </a:t>
            </a:r>
            <a:r>
              <a:rPr lang="es-PE" sz="1200" b="1" dirty="0">
                <a:solidFill>
                  <a:schemeClr val="accent5">
                    <a:lumMod val="75000"/>
                  </a:schemeClr>
                </a:solidFill>
              </a:rPr>
              <a:t>2017</a:t>
            </a:r>
          </a:p>
          <a:p>
            <a:endParaRPr lang="es-PE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281208" y="1700808"/>
            <a:ext cx="3884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 smtClean="0"/>
              <a:t>Iteración 1: </a:t>
            </a:r>
            <a:r>
              <a:rPr lang="es-PE" sz="1200" dirty="0" smtClean="0"/>
              <a:t>Generación de  archivos PDF que permitan identificar los documentos generados en el SIAT que conformarán  el Expediente Coactivo .</a:t>
            </a:r>
          </a:p>
        </p:txBody>
      </p:sp>
      <p:grpSp>
        <p:nvGrpSpPr>
          <p:cNvPr id="54" name="23 Grupo">
            <a:extLst>
              <a:ext uri="{FF2B5EF4-FFF2-40B4-BE49-F238E27FC236}">
                <a16:creationId xmlns="" xmlns:a16="http://schemas.microsoft.com/office/drawing/2014/main" id="{192B1751-CB4C-4FBA-8117-B75D626E7399}"/>
              </a:ext>
            </a:extLst>
          </p:cNvPr>
          <p:cNvGrpSpPr/>
          <p:nvPr/>
        </p:nvGrpSpPr>
        <p:grpSpPr>
          <a:xfrm>
            <a:off x="323528" y="116632"/>
            <a:ext cx="8368483" cy="707886"/>
            <a:chOff x="365620" y="776898"/>
            <a:chExt cx="8368483" cy="707886"/>
          </a:xfrm>
        </p:grpSpPr>
        <p:sp>
          <p:nvSpPr>
            <p:cNvPr id="55" name="34 CuadroTexto">
              <a:extLst>
                <a:ext uri="{FF2B5EF4-FFF2-40B4-BE49-F238E27FC236}">
                  <a16:creationId xmlns="" xmlns:a16="http://schemas.microsoft.com/office/drawing/2014/main" id="{279983EE-09D8-4A7B-9BF9-ED46A08C54C2}"/>
                </a:ext>
              </a:extLst>
            </p:cNvPr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DIGITALIZACIÓN DE EXPEDIENTES COACTIVOS </a:t>
              </a:r>
            </a:p>
          </p:txBody>
        </p:sp>
        <p:sp>
          <p:nvSpPr>
            <p:cNvPr id="57" name="35 Rectángulo">
              <a:extLst>
                <a:ext uri="{FF2B5EF4-FFF2-40B4-BE49-F238E27FC236}">
                  <a16:creationId xmlns="" xmlns:a16="http://schemas.microsoft.com/office/drawing/2014/main" id="{FB831E84-23EF-40F5-AF33-66392B8C2CC5}"/>
                </a:ext>
              </a:extLst>
            </p:cNvPr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</a:p>
          </p:txBody>
        </p:sp>
      </p:grpSp>
      <p:sp>
        <p:nvSpPr>
          <p:cNvPr id="60" name="50 CuadroTexto">
            <a:extLst>
              <a:ext uri="{FF2B5EF4-FFF2-40B4-BE49-F238E27FC236}">
                <a16:creationId xmlns="" xmlns:a16="http://schemas.microsoft.com/office/drawing/2014/main" id="{70473825-CB69-424E-92E0-AE027D25F908}"/>
              </a:ext>
            </a:extLst>
          </p:cNvPr>
          <p:cNvSpPr txBox="1"/>
          <p:nvPr/>
        </p:nvSpPr>
        <p:spPr>
          <a:xfrm>
            <a:off x="1165217" y="2060848"/>
            <a:ext cx="20874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/>
              <a:t>Documento Funcional:</a:t>
            </a:r>
          </a:p>
          <a:p>
            <a:r>
              <a:rPr lang="es-PE" sz="1200" dirty="0"/>
              <a:t>*Gestión Administrativa      </a:t>
            </a:r>
          </a:p>
          <a:p>
            <a:r>
              <a:rPr lang="es-PE" sz="1200" dirty="0"/>
              <a:t>*Gestión de Cobranza  </a:t>
            </a:r>
            <a:endParaRPr lang="es-PE" sz="1200" dirty="0" smtClean="0"/>
          </a:p>
          <a:p>
            <a:r>
              <a:rPr lang="es-PE" sz="1200" dirty="0" smtClean="0"/>
              <a:t>*Expediente  Coactivo Virtual</a:t>
            </a:r>
          </a:p>
          <a:p>
            <a:endParaRPr lang="es-PE" sz="5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31840" y="2348880"/>
            <a:ext cx="1056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03 </a:t>
            </a:r>
            <a:r>
              <a:rPr lang="es-PE" sz="1200" b="1" dirty="0"/>
              <a:t>doc. aprobados</a:t>
            </a:r>
          </a:p>
          <a:p>
            <a:pPr algn="ctr"/>
            <a:r>
              <a:rPr lang="es-PE" sz="1200" b="1" dirty="0"/>
              <a:t> a </a:t>
            </a:r>
            <a:r>
              <a:rPr lang="es-PE" sz="1200" b="1" dirty="0" smtClean="0"/>
              <a:t>Agosto </a:t>
            </a:r>
            <a:r>
              <a:rPr lang="es-PE" sz="1200" b="1" dirty="0"/>
              <a:t>2017</a:t>
            </a:r>
          </a:p>
        </p:txBody>
      </p:sp>
      <p:sp>
        <p:nvSpPr>
          <p:cNvPr id="67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283967" y="3501008"/>
            <a:ext cx="40088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/>
              <a:t>Iteración 3</a:t>
            </a:r>
            <a:r>
              <a:rPr lang="es-PE" sz="1400" b="1" dirty="0" smtClean="0"/>
              <a:t>: </a:t>
            </a:r>
            <a:r>
              <a:rPr lang="es-PE" sz="1200" dirty="0" smtClean="0"/>
              <a:t>Implementación del </a:t>
            </a:r>
            <a:r>
              <a:rPr lang="es-PE" sz="1200" i="1" dirty="0" smtClean="0"/>
              <a:t>código de barras </a:t>
            </a:r>
            <a:r>
              <a:rPr lang="es-PE" sz="1200" dirty="0" smtClean="0"/>
              <a:t>en el Cargo de Recepción para que permita realizar la digitalización de las Solicitudes de Suspensión y tercería No Tributaria.</a:t>
            </a:r>
          </a:p>
        </p:txBody>
      </p:sp>
      <p:sp>
        <p:nvSpPr>
          <p:cNvPr id="75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283966" y="2351782"/>
            <a:ext cx="388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 smtClean="0"/>
              <a:t>Iteración </a:t>
            </a:r>
            <a:r>
              <a:rPr lang="es-PE" sz="1400" b="1" dirty="0"/>
              <a:t>2</a:t>
            </a:r>
            <a:r>
              <a:rPr lang="es-PE" sz="1400" b="1" dirty="0" smtClean="0"/>
              <a:t>: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 smtClean="0"/>
              <a:t>Visualización de documentos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 smtClean="0"/>
              <a:t>Solicitud de  Impresión del Expediente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PE" sz="1200" dirty="0" smtClean="0"/>
              <a:t>Ingreso de los documentos manuales, 04 Reportes</a:t>
            </a:r>
          </a:p>
        </p:txBody>
      </p:sp>
      <p:sp>
        <p:nvSpPr>
          <p:cNvPr id="62" name="61 Rectángulo"/>
          <p:cNvSpPr/>
          <p:nvPr/>
        </p:nvSpPr>
        <p:spPr>
          <a:xfrm rot="16200000">
            <a:off x="-2499655" y="3555040"/>
            <a:ext cx="5760639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66" name="65 Rectángulo"/>
          <p:cNvSpPr/>
          <p:nvPr/>
        </p:nvSpPr>
        <p:spPr>
          <a:xfrm rot="16200000">
            <a:off x="-1962751" y="3555041"/>
            <a:ext cx="5760639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69" name="68 Pentágono"/>
          <p:cNvSpPr/>
          <p:nvPr/>
        </p:nvSpPr>
        <p:spPr>
          <a:xfrm>
            <a:off x="1240541" y="908720"/>
            <a:ext cx="3116138" cy="468001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ANÁLISIS Y DISEÑO DE SISTEMAS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72" name="71 Cheurón"/>
          <p:cNvSpPr/>
          <p:nvPr/>
        </p:nvSpPr>
        <p:spPr>
          <a:xfrm>
            <a:off x="4283968" y="908721"/>
            <a:ext cx="4636956" cy="468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7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4" y="6215915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0" y="6237312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84 Conector recto"/>
          <p:cNvCxnSpPr/>
          <p:nvPr/>
        </p:nvCxnSpPr>
        <p:spPr>
          <a:xfrm flipH="1" flipV="1">
            <a:off x="4572000" y="5301208"/>
            <a:ext cx="4054738" cy="9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17609"/>
              </p:ext>
            </p:extLst>
          </p:nvPr>
        </p:nvGraphicFramePr>
        <p:xfrm>
          <a:off x="4499992" y="5445224"/>
          <a:ext cx="4392488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04256"/>
                <a:gridCol w="122413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  Asignado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133,660.80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b="1" dirty="0" smtClean="0"/>
                        <a:t>Ejecutado a Setiembre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>
                          <a:solidFill>
                            <a:schemeClr val="tx1"/>
                          </a:solidFill>
                        </a:rPr>
                        <a:t>S/ 63,660.80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>
                          <a:solidFill>
                            <a:schemeClr val="tx1"/>
                          </a:solidFill>
                        </a:rPr>
                        <a:t>47.63%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dirty="0" smtClean="0"/>
                        <a:t>comprometido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chemeClr val="tx1"/>
                          </a:solidFill>
                        </a:rPr>
                        <a:t>S/ 70,000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>
                          <a:solidFill>
                            <a:schemeClr val="tx1"/>
                          </a:solidFill>
                        </a:rPr>
                        <a:t>52.37%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107 CuadroTexto"/>
          <p:cNvSpPr txBox="1"/>
          <p:nvPr/>
        </p:nvSpPr>
        <p:spPr>
          <a:xfrm>
            <a:off x="4497064" y="6500084"/>
            <a:ext cx="412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Avance </a:t>
            </a:r>
            <a:r>
              <a:rPr lang="es-PE" sz="1600" b="1" dirty="0"/>
              <a:t>a nivel General AE :  </a:t>
            </a:r>
            <a:r>
              <a:rPr lang="es-PE" sz="1600" b="1" dirty="0" smtClean="0"/>
              <a:t>66% </a:t>
            </a:r>
            <a:endParaRPr lang="es-PE" sz="16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211960" y="1412776"/>
            <a:ext cx="3132832" cy="2616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1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s-PE" sz="1100" dirty="0" smtClean="0"/>
              <a:t>MÓDULO DE EXPEDIENTE COACTIVO VIRTUAL</a:t>
            </a:r>
            <a:endParaRPr lang="es-PE" sz="11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356680" y="3242593"/>
            <a:ext cx="3095640" cy="2616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1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PE" dirty="0"/>
              <a:t>ADECUACIONES  EN EL SGD:</a:t>
            </a:r>
          </a:p>
        </p:txBody>
      </p:sp>
      <p:sp>
        <p:nvSpPr>
          <p:cNvPr id="39" name="50 CuadroTexto">
            <a:extLst>
              <a:ext uri="{FF2B5EF4-FFF2-40B4-BE49-F238E27FC236}">
                <a16:creationId xmlns="" xmlns:a16="http://schemas.microsoft.com/office/drawing/2014/main" id="{941C0296-3012-4210-89F5-44F518343823}"/>
              </a:ext>
            </a:extLst>
          </p:cNvPr>
          <p:cNvSpPr txBox="1"/>
          <p:nvPr/>
        </p:nvSpPr>
        <p:spPr>
          <a:xfrm>
            <a:off x="4306168" y="4149080"/>
            <a:ext cx="33656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 smtClean="0"/>
              <a:t>Iteración 4: </a:t>
            </a:r>
            <a:r>
              <a:rPr lang="es-PE" sz="1200" dirty="0" smtClean="0"/>
              <a:t>Generación automática de doc. de respuesta con firma mecanizada.</a:t>
            </a:r>
          </a:p>
          <a:p>
            <a:pPr algn="just"/>
            <a:endParaRPr lang="es-PE" sz="1100" dirty="0" smtClean="0"/>
          </a:p>
          <a:p>
            <a:pPr algn="just"/>
            <a:r>
              <a:rPr lang="es-PE" sz="1400" b="1" dirty="0" smtClean="0"/>
              <a:t>Iteración 5: </a:t>
            </a:r>
            <a:r>
              <a:rPr lang="es-PE" sz="1200" dirty="0" smtClean="0"/>
              <a:t>Reportes de gestión.</a:t>
            </a:r>
            <a:endParaRPr lang="es-PE" sz="1100" dirty="0" smtClean="0"/>
          </a:p>
        </p:txBody>
      </p:sp>
      <p:pic>
        <p:nvPicPr>
          <p:cNvPr id="44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105" y="4869160"/>
            <a:ext cx="405368" cy="3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64" y="3573406"/>
            <a:ext cx="424386" cy="4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20" y="1797483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98" y="2654454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20" y="4293096"/>
            <a:ext cx="441952" cy="4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51 CuadroTexto"/>
          <p:cNvSpPr txBox="1"/>
          <p:nvPr/>
        </p:nvSpPr>
        <p:spPr>
          <a:xfrm>
            <a:off x="4283968" y="4953132"/>
            <a:ext cx="4176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00" b="1" dirty="0">
                <a:solidFill>
                  <a:srgbClr val="7030A0"/>
                </a:solidFill>
              </a:rPr>
              <a:t>Avance – Fase </a:t>
            </a:r>
            <a:r>
              <a:rPr lang="es-PE" sz="1700" b="1" dirty="0" smtClean="0">
                <a:solidFill>
                  <a:srgbClr val="7030A0"/>
                </a:solidFill>
              </a:rPr>
              <a:t>Construcción : 54%</a:t>
            </a:r>
            <a:endParaRPr lang="es-PE" sz="1700" b="1" dirty="0" smtClean="0"/>
          </a:p>
        </p:txBody>
      </p:sp>
    </p:spTree>
    <p:extLst>
      <p:ext uri="{BB962C8B-B14F-4D97-AF65-F5344CB8AC3E}">
        <p14:creationId xmlns:p14="http://schemas.microsoft.com/office/powerpoint/2010/main" val="28073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40812"/>
              </p:ext>
            </p:extLst>
          </p:nvPr>
        </p:nvGraphicFramePr>
        <p:xfrm>
          <a:off x="3923928" y="1080515"/>
          <a:ext cx="4643998" cy="519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7938"/>
                <a:gridCol w="435375"/>
                <a:gridCol w="507938"/>
                <a:gridCol w="435375"/>
                <a:gridCol w="507938"/>
              </a:tblGrid>
              <a:tr h="445261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839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839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6839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57"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3902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8222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6995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6262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3492">
                <a:tc gridSpan="10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7948">
                <a:tc gridSpan="10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1180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307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0617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685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942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7232"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83383"/>
              </p:ext>
            </p:extLst>
          </p:nvPr>
        </p:nvGraphicFramePr>
        <p:xfrm>
          <a:off x="323528" y="1124744"/>
          <a:ext cx="3456384" cy="52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6124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9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PLANIFICACIÓN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MODELADO DE PROCESOS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ANÁLISIS Y DISEÑO DE SISTEMAS 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</a:t>
                      </a:r>
                      <a:r>
                        <a:rPr lang="es-PE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Gestión Administrativa</a:t>
                      </a:r>
                      <a:r>
                        <a:rPr lang="es-PE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SGD</a:t>
                      </a:r>
                      <a:endParaRPr lang="es-P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 Atención de Medios</a:t>
                      </a:r>
                      <a:r>
                        <a:rPr lang="es-PE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Impugnatorios- SGD</a:t>
                      </a:r>
                      <a:endParaRPr lang="es-P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DF</a:t>
                      </a:r>
                      <a:r>
                        <a:rPr lang="es-PE" sz="1200" b="0" baseline="0" dirty="0" smtClean="0">
                          <a:solidFill>
                            <a:schemeClr val="tx1"/>
                          </a:solidFill>
                        </a:rPr>
                        <a:t> Expediente Coactivo Virtual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>
                          <a:solidFill>
                            <a:schemeClr val="tx1"/>
                          </a:solidFill>
                        </a:rPr>
                        <a:t>DT </a:t>
                      </a: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DT Expediente Coactivo Virtual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CONSTRUCCIÓN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4.1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Módulo de Expediente Coactivo Virtual</a:t>
                      </a:r>
                      <a:endParaRPr lang="es-PE" sz="1200" b="1" u="sng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96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1 – Generación de </a:t>
                      </a:r>
                      <a:r>
                        <a:rPr lang="es-PE" sz="1200" b="1" dirty="0" err="1" smtClean="0"/>
                        <a:t>PDFs</a:t>
                      </a:r>
                      <a:endParaRPr lang="es-PE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2 – Visualización e</a:t>
                      </a:r>
                      <a:r>
                        <a:rPr lang="es-PE" sz="1200" b="1" baseline="0" dirty="0" smtClean="0"/>
                        <a:t> impresión de Expediente Virtual</a:t>
                      </a:r>
                      <a:endParaRPr lang="es-PE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CRONOGRAMA: DIGITALIZACIÓN</a:t>
            </a:r>
            <a:endParaRPr lang="es-PE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12" y="2486292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36 Grupo"/>
          <p:cNvGrpSpPr/>
          <p:nvPr/>
        </p:nvGrpSpPr>
        <p:grpSpPr>
          <a:xfrm>
            <a:off x="2123728" y="6525344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47" y="3419624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4743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80" y="2772974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9" y="2779125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0689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69053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47" y="3707656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5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55" y="337376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9" y="477065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78" y="5035694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58409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76" y="477065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47" y="4787776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47" y="5805264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2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0249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9053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70650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34" y="5805264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01794"/>
              </p:ext>
            </p:extLst>
          </p:nvPr>
        </p:nvGraphicFramePr>
        <p:xfrm>
          <a:off x="4283968" y="1356051"/>
          <a:ext cx="4680520" cy="437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9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9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63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9467"/>
                <a:gridCol w="454891"/>
                <a:gridCol w="477734"/>
                <a:gridCol w="451412"/>
                <a:gridCol w="482760"/>
              </a:tblGrid>
              <a:tr h="43204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Mar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Abr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61">
                <a:tc gridSpan="10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20">
                <a:tc gridSpan="10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925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5413"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4056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8821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 gridSpan="10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05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264"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342">
                <a:tc gridSpan="10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976"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73573"/>
              </p:ext>
            </p:extLst>
          </p:nvPr>
        </p:nvGraphicFramePr>
        <p:xfrm>
          <a:off x="107504" y="1328486"/>
          <a:ext cx="4104456" cy="441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9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058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r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/>
                        <a:t>ACTIVIDADES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4.2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u="sng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SGD</a:t>
                      </a:r>
                      <a:r>
                        <a:rPr lang="es-PE" sz="1200" b="1" u="sng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– Atención de Suspensiones y Tercerías No </a:t>
                      </a:r>
                      <a:r>
                        <a:rPr lang="es-PE" sz="1200" b="1" u="sng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Trib</a:t>
                      </a:r>
                      <a:r>
                        <a:rPr lang="es-PE" sz="1200" b="1" u="sng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s-PE" sz="1200" b="1" u="sng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4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3 – Código de barras en cargo de recepción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582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2302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4 – Generación</a:t>
                      </a:r>
                      <a:r>
                        <a:rPr lang="es-PE" sz="1200" b="1" baseline="0" dirty="0" smtClean="0"/>
                        <a:t> automática de documento de respuesta con firma mecanizada</a:t>
                      </a:r>
                      <a:endParaRPr lang="es-PE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1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Iteración 5 – Generación de reportes de gestión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4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Pase</a:t>
                      </a:r>
                      <a:r>
                        <a:rPr lang="es-PE" sz="1200" baseline="0" dirty="0" smtClean="0"/>
                        <a:t> a Producción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u="sng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Línea de digitalización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Contratación de proveedor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11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E" sz="12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Inicio</a:t>
                      </a:r>
                      <a:r>
                        <a:rPr lang="es-PE" sz="1200" baseline="0" dirty="0" smtClean="0"/>
                        <a:t> de la operación de digitalización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CRONOGRAMA: DIGITALIZACIÓN</a:t>
            </a:r>
            <a:endParaRPr lang="es-PE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2159578" y="6283846"/>
            <a:ext cx="5093168" cy="285016"/>
            <a:chOff x="270920" y="6579810"/>
            <a:chExt cx="5093168" cy="285016"/>
          </a:xfrm>
        </p:grpSpPr>
        <p:pic>
          <p:nvPicPr>
            <p:cNvPr id="38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25347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467544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CULMINADO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2195736" y="6579810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EN PROCESO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067944" y="658782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PLANIFICADO</a:t>
              </a:r>
            </a:p>
          </p:txBody>
        </p:sp>
      </p:grpSp>
      <p:pic>
        <p:nvPicPr>
          <p:cNvPr id="3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10" y="2420888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47" y="2744356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126" y="3861048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49" y="4422725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49" y="4741054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11" y="5229200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19" y="5508891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504293"/>
            <a:ext cx="170242" cy="16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11" y="3546514"/>
            <a:ext cx="158273" cy="1533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pic>
        <p:nvPicPr>
          <p:cNvPr id="2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03" y="3546514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46" y="3566209"/>
            <a:ext cx="172361" cy="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50 CuadroTexto"/>
          <p:cNvSpPr txBox="1"/>
          <p:nvPr/>
        </p:nvSpPr>
        <p:spPr>
          <a:xfrm>
            <a:off x="1226746" y="2492896"/>
            <a:ext cx="21416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Documento </a:t>
            </a:r>
            <a:r>
              <a:rPr lang="es-PE" sz="1600" b="1" dirty="0"/>
              <a:t>Funcional:</a:t>
            </a:r>
          </a:p>
          <a:p>
            <a:r>
              <a:rPr lang="es-PE" sz="1400" dirty="0" smtClean="0"/>
              <a:t>“Mejoras en el módulo de </a:t>
            </a:r>
          </a:p>
          <a:p>
            <a:r>
              <a:rPr lang="es-PE" sz="1400" dirty="0" smtClean="0"/>
              <a:t>Compensaciones/ Devoluciones”.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79512" y="44624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34607" y="188640"/>
            <a:ext cx="8399496" cy="720080"/>
            <a:chOff x="365620" y="776898"/>
            <a:chExt cx="8399496" cy="720080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646331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5: MEJORAS TRÁMITE DE COMPENSACIONES Y DEVOLUCIONES 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58997" y="789092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8" name="67 CuadroTexto"/>
          <p:cNvSpPr txBox="1"/>
          <p:nvPr/>
        </p:nvSpPr>
        <p:spPr>
          <a:xfrm>
            <a:off x="1286444" y="1869901"/>
            <a:ext cx="27815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SÓLO MATERIA TRIBUTARIA</a:t>
            </a:r>
            <a:endParaRPr lang="es-PE" sz="1600" b="1" dirty="0"/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04" y="3068960"/>
            <a:ext cx="421176" cy="40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555776" y="3513588"/>
            <a:ext cx="153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En Elaboración </a:t>
            </a:r>
          </a:p>
          <a:p>
            <a:pPr algn="ctr"/>
            <a:r>
              <a:rPr lang="es-PE" sz="1200" b="1" dirty="0" smtClean="0"/>
              <a:t>Fecha término</a:t>
            </a:r>
          </a:p>
          <a:p>
            <a:pPr algn="ctr"/>
            <a:r>
              <a:rPr lang="es-PE" sz="1200" b="1" dirty="0" smtClean="0">
                <a:solidFill>
                  <a:schemeClr val="accent6">
                    <a:lumMod val="50000"/>
                  </a:schemeClr>
                </a:solidFill>
              </a:rPr>
              <a:t>Diciembre </a:t>
            </a:r>
            <a:r>
              <a:rPr lang="es-PE" sz="1200" b="1" dirty="0">
                <a:solidFill>
                  <a:schemeClr val="accent6">
                    <a:lumMod val="50000"/>
                  </a:schemeClr>
                </a:solidFill>
              </a:rPr>
              <a:t>2017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1233208" y="4111857"/>
            <a:ext cx="2230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Documento Técnico:</a:t>
            </a:r>
            <a:endParaRPr lang="es-PE" sz="1600" b="1" dirty="0"/>
          </a:p>
          <a:p>
            <a:r>
              <a:rPr lang="es-PE" sz="1400" dirty="0" err="1" smtClean="0"/>
              <a:t>DT</a:t>
            </a:r>
            <a:r>
              <a:rPr lang="es-PE" sz="1400" dirty="0" smtClean="0"/>
              <a:t> - Tributario</a:t>
            </a:r>
            <a:endParaRPr lang="es-PE" sz="1600" dirty="0" smtClean="0"/>
          </a:p>
        </p:txBody>
      </p:sp>
      <p:sp>
        <p:nvSpPr>
          <p:cNvPr id="46" name="45 CuadroTexto"/>
          <p:cNvSpPr txBox="1"/>
          <p:nvPr/>
        </p:nvSpPr>
        <p:spPr>
          <a:xfrm>
            <a:off x="2339752" y="5085184"/>
            <a:ext cx="204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Fecha término: </a:t>
            </a:r>
          </a:p>
          <a:p>
            <a:pPr algn="ctr"/>
            <a:r>
              <a:rPr lang="es-PE" sz="1200" b="1" dirty="0" smtClean="0">
                <a:solidFill>
                  <a:schemeClr val="accent6">
                    <a:lumMod val="50000"/>
                  </a:schemeClr>
                </a:solidFill>
              </a:rPr>
              <a:t>Diciembre 2017</a:t>
            </a:r>
          </a:p>
        </p:txBody>
      </p:sp>
      <p:sp>
        <p:nvSpPr>
          <p:cNvPr id="53" name="52 Rectángulo redondeado"/>
          <p:cNvSpPr/>
          <p:nvPr/>
        </p:nvSpPr>
        <p:spPr>
          <a:xfrm>
            <a:off x="1331640" y="5867979"/>
            <a:ext cx="2617122" cy="369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56 CuadroTexto"/>
          <p:cNvSpPr txBox="1"/>
          <p:nvPr/>
        </p:nvSpPr>
        <p:spPr>
          <a:xfrm>
            <a:off x="1259632" y="5867980"/>
            <a:ext cx="28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50% de avance de la fase</a:t>
            </a:r>
            <a:r>
              <a:rPr lang="es-PE" sz="1600" b="1" dirty="0" smtClean="0"/>
              <a:t>.</a:t>
            </a:r>
          </a:p>
        </p:txBody>
      </p:sp>
      <p:sp>
        <p:nvSpPr>
          <p:cNvPr id="44" name="43 Rectángulo"/>
          <p:cNvSpPr/>
          <p:nvPr/>
        </p:nvSpPr>
        <p:spPr>
          <a:xfrm rot="16200000">
            <a:off x="-2409619" y="3645076"/>
            <a:ext cx="5580568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50" name="49 Rectángulo"/>
          <p:cNvSpPr/>
          <p:nvPr/>
        </p:nvSpPr>
        <p:spPr>
          <a:xfrm rot="16200000">
            <a:off x="-1859067" y="3645076"/>
            <a:ext cx="5580568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54" name="53 Pentágono"/>
          <p:cNvSpPr/>
          <p:nvPr/>
        </p:nvSpPr>
        <p:spPr>
          <a:xfrm>
            <a:off x="1259632" y="1052736"/>
            <a:ext cx="3000651" cy="61201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ANÁLISIS Y DISEÑO DE SISTEMAS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157415" y="1088792"/>
            <a:ext cx="4600898" cy="540008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4139952" y="1869901"/>
            <a:ext cx="0" cy="450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6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81298"/>
              </p:ext>
            </p:extLst>
          </p:nvPr>
        </p:nvGraphicFramePr>
        <p:xfrm>
          <a:off x="4498922" y="5604048"/>
          <a:ext cx="4306950" cy="1137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4378"/>
                <a:gridCol w="1262382"/>
                <a:gridCol w="690190"/>
              </a:tblGrid>
              <a:tr h="28433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Presupuesto</a:t>
                      </a:r>
                      <a:r>
                        <a:rPr lang="es-PE" sz="1200" baseline="0" dirty="0" smtClean="0"/>
                        <a:t> Asignado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S/ 213,750.00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330">
                <a:tc>
                  <a:txBody>
                    <a:bodyPr/>
                    <a:lstStyle/>
                    <a:p>
                      <a:r>
                        <a:rPr lang="es-PE" sz="1200" b="1" dirty="0" smtClean="0"/>
                        <a:t>Ejecutado a Setiembre</a:t>
                      </a:r>
                      <a:endParaRPr lang="es-E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S/ 160,201.60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33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Comprometido a Diciembre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S/ 43,548.40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433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Saldo</a:t>
                      </a:r>
                      <a:r>
                        <a:rPr lang="es-ES" sz="1200" baseline="0" dirty="0" smtClean="0"/>
                        <a:t> a Diciembre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S/ 10,000.00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66 Conector recto"/>
          <p:cNvCxnSpPr/>
          <p:nvPr/>
        </p:nvCxnSpPr>
        <p:spPr>
          <a:xfrm flipH="1">
            <a:off x="4441700" y="5373216"/>
            <a:ext cx="43787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4644008" y="5353471"/>
            <a:ext cx="412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030A0"/>
                </a:solidFill>
              </a:rPr>
              <a:t>Avance – Fase </a:t>
            </a:r>
            <a:r>
              <a:rPr lang="es-PE" sz="1400" b="1" dirty="0" smtClean="0">
                <a:solidFill>
                  <a:srgbClr val="7030A0"/>
                </a:solidFill>
              </a:rPr>
              <a:t>Construcción : 71%</a:t>
            </a:r>
            <a:r>
              <a:rPr lang="es-PE" sz="1400" b="1" dirty="0" smtClean="0"/>
              <a:t> </a:t>
            </a:r>
            <a:endParaRPr lang="es-PE" sz="1400" b="1" dirty="0"/>
          </a:p>
        </p:txBody>
      </p:sp>
      <p:pic>
        <p:nvPicPr>
          <p:cNvPr id="7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3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7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273194" y="1844824"/>
            <a:ext cx="4500488" cy="577081"/>
          </a:xfrm>
          <a:prstGeom prst="rect">
            <a:avLst/>
          </a:prstGeom>
          <a:noFill/>
          <a:ln w="6350">
            <a:solidFill>
              <a:schemeClr val="tx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PE" sz="1050" b="1" dirty="0" smtClean="0"/>
              <a:t>RQ1.  </a:t>
            </a:r>
            <a:r>
              <a:rPr lang="es-PE" sz="1050" dirty="0" smtClean="0"/>
              <a:t>Optimización de respuesta </a:t>
            </a:r>
            <a:r>
              <a:rPr lang="es-PE" sz="1050" dirty="0"/>
              <a:t>de una Resolución en el </a:t>
            </a:r>
            <a:r>
              <a:rPr lang="es-PE" sz="1050" dirty="0" smtClean="0"/>
              <a:t>SGD.</a:t>
            </a:r>
          </a:p>
          <a:p>
            <a:pPr algn="just"/>
            <a:r>
              <a:rPr lang="es-PE" sz="1050" b="1" dirty="0" smtClean="0"/>
              <a:t>RQ2</a:t>
            </a:r>
            <a:r>
              <a:rPr lang="es-PE" sz="1050" dirty="0" smtClean="0"/>
              <a:t>.  Optimización en la compensación por gran </a:t>
            </a:r>
            <a:r>
              <a:rPr lang="es-PE" sz="1050" dirty="0"/>
              <a:t>cantidad de cuentas </a:t>
            </a:r>
            <a:endParaRPr lang="es-PE" sz="1050" dirty="0" smtClean="0"/>
          </a:p>
          <a:p>
            <a:pPr algn="just"/>
            <a:r>
              <a:rPr lang="es-PE" sz="1050" dirty="0"/>
              <a:t> </a:t>
            </a:r>
            <a:r>
              <a:rPr lang="es-PE" sz="1050" dirty="0" smtClean="0"/>
              <a:t>          de pagos  y deudas.</a:t>
            </a:r>
            <a:endParaRPr lang="es-PE" sz="1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306145" y="2777589"/>
            <a:ext cx="4226295" cy="1323439"/>
          </a:xfrm>
          <a:prstGeom prst="rect">
            <a:avLst/>
          </a:prstGeom>
          <a:noFill/>
          <a:ln w="6350">
            <a:solidFill>
              <a:schemeClr val="tx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000" b="1" dirty="0" smtClean="0">
                <a:solidFill>
                  <a:srgbClr val="7030A0"/>
                </a:solidFill>
              </a:rPr>
              <a:t>RQ3. 1  Verificación de compensaciones y devoluciones </a:t>
            </a:r>
            <a:r>
              <a:rPr lang="es-PE" sz="1000" b="1" dirty="0">
                <a:solidFill>
                  <a:srgbClr val="7030A0"/>
                </a:solidFill>
              </a:rPr>
              <a:t> </a:t>
            </a:r>
            <a:r>
              <a:rPr lang="es-PE" sz="1000" b="1" dirty="0" smtClean="0">
                <a:solidFill>
                  <a:srgbClr val="7030A0"/>
                </a:solidFill>
              </a:rPr>
              <a:t>a través de la Web:</a:t>
            </a:r>
          </a:p>
          <a:p>
            <a:pPr marL="628650" indent="-171450" algn="just">
              <a:buFont typeface="Wingdings" pitchFamily="2" charset="2"/>
              <a:buChar char="ü"/>
            </a:pPr>
            <a:r>
              <a:rPr lang="es-PE" sz="1000" b="1" dirty="0" smtClean="0">
                <a:solidFill>
                  <a:srgbClr val="7030A0"/>
                </a:solidFill>
              </a:rPr>
              <a:t> </a:t>
            </a:r>
            <a:r>
              <a:rPr lang="es-PE" sz="1000" b="1" dirty="0" smtClean="0"/>
              <a:t>Opción de consulta del estado del trámite por parte del ciudadano. </a:t>
            </a:r>
          </a:p>
          <a:p>
            <a:pPr lvl="0" algn="just"/>
            <a:r>
              <a:rPr lang="es-PE" sz="1000" b="1" dirty="0">
                <a:solidFill>
                  <a:srgbClr val="7030A0"/>
                </a:solidFill>
              </a:rPr>
              <a:t>RQ3.2  Adecuaciones en el SGD:</a:t>
            </a:r>
          </a:p>
          <a:p>
            <a:pPr marL="628650" lvl="1" indent="-171450" algn="just">
              <a:buFont typeface="Wingdings" pitchFamily="2" charset="2"/>
              <a:buChar char="ü"/>
            </a:pPr>
            <a:r>
              <a:rPr lang="es-PE" sz="1000" dirty="0"/>
              <a:t>Implementación de reportes – Centralización de información                     de “Pagos y Deudas”.</a:t>
            </a:r>
          </a:p>
          <a:p>
            <a:pPr marL="628650" lvl="1" indent="-171450" algn="just">
              <a:buFont typeface="Wingdings" pitchFamily="2" charset="2"/>
              <a:buChar char="ü"/>
            </a:pPr>
            <a:r>
              <a:rPr lang="es-PE" sz="1000" dirty="0"/>
              <a:t>Restructuración del reporte post simulación para una mejor verificación de los pagos y/o saldos a favor del ciudadano</a:t>
            </a:r>
            <a:r>
              <a:rPr lang="es-PE" sz="1000" dirty="0" smtClean="0"/>
              <a:t>.</a:t>
            </a:r>
            <a:endParaRPr lang="es-PE" sz="1000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337079" y="4188801"/>
            <a:ext cx="3953274" cy="400110"/>
          </a:xfrm>
          <a:prstGeom prst="rect">
            <a:avLst/>
          </a:prstGeom>
          <a:noFill/>
          <a:ln w="6350">
            <a:solidFill>
              <a:schemeClr val="tx2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lvl="0"/>
            <a:endParaRPr lang="es-PE" sz="100" dirty="0" smtClean="0"/>
          </a:p>
          <a:p>
            <a:r>
              <a:rPr lang="es-PE" sz="1000" b="1" dirty="0"/>
              <a:t>RQ 4.  </a:t>
            </a:r>
            <a:r>
              <a:rPr lang="es-PE" sz="900" b="1" dirty="0" smtClean="0">
                <a:solidFill>
                  <a:schemeClr val="dk1"/>
                </a:solidFill>
              </a:rPr>
              <a:t>AUTOMATIZACION EN EL CALCULO DEL PROCESO DE COMPENSACIONES</a:t>
            </a:r>
          </a:p>
          <a:p>
            <a:r>
              <a:rPr lang="es-PE" sz="900" b="1" dirty="0">
                <a:solidFill>
                  <a:schemeClr val="dk1"/>
                </a:solidFill>
              </a:rPr>
              <a:t> </a:t>
            </a:r>
            <a:r>
              <a:rPr lang="es-PE" sz="900" b="1" dirty="0" smtClean="0">
                <a:solidFill>
                  <a:schemeClr val="dk1"/>
                </a:solidFill>
              </a:rPr>
              <a:t>             Y DEVOLUCIONES .</a:t>
            </a:r>
            <a:endParaRPr lang="es-PE" sz="900" b="1" dirty="0" smtClean="0">
              <a:solidFill>
                <a:srgbClr val="FF000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4337079" y="4613066"/>
            <a:ext cx="3953273" cy="400110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/>
            <a:r>
              <a:rPr lang="es-PE" sz="1000" b="1" dirty="0" smtClean="0"/>
              <a:t>RQ 5.  IMPLEMENTACIÓN DE ALERTAS Y NUEVAS FUNCIONALIDADES</a:t>
            </a:r>
          </a:p>
          <a:p>
            <a:pPr lvl="0"/>
            <a:r>
              <a:rPr lang="es-PE" sz="1000" b="1" dirty="0"/>
              <a:t> </a:t>
            </a:r>
            <a:r>
              <a:rPr lang="es-PE" sz="1000" b="1" dirty="0" smtClean="0"/>
              <a:t>           - COMPENSACIONES  Y DEVOLUCIONES.</a:t>
            </a:r>
            <a:endParaRPr lang="es-PE" sz="9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337079" y="4973106"/>
            <a:ext cx="3943333" cy="400110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/>
            <a:r>
              <a:rPr lang="es-PE" sz="1000" b="1" dirty="0" smtClean="0"/>
              <a:t>RQ 6 . OPTIMIZACIÓN EN LA SIMULACIÓN - CONFIRMACIÓN DE </a:t>
            </a:r>
          </a:p>
          <a:p>
            <a:pPr lvl="0"/>
            <a:r>
              <a:rPr lang="es-PE" sz="1000" b="1" dirty="0"/>
              <a:t> </a:t>
            </a:r>
            <a:r>
              <a:rPr lang="es-PE" sz="1000" b="1" dirty="0" smtClean="0"/>
              <a:t>            EXPEDIENTES EVALUADOS.</a:t>
            </a:r>
          </a:p>
        </p:txBody>
      </p:sp>
      <p:pic>
        <p:nvPicPr>
          <p:cNvPr id="7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04" y="4585073"/>
            <a:ext cx="466296" cy="4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Proceso"/>
          <p:cNvSpPr/>
          <p:nvPr/>
        </p:nvSpPr>
        <p:spPr>
          <a:xfrm>
            <a:off x="8028384" y="554777"/>
            <a:ext cx="504056" cy="280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37" y="1869901"/>
            <a:ext cx="488593" cy="46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12" y="3513588"/>
            <a:ext cx="425282" cy="41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05" y="4365104"/>
            <a:ext cx="419448" cy="3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4238592" y="2682498"/>
            <a:ext cx="4799562" cy="1429359"/>
          </a:xfrm>
          <a:prstGeom prst="roundRect">
            <a:avLst>
              <a:gd name="adj" fmla="val 10121"/>
            </a:avLst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Rectángulo redondeado"/>
          <p:cNvSpPr/>
          <p:nvPr/>
        </p:nvSpPr>
        <p:spPr>
          <a:xfrm>
            <a:off x="4306145" y="2457019"/>
            <a:ext cx="1345974" cy="1798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Setiembre2017</a:t>
            </a:r>
            <a:endParaRPr lang="es-PE" sz="1200" b="1" dirty="0">
              <a:solidFill>
                <a:schemeClr val="bg1"/>
              </a:solidFill>
            </a:endParaRPr>
          </a:p>
        </p:txBody>
      </p:sp>
      <p:sp>
        <p:nvSpPr>
          <p:cNvPr id="70" name="69 Rectángulo redondeado"/>
          <p:cNvSpPr/>
          <p:nvPr/>
        </p:nvSpPr>
        <p:spPr>
          <a:xfrm>
            <a:off x="4238592" y="1664752"/>
            <a:ext cx="1125496" cy="180072"/>
          </a:xfrm>
          <a:prstGeom prst="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 b="1" dirty="0" smtClean="0"/>
              <a:t>Agosto 2017</a:t>
            </a:r>
            <a:r>
              <a:rPr lang="es-PE" sz="1200" dirty="0" smtClean="0"/>
              <a:t>:</a:t>
            </a:r>
            <a:endParaRPr lang="es-PE" sz="1200" dirty="0"/>
          </a:p>
        </p:txBody>
      </p:sp>
      <p:sp>
        <p:nvSpPr>
          <p:cNvPr id="8" name="7 Flecha a la derecha con bandas"/>
          <p:cNvSpPr/>
          <p:nvPr/>
        </p:nvSpPr>
        <p:spPr>
          <a:xfrm>
            <a:off x="5580112" y="1700808"/>
            <a:ext cx="144016" cy="1440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CuadroTexto"/>
          <p:cNvSpPr txBox="1"/>
          <p:nvPr/>
        </p:nvSpPr>
        <p:spPr>
          <a:xfrm>
            <a:off x="5792863" y="1628800"/>
            <a:ext cx="302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dirty="0" smtClean="0"/>
              <a:t>MEJORAS EN LA SIMULACIÓN</a:t>
            </a:r>
            <a:endParaRPr lang="es-PE" sz="1100" b="1" dirty="0"/>
          </a:p>
        </p:txBody>
      </p:sp>
      <p:sp>
        <p:nvSpPr>
          <p:cNvPr id="74" name="73 Flecha a la derecha con bandas"/>
          <p:cNvSpPr/>
          <p:nvPr/>
        </p:nvSpPr>
        <p:spPr>
          <a:xfrm>
            <a:off x="5724128" y="2492896"/>
            <a:ext cx="144016" cy="1440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5" name="74 CuadroTexto"/>
          <p:cNvSpPr txBox="1"/>
          <p:nvPr/>
        </p:nvSpPr>
        <p:spPr>
          <a:xfrm>
            <a:off x="5868144" y="2420888"/>
            <a:ext cx="302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dirty="0" smtClean="0"/>
              <a:t>MEJORAS EN LA EVALUACIÓN – EXP. ASIGNADO</a:t>
            </a:r>
            <a:endParaRPr lang="es-PE" sz="1100" b="1" dirty="0"/>
          </a:p>
        </p:txBody>
      </p:sp>
      <p:sp>
        <p:nvSpPr>
          <p:cNvPr id="79" name="78 CuadroTexto"/>
          <p:cNvSpPr txBox="1"/>
          <p:nvPr/>
        </p:nvSpPr>
        <p:spPr>
          <a:xfrm>
            <a:off x="8244408" y="4725144"/>
            <a:ext cx="884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b="1" dirty="0" smtClean="0">
                <a:solidFill>
                  <a:schemeClr val="accent6">
                    <a:lumMod val="50000"/>
                  </a:schemeClr>
                </a:solidFill>
              </a:rPr>
              <a:t>Oct. – Nov. 2017</a:t>
            </a:r>
            <a:endParaRPr lang="es-PE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610" y="2873272"/>
            <a:ext cx="414569" cy="3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68300" y="1431940"/>
            <a:ext cx="8619679" cy="530942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Rectángulo redondeado"/>
          <p:cNvSpPr/>
          <p:nvPr/>
        </p:nvSpPr>
        <p:spPr>
          <a:xfrm>
            <a:off x="215900" y="168275"/>
            <a:ext cx="8748588" cy="7404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AutoShape 2" descr="Pegatina simbolo impresor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5" name="104 CuadroTexto"/>
          <p:cNvSpPr txBox="1"/>
          <p:nvPr/>
        </p:nvSpPr>
        <p:spPr>
          <a:xfrm>
            <a:off x="251520" y="44624"/>
            <a:ext cx="4104256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MEJORAS TRÁMITE DE COMPENSACIONES Y DEVOLUCIONES </a:t>
            </a:r>
            <a:endParaRPr lang="es-PE" sz="2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4472205" y="44624"/>
            <a:ext cx="4443766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IMPLEMENTACIÓN Y DESARROLLO EN LOS SISTEMAS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659272" y="2916813"/>
            <a:ext cx="2671812" cy="80021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PE" sz="1400" b="1" dirty="0" smtClean="0">
              <a:solidFill>
                <a:srgbClr val="FF0000"/>
              </a:solidFill>
            </a:endParaRPr>
          </a:p>
          <a:p>
            <a:pPr algn="ctr"/>
            <a:endParaRPr lang="es-PE" sz="1400" b="1" dirty="0">
              <a:solidFill>
                <a:srgbClr val="FF0000"/>
              </a:solidFill>
            </a:endParaRPr>
          </a:p>
          <a:p>
            <a:pPr algn="ctr"/>
            <a:endParaRPr lang="es-PE" b="1" dirty="0" smtClean="0">
              <a:solidFill>
                <a:srgbClr val="FF0000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099138" y="2942212"/>
            <a:ext cx="3133093" cy="6304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 </a:t>
            </a:r>
            <a:r>
              <a:rPr lang="es-PE" sz="1200" b="1" dirty="0" smtClean="0">
                <a:solidFill>
                  <a:schemeClr val="tx2">
                    <a:lumMod val="75000"/>
                  </a:schemeClr>
                </a:solidFill>
              </a:rPr>
              <a:t>NUEVO REPORTE DE PAGOS Y DEUDAS </a:t>
            </a:r>
          </a:p>
          <a:p>
            <a:pPr algn="ctr"/>
            <a:r>
              <a:rPr lang="es-PE" sz="1100" b="1" dirty="0" smtClean="0">
                <a:solidFill>
                  <a:schemeClr val="tx2"/>
                </a:solidFill>
              </a:rPr>
              <a:t>SGD – MÓDULO DE COMPENSACIONES/DEVOLUCIONES</a:t>
            </a:r>
            <a:endParaRPr lang="es-PE" sz="1400" b="1" dirty="0">
              <a:solidFill>
                <a:schemeClr val="tx2"/>
              </a:solidFill>
            </a:endParaRPr>
          </a:p>
        </p:txBody>
      </p:sp>
      <p:sp>
        <p:nvSpPr>
          <p:cNvPr id="37" name="36 Abrir llave"/>
          <p:cNvSpPr/>
          <p:nvPr/>
        </p:nvSpPr>
        <p:spPr>
          <a:xfrm>
            <a:off x="4337438" y="2814744"/>
            <a:ext cx="269897" cy="901902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2" t="6492" r="20712" b="11592"/>
          <a:stretch/>
        </p:blipFill>
        <p:spPr>
          <a:xfrm>
            <a:off x="7421506" y="2780928"/>
            <a:ext cx="1054190" cy="97747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598710" y="2866291"/>
            <a:ext cx="27929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chemeClr val="tx2"/>
                </a:solidFill>
              </a:rPr>
              <a:t>Reducción </a:t>
            </a:r>
            <a:r>
              <a:rPr lang="es-PE" sz="1200" b="1" dirty="0">
                <a:solidFill>
                  <a:schemeClr val="tx2"/>
                </a:solidFill>
              </a:rPr>
              <a:t>de tiempo en </a:t>
            </a:r>
          </a:p>
          <a:p>
            <a:pPr algn="ctr"/>
            <a:r>
              <a:rPr lang="es-PE" sz="1200" b="1" dirty="0">
                <a:solidFill>
                  <a:schemeClr val="tx2"/>
                </a:solidFill>
              </a:rPr>
              <a:t>Generar pantallazos de cada información revisada</a:t>
            </a:r>
            <a:endParaRPr lang="es-PE" sz="1200" b="1" dirty="0" smtClean="0">
              <a:solidFill>
                <a:schemeClr val="tx2"/>
              </a:solidFill>
            </a:endParaRPr>
          </a:p>
          <a:p>
            <a:pPr algn="ctr"/>
            <a:r>
              <a:rPr lang="es-PE" sz="1400" b="1" dirty="0" smtClean="0">
                <a:solidFill>
                  <a:srgbClr val="FF0000"/>
                </a:solidFill>
              </a:rPr>
              <a:t>de </a:t>
            </a:r>
            <a:r>
              <a:rPr lang="es-PE" sz="1400" b="1" dirty="0">
                <a:solidFill>
                  <a:srgbClr val="FF0000"/>
                </a:solidFill>
              </a:rPr>
              <a:t>90 min a 1 </a:t>
            </a:r>
            <a:r>
              <a:rPr lang="es-PE" sz="1400" b="1" dirty="0" smtClean="0">
                <a:solidFill>
                  <a:srgbClr val="FF0000"/>
                </a:solidFill>
              </a:rPr>
              <a:t>min por solicitud</a:t>
            </a:r>
            <a:endParaRPr lang="es-PE" sz="1400" b="1" dirty="0">
              <a:solidFill>
                <a:srgbClr val="FF0000"/>
              </a:solidFill>
            </a:endParaRPr>
          </a:p>
          <a:p>
            <a:endParaRPr lang="es-PE" dirty="0"/>
          </a:p>
        </p:txBody>
      </p:sp>
      <p:grpSp>
        <p:nvGrpSpPr>
          <p:cNvPr id="3" name="2 Grupo"/>
          <p:cNvGrpSpPr/>
          <p:nvPr/>
        </p:nvGrpSpPr>
        <p:grpSpPr>
          <a:xfrm>
            <a:off x="899592" y="4320117"/>
            <a:ext cx="6321142" cy="702066"/>
            <a:chOff x="829580" y="3284984"/>
            <a:chExt cx="6321142" cy="702066"/>
          </a:xfrm>
        </p:grpSpPr>
        <p:sp>
          <p:nvSpPr>
            <p:cNvPr id="18" name="17 Rectángulo redondeado"/>
            <p:cNvSpPr/>
            <p:nvPr/>
          </p:nvSpPr>
          <p:spPr>
            <a:xfrm>
              <a:off x="829580" y="3429000"/>
              <a:ext cx="3672208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0" b="1" dirty="0" smtClean="0"/>
                <a:t> </a:t>
              </a:r>
            </a:p>
            <a:p>
              <a:pPr algn="ctr"/>
              <a:r>
                <a:rPr lang="es-PE" sz="1200" b="1" dirty="0" smtClean="0">
                  <a:solidFill>
                    <a:schemeClr val="tx2">
                      <a:lumMod val="75000"/>
                    </a:schemeClr>
                  </a:solidFill>
                </a:rPr>
                <a:t>RESTRUCTURACIÓN DEL “ANEXO - SGD” </a:t>
              </a:r>
            </a:p>
            <a:p>
              <a:pPr algn="ctr"/>
              <a:r>
                <a:rPr lang="es-PE" sz="1200" b="1" dirty="0" smtClean="0">
                  <a:solidFill>
                    <a:schemeClr val="tx2">
                      <a:lumMod val="75000"/>
                    </a:schemeClr>
                  </a:solidFill>
                </a:rPr>
                <a:t>SIMULACIÓN Y EJECUCIÓN DE LA </a:t>
              </a:r>
              <a:r>
                <a:rPr lang="es-PE" sz="1400" b="1" dirty="0" smtClean="0">
                  <a:solidFill>
                    <a:schemeClr val="tx2">
                      <a:lumMod val="75000"/>
                    </a:schemeClr>
                  </a:solidFill>
                </a:rPr>
                <a:t>COMPENSACIÓN</a:t>
              </a:r>
              <a:endParaRPr lang="es-PE" sz="1200" b="1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18 Abrir llave"/>
            <p:cNvSpPr/>
            <p:nvPr/>
          </p:nvSpPr>
          <p:spPr>
            <a:xfrm>
              <a:off x="4544339" y="3284984"/>
              <a:ext cx="269897" cy="702066"/>
            </a:xfrm>
            <a:prstGeom prst="lef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876989" y="3380550"/>
              <a:ext cx="2273733" cy="500137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s-PE" sz="800" b="1" dirty="0" smtClean="0">
                <a:solidFill>
                  <a:srgbClr val="FF0000"/>
                </a:solidFill>
              </a:endParaRPr>
            </a:p>
            <a:p>
              <a:pPr algn="ctr"/>
              <a:endParaRPr lang="es-PE" sz="800" b="1" dirty="0">
                <a:solidFill>
                  <a:srgbClr val="FF0000"/>
                </a:solidFill>
              </a:endParaRPr>
            </a:p>
            <a:p>
              <a:pPr algn="ctr"/>
              <a:endParaRPr lang="es-PE" sz="1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5014998" y="3423320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 smtClean="0">
                  <a:solidFill>
                    <a:srgbClr val="FF0000"/>
                  </a:solidFill>
                </a:rPr>
                <a:t>Reducción </a:t>
              </a:r>
              <a:r>
                <a:rPr lang="es-PE" sz="1200" b="1" dirty="0">
                  <a:solidFill>
                    <a:srgbClr val="FF0000"/>
                  </a:solidFill>
                </a:rPr>
                <a:t>de </a:t>
              </a:r>
              <a:r>
                <a:rPr lang="es-PE" sz="1200" b="1" dirty="0" smtClean="0">
                  <a:solidFill>
                    <a:srgbClr val="FF0000"/>
                  </a:solidFill>
                </a:rPr>
                <a:t>papel en un 50% por solicitud </a:t>
              </a:r>
              <a:endParaRPr lang="es-PE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Picture 17" descr="\\satfs01\SAT\GC-IP\Gerencia de Proyectos\6. Otros\FOTOLIA\fotolia\descarg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84" y="439212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735696" y="1916832"/>
            <a:ext cx="38525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BENEFICIOS ESPERADOS  A PARTIR DE 2DA. SEMANA OCTUBRE 2017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2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05550" y="1003104"/>
            <a:ext cx="8682429" cy="56662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AutoShape 2" descr="Pegatina simbolo impresor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4" name="23 Rectángulo redondeado"/>
          <p:cNvSpPr/>
          <p:nvPr/>
        </p:nvSpPr>
        <p:spPr>
          <a:xfrm>
            <a:off x="215900" y="-27384"/>
            <a:ext cx="8748588" cy="7404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5" name="104 CuadroTexto"/>
          <p:cNvSpPr txBox="1"/>
          <p:nvPr/>
        </p:nvSpPr>
        <p:spPr>
          <a:xfrm>
            <a:off x="323528" y="56818"/>
            <a:ext cx="4104256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MEJORAS TRÁMITE DE COMPENSACIONES Y DEVOLUCIONES </a:t>
            </a:r>
            <a:endParaRPr lang="es-PE" sz="2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4544213" y="44624"/>
            <a:ext cx="4443766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IMPLEMENTACIÓN Y DESARROLLO EN LOS SISTEMAS – SETIEMBRE 2017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11438" r="17571" b="44281"/>
          <a:stretch/>
        </p:blipFill>
        <p:spPr bwMode="auto">
          <a:xfrm>
            <a:off x="2571092" y="1533708"/>
            <a:ext cx="5985595" cy="230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" t="19084" r="10395" b="29500"/>
          <a:stretch/>
        </p:blipFill>
        <p:spPr bwMode="auto">
          <a:xfrm>
            <a:off x="2559841" y="4180493"/>
            <a:ext cx="591358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936945" y="839727"/>
            <a:ext cx="7235456" cy="5622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VERIFICACIÓN DE COMPENSACIONES Y DEVOLUCIONES  </a:t>
            </a:r>
          </a:p>
          <a:p>
            <a:pPr algn="ctr"/>
            <a:r>
              <a:rPr lang="es-PE" b="1" dirty="0" smtClean="0">
                <a:solidFill>
                  <a:schemeClr val="bg1"/>
                </a:solidFill>
              </a:rPr>
              <a:t>EN MATERIA TRIBUTARIA - PÁGINA WEB DEL SAT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6743593" y="2780928"/>
            <a:ext cx="1944216" cy="767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/>
          <p:cNvSpPr/>
          <p:nvPr/>
        </p:nvSpPr>
        <p:spPr>
          <a:xfrm>
            <a:off x="1691680" y="3789040"/>
            <a:ext cx="712879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hlinkClick r:id="rId4"/>
              </a:rPr>
              <a:t>https://</a:t>
            </a:r>
            <a:r>
              <a:rPr lang="es-PE" sz="1400" dirty="0" smtClean="0">
                <a:hlinkClick r:id="rId4"/>
              </a:rPr>
              <a:t>www.sat.gob.pe/websitev8/modulos/consultas/Buscador_ExpedientesTR.aspx</a:t>
            </a:r>
            <a:endParaRPr lang="es-PE" dirty="0"/>
          </a:p>
        </p:txBody>
      </p:sp>
      <p:grpSp>
        <p:nvGrpSpPr>
          <p:cNvPr id="12" name="11 Grupo"/>
          <p:cNvGrpSpPr/>
          <p:nvPr/>
        </p:nvGrpSpPr>
        <p:grpSpPr>
          <a:xfrm>
            <a:off x="683568" y="2077661"/>
            <a:ext cx="1692088" cy="1423347"/>
            <a:chOff x="683568" y="2077661"/>
            <a:chExt cx="1692088" cy="1423347"/>
          </a:xfrm>
        </p:grpSpPr>
        <p:sp>
          <p:nvSpPr>
            <p:cNvPr id="7" name="6 Rectángulo"/>
            <p:cNvSpPr/>
            <p:nvPr/>
          </p:nvSpPr>
          <p:spPr>
            <a:xfrm>
              <a:off x="683568" y="2348880"/>
              <a:ext cx="1692088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>
                  <a:solidFill>
                    <a:schemeClr val="tx1"/>
                  </a:solidFill>
                </a:rPr>
                <a:t>Opción de búsqueda en la sección trámites de la página web del SAT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1350941" y="2077661"/>
              <a:ext cx="357341" cy="39842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1</a:t>
              </a:r>
              <a:endParaRPr lang="es-PE" sz="1400" b="1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611559" y="4581128"/>
            <a:ext cx="1764095" cy="1639370"/>
            <a:chOff x="790230" y="2132856"/>
            <a:chExt cx="1764095" cy="1639370"/>
          </a:xfrm>
        </p:grpSpPr>
        <p:sp>
          <p:nvSpPr>
            <p:cNvPr id="22" name="21 Rectángulo"/>
            <p:cNvSpPr/>
            <p:nvPr/>
          </p:nvSpPr>
          <p:spPr>
            <a:xfrm>
              <a:off x="790230" y="2476082"/>
              <a:ext cx="1764095" cy="12961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>
                  <a:solidFill>
                    <a:schemeClr val="tx1"/>
                  </a:solidFill>
                </a:rPr>
                <a:t>Criterios de búsqueda del trámite Compensación/</a:t>
              </a:r>
            </a:p>
            <a:p>
              <a:pPr algn="ctr"/>
              <a:r>
                <a:rPr lang="es-PE" sz="1400" dirty="0" smtClean="0">
                  <a:solidFill>
                    <a:schemeClr val="tx1"/>
                  </a:solidFill>
                </a:rPr>
                <a:t>Devolución en Materia Tributaria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1529612" y="2132856"/>
              <a:ext cx="357341" cy="39842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 smtClean="0"/>
                <a:t>2</a:t>
              </a:r>
              <a:endParaRPr lang="es-PE" sz="1400" b="1" dirty="0"/>
            </a:p>
          </p:txBody>
        </p:sp>
      </p:grpSp>
      <p:sp>
        <p:nvSpPr>
          <p:cNvPr id="13" name="12 Rectángulo redondeado"/>
          <p:cNvSpPr/>
          <p:nvPr/>
        </p:nvSpPr>
        <p:spPr>
          <a:xfrm>
            <a:off x="2525398" y="5297006"/>
            <a:ext cx="3198730" cy="796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3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6200000">
            <a:off x="-2375517" y="3679178"/>
            <a:ext cx="5512363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6" name="5 Pentágono"/>
          <p:cNvSpPr/>
          <p:nvPr/>
        </p:nvSpPr>
        <p:spPr>
          <a:xfrm>
            <a:off x="1240541" y="1156996"/>
            <a:ext cx="3145351" cy="4680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ANÁLISIS Y DISEÑO DE SISTEMAS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1212569" y="1731896"/>
            <a:ext cx="350344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Documento Funcional – Culminado </a:t>
            </a:r>
            <a:endParaRPr lang="es-PE" sz="1600" b="1" dirty="0"/>
          </a:p>
          <a:p>
            <a:endParaRPr lang="es-PE" sz="500" b="1" dirty="0" smtClean="0"/>
          </a:p>
          <a:p>
            <a:pPr>
              <a:spcAft>
                <a:spcPts val="600"/>
              </a:spcAft>
            </a:pPr>
            <a:r>
              <a:rPr lang="es-PE" sz="1400" dirty="0" smtClean="0"/>
              <a:t>* Gestión </a:t>
            </a:r>
            <a:r>
              <a:rPr lang="es-PE" sz="1400" dirty="0"/>
              <a:t>de Afiliación      01/06    </a:t>
            </a:r>
          </a:p>
          <a:p>
            <a:pPr>
              <a:spcAft>
                <a:spcPts val="600"/>
              </a:spcAft>
            </a:pPr>
            <a:r>
              <a:rPr lang="es-PE" sz="1400" dirty="0" smtClean="0"/>
              <a:t>* Registro </a:t>
            </a:r>
            <a:r>
              <a:rPr lang="es-PE" sz="1400" dirty="0"/>
              <a:t>de Ciudadano   01/06</a:t>
            </a:r>
          </a:p>
          <a:p>
            <a:r>
              <a:rPr lang="es-PE" sz="1400" dirty="0" smtClean="0"/>
              <a:t>* Registro </a:t>
            </a:r>
            <a:r>
              <a:rPr lang="es-PE" sz="1400" dirty="0"/>
              <a:t>DDJJ Vehicular  09/06</a:t>
            </a:r>
          </a:p>
          <a:p>
            <a:endParaRPr lang="es-PE" sz="500" b="1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332656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1: IMPLEMENTACIÓN DE LA </a:t>
              </a:r>
            </a:p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VIRTUALIZACIÓN DE SERVICIOS 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56" name="55 Conector recto"/>
          <p:cNvCxnSpPr/>
          <p:nvPr/>
        </p:nvCxnSpPr>
        <p:spPr>
          <a:xfrm>
            <a:off x="4355976" y="1624996"/>
            <a:ext cx="13306" cy="51235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436" y="4214747"/>
            <a:ext cx="382613" cy="3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0" name="49 Rectángulo"/>
          <p:cNvSpPr/>
          <p:nvPr/>
        </p:nvSpPr>
        <p:spPr>
          <a:xfrm rot="16200000">
            <a:off x="-1824965" y="3679178"/>
            <a:ext cx="5512364" cy="468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53" name="52 Cheurón"/>
          <p:cNvSpPr/>
          <p:nvPr/>
        </p:nvSpPr>
        <p:spPr>
          <a:xfrm>
            <a:off x="4227513" y="1156996"/>
            <a:ext cx="4736976" cy="468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13445" y="3170177"/>
            <a:ext cx="349265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dirty="0"/>
              <a:t>Documento </a:t>
            </a:r>
            <a:r>
              <a:rPr lang="es-PE" sz="1600" b="1" dirty="0" smtClean="0"/>
              <a:t>Técnico – Culminado </a:t>
            </a:r>
            <a:endParaRPr lang="es-PE" sz="1600" b="1" dirty="0"/>
          </a:p>
          <a:p>
            <a:pPr>
              <a:spcAft>
                <a:spcPts val="600"/>
              </a:spcAft>
            </a:pPr>
            <a:r>
              <a:rPr lang="es-PE" sz="1400" dirty="0" smtClean="0"/>
              <a:t>* Gestión </a:t>
            </a:r>
            <a:r>
              <a:rPr lang="es-PE" sz="1400" dirty="0"/>
              <a:t>de Afiliación       20/06</a:t>
            </a:r>
          </a:p>
          <a:p>
            <a:pPr>
              <a:spcAft>
                <a:spcPts val="600"/>
              </a:spcAft>
            </a:pPr>
            <a:r>
              <a:rPr lang="es-PE" sz="1400" dirty="0" smtClean="0"/>
              <a:t>* Registro </a:t>
            </a:r>
            <a:r>
              <a:rPr lang="es-PE" sz="1400" dirty="0"/>
              <a:t>del Ciudadano  </a:t>
            </a:r>
            <a:r>
              <a:rPr lang="es-PE" sz="1400" dirty="0" smtClean="0"/>
              <a:t>14/07</a:t>
            </a:r>
          </a:p>
          <a:p>
            <a:pPr>
              <a:spcAft>
                <a:spcPts val="600"/>
              </a:spcAft>
            </a:pPr>
            <a:r>
              <a:rPr lang="es-PE" b="1" dirty="0" smtClean="0">
                <a:solidFill>
                  <a:srgbClr val="0070C0"/>
                </a:solidFill>
              </a:rPr>
              <a:t>* Registro DDJJ vehicular  05/09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879929" y="6198599"/>
            <a:ext cx="34926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00" b="1" dirty="0" smtClean="0"/>
              <a:t>Fase 100% culminada.     </a:t>
            </a:r>
            <a:endParaRPr lang="es-PE" sz="1700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4644008" y="4803249"/>
            <a:ext cx="41296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00" b="1" dirty="0" smtClean="0">
                <a:solidFill>
                  <a:srgbClr val="7030A0"/>
                </a:solidFill>
              </a:rPr>
              <a:t>Avance – Fase Construcción: 60%</a:t>
            </a:r>
          </a:p>
        </p:txBody>
      </p:sp>
      <p:grpSp>
        <p:nvGrpSpPr>
          <p:cNvPr id="57" name="56 Grupo"/>
          <p:cNvGrpSpPr/>
          <p:nvPr/>
        </p:nvGrpSpPr>
        <p:grpSpPr>
          <a:xfrm>
            <a:off x="1726837" y="4777746"/>
            <a:ext cx="1556720" cy="1420853"/>
            <a:chOff x="1966064" y="4581127"/>
            <a:chExt cx="1440000" cy="1440000"/>
          </a:xfrm>
        </p:grpSpPr>
        <p:sp>
          <p:nvSpPr>
            <p:cNvPr id="14" name="13 Elipse"/>
            <p:cNvSpPr/>
            <p:nvPr/>
          </p:nvSpPr>
          <p:spPr>
            <a:xfrm>
              <a:off x="1966064" y="4581127"/>
              <a:ext cx="1440000" cy="14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0" name="39 Grupo"/>
            <p:cNvGrpSpPr/>
            <p:nvPr/>
          </p:nvGrpSpPr>
          <p:grpSpPr>
            <a:xfrm>
              <a:off x="2264288" y="4807227"/>
              <a:ext cx="948842" cy="1132040"/>
              <a:chOff x="2229563" y="4807227"/>
              <a:chExt cx="948842" cy="1132040"/>
            </a:xfrm>
          </p:grpSpPr>
          <p:pic>
            <p:nvPicPr>
              <p:cNvPr id="33" name="32 Imagen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"/>
              <a:stretch/>
            </p:blipFill>
            <p:spPr>
              <a:xfrm>
                <a:off x="2229563" y="4807227"/>
                <a:ext cx="867552" cy="1008140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064" y="5446926"/>
                <a:ext cx="492341" cy="492341"/>
              </a:xfrm>
              <a:prstGeom prst="rect">
                <a:avLst/>
              </a:prstGeom>
            </p:spPr>
          </p:pic>
        </p:grpSp>
      </p:grpSp>
      <p:sp>
        <p:nvSpPr>
          <p:cNvPr id="74" name="73 CuadroTexto"/>
          <p:cNvSpPr txBox="1"/>
          <p:nvPr/>
        </p:nvSpPr>
        <p:spPr>
          <a:xfrm>
            <a:off x="4397376" y="2507487"/>
            <a:ext cx="4090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C2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Registro de Ciudadano </a:t>
            </a:r>
          </a:p>
          <a:p>
            <a:pPr marL="358775" indent="-274638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Identificación del ciudadano a través de documento de identidad asociando todos los códigos de contribuyente relacionados al mismo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436" y="1866591"/>
            <a:ext cx="470259" cy="45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436" y="2966030"/>
            <a:ext cx="482794" cy="46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81 Conector recto"/>
          <p:cNvCxnSpPr/>
          <p:nvPr/>
        </p:nvCxnSpPr>
        <p:spPr>
          <a:xfrm flipH="1" flipV="1">
            <a:off x="4397377" y="3879906"/>
            <a:ext cx="4495103" cy="9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 flipH="1" flipV="1">
            <a:off x="4365924" y="2492896"/>
            <a:ext cx="4517393" cy="9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4" y="6215915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154952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80086"/>
              </p:ext>
            </p:extLst>
          </p:nvPr>
        </p:nvGraphicFramePr>
        <p:xfrm>
          <a:off x="4740467" y="5318670"/>
          <a:ext cx="3999306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71115"/>
                <a:gridCol w="1008112"/>
                <a:gridCol w="720079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 </a:t>
                      </a:r>
                      <a:r>
                        <a:rPr lang="es-PE" sz="1400" baseline="0" dirty="0" smtClean="0"/>
                        <a:t> Asignado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240,983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b="1" dirty="0" smtClean="0"/>
                        <a:t>Ejecutado a Setiembre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/>
                        <a:t>S/ 169,983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/>
                        <a:t>71%</a:t>
                      </a:r>
                      <a:endParaRPr lang="es-E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dirty="0" smtClean="0"/>
                        <a:t>comprometido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71,000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29%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41 CuadroTexto"/>
          <p:cNvSpPr txBox="1"/>
          <p:nvPr/>
        </p:nvSpPr>
        <p:spPr>
          <a:xfrm>
            <a:off x="4802375" y="6453336"/>
            <a:ext cx="412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Avance a nivel General AE:  72%</a:t>
            </a:r>
            <a:endParaRPr lang="es-PE" sz="1600" b="1" dirty="0"/>
          </a:p>
        </p:txBody>
      </p:sp>
      <p:cxnSp>
        <p:nvCxnSpPr>
          <p:cNvPr id="43" name="42 Conector recto"/>
          <p:cNvCxnSpPr/>
          <p:nvPr/>
        </p:nvCxnSpPr>
        <p:spPr>
          <a:xfrm flipH="1" flipV="1">
            <a:off x="4422100" y="4797152"/>
            <a:ext cx="4498004" cy="45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4422099" y="1624996"/>
            <a:ext cx="406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C1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Gestión de Afiliación</a:t>
            </a:r>
          </a:p>
          <a:p>
            <a:pPr marL="358775" indent="-274638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Validación de datos de contacto,  domicilio fiscal y firma del ciudadano.</a:t>
            </a: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459610" y="3874403"/>
            <a:ext cx="3966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C3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Registro DDJJ Vehicular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Captura de datos para la declaración virtual – Impuesto Vehicular.</a:t>
            </a:r>
            <a:endParaRPr lang="es-P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05550" y="908720"/>
            <a:ext cx="8682429" cy="57606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AutoShape 2" descr="Pegatina simbolo impresor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4" name="23 Rectángulo redondeado"/>
          <p:cNvSpPr/>
          <p:nvPr/>
        </p:nvSpPr>
        <p:spPr>
          <a:xfrm>
            <a:off x="215900" y="-27384"/>
            <a:ext cx="8748588" cy="7404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5" name="104 CuadroTexto"/>
          <p:cNvSpPr txBox="1"/>
          <p:nvPr/>
        </p:nvSpPr>
        <p:spPr>
          <a:xfrm>
            <a:off x="323528" y="56818"/>
            <a:ext cx="4104256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MEJORAS TRÁMITE DE COMPENSACIONES Y DEVOLUCIONES </a:t>
            </a:r>
            <a:endParaRPr lang="es-PE" sz="2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4544213" y="44624"/>
            <a:ext cx="4443766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IMPLEMENTACIÓN Y DESARROLLO EN LOS SISTEMAS – SETIEMBRE 2017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" t="19484" r="31792" b="18142"/>
          <a:stretch/>
        </p:blipFill>
        <p:spPr bwMode="auto">
          <a:xfrm>
            <a:off x="2915815" y="4077072"/>
            <a:ext cx="590465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52736"/>
            <a:ext cx="5904656" cy="291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Rectángulo redondeado"/>
          <p:cNvSpPr/>
          <p:nvPr/>
        </p:nvSpPr>
        <p:spPr>
          <a:xfrm>
            <a:off x="2915816" y="2683119"/>
            <a:ext cx="5688632" cy="457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9" name="18 Grupo"/>
          <p:cNvGrpSpPr/>
          <p:nvPr/>
        </p:nvGrpSpPr>
        <p:grpSpPr>
          <a:xfrm>
            <a:off x="660666" y="1835836"/>
            <a:ext cx="1967118" cy="1423347"/>
            <a:chOff x="683568" y="2077661"/>
            <a:chExt cx="1692088" cy="1423347"/>
          </a:xfrm>
        </p:grpSpPr>
        <p:sp>
          <p:nvSpPr>
            <p:cNvPr id="20" name="19 Rectángulo"/>
            <p:cNvSpPr/>
            <p:nvPr/>
          </p:nvSpPr>
          <p:spPr>
            <a:xfrm>
              <a:off x="683568" y="2348880"/>
              <a:ext cx="1692088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>
                  <a:solidFill>
                    <a:schemeClr val="tx1"/>
                  </a:solidFill>
                </a:rPr>
                <a:t>Registro por número de trámite de solicitud de compensación/</a:t>
              </a:r>
            </a:p>
            <a:p>
              <a:pPr algn="ctr"/>
              <a:r>
                <a:rPr lang="es-PE" sz="1400" dirty="0" smtClean="0">
                  <a:solidFill>
                    <a:schemeClr val="tx1"/>
                  </a:solidFill>
                </a:rPr>
                <a:t>devolución Tributaria.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1350941" y="2077661"/>
              <a:ext cx="357341" cy="39842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b="1" dirty="0" smtClean="0"/>
                <a:t>3</a:t>
              </a:r>
              <a:endParaRPr lang="es-PE" sz="1600" b="1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660665" y="4499982"/>
            <a:ext cx="1967118" cy="1423347"/>
            <a:chOff x="683568" y="2077661"/>
            <a:chExt cx="1692088" cy="1423347"/>
          </a:xfrm>
        </p:grpSpPr>
        <p:sp>
          <p:nvSpPr>
            <p:cNvPr id="23" name="22 Rectángulo"/>
            <p:cNvSpPr/>
            <p:nvPr/>
          </p:nvSpPr>
          <p:spPr>
            <a:xfrm>
              <a:off x="683568" y="2348880"/>
              <a:ext cx="1692088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 smtClean="0">
                  <a:solidFill>
                    <a:schemeClr val="tx1"/>
                  </a:solidFill>
                </a:rPr>
                <a:t>Resultados obtenidos en la consulta según estado del trámite.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1350941" y="2077661"/>
              <a:ext cx="357341" cy="39842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b="1" dirty="0"/>
                <a:t>4</a:t>
              </a:r>
            </a:p>
          </p:txBody>
        </p:sp>
      </p:grpSp>
      <p:sp>
        <p:nvSpPr>
          <p:cNvPr id="27" name="26 Rectángulo redondeado"/>
          <p:cNvSpPr/>
          <p:nvPr/>
        </p:nvSpPr>
        <p:spPr>
          <a:xfrm>
            <a:off x="2915815" y="5304529"/>
            <a:ext cx="5112569" cy="12208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26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17630"/>
              </p:ext>
            </p:extLst>
          </p:nvPr>
        </p:nvGraphicFramePr>
        <p:xfrm>
          <a:off x="4421826" y="1340768"/>
          <a:ext cx="4614670" cy="43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67"/>
                <a:gridCol w="461467"/>
                <a:gridCol w="461467"/>
                <a:gridCol w="461467"/>
                <a:gridCol w="392538"/>
                <a:gridCol w="530396"/>
                <a:gridCol w="461467"/>
                <a:gridCol w="461467"/>
                <a:gridCol w="461467"/>
                <a:gridCol w="461467"/>
              </a:tblGrid>
              <a:tr h="360039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Mar</a:t>
                      </a:r>
                      <a:endParaRPr lang="es-PE" sz="1200" dirty="0"/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Abr</a:t>
                      </a:r>
                      <a:endParaRPr lang="es-PE" sz="1200" dirty="0"/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0041">
                <a:tc gridSpan="10">
                  <a:txBody>
                    <a:bodyPr/>
                    <a:lstStyle/>
                    <a:p>
                      <a:endParaRPr lang="es-PE" sz="1050" dirty="0" smtClean="0"/>
                    </a:p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50" b="1" dirty="0" smtClean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2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2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2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01709"/>
              </p:ext>
            </p:extLst>
          </p:nvPr>
        </p:nvGraphicFramePr>
        <p:xfrm>
          <a:off x="107504" y="1340768"/>
          <a:ext cx="4248472" cy="434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42"/>
                <a:gridCol w="3726730"/>
              </a:tblGrid>
              <a:tr h="387419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s-PE" sz="12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ACTIVIDADES</a:t>
                      </a:r>
                      <a:endParaRPr lang="es-PE" sz="1200" dirty="0"/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56489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bg1"/>
                          </a:solidFill>
                        </a:rPr>
                        <a:t>ANÁLISIS</a:t>
                      </a:r>
                      <a:r>
                        <a:rPr lang="es-PE" sz="1200" b="1" baseline="0" dirty="0" smtClean="0">
                          <a:solidFill>
                            <a:schemeClr val="bg1"/>
                          </a:solidFill>
                        </a:rPr>
                        <a:t> Y DISEÑO DE SISTEMAS</a:t>
                      </a:r>
                      <a:endParaRPr lang="es-P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b="0" dirty="0" smtClean="0"/>
                        <a:t>3.1</a:t>
                      </a:r>
                      <a:endParaRPr lang="es-PE" sz="12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Definición</a:t>
                      </a:r>
                      <a:r>
                        <a:rPr lang="es-PE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Funcional</a:t>
                      </a:r>
                      <a:endParaRPr lang="es-P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b="0" dirty="0" smtClean="0"/>
                        <a:t>3.2</a:t>
                      </a:r>
                      <a:endParaRPr lang="es-PE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Documento</a:t>
                      </a:r>
                      <a:r>
                        <a:rPr lang="es-PE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Técnico</a:t>
                      </a:r>
                      <a:endParaRPr lang="es-P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dirty="0" smtClean="0">
                          <a:solidFill>
                            <a:schemeClr val="bg1"/>
                          </a:solidFill>
                        </a:rPr>
                        <a:t>   CONSTRUCCIÓN</a:t>
                      </a:r>
                      <a:endParaRPr lang="es-P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b="1" dirty="0" smtClean="0"/>
                        <a:t>4.1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   Requerimiento</a:t>
                      </a:r>
                      <a:r>
                        <a:rPr lang="es-PE" sz="1200" b="1" baseline="0" dirty="0" smtClean="0"/>
                        <a:t> 1: </a:t>
                      </a:r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Mejoras en simulación de respuesta </a:t>
                      </a:r>
                      <a:r>
                        <a:rPr lang="es-PE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de una Resolución en el SGD.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4.1.1</a:t>
                      </a:r>
                      <a:endParaRPr lang="es-PE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  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4.1.2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  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</a:t>
                      </a:r>
                      <a:r>
                        <a:rPr lang="es-PE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</a:t>
                      </a:r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Compensar gran cantidad de cuentas de pagos y deudas al realizar una simulación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4.2.1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4.2.2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Pase</a:t>
                      </a:r>
                      <a:r>
                        <a:rPr lang="es-PE" sz="1200" b="0" baseline="0" dirty="0" smtClean="0">
                          <a:solidFill>
                            <a:schemeClr val="tx1"/>
                          </a:solidFill>
                        </a:rPr>
                        <a:t> a Producción</a:t>
                      </a:r>
                      <a:endParaRPr lang="es-PE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61" y="5390253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21" y="3740456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910" y="4077072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348" y="2132856"/>
            <a:ext cx="30514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64" y="6165304"/>
            <a:ext cx="251080" cy="2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76" y="6165304"/>
            <a:ext cx="29719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34 CuadroTexto"/>
          <p:cNvSpPr txBox="1"/>
          <p:nvPr/>
        </p:nvSpPr>
        <p:spPr>
          <a:xfrm>
            <a:off x="1418946" y="616530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Culminado</a:t>
            </a:r>
            <a:endParaRPr lang="es-PE" sz="1400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928413" y="616530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En Proceso</a:t>
            </a:r>
            <a:endParaRPr lang="es-PE" sz="1200" b="1" dirty="0"/>
          </a:p>
        </p:txBody>
      </p:sp>
      <p:pic>
        <p:nvPicPr>
          <p:cNvPr id="4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31" y="6194786"/>
            <a:ext cx="306511" cy="28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CuadroTexto"/>
          <p:cNvSpPr txBox="1"/>
          <p:nvPr/>
        </p:nvSpPr>
        <p:spPr>
          <a:xfrm>
            <a:off x="6516216" y="617633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Planificado</a:t>
            </a:r>
            <a:endParaRPr lang="es-PE" sz="1400" b="1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300192" y="5353471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367715" y="3717032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804248" y="4057327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300192" y="4921423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61" y="4951040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2492896"/>
            <a:ext cx="30514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CuadroTexto"/>
          <p:cNvSpPr txBox="1"/>
          <p:nvPr/>
        </p:nvSpPr>
        <p:spPr>
          <a:xfrm>
            <a:off x="223887" y="836712"/>
            <a:ext cx="6696744" cy="369332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lvl="0" algn="ctr"/>
            <a:r>
              <a:rPr lang="es-PE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5: MEJORAS TRÁMITE DE COMPENSACIONES Y DEVOLUCIONES 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7045247" y="843831"/>
            <a:ext cx="1919241" cy="36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CRONOGRAMA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79364"/>
              </p:ext>
            </p:extLst>
          </p:nvPr>
        </p:nvGraphicFramePr>
        <p:xfrm>
          <a:off x="4421826" y="1244392"/>
          <a:ext cx="4614670" cy="528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67"/>
                <a:gridCol w="461467"/>
                <a:gridCol w="461467"/>
                <a:gridCol w="461467"/>
                <a:gridCol w="392538"/>
                <a:gridCol w="530396"/>
                <a:gridCol w="461467"/>
                <a:gridCol w="461467"/>
                <a:gridCol w="461467"/>
                <a:gridCol w="461467"/>
              </a:tblGrid>
              <a:tr h="360039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Mar</a:t>
                      </a:r>
                      <a:endParaRPr lang="es-PE" sz="1200" dirty="0"/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Abr</a:t>
                      </a:r>
                      <a:endParaRPr lang="es-PE" sz="1200" dirty="0"/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0041">
                <a:tc gridSpan="10">
                  <a:txBody>
                    <a:bodyPr/>
                    <a:lstStyle/>
                    <a:p>
                      <a:endParaRPr lang="es-PE" sz="1050" dirty="0" smtClean="0"/>
                    </a:p>
                    <a:p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2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50" b="1" dirty="0" smtClean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741"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1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6221">
                <a:tc>
                  <a:txBody>
                    <a:bodyPr/>
                    <a:lstStyle/>
                    <a:p>
                      <a:endParaRPr lang="es-PE" sz="2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2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8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320">
                <a:tc>
                  <a:txBody>
                    <a:bodyPr/>
                    <a:lstStyle/>
                    <a:p>
                      <a:endParaRPr lang="es-PE" sz="20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917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28">
                <a:tc>
                  <a:txBody>
                    <a:bodyPr/>
                    <a:lstStyle/>
                    <a:p>
                      <a:endParaRPr lang="es-PE" sz="7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4711"/>
              </p:ext>
            </p:extLst>
          </p:nvPr>
        </p:nvGraphicFramePr>
        <p:xfrm>
          <a:off x="107504" y="1192899"/>
          <a:ext cx="4248472" cy="5437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42"/>
                <a:gridCol w="3726730"/>
              </a:tblGrid>
              <a:tr h="363893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r</a:t>
                      </a:r>
                      <a:endParaRPr lang="es-PE" sz="120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ACTIVIDADES</a:t>
                      </a:r>
                      <a:endParaRPr lang="es-PE" sz="1200" dirty="0"/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dirty="0" smtClean="0">
                          <a:solidFill>
                            <a:schemeClr val="bg1"/>
                          </a:solidFill>
                        </a:rPr>
                        <a:t>   CONSTRUCCIÓN</a:t>
                      </a:r>
                      <a:endParaRPr lang="es-PE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b="1" dirty="0" smtClean="0"/>
                        <a:t>4.3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   Requerimiento</a:t>
                      </a:r>
                      <a:r>
                        <a:rPr lang="es-PE" sz="1200" b="1" baseline="0" dirty="0" smtClean="0"/>
                        <a:t> 3: Generar Reportes y  visualizar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baseline="0" dirty="0" smtClean="0"/>
                        <a:t>   estado del  trámite.</a:t>
                      </a:r>
                      <a:endParaRPr lang="es-PE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4.3.1</a:t>
                      </a:r>
                      <a:endParaRPr lang="es-PE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  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4.3.2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solidFill>
                            <a:schemeClr val="tx1"/>
                          </a:solidFill>
                        </a:rPr>
                        <a:t>  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</a:t>
                      </a:r>
                      <a:r>
                        <a:rPr lang="es-PE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4: 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Optimización del proceso de verificación de Notas de Crédito para la compensación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3868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4.4.1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4.4.2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Pase</a:t>
                      </a:r>
                      <a:r>
                        <a:rPr lang="es-PE" sz="1200" b="0" baseline="0" dirty="0" smtClean="0">
                          <a:solidFill>
                            <a:schemeClr val="tx1"/>
                          </a:solidFill>
                        </a:rPr>
                        <a:t> a Producción</a:t>
                      </a:r>
                      <a:endParaRPr lang="es-PE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</a:t>
                      </a:r>
                      <a:r>
                        <a:rPr lang="es-PE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5: Generación de un reporte implementar alertas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4.5.1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4.5.2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Pase</a:t>
                      </a:r>
                      <a:r>
                        <a:rPr lang="es-PE" sz="1200" b="0" baseline="0" dirty="0" smtClean="0">
                          <a:solidFill>
                            <a:schemeClr val="tx1"/>
                          </a:solidFill>
                        </a:rPr>
                        <a:t> a Producción</a:t>
                      </a:r>
                      <a:endParaRPr lang="es-PE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</a:t>
                      </a:r>
                      <a:r>
                        <a:rPr lang="es-PE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6: Implementar nuevas funcionalidades</a:t>
                      </a:r>
                      <a:endParaRPr lang="es-PE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4.6.1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6328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4.6.2</a:t>
                      </a:r>
                      <a:endParaRPr lang="es-PE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/>
                          </a:solidFill>
                        </a:rPr>
                        <a:t>Pase</a:t>
                      </a:r>
                      <a:r>
                        <a:rPr lang="es-PE" sz="1200" b="0" baseline="0" dirty="0" smtClean="0">
                          <a:solidFill>
                            <a:schemeClr val="tx1"/>
                          </a:solidFill>
                        </a:rPr>
                        <a:t> a Producción</a:t>
                      </a:r>
                      <a:endParaRPr lang="es-PE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69" y="5013176"/>
            <a:ext cx="30514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46" y="6597352"/>
            <a:ext cx="251080" cy="2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597352"/>
            <a:ext cx="266777" cy="25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34 CuadroTexto"/>
          <p:cNvSpPr txBox="1"/>
          <p:nvPr/>
        </p:nvSpPr>
        <p:spPr>
          <a:xfrm>
            <a:off x="1634970" y="6596056"/>
            <a:ext cx="178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/>
              <a:t>Culminado</a:t>
            </a:r>
            <a:endParaRPr lang="es-PE" sz="1200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144437" y="656657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/>
              <a:t>En Proceso</a:t>
            </a:r>
            <a:endParaRPr lang="es-PE" sz="1100" b="1" dirty="0"/>
          </a:p>
        </p:txBody>
      </p:sp>
      <p:pic>
        <p:nvPicPr>
          <p:cNvPr id="4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02" y="6597352"/>
            <a:ext cx="305138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CuadroTexto"/>
          <p:cNvSpPr txBox="1"/>
          <p:nvPr/>
        </p:nvSpPr>
        <p:spPr>
          <a:xfrm>
            <a:off x="6732240" y="6577607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/>
              <a:t>Planificado</a:t>
            </a:r>
            <a:endParaRPr lang="es-PE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799763" y="2344162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77484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55" y="4653136"/>
            <a:ext cx="30514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CuadroTexto"/>
          <p:cNvSpPr txBox="1"/>
          <p:nvPr/>
        </p:nvSpPr>
        <p:spPr>
          <a:xfrm>
            <a:off x="223887" y="764704"/>
            <a:ext cx="6696744" cy="369332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PE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</a:t>
            </a:r>
            <a:r>
              <a:rPr lang="es-PE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MEJORAS TRÁMITE DE COMPENSACIONES Y DEVOLUCIONES</a:t>
            </a:r>
            <a:r>
              <a:rPr lang="es-PE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PE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7045247" y="764704"/>
            <a:ext cx="1919241" cy="36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CRONOGRAMA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00" y="6237312"/>
            <a:ext cx="30514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00" y="5877272"/>
            <a:ext cx="30514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73" y="3501008"/>
            <a:ext cx="273511" cy="2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97" y="3884003"/>
            <a:ext cx="273511" cy="2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7308304" y="2718483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90%</a:t>
            </a:r>
            <a:endParaRPr lang="es-PE" sz="2000" b="1" dirty="0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74" y="2731875"/>
            <a:ext cx="273510" cy="2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332656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PE" sz="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s-PE" sz="2400" b="1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</a:t>
              </a:r>
              <a:r>
                <a:rPr lang="es-PE" sz="24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6: PAGO FÁCIL FASE 2</a:t>
              </a:r>
            </a:p>
            <a:p>
              <a:pPr algn="ctr"/>
              <a:endParaRPr lang="es-PE" sz="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76" y="1702197"/>
            <a:ext cx="2444473" cy="4884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53 CuadroTexto"/>
          <p:cNvSpPr txBox="1"/>
          <p:nvPr/>
        </p:nvSpPr>
        <p:spPr>
          <a:xfrm>
            <a:off x="2833227" y="2322316"/>
            <a:ext cx="3168352" cy="104644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s-PE" sz="1700" b="1" dirty="0" smtClean="0"/>
              <a:t>Documento Técnico de Sistemas:</a:t>
            </a:r>
            <a:endParaRPr lang="es-PE" sz="1700" b="1" dirty="0"/>
          </a:p>
          <a:p>
            <a:pPr algn="ctr"/>
            <a:r>
              <a:rPr lang="es-PE" sz="1500" dirty="0" smtClean="0"/>
              <a:t>“Documento </a:t>
            </a:r>
            <a:r>
              <a:rPr lang="es-PE" sz="1500" dirty="0"/>
              <a:t>de Sistemas – Interconexión Bancaría </a:t>
            </a:r>
            <a:r>
              <a:rPr lang="es-PE" sz="1500" dirty="0" smtClean="0"/>
              <a:t>SAT BanBif/Scotiabank”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6034298" y="2996952"/>
            <a:ext cx="185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100% de avance  </a:t>
            </a:r>
          </a:p>
          <a:p>
            <a:pPr algn="ctr"/>
            <a:r>
              <a:rPr lang="es-PE" sz="1400" b="1" dirty="0" smtClean="0"/>
              <a:t>Agosto 2017</a:t>
            </a:r>
            <a:r>
              <a:rPr lang="es-PE" b="1" dirty="0" smtClean="0"/>
              <a:t>.</a:t>
            </a:r>
            <a:endParaRPr lang="es-PE" sz="1600" b="1" dirty="0" smtClean="0"/>
          </a:p>
        </p:txBody>
      </p:sp>
      <p:sp>
        <p:nvSpPr>
          <p:cNvPr id="59" name="58 CuadroTexto"/>
          <p:cNvSpPr txBox="1"/>
          <p:nvPr/>
        </p:nvSpPr>
        <p:spPr>
          <a:xfrm>
            <a:off x="4166085" y="3861048"/>
            <a:ext cx="2350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Fin de Pruebas y pase a producción: </a:t>
            </a:r>
          </a:p>
          <a:p>
            <a:pPr algn="ctr"/>
            <a:r>
              <a:rPr lang="es-PE" sz="1400" b="1" dirty="0" smtClean="0">
                <a:solidFill>
                  <a:schemeClr val="accent6">
                    <a:lumMod val="50000"/>
                  </a:schemeClr>
                </a:solidFill>
              </a:rPr>
              <a:t>Octubre 2017</a:t>
            </a:r>
          </a:p>
          <a:p>
            <a:pPr algn="ctr"/>
            <a:r>
              <a:rPr lang="es-PE" sz="1200" b="1" dirty="0" smtClean="0"/>
              <a:t>  </a:t>
            </a:r>
            <a:endParaRPr lang="es-PE" sz="12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084168" y="249289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>
                <a:solidFill>
                  <a:prstClr val="black"/>
                </a:solidFill>
              </a:rPr>
              <a:t>Levantamiento de observaciones</a:t>
            </a:r>
            <a:endParaRPr lang="es-PE" sz="1200" b="1" dirty="0">
              <a:solidFill>
                <a:prstClr val="black"/>
              </a:solidFill>
            </a:endParaRPr>
          </a:p>
        </p:txBody>
      </p:sp>
      <p:sp>
        <p:nvSpPr>
          <p:cNvPr id="45" name="44 Abrir llave"/>
          <p:cNvSpPr/>
          <p:nvPr/>
        </p:nvSpPr>
        <p:spPr>
          <a:xfrm rot="5400000" flipH="1">
            <a:off x="5222919" y="1124016"/>
            <a:ext cx="273876" cy="5027860"/>
          </a:xfrm>
          <a:prstGeom prst="leftBrace">
            <a:avLst>
              <a:gd name="adj1" fmla="val 61244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70" y="1962276"/>
            <a:ext cx="567953" cy="4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Rectángulo"/>
          <p:cNvSpPr/>
          <p:nvPr/>
        </p:nvSpPr>
        <p:spPr>
          <a:xfrm rot="16200000">
            <a:off x="-2222593" y="3692839"/>
            <a:ext cx="5580568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44" name="43 Rectángulo"/>
          <p:cNvSpPr/>
          <p:nvPr/>
        </p:nvSpPr>
        <p:spPr>
          <a:xfrm rot="16200000">
            <a:off x="-1656692" y="3699056"/>
            <a:ext cx="5580568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48" name="47 Cheurón"/>
          <p:cNvSpPr/>
          <p:nvPr/>
        </p:nvSpPr>
        <p:spPr>
          <a:xfrm>
            <a:off x="2619792" y="1117846"/>
            <a:ext cx="5304751" cy="468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9" name="4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41198"/>
              </p:ext>
            </p:extLst>
          </p:nvPr>
        </p:nvGraphicFramePr>
        <p:xfrm>
          <a:off x="2845927" y="4653136"/>
          <a:ext cx="5027860" cy="10801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855208"/>
                <a:gridCol w="1267381"/>
                <a:gridCol w="905271"/>
              </a:tblGrid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Nuevo Presupuesto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17,500.00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Ejecutado a Agosto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17,500.00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Pendiente y comprometido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</a:t>
                      </a:r>
                      <a:r>
                        <a:rPr lang="es-PE" sz="1400" baseline="0" dirty="0" smtClean="0"/>
                        <a:t> 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0%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Proceso"/>
          <p:cNvSpPr/>
          <p:nvPr/>
        </p:nvSpPr>
        <p:spPr>
          <a:xfrm>
            <a:off x="3515084" y="6011996"/>
            <a:ext cx="3991418" cy="60727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CuadroTexto"/>
          <p:cNvSpPr txBox="1"/>
          <p:nvPr/>
        </p:nvSpPr>
        <p:spPr>
          <a:xfrm>
            <a:off x="3635896" y="615601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90 % AVANCE TOTAL</a:t>
            </a:r>
            <a:endParaRPr lang="es-PE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451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51364"/>
              </p:ext>
            </p:extLst>
          </p:nvPr>
        </p:nvGraphicFramePr>
        <p:xfrm>
          <a:off x="4421826" y="1340768"/>
          <a:ext cx="4614670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67"/>
                <a:gridCol w="461467"/>
                <a:gridCol w="461467"/>
                <a:gridCol w="461467"/>
                <a:gridCol w="392538"/>
                <a:gridCol w="530396"/>
                <a:gridCol w="461467"/>
                <a:gridCol w="461467"/>
                <a:gridCol w="461467"/>
                <a:gridCol w="461467"/>
              </a:tblGrid>
              <a:tr h="360039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Mar</a:t>
                      </a:r>
                      <a:endParaRPr lang="es-PE" sz="1200" dirty="0"/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Abr</a:t>
                      </a:r>
                      <a:endParaRPr lang="es-PE" sz="1200" dirty="0"/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0041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gridSpan="10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50" b="1" dirty="0" smtClean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9958"/>
              </p:ext>
            </p:extLst>
          </p:nvPr>
        </p:nvGraphicFramePr>
        <p:xfrm>
          <a:off x="107504" y="1340768"/>
          <a:ext cx="2520280" cy="45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016224"/>
              </a:tblGrid>
              <a:tr h="387419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r</a:t>
                      </a:r>
                      <a:endParaRPr lang="es-PE" sz="120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ACTIVIDADES</a:t>
                      </a:r>
                      <a:endParaRPr lang="es-PE" sz="1200" dirty="0"/>
                    </a:p>
                  </a:txBody>
                  <a:tcPr marL="36000" marR="3600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56489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CONSTRUCCIÓN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b="1" dirty="0" smtClean="0"/>
                        <a:t>3.1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b="1" dirty="0" smtClean="0"/>
                        <a:t>Scotiabank – Imp. Vehicular</a:t>
                      </a:r>
                      <a:endParaRPr lang="es-PE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3.1.1</a:t>
                      </a:r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Desarrollo</a:t>
                      </a:r>
                      <a:endParaRPr lang="es-PE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200" dirty="0" smtClean="0"/>
                        <a:t>   Consulta  con Placa</a:t>
                      </a:r>
                      <a:endParaRPr lang="es-PE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   Pago</a:t>
                      </a:r>
                      <a:r>
                        <a:rPr lang="es-PE" sz="1200" baseline="0" dirty="0" smtClean="0"/>
                        <a:t>  con Placa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  Extorno</a:t>
                      </a:r>
                      <a:r>
                        <a:rPr lang="es-PE" sz="1200" baseline="0" dirty="0" smtClean="0"/>
                        <a:t> con Placa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  Conciliación</a:t>
                      </a:r>
                      <a:r>
                        <a:rPr lang="es-PE" sz="1200" baseline="0" dirty="0" smtClean="0"/>
                        <a:t> con Placa</a:t>
                      </a:r>
                      <a:endParaRPr lang="es-PE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3.1.2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Prueba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3.1.3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Control de</a:t>
                      </a:r>
                      <a:r>
                        <a:rPr lang="es-PE" sz="1200" b="1" baseline="0" dirty="0" smtClean="0"/>
                        <a:t> Calidad</a:t>
                      </a:r>
                      <a:endParaRPr lang="es-PE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3.1.4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Pruebas </a:t>
                      </a:r>
                      <a:r>
                        <a:rPr lang="es-PE" sz="1200" b="1" baseline="0" dirty="0" smtClean="0"/>
                        <a:t> de Aceptación</a:t>
                      </a:r>
                      <a:endParaRPr lang="es-PE" sz="1200" b="1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31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3.1.5</a:t>
                      </a:r>
                      <a:endParaRPr lang="es-PE" sz="1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1" dirty="0" smtClean="0"/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432048"/>
          </a:xfrm>
        </p:spPr>
        <p:txBody>
          <a:bodyPr>
            <a:noAutofit/>
          </a:bodyPr>
          <a:lstStyle/>
          <a:p>
            <a:r>
              <a:rPr lang="es-PE" sz="3154" b="1" dirty="0">
                <a:solidFill>
                  <a:schemeClr val="tx2">
                    <a:lumMod val="75000"/>
                  </a:schemeClr>
                </a:solidFill>
              </a:rPr>
              <a:t>CRONOGRAMA </a:t>
            </a:r>
            <a:r>
              <a:rPr lang="es-PE" sz="3154" b="1" dirty="0" smtClean="0">
                <a:solidFill>
                  <a:schemeClr val="tx2">
                    <a:lumMod val="75000"/>
                  </a:schemeClr>
                </a:solidFill>
              </a:rPr>
              <a:t>PAGO FÁCIL</a:t>
            </a:r>
            <a:endParaRPr lang="es-PE" sz="3154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80308"/>
              </p:ext>
            </p:extLst>
          </p:nvPr>
        </p:nvGraphicFramePr>
        <p:xfrm>
          <a:off x="2654960" y="1346488"/>
          <a:ext cx="1773024" cy="460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908928"/>
              </a:tblGrid>
              <a:tr h="360040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00" dirty="0" smtClean="0"/>
                        <a:t>Inicio</a:t>
                      </a:r>
                      <a:endParaRPr lang="es-PE" sz="12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endParaRPr lang="es-PE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algn="ctr"/>
                      <a:endParaRPr lang="es-PE" sz="9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50" dirty="0" smtClean="0"/>
                        <a:t>17/07/17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24/07/17</a:t>
                      </a:r>
                      <a:endParaRPr lang="es-PE" sz="11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PE" sz="1150" dirty="0" smtClean="0"/>
                        <a:t>17/07/17</a:t>
                      </a:r>
                      <a:endParaRPr lang="es-PE" sz="115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17/07/17</a:t>
                      </a:r>
                      <a:endParaRPr lang="es-PE" sz="11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PE" sz="1150" dirty="0" smtClean="0"/>
                        <a:t>20/07/17</a:t>
                      </a:r>
                      <a:endParaRPr lang="es-PE" sz="115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20/07/17</a:t>
                      </a:r>
                      <a:endParaRPr lang="es-PE" sz="11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21/07/17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21/07/17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907">
                <a:tc>
                  <a:txBody>
                    <a:bodyPr/>
                    <a:lstStyle/>
                    <a:p>
                      <a:pPr algn="ctr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24/07/17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24/07/17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81">
                <a:tc>
                  <a:txBody>
                    <a:bodyPr/>
                    <a:lstStyle/>
                    <a:p>
                      <a:pPr algn="ctr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07/08/17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08/08/17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09/08/17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11/08/17</a:t>
                      </a:r>
                      <a:endParaRPr lang="es-PE" sz="11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22/09/17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29/09/17</a:t>
                      </a:r>
                      <a:endParaRPr lang="es-PE" sz="11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PE" sz="11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02/10/17</a:t>
                      </a:r>
                      <a:endParaRPr lang="es-PE" sz="11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1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10/10/17</a:t>
                      </a:r>
                      <a:endParaRPr lang="es-PE" sz="11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61" y="2492896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61" y="2852936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12976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30224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62272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34" y="5590010"/>
            <a:ext cx="30514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64" y="6165304"/>
            <a:ext cx="251080" cy="2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76" y="6165304"/>
            <a:ext cx="29719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34 CuadroTexto"/>
          <p:cNvSpPr txBox="1"/>
          <p:nvPr/>
        </p:nvSpPr>
        <p:spPr>
          <a:xfrm>
            <a:off x="1418946" y="616530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Culminado</a:t>
            </a:r>
            <a:endParaRPr lang="es-PE" sz="1400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928413" y="616530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En Proceso</a:t>
            </a:r>
            <a:endParaRPr lang="es-PE" sz="1200" b="1" dirty="0"/>
          </a:p>
        </p:txBody>
      </p:sp>
      <p:pic>
        <p:nvPicPr>
          <p:cNvPr id="4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31" y="6194786"/>
            <a:ext cx="306511" cy="28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CuadroTexto"/>
          <p:cNvSpPr txBox="1"/>
          <p:nvPr/>
        </p:nvSpPr>
        <p:spPr>
          <a:xfrm>
            <a:off x="6516216" y="617633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Planificado</a:t>
            </a:r>
            <a:endParaRPr lang="es-PE" sz="14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5652120" y="2473151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63659" y="2833191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45" name="44 CuadroTexto"/>
          <p:cNvSpPr txBox="1"/>
          <p:nvPr/>
        </p:nvSpPr>
        <p:spPr>
          <a:xfrm>
            <a:off x="5863659" y="3193231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863659" y="3573016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863659" y="4005064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367715" y="4417367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pic>
        <p:nvPicPr>
          <p:cNvPr id="3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61" y="4422312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CuadroTexto"/>
          <p:cNvSpPr txBox="1"/>
          <p:nvPr/>
        </p:nvSpPr>
        <p:spPr>
          <a:xfrm>
            <a:off x="6367715" y="4777407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100%</a:t>
            </a:r>
            <a:endParaRPr lang="es-PE" sz="2000" b="1" dirty="0"/>
          </a:p>
        </p:txBody>
      </p:sp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61" y="4797152"/>
            <a:ext cx="233319" cy="2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CuadroTexto"/>
          <p:cNvSpPr txBox="1"/>
          <p:nvPr/>
        </p:nvSpPr>
        <p:spPr>
          <a:xfrm>
            <a:off x="6804248" y="5157192"/>
            <a:ext cx="72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90%</a:t>
            </a:r>
            <a:endParaRPr lang="es-PE" sz="2000" b="1" dirty="0"/>
          </a:p>
        </p:txBody>
      </p:sp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39" y="5157192"/>
            <a:ext cx="29719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4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78" y="2598010"/>
            <a:ext cx="3588246" cy="241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2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10948"/>
          <a:stretch/>
        </p:blipFill>
        <p:spPr>
          <a:xfrm>
            <a:off x="395537" y="1772238"/>
            <a:ext cx="8208911" cy="46810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7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9" name="8 Grupo"/>
          <p:cNvGrpSpPr/>
          <p:nvPr/>
        </p:nvGrpSpPr>
        <p:grpSpPr>
          <a:xfrm>
            <a:off x="323528" y="332656"/>
            <a:ext cx="8368483" cy="707886"/>
            <a:chOff x="365620" y="776898"/>
            <a:chExt cx="8368483" cy="707886"/>
          </a:xfrm>
        </p:grpSpPr>
        <p:sp>
          <p:nvSpPr>
            <p:cNvPr id="10" name="9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1: IMPLEMENTACIÓN DE LA </a:t>
              </a:r>
            </a:p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VIRTUALIZACIÓN DE SERVICIOS 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" name="Rectángulo redondeado 1"/>
          <p:cNvSpPr/>
          <p:nvPr/>
        </p:nvSpPr>
        <p:spPr>
          <a:xfrm>
            <a:off x="544867" y="2769205"/>
            <a:ext cx="2988000" cy="158417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Rectángulo"/>
          <p:cNvSpPr/>
          <p:nvPr/>
        </p:nvSpPr>
        <p:spPr>
          <a:xfrm>
            <a:off x="1187624" y="4077073"/>
            <a:ext cx="165618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Implementación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Agosto – Octubre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043608" y="1196752"/>
            <a:ext cx="684076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DESARROLLO NUEVA PLATAFORMA VIRTUAL “AGENCIA VIRTUAL”</a:t>
            </a:r>
            <a:endParaRPr lang="es-PE" b="1" dirty="0"/>
          </a:p>
        </p:txBody>
      </p:sp>
      <p:sp>
        <p:nvSpPr>
          <p:cNvPr id="12" name="11 Rectángulo"/>
          <p:cNvSpPr/>
          <p:nvPr/>
        </p:nvSpPr>
        <p:spPr>
          <a:xfrm>
            <a:off x="3737610" y="4063824"/>
            <a:ext cx="1338446" cy="373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En proceso (*)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Oct. – Dic.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7574" y="6479415"/>
            <a:ext cx="75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(*) Sujeto a la aplicación de oportunidades de mejora como resultado del periodo de pruebas.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5567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10815"/>
              </p:ext>
            </p:extLst>
          </p:nvPr>
        </p:nvGraphicFramePr>
        <p:xfrm>
          <a:off x="4343800" y="1443430"/>
          <a:ext cx="4620684" cy="486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14"/>
                <a:gridCol w="445514"/>
                <a:gridCol w="495177"/>
                <a:gridCol w="445514"/>
                <a:gridCol w="445514"/>
                <a:gridCol w="445514"/>
                <a:gridCol w="511732"/>
                <a:gridCol w="495177"/>
                <a:gridCol w="445514"/>
                <a:gridCol w="445514"/>
              </a:tblGrid>
              <a:tr h="293890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Mar</a:t>
                      </a:r>
                      <a:endParaRPr lang="es-PE" sz="125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Abr</a:t>
                      </a:r>
                      <a:endParaRPr lang="es-PE" sz="125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2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s-PE" sz="12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dirty="0" smtClean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b="1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70062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21155"/>
              </p:ext>
            </p:extLst>
          </p:nvPr>
        </p:nvGraphicFramePr>
        <p:xfrm>
          <a:off x="179512" y="1443430"/>
          <a:ext cx="4104456" cy="486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57"/>
                <a:gridCol w="3588099"/>
              </a:tblGrid>
              <a:tr h="293355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r</a:t>
                      </a:r>
                      <a:endParaRPr lang="es-PE" sz="125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250" dirty="0" smtClean="0"/>
                        <a:t>Actividades</a:t>
                      </a:r>
                      <a:endParaRPr lang="es-PE" sz="1250" dirty="0"/>
                    </a:p>
                  </a:txBody>
                  <a:tcPr marL="36000" marR="3600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Modelado de Procesos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Análisis y Diseño de Sistemas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s-PE" sz="12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0" dirty="0" smtClean="0">
                          <a:solidFill>
                            <a:schemeClr val="tx1"/>
                          </a:solidFill>
                        </a:rPr>
                        <a:t>Documento Funcional </a:t>
                      </a:r>
                      <a:endParaRPr lang="es-P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s-PE" sz="12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0" dirty="0" smtClean="0">
                          <a:solidFill>
                            <a:schemeClr val="tx1"/>
                          </a:solidFill>
                        </a:rPr>
                        <a:t>Documento Técnico de Sistemas</a:t>
                      </a:r>
                      <a:endParaRPr lang="es-P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Construcción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4.1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Prototipos</a:t>
                      </a:r>
                      <a:r>
                        <a:rPr lang="es-PE" sz="1400" baseline="0" dirty="0" smtClean="0"/>
                        <a:t> e interfaces</a:t>
                      </a:r>
                      <a:endParaRPr lang="es-PE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/>
                        <a:t>4.2</a:t>
                      </a:r>
                      <a:endParaRPr lang="es-PE" sz="125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Gestión de Afiliación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0" dirty="0" smtClean="0"/>
                        <a:t>4.3</a:t>
                      </a:r>
                      <a:endParaRPr lang="es-PE" sz="125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dirty="0" smtClean="0"/>
                        <a:t>Registro del Ciudadano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4.4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dirty="0" smtClean="0"/>
                        <a:t>Registro  DDJJ Vehicular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348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Pruebas y Certificación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5.1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Pruebas A.F Control de Calidad de TI</a:t>
                      </a:r>
                      <a:endParaRPr lang="es-PE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5.2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Pruebas de Aceptación</a:t>
                      </a:r>
                      <a:endParaRPr lang="es-PE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PE" sz="12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smtClean="0">
                          <a:solidFill>
                            <a:schemeClr val="bg1"/>
                          </a:solidFill>
                        </a:rPr>
                        <a:t>Producción</a:t>
                      </a:r>
                      <a:endParaRPr lang="es-P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250" dirty="0" smtClean="0"/>
                        <a:t>6.1</a:t>
                      </a:r>
                      <a:endParaRPr lang="es-PE" sz="12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Pase a Producción versión de prueba</a:t>
                      </a:r>
                      <a:r>
                        <a:rPr lang="es-PE" sz="1400" baseline="0" dirty="0" smtClean="0"/>
                        <a:t> (beta)</a:t>
                      </a:r>
                      <a:endParaRPr lang="es-PE" sz="14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1907704" y="6475002"/>
            <a:ext cx="5093168" cy="252718"/>
            <a:chOff x="270920" y="6602341"/>
            <a:chExt cx="5093168" cy="252718"/>
          </a:xfrm>
        </p:grpSpPr>
        <p:pic>
          <p:nvPicPr>
            <p:cNvPr id="33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10833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467544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CULMINADO</a:t>
              </a:r>
              <a:endParaRPr lang="es-PE" sz="10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2195736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EN PROCESO</a:t>
              </a:r>
              <a:endParaRPr lang="es-PE" sz="1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6602341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PLANIFICADO</a:t>
              </a:r>
              <a:endParaRPr lang="es-PE" sz="1000" dirty="0"/>
            </a:p>
          </p:txBody>
        </p:sp>
      </p:grpSp>
      <p:pic>
        <p:nvPicPr>
          <p:cNvPr id="87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700" y="4546736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428" y="5148364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678" y="5465996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9" y="2703952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76 CuadroTexto"/>
          <p:cNvSpPr txBox="1"/>
          <p:nvPr/>
        </p:nvSpPr>
        <p:spPr>
          <a:xfrm>
            <a:off x="179512" y="868650"/>
            <a:ext cx="6696744" cy="40011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1: IMPLEMENTACIÓN DE LA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VIRTUALIZACIÓN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7000872" y="889417"/>
            <a:ext cx="1919241" cy="36664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CRONOGRAMA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96" y="6055136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98" y="301924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64" y="360990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1924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05" y="301924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29" y="2699290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80" y="4234009"/>
            <a:ext cx="207717" cy="2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97" y="3923845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96" y="4244732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63" y="3020398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353" y="3933056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47501"/>
            <a:ext cx="203511" cy="2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80" y="5456947"/>
            <a:ext cx="199162" cy="1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13" y="4545608"/>
            <a:ext cx="207717" cy="2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148458"/>
            <a:ext cx="207717" cy="2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59936"/>
            <a:ext cx="207717" cy="2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1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6200000">
            <a:off x="-2375517" y="3679178"/>
            <a:ext cx="5512363" cy="46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PLANIFICACIÓN – CULMINADO</a:t>
            </a:r>
            <a:endParaRPr lang="es-PE" b="1" dirty="0"/>
          </a:p>
        </p:txBody>
      </p:sp>
      <p:sp>
        <p:nvSpPr>
          <p:cNvPr id="6" name="5 Pentágono"/>
          <p:cNvSpPr/>
          <p:nvPr/>
        </p:nvSpPr>
        <p:spPr>
          <a:xfrm>
            <a:off x="1240540" y="1156996"/>
            <a:ext cx="3324219" cy="4680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ANÁLISIS Y DISEÑO DE SISTEMAS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1172113" y="1703553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Documento Funcional – Culminado </a:t>
            </a:r>
            <a:endParaRPr lang="es-PE" sz="16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68433" y="188640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23528" y="332656"/>
            <a:ext cx="8368483" cy="707886"/>
            <a:chOff x="365620" y="776898"/>
            <a:chExt cx="8368483" cy="707886"/>
          </a:xfrm>
        </p:grpSpPr>
        <p:sp>
          <p:nvSpPr>
            <p:cNvPr id="35" name="3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OPTIMIZACION DE LA TRAZABILIDAD DE TRAMITES</a:t>
              </a:r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 DE ENTREGABLES POR FASES AE 2017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56" name="55 Conector recto"/>
          <p:cNvCxnSpPr/>
          <p:nvPr/>
        </p:nvCxnSpPr>
        <p:spPr>
          <a:xfrm>
            <a:off x="4283968" y="1761100"/>
            <a:ext cx="0" cy="49218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875" y="4365104"/>
            <a:ext cx="439327" cy="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0" name="49 Rectángulo"/>
          <p:cNvSpPr/>
          <p:nvPr/>
        </p:nvSpPr>
        <p:spPr>
          <a:xfrm rot="16200000">
            <a:off x="-1824965" y="3679178"/>
            <a:ext cx="5512364" cy="46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MODELADO DE PROCESOS – CULMINADO</a:t>
            </a:r>
            <a:endParaRPr lang="es-PE" b="1" dirty="0"/>
          </a:p>
        </p:txBody>
      </p:sp>
      <p:sp>
        <p:nvSpPr>
          <p:cNvPr id="53" name="52 Cheurón"/>
          <p:cNvSpPr/>
          <p:nvPr/>
        </p:nvSpPr>
        <p:spPr>
          <a:xfrm>
            <a:off x="4499993" y="1156996"/>
            <a:ext cx="4522855" cy="468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CONSTRUCCIÓN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87624" y="2001614"/>
            <a:ext cx="3650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/>
              <a:t>Documento </a:t>
            </a:r>
            <a:r>
              <a:rPr lang="es-PE" sz="1600" b="1" dirty="0" smtClean="0"/>
              <a:t>Técnico – En Proceso </a:t>
            </a:r>
            <a:endParaRPr lang="es-PE" sz="1600" b="1" dirty="0"/>
          </a:p>
          <a:p>
            <a:pPr marL="177800" indent="-177800">
              <a:buFont typeface="Wingdings" pitchFamily="2" charset="2"/>
              <a:buChar char="ü"/>
            </a:pPr>
            <a:r>
              <a:rPr lang="es-PE" sz="1400" dirty="0" smtClean="0"/>
              <a:t> Iteración 1:</a:t>
            </a:r>
            <a:r>
              <a:rPr lang="es-PE" sz="1400" dirty="0"/>
              <a:t> </a:t>
            </a:r>
            <a:endParaRPr lang="es-PE" sz="1400" dirty="0" smtClean="0"/>
          </a:p>
          <a:p>
            <a:r>
              <a:rPr lang="es-PE" sz="1400" dirty="0"/>
              <a:t> </a:t>
            </a:r>
            <a:r>
              <a:rPr lang="es-PE" sz="1400" dirty="0" smtClean="0"/>
              <a:t>     Notificación      20/06</a:t>
            </a:r>
            <a:endParaRPr lang="es-PE" sz="1400" dirty="0"/>
          </a:p>
          <a:p>
            <a:pPr marL="177800" indent="-177800">
              <a:buFont typeface="Wingdings" pitchFamily="2" charset="2"/>
              <a:buChar char="ü"/>
            </a:pPr>
            <a:r>
              <a:rPr lang="es-PE" sz="1400" dirty="0" smtClean="0"/>
              <a:t> Iteración 2: </a:t>
            </a:r>
          </a:p>
          <a:p>
            <a:r>
              <a:rPr lang="es-PE" sz="1400" dirty="0"/>
              <a:t> </a:t>
            </a:r>
            <a:r>
              <a:rPr lang="es-PE" sz="1400" dirty="0" smtClean="0"/>
              <a:t>     Configuración  14/07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1168078" y="6144592"/>
            <a:ext cx="33242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00" b="1" dirty="0" smtClean="0"/>
              <a:t>Fase al </a:t>
            </a:r>
            <a:r>
              <a:rPr lang="es-PE" sz="1700" b="1" dirty="0"/>
              <a:t>9</a:t>
            </a:r>
            <a:r>
              <a:rPr lang="es-PE" sz="1700" b="1" dirty="0" smtClean="0"/>
              <a:t>5% de avance </a:t>
            </a:r>
            <a:endParaRPr lang="es-PE" sz="1700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4644008" y="4875257"/>
            <a:ext cx="4176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700" b="1" dirty="0">
                <a:solidFill>
                  <a:srgbClr val="7030A0"/>
                </a:solidFill>
              </a:rPr>
              <a:t>Avance – Fase Construcción: </a:t>
            </a:r>
            <a:r>
              <a:rPr lang="es-PE" sz="1700" b="1" dirty="0" smtClean="0">
                <a:solidFill>
                  <a:srgbClr val="7030A0"/>
                </a:solidFill>
              </a:rPr>
              <a:t>53%</a:t>
            </a:r>
            <a:endParaRPr lang="es-PE" sz="1700" b="1" dirty="0" smtClean="0"/>
          </a:p>
        </p:txBody>
      </p:sp>
      <p:grpSp>
        <p:nvGrpSpPr>
          <p:cNvPr id="57" name="56 Grupo"/>
          <p:cNvGrpSpPr/>
          <p:nvPr/>
        </p:nvGrpSpPr>
        <p:grpSpPr>
          <a:xfrm>
            <a:off x="1938394" y="4661103"/>
            <a:ext cx="1440000" cy="1440000"/>
            <a:chOff x="1966064" y="4581127"/>
            <a:chExt cx="1440000" cy="1440000"/>
          </a:xfrm>
        </p:grpSpPr>
        <p:sp>
          <p:nvSpPr>
            <p:cNvPr id="14" name="13 Elipse"/>
            <p:cNvSpPr/>
            <p:nvPr/>
          </p:nvSpPr>
          <p:spPr>
            <a:xfrm>
              <a:off x="1966064" y="4581127"/>
              <a:ext cx="1440000" cy="14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0" name="39 Grupo"/>
            <p:cNvGrpSpPr/>
            <p:nvPr/>
          </p:nvGrpSpPr>
          <p:grpSpPr>
            <a:xfrm>
              <a:off x="2264288" y="4807227"/>
              <a:ext cx="948842" cy="1132040"/>
              <a:chOff x="2229563" y="4807227"/>
              <a:chExt cx="948842" cy="1132040"/>
            </a:xfrm>
          </p:grpSpPr>
          <p:pic>
            <p:nvPicPr>
              <p:cNvPr id="33" name="32 Imagen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"/>
              <a:stretch/>
            </p:blipFill>
            <p:spPr>
              <a:xfrm>
                <a:off x="2229563" y="4807227"/>
                <a:ext cx="867552" cy="1008140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064" y="5446926"/>
                <a:ext cx="492341" cy="492341"/>
              </a:xfrm>
              <a:prstGeom prst="rect">
                <a:avLst/>
              </a:prstGeom>
            </p:spPr>
          </p:pic>
        </p:grpSp>
      </p:grp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875" y="1902063"/>
            <a:ext cx="454621" cy="44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088" y="2980812"/>
            <a:ext cx="454621" cy="44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81 Conector recto"/>
          <p:cNvCxnSpPr/>
          <p:nvPr/>
        </p:nvCxnSpPr>
        <p:spPr>
          <a:xfrm flipH="1" flipV="1">
            <a:off x="4283968" y="3717032"/>
            <a:ext cx="4663945" cy="129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 flipH="1">
            <a:off x="4262425" y="2564904"/>
            <a:ext cx="464157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1130431" y="3303855"/>
            <a:ext cx="365011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138" indent="-84138">
              <a:buFont typeface="Wingdings" pitchFamily="2" charset="2"/>
              <a:buChar char="ü"/>
            </a:pPr>
            <a:r>
              <a:rPr lang="es-PE" sz="1400" b="1" dirty="0" smtClean="0"/>
              <a:t> </a:t>
            </a:r>
            <a:r>
              <a:rPr lang="es-PE" sz="1400" b="1" dirty="0" smtClean="0">
                <a:solidFill>
                  <a:srgbClr val="0070C0"/>
                </a:solidFill>
              </a:rPr>
              <a:t>Iteración 3: </a:t>
            </a:r>
          </a:p>
          <a:p>
            <a:r>
              <a:rPr lang="es-PE" sz="1400" b="1" dirty="0">
                <a:solidFill>
                  <a:srgbClr val="0070C0"/>
                </a:solidFill>
              </a:rPr>
              <a:t> </a:t>
            </a:r>
            <a:r>
              <a:rPr lang="es-PE" sz="1400" b="1" dirty="0" smtClean="0">
                <a:solidFill>
                  <a:srgbClr val="0070C0"/>
                </a:solidFill>
              </a:rPr>
              <a:t>    Derivación/Atención   25/09 </a:t>
            </a:r>
          </a:p>
          <a:p>
            <a:endParaRPr lang="es-PE" sz="700" b="1" dirty="0" smtClean="0"/>
          </a:p>
          <a:p>
            <a:pPr marL="179388" indent="-179388">
              <a:buFont typeface="Wingdings" pitchFamily="2" charset="2"/>
              <a:buChar char="ü"/>
            </a:pPr>
            <a:r>
              <a:rPr lang="es-PE" sz="1400" b="1" dirty="0" smtClean="0">
                <a:solidFill>
                  <a:schemeClr val="accent6">
                    <a:lumMod val="50000"/>
                  </a:schemeClr>
                </a:solidFill>
              </a:rPr>
              <a:t>Iteración </a:t>
            </a:r>
            <a:r>
              <a:rPr lang="es-PE" sz="1400" b="1" dirty="0">
                <a:solidFill>
                  <a:schemeClr val="accent6">
                    <a:lumMod val="50000"/>
                  </a:schemeClr>
                </a:solidFill>
              </a:rPr>
              <a:t>4 : </a:t>
            </a:r>
            <a:endParaRPr lang="es-PE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PE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PE" sz="1400" b="1" dirty="0" smtClean="0">
                <a:solidFill>
                  <a:schemeClr val="accent6">
                    <a:lumMod val="50000"/>
                  </a:schemeClr>
                </a:solidFill>
              </a:rPr>
              <a:t>    Registro/Atención – Oct. 2017</a:t>
            </a:r>
          </a:p>
          <a:p>
            <a:r>
              <a:rPr lang="es-PE" sz="1400" dirty="0" smtClean="0"/>
              <a:t>   </a:t>
            </a:r>
            <a:endParaRPr lang="es-PE" sz="1400" dirty="0"/>
          </a:p>
        </p:txBody>
      </p:sp>
      <p:cxnSp>
        <p:nvCxnSpPr>
          <p:cNvPr id="34" name="33 Conector recto"/>
          <p:cNvCxnSpPr/>
          <p:nvPr/>
        </p:nvCxnSpPr>
        <p:spPr>
          <a:xfrm flipH="1">
            <a:off x="1187624" y="4438541"/>
            <a:ext cx="30963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6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3" y="6217579"/>
            <a:ext cx="418581" cy="3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1482"/>
              </p:ext>
            </p:extLst>
          </p:nvPr>
        </p:nvGraphicFramePr>
        <p:xfrm>
          <a:off x="4655836" y="5302640"/>
          <a:ext cx="3999306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271115"/>
                <a:gridCol w="1008112"/>
                <a:gridCol w="720079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  Asignado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181,900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100%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b="1" dirty="0" smtClean="0"/>
                        <a:t>Ejecutado a Setiembre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/>
                        <a:t>S/ 118,900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b="1" dirty="0" smtClean="0"/>
                        <a:t>65%</a:t>
                      </a:r>
                      <a:endParaRPr lang="es-E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Presupuesto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dirty="0" smtClean="0"/>
                        <a:t>comprometido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S/ 63,000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400" dirty="0" smtClean="0"/>
                        <a:t>35%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42 Conector recto"/>
          <p:cNvCxnSpPr/>
          <p:nvPr/>
        </p:nvCxnSpPr>
        <p:spPr>
          <a:xfrm flipH="1" flipV="1">
            <a:off x="4283968" y="4869160"/>
            <a:ext cx="4663945" cy="9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4906822" y="6453336"/>
            <a:ext cx="412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/>
              <a:t>Avance a nivel General AE:  69%</a:t>
            </a:r>
            <a:endParaRPr lang="es-PE" sz="1600" b="1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283968" y="1645312"/>
            <a:ext cx="4284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RQ1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Notificación-Configuración</a:t>
            </a:r>
          </a:p>
          <a:p>
            <a:pPr marL="358775" indent="-274638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Configuración de procesos automáticos y envío de alertas de notificación al ciudadano.</a:t>
            </a: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308049" y="2564904"/>
            <a:ext cx="4224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RQ2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Derivación y Asignación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>
                <a:solidFill>
                  <a:srgbClr val="002060"/>
                </a:solidFill>
              </a:rPr>
              <a:t>Implementación del proceso de derivación, recepción y asignación automática de trámites y anexos.</a:t>
            </a: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4355976" y="3717032"/>
            <a:ext cx="4539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 smtClean="0">
                <a:solidFill>
                  <a:schemeClr val="accent6">
                    <a:lumMod val="50000"/>
                  </a:schemeClr>
                </a:solidFill>
              </a:rPr>
              <a:t>RQ</a:t>
            </a:r>
            <a:r>
              <a:rPr lang="es-PE" b="1" u="sng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s-PE" b="1" dirty="0" smtClean="0">
                <a:solidFill>
                  <a:schemeClr val="accent6">
                    <a:lumMod val="50000"/>
                  </a:schemeClr>
                </a:solidFill>
              </a:rPr>
              <a:t>: Registro y Atención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Reordenamiento a nivel de procedimiento, tipo y sub tipos de trámites.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PE" sz="1600" dirty="0" smtClean="0">
                <a:solidFill>
                  <a:srgbClr val="002060"/>
                </a:solidFill>
              </a:rPr>
              <a:t>Asegurar la culminación del proceso.</a:t>
            </a:r>
            <a:endParaRPr lang="es-PE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s-PE" sz="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155575" y="7937"/>
            <a:ext cx="8953380" cy="1332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9" name="14 CuadroTexto"/>
          <p:cNvSpPr txBox="1"/>
          <p:nvPr/>
        </p:nvSpPr>
        <p:spPr>
          <a:xfrm>
            <a:off x="307975" y="332656"/>
            <a:ext cx="3903985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OPTIMIZACION DE LA TRAZABILIDAD DE TRAMITES</a:t>
            </a:r>
          </a:p>
        </p:txBody>
      </p:sp>
      <p:sp>
        <p:nvSpPr>
          <p:cNvPr id="31" name="44 Rectángulo"/>
          <p:cNvSpPr/>
          <p:nvPr/>
        </p:nvSpPr>
        <p:spPr>
          <a:xfrm>
            <a:off x="4283968" y="332656"/>
            <a:ext cx="4443766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ESTADO SITUACIONAL  Y PLAN DE ACCIÓN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899718" y="1969782"/>
            <a:ext cx="8072065" cy="636591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83" tIns="58683" rIns="58683" bIns="5868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b="1" kern="1200" dirty="0" smtClean="0"/>
              <a:t>CONFIGURACIÓN</a:t>
            </a:r>
            <a:endParaRPr lang="es-PE" sz="1200" b="1" kern="1200" dirty="0"/>
          </a:p>
        </p:txBody>
      </p:sp>
      <p:pic>
        <p:nvPicPr>
          <p:cNvPr id="42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78" y="1998880"/>
            <a:ext cx="556557" cy="55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ángulo redondeado 1"/>
          <p:cNvSpPr/>
          <p:nvPr/>
        </p:nvSpPr>
        <p:spPr>
          <a:xfrm>
            <a:off x="847160" y="1921287"/>
            <a:ext cx="8147145" cy="7255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CuadroTexto 36"/>
          <p:cNvSpPr txBox="1"/>
          <p:nvPr/>
        </p:nvSpPr>
        <p:spPr>
          <a:xfrm>
            <a:off x="491144" y="1196752"/>
            <a:ext cx="81471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rgbClr val="002060"/>
                </a:solidFill>
              </a:rPr>
              <a:t>IMPLEMENTACIÓN DE MEJORAS Y ADECUACIONES EN EL SGD Y PÁGINA WEB </a:t>
            </a:r>
            <a:endParaRPr lang="es-PE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7" name="46 Grupo"/>
          <p:cNvGrpSpPr/>
          <p:nvPr/>
        </p:nvGrpSpPr>
        <p:grpSpPr>
          <a:xfrm>
            <a:off x="919891" y="2817401"/>
            <a:ext cx="8033875" cy="905348"/>
            <a:chOff x="2351449" y="5613670"/>
            <a:chExt cx="5665472" cy="702768"/>
          </a:xfrm>
        </p:grpSpPr>
        <p:sp>
          <p:nvSpPr>
            <p:cNvPr id="48" name="47 Forma libre"/>
            <p:cNvSpPr/>
            <p:nvPr/>
          </p:nvSpPr>
          <p:spPr>
            <a:xfrm>
              <a:off x="2351449" y="5613672"/>
              <a:ext cx="1191964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190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812800" algn="l"/>
                </a:tabLst>
              </a:pPr>
              <a:r>
                <a:rPr lang="es-PE" sz="1200" b="1" kern="1200" dirty="0" smtClean="0"/>
                <a:t>    Registro </a:t>
              </a:r>
            </a:p>
          </p:txBody>
        </p:sp>
        <p:sp>
          <p:nvSpPr>
            <p:cNvPr id="49" name="48 Forma libre"/>
            <p:cNvSpPr/>
            <p:nvPr/>
          </p:nvSpPr>
          <p:spPr>
            <a:xfrm>
              <a:off x="3608738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0" name="49 Forma libre"/>
            <p:cNvSpPr/>
            <p:nvPr/>
          </p:nvSpPr>
          <p:spPr>
            <a:xfrm>
              <a:off x="3871977" y="5613670"/>
              <a:ext cx="1191762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Derivación y 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 Asignación</a:t>
              </a:r>
              <a:endParaRPr lang="es-PE" sz="1200" b="1" kern="1200" dirty="0"/>
            </a:p>
          </p:txBody>
        </p:sp>
        <p:sp>
          <p:nvSpPr>
            <p:cNvPr id="51" name="50 Forma libre"/>
            <p:cNvSpPr/>
            <p:nvPr/>
          </p:nvSpPr>
          <p:spPr>
            <a:xfrm>
              <a:off x="5111267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2" name="51 Forma libre"/>
            <p:cNvSpPr/>
            <p:nvPr/>
          </p:nvSpPr>
          <p:spPr>
            <a:xfrm>
              <a:off x="5379640" y="5613672"/>
              <a:ext cx="1129962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 Atención</a:t>
              </a:r>
              <a:endParaRPr lang="es-PE" sz="1200" b="1" kern="1200" dirty="0"/>
            </a:p>
          </p:txBody>
        </p:sp>
        <p:sp>
          <p:nvSpPr>
            <p:cNvPr id="53" name="52 Forma libre"/>
            <p:cNvSpPr/>
            <p:nvPr/>
          </p:nvSpPr>
          <p:spPr>
            <a:xfrm>
              <a:off x="6546745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4" name="53 Forma libre"/>
            <p:cNvSpPr/>
            <p:nvPr/>
          </p:nvSpPr>
          <p:spPr>
            <a:xfrm>
              <a:off x="6845644" y="5613672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Notificación</a:t>
              </a:r>
              <a:endParaRPr lang="es-PE" sz="1200" b="1" kern="1200" dirty="0"/>
            </a:p>
          </p:txBody>
        </p:sp>
      </p:grpSp>
      <p:pic>
        <p:nvPicPr>
          <p:cNvPr id="55" name="Picture 2" descr="Resultado de imagen para nuevo regist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19" y="2922102"/>
            <a:ext cx="695956" cy="6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27" y="2912111"/>
            <a:ext cx="671310" cy="7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Resultado de imagen para notificació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669" y="2874011"/>
            <a:ext cx="717269" cy="7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Resultado de imagen para revisi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57" y="3072044"/>
            <a:ext cx="816190" cy="4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36"/>
          <p:cNvSpPr txBox="1"/>
          <p:nvPr/>
        </p:nvSpPr>
        <p:spPr>
          <a:xfrm>
            <a:off x="7292846" y="3857966"/>
            <a:ext cx="1678937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Implementación: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 Julio – Octubre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Rectángulo redondeado 1"/>
          <p:cNvSpPr/>
          <p:nvPr/>
        </p:nvSpPr>
        <p:spPr>
          <a:xfrm>
            <a:off x="7250540" y="2767147"/>
            <a:ext cx="1741864" cy="10218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Abrir llave"/>
          <p:cNvSpPr/>
          <p:nvPr/>
        </p:nvSpPr>
        <p:spPr>
          <a:xfrm>
            <a:off x="1411981" y="4725144"/>
            <a:ext cx="279699" cy="1608073"/>
          </a:xfrm>
          <a:prstGeom prst="leftBrace">
            <a:avLst>
              <a:gd name="adj1" fmla="val 61244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1626" r="8486" b="6000"/>
          <a:stretch/>
        </p:blipFill>
        <p:spPr bwMode="auto">
          <a:xfrm>
            <a:off x="2896795" y="4937241"/>
            <a:ext cx="1951161" cy="1084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65 CuadroTexto"/>
          <p:cNvSpPr txBox="1"/>
          <p:nvPr/>
        </p:nvSpPr>
        <p:spPr>
          <a:xfrm>
            <a:off x="2544885" y="5969158"/>
            <a:ext cx="4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Rediseño de consultas por información que necesita el ciudadano</a:t>
            </a:r>
            <a:endParaRPr lang="es-PE" sz="1200" dirty="0"/>
          </a:p>
        </p:txBody>
      </p:sp>
      <p:sp>
        <p:nvSpPr>
          <p:cNvPr id="67" name="CuadroTexto 35"/>
          <p:cNvSpPr txBox="1"/>
          <p:nvPr/>
        </p:nvSpPr>
        <p:spPr>
          <a:xfrm>
            <a:off x="5415381" y="5177213"/>
            <a:ext cx="195458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algn="ctr">
              <a:defRPr sz="1200" b="1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PE" dirty="0"/>
              <a:t>Implementación:</a:t>
            </a:r>
          </a:p>
          <a:p>
            <a:r>
              <a:rPr lang="es-PE" dirty="0"/>
              <a:t>Octubre – Noviembre 2017</a:t>
            </a:r>
          </a:p>
        </p:txBody>
      </p:sp>
      <p:sp>
        <p:nvSpPr>
          <p:cNvPr id="69" name="Rectángulo redondeado 1"/>
          <p:cNvSpPr/>
          <p:nvPr/>
        </p:nvSpPr>
        <p:spPr>
          <a:xfrm>
            <a:off x="1895627" y="4819566"/>
            <a:ext cx="5844725" cy="141774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6"/>
          <p:cNvSpPr txBox="1"/>
          <p:nvPr/>
        </p:nvSpPr>
        <p:spPr>
          <a:xfrm>
            <a:off x="3056185" y="3862209"/>
            <a:ext cx="1757366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Implementación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 Agosto– Octubre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ángulo redondeado 1"/>
          <p:cNvSpPr/>
          <p:nvPr/>
        </p:nvSpPr>
        <p:spPr>
          <a:xfrm>
            <a:off x="3049567" y="2767147"/>
            <a:ext cx="1741864" cy="10218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Rectángulo redondeado"/>
          <p:cNvSpPr/>
          <p:nvPr/>
        </p:nvSpPr>
        <p:spPr>
          <a:xfrm>
            <a:off x="155575" y="6453336"/>
            <a:ext cx="8838730" cy="31829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83" tIns="58683" rIns="58683" bIns="5868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b="1" kern="1200" dirty="0" smtClean="0"/>
              <a:t>Dimensionamiento: Mesa de partes – sede central</a:t>
            </a:r>
            <a:endParaRPr lang="es-PE" sz="1600" b="1" kern="1200" dirty="0"/>
          </a:p>
        </p:txBody>
      </p:sp>
      <p:sp>
        <p:nvSpPr>
          <p:cNvPr id="38" name="CuadroTexto 36"/>
          <p:cNvSpPr txBox="1"/>
          <p:nvPr/>
        </p:nvSpPr>
        <p:spPr>
          <a:xfrm>
            <a:off x="5757592" y="2157272"/>
            <a:ext cx="2614675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Implementación:  Julio – Octubre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5213993" y="3889990"/>
            <a:ext cx="1602332" cy="373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Programado: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Oct. – Dic.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sp>
        <p:nvSpPr>
          <p:cNvPr id="40" name="39 Abrir llave"/>
          <p:cNvSpPr/>
          <p:nvPr/>
        </p:nvSpPr>
        <p:spPr>
          <a:xfrm>
            <a:off x="570198" y="1750653"/>
            <a:ext cx="279699" cy="2671650"/>
          </a:xfrm>
          <a:prstGeom prst="leftBrace">
            <a:avLst>
              <a:gd name="adj1" fmla="val 61244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Rectángulo"/>
          <p:cNvSpPr/>
          <p:nvPr/>
        </p:nvSpPr>
        <p:spPr>
          <a:xfrm>
            <a:off x="953142" y="3899929"/>
            <a:ext cx="1602332" cy="373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Programado: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Oct. – Dic.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6081" y="2100065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953142" y="4581128"/>
            <a:ext cx="8018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70 Rectángulo"/>
          <p:cNvSpPr/>
          <p:nvPr/>
        </p:nvSpPr>
        <p:spPr>
          <a:xfrm>
            <a:off x="6338" y="2659225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30633" y="3238124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</a:t>
            </a:r>
            <a:endParaRPr lang="es-E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3" name="72 Rectángulo"/>
          <p:cNvSpPr/>
          <p:nvPr/>
        </p:nvSpPr>
        <p:spPr>
          <a:xfrm>
            <a:off x="-21422" y="5013176"/>
            <a:ext cx="14250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PÁGINA</a:t>
            </a:r>
          </a:p>
          <a:p>
            <a:pPr algn="ctr"/>
            <a:r>
              <a:rPr lang="es-ES" sz="3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6829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37789" y="4437112"/>
            <a:ext cx="8348606" cy="1923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PE" sz="1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 2: DERIVACIÓN Y ASIGNACIÓN</a:t>
            </a:r>
          </a:p>
          <a:p>
            <a:pPr marL="179388" indent="-179388">
              <a:buFont typeface="Wingdings" pitchFamily="2" charset="2"/>
              <a:buChar char="ü"/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Minimizar actividades de atención manual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al brindar soporte a los procesos de derivación y </a:t>
            </a:r>
          </a:p>
          <a:p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     asignación a través de la implementación de la derivación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, recepción y asignación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automática</a:t>
            </a:r>
          </a:p>
          <a:p>
            <a:pPr>
              <a:spcAft>
                <a:spcPts val="1200"/>
              </a:spcAft>
            </a:pP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     de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trámites y anexos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9388" indent="-179388">
              <a:buFont typeface="Wingdings" pitchFamily="2" charset="2"/>
              <a:buChar char="ü"/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 flexibilidad para derivar trámites y su documentación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, mediante el desarrollo de</a:t>
            </a:r>
          </a:p>
          <a:p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    lógica que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permite realizar "n"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derivaciones, incluyendo devolución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de trámites hacia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las UO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que registran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9388" indent="-179388"/>
            <a:endParaRPr lang="es-PE" sz="13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4" descr="D:\MEACEVEDO\Varios\Presentaciones\images-stories-seguridad-usuarios-usuari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624352"/>
            <a:ext cx="1312840" cy="131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MEACEVEDO\Varios\Presentaciones\flech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42624"/>
            <a:ext cx="359573" cy="2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43406" y="2032236"/>
            <a:ext cx="8357211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 1: NOTIFICACIÓN Y CONFIGURACIÓN</a:t>
            </a:r>
          </a:p>
          <a:p>
            <a:pPr marL="180975" indent="-180975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Facilidades para la generación y consulta de cargos de notificación en el SGD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, a través de la implementación de filtros de consulta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, carga mediante archivo excel, histórico de  notificaciones, entre otros.</a:t>
            </a:r>
          </a:p>
          <a:p>
            <a:pPr marL="180975" indent="-180975">
              <a:buFont typeface="Wingdings" pitchFamily="2" charset="2"/>
              <a:buChar char="ü"/>
              <a:tabLst>
                <a:tab pos="7175500" algn="l"/>
              </a:tabLst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Ofrecer información oportuna a los contribuyentes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mediante envío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automático de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correos de</a:t>
            </a:r>
          </a:p>
          <a:p>
            <a:pPr>
              <a:tabLst>
                <a:tab pos="7175500" algn="l"/>
              </a:tabLst>
            </a:pP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     alerta de notificación.</a:t>
            </a:r>
          </a:p>
          <a:p>
            <a:pPr marL="180975" indent="-180975">
              <a:spcBef>
                <a:spcPts val="600"/>
              </a:spcBef>
              <a:buFont typeface="Wingdings" pitchFamily="2" charset="2"/>
              <a:buChar char="ü"/>
              <a:tabLst>
                <a:tab pos="7175500" algn="l"/>
              </a:tabLst>
            </a:pPr>
            <a:r>
              <a:rPr lang="es-PE" sz="1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Seguimiento de cargos </a:t>
            </a:r>
            <a:r>
              <a:rPr lang="es-PE" sz="1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notificados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mediante envío </a:t>
            </a:r>
            <a:r>
              <a:rPr lang="es-PE" sz="1400" dirty="0">
                <a:solidFill>
                  <a:schemeClr val="tx2">
                    <a:lumMod val="50000"/>
                  </a:schemeClr>
                </a:solidFill>
              </a:rPr>
              <a:t>automático de correos de </a:t>
            </a: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alerta semanal </a:t>
            </a:r>
          </a:p>
          <a:p>
            <a:pPr>
              <a:spcAft>
                <a:spcPts val="1800"/>
              </a:spcAft>
              <a:tabLst>
                <a:tab pos="7175500" algn="l"/>
              </a:tabLst>
            </a:pPr>
            <a:r>
              <a:rPr lang="es-PE" sz="1400" dirty="0" smtClean="0">
                <a:solidFill>
                  <a:schemeClr val="tx2">
                    <a:lumMod val="50000"/>
                  </a:schemeClr>
                </a:solidFill>
              </a:rPr>
              <a:t>     a los coordinadores. </a:t>
            </a:r>
            <a:endParaRPr lang="es-PE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0" descr="Resultado de imagen para notificació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780928"/>
            <a:ext cx="991894" cy="10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68433" y="776898"/>
            <a:ext cx="879265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PE" dirty="0" smtClean="0"/>
          </a:p>
          <a:p>
            <a:endParaRPr lang="es-PE" dirty="0"/>
          </a:p>
        </p:txBody>
      </p:sp>
      <p:grpSp>
        <p:nvGrpSpPr>
          <p:cNvPr id="14" name="13 Grupo"/>
          <p:cNvGrpSpPr/>
          <p:nvPr/>
        </p:nvGrpSpPr>
        <p:grpSpPr>
          <a:xfrm>
            <a:off x="323528" y="920914"/>
            <a:ext cx="8368483" cy="707886"/>
            <a:chOff x="365620" y="776898"/>
            <a:chExt cx="8368483" cy="707886"/>
          </a:xfrm>
        </p:grpSpPr>
        <p:sp>
          <p:nvSpPr>
            <p:cNvPr id="15" name="14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</a:t>
              </a:r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2: </a:t>
              </a:r>
              <a:r>
                <a:rPr lang="es-PE" sz="20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OPTIMIZACION DE LA TRAZABILIDAD DE TRAMITES</a:t>
              </a: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IMPLEMENTACIÓN Y DESARROLLO EN LOS SISTEMAS – </a:t>
              </a:r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OCTUBRE 2017 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21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87610"/>
              </p:ext>
            </p:extLst>
          </p:nvPr>
        </p:nvGraphicFramePr>
        <p:xfrm>
          <a:off x="4343800" y="1528014"/>
          <a:ext cx="4620684" cy="463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14"/>
                <a:gridCol w="445514"/>
                <a:gridCol w="495177"/>
                <a:gridCol w="445514"/>
                <a:gridCol w="445514"/>
                <a:gridCol w="445514"/>
                <a:gridCol w="511732"/>
                <a:gridCol w="495177"/>
                <a:gridCol w="445514"/>
                <a:gridCol w="445514"/>
              </a:tblGrid>
              <a:tr h="293890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Mar</a:t>
                      </a:r>
                      <a:endParaRPr lang="es-PE" sz="130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Abr</a:t>
                      </a:r>
                      <a:endParaRPr lang="es-PE" sz="1300" dirty="0"/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PE" sz="13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s-PE" sz="1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solidFill>
                      <a:schemeClr val="tx2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35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</a:tr>
              <a:tr h="286544">
                <a:tc gridSpan="10"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2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200" dirty="0" smtClean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70062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  <a:tr h="286544"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F0F5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sz="1300" dirty="0"/>
                    </a:p>
                  </a:txBody>
                  <a:tcPr anchor="ctr">
                    <a:solidFill>
                      <a:srgbClr val="EDF2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53272"/>
              </p:ext>
            </p:extLst>
          </p:nvPr>
        </p:nvGraphicFramePr>
        <p:xfrm>
          <a:off x="179512" y="1528014"/>
          <a:ext cx="4104456" cy="463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3528392"/>
              </a:tblGrid>
              <a:tr h="293355"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r</a:t>
                      </a:r>
                      <a:endParaRPr lang="es-PE" sz="130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s-PE" sz="1300" dirty="0" smtClean="0"/>
                        <a:t>Actividades</a:t>
                      </a:r>
                      <a:endParaRPr lang="es-PE" sz="1300" dirty="0"/>
                    </a:p>
                  </a:txBody>
                  <a:tcPr marL="36000" marR="3600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MODELADO DE PROCESOS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ANÁLISIS Y DISEÑO DE SISTEMAS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Documento Funcional 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0" dirty="0" smtClean="0">
                          <a:solidFill>
                            <a:schemeClr val="tx1"/>
                          </a:solidFill>
                        </a:rPr>
                        <a:t>Documento Técnico de Sistemas</a:t>
                      </a:r>
                      <a:endParaRPr lang="es-PE" sz="1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300" b="1" dirty="0" smtClean="0">
                          <a:solidFill>
                            <a:schemeClr val="bg1"/>
                          </a:solidFill>
                        </a:rPr>
                        <a:t>CONSTRUCCIÓN</a:t>
                      </a:r>
                      <a:endParaRPr lang="es-PE" sz="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/>
                        <a:t>4.1</a:t>
                      </a:r>
                      <a:endParaRPr lang="es-PE" sz="13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1" dirty="0" smtClean="0"/>
                        <a:t>Requerimiento 1: Notificación y Configuración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4.1.1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4.1.2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/>
                        <a:t>4.2</a:t>
                      </a:r>
                      <a:endParaRPr lang="es-PE" sz="13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PE" sz="1300" b="1" dirty="0" smtClean="0"/>
                        <a:t>Requerimiento 2: Derivación y Atención parte 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4.2.1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4.2.2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1" dirty="0" smtClean="0"/>
                        <a:t>4.3</a:t>
                      </a:r>
                      <a:endParaRPr lang="es-PE" sz="13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1" dirty="0" smtClean="0"/>
                        <a:t>Requerimiento 3: Registro y Atención parte 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4.3.1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dirty="0" smtClean="0"/>
                        <a:t>Desarrollo y pruebas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021">
                <a:tc>
                  <a:txBody>
                    <a:bodyPr/>
                    <a:lstStyle/>
                    <a:p>
                      <a:r>
                        <a:rPr lang="es-PE" sz="1300" b="0" dirty="0" smtClean="0"/>
                        <a:t>4.3.3</a:t>
                      </a:r>
                      <a:endParaRPr lang="es-PE" sz="13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Pase a Producción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1927104" y="6416642"/>
            <a:ext cx="5093168" cy="252718"/>
            <a:chOff x="270920" y="6602341"/>
            <a:chExt cx="5093168" cy="252718"/>
          </a:xfrm>
        </p:grpSpPr>
        <p:pic>
          <p:nvPicPr>
            <p:cNvPr id="33" name="Picture 11" descr="C:\Users\lufajardo\Desktop\ok-button-4308-lar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20" y="6617366"/>
              <a:ext cx="196624" cy="19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97" b="98805" l="2703" r="972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15" y="6607841"/>
              <a:ext cx="221756" cy="214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 descr="C:\Users\meacevedo\Desktop\465f7afcc4f7c96d1180723390ab253b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815" y="6610833"/>
              <a:ext cx="209137" cy="19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1 CuadroTexto"/>
            <p:cNvSpPr txBox="1"/>
            <p:nvPr/>
          </p:nvSpPr>
          <p:spPr>
            <a:xfrm>
              <a:off x="467544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CULMINADO</a:t>
              </a:r>
              <a:endParaRPr lang="es-PE" sz="10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2195736" y="6608838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EN PROCESO</a:t>
              </a:r>
              <a:endParaRPr lang="es-PE" sz="1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6602341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smtClean="0"/>
                <a:t>PLANIFICADO</a:t>
              </a:r>
              <a:endParaRPr lang="es-PE" sz="1000" dirty="0"/>
            </a:p>
          </p:txBody>
        </p:sp>
      </p:grpSp>
      <p:pic>
        <p:nvPicPr>
          <p:cNvPr id="6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48" y="3022766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22" y="2738502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80" y="3022766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08" y="3012886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76 CuadroTexto"/>
          <p:cNvSpPr txBox="1"/>
          <p:nvPr/>
        </p:nvSpPr>
        <p:spPr>
          <a:xfrm>
            <a:off x="179512" y="901641"/>
            <a:ext cx="6696744" cy="40011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OPTIMIZACION DE LA TRAZABILIDAD DE TRAMITES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7000872" y="908760"/>
            <a:ext cx="1919241" cy="36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CRONOGRAMA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2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16" y="5906805"/>
            <a:ext cx="213574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meacevedo\Desktop\465f7afcc4f7c96d1180723390ab253b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966" y="5632470"/>
            <a:ext cx="213574" cy="2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96" y="3884136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07" y="4750936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48" y="4740136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52" y="3873214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16" y="3012886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83" y="3020398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84" y="4760313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06" y="4174196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90" y="5044935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37" y="5600963"/>
            <a:ext cx="234016" cy="2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060" y="3889536"/>
            <a:ext cx="218336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948264" y="799119"/>
            <a:ext cx="2035624" cy="36664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EN CONSTRUCCIÓN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778352"/>
            <a:ext cx="6696744" cy="40011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OPTIMIZACION DE LA TRAZABILIDAD DE TRAMITES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06998" y="5879766"/>
            <a:ext cx="8765099" cy="815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DERIVACIÓN Y ATENCIÓN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1300" dirty="0" smtClean="0">
                <a:solidFill>
                  <a:schemeClr val="tx2">
                    <a:lumMod val="50000"/>
                  </a:schemeClr>
                </a:solidFill>
              </a:rPr>
              <a:t>Implementación del proceso </a:t>
            </a:r>
            <a:r>
              <a:rPr lang="es-PE" sz="1300" dirty="0">
                <a:solidFill>
                  <a:schemeClr val="tx2">
                    <a:lumMod val="50000"/>
                  </a:schemeClr>
                </a:solidFill>
              </a:rPr>
              <a:t>de derivación, recepción y asignación automática de trámites y anexos</a:t>
            </a:r>
            <a:r>
              <a:rPr lang="es-PE" sz="13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1300" dirty="0" smtClean="0">
                <a:solidFill>
                  <a:schemeClr val="tx2">
                    <a:lumMod val="50000"/>
                  </a:schemeClr>
                </a:solidFill>
              </a:rPr>
              <a:t>Desarrollo de lógica </a:t>
            </a:r>
            <a:r>
              <a:rPr lang="es-PE" sz="1300" dirty="0">
                <a:solidFill>
                  <a:schemeClr val="tx2">
                    <a:lumMod val="50000"/>
                  </a:schemeClr>
                </a:solidFill>
              </a:rPr>
              <a:t>que permite realizar "n" </a:t>
            </a:r>
            <a:r>
              <a:rPr lang="es-PE" sz="1300" dirty="0" smtClean="0">
                <a:solidFill>
                  <a:schemeClr val="tx2">
                    <a:lumMod val="50000"/>
                  </a:schemeClr>
                </a:solidFill>
              </a:rPr>
              <a:t>derivaciones, incluyendo devolución </a:t>
            </a:r>
            <a:r>
              <a:rPr lang="es-PE" sz="1300" dirty="0">
                <a:solidFill>
                  <a:schemeClr val="tx2">
                    <a:lumMod val="50000"/>
                  </a:schemeClr>
                </a:solidFill>
              </a:rPr>
              <a:t>de trámites hacia las UO que registran</a:t>
            </a:r>
            <a:r>
              <a:rPr lang="es-PE" sz="13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PE" sz="13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AutoShape 6" descr="Resultado de imagen para flech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5" name="Picture 7" descr="D:\MEACEVEDO\Varios\Presentaciones\flech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53" y="6171157"/>
            <a:ext cx="360039" cy="2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12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7"/>
          <a:stretch/>
        </p:blipFill>
        <p:spPr bwMode="auto">
          <a:xfrm>
            <a:off x="327457" y="1270921"/>
            <a:ext cx="8524180" cy="446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D:\MEACEVEDO\Varios\Presentaciones\images-stories-seguridad-usuarios-usuari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02" y="55892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4355976" y="2708921"/>
            <a:ext cx="4176464" cy="9361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73952</TotalTime>
  <Words>2703</Words>
  <Application>Microsoft Office PowerPoint</Application>
  <PresentationFormat>Presentación en pantalla (4:3)</PresentationFormat>
  <Paragraphs>742</Paragraphs>
  <Slides>25</Slides>
  <Notes>8</Notes>
  <HiddenSlides>11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CRONOGRAMA: MEJORAS AL SISTEMA DE GESTIÓN JUDICIAL </vt:lpstr>
      <vt:lpstr>CRONOGRAMA:MEJORAS AL SISTEMA DE GESTIÓN JUDICIAL </vt:lpstr>
      <vt:lpstr>Presentación de PowerPoint</vt:lpstr>
      <vt:lpstr>CRONOGRAMA: DIGITALIZACIÓN</vt:lpstr>
      <vt:lpstr>CRONOGRAMA: DIGITALIZACIÓN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CRONOGRAMA PAGO FÁCIL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Fajardo Vidal, Luisa Fernanda</dc:creator>
  <cp:lastModifiedBy>Verastegui Garcia, Carlos</cp:lastModifiedBy>
  <cp:revision>3075</cp:revision>
  <cp:lastPrinted>2017-10-24T23:06:05Z</cp:lastPrinted>
  <dcterms:created xsi:type="dcterms:W3CDTF">2015-09-24T19:52:15Z</dcterms:created>
  <dcterms:modified xsi:type="dcterms:W3CDTF">2017-10-27T23:07:04Z</dcterms:modified>
</cp:coreProperties>
</file>