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88944-37AB-448D-B35D-63779F397A1D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FA433-96A2-46D9-B6E4-2AE53AA8F4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061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5181-EE50-4AE0-BC8F-7879924A493A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17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6CE4-D146-4D33-A788-72A68459A48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3901-0ACD-49FE-856B-94A0D6F3BA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650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6CE4-D146-4D33-A788-72A68459A48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3901-0ACD-49FE-856B-94A0D6F3BA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193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6CE4-D146-4D33-A788-72A68459A48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3901-0ACD-49FE-856B-94A0D6F3BA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520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6CE4-D146-4D33-A788-72A68459A48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3901-0ACD-49FE-856B-94A0D6F3BA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431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6CE4-D146-4D33-A788-72A68459A48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3901-0ACD-49FE-856B-94A0D6F3BA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313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6CE4-D146-4D33-A788-72A68459A48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3901-0ACD-49FE-856B-94A0D6F3BA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86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6CE4-D146-4D33-A788-72A68459A48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3901-0ACD-49FE-856B-94A0D6F3BA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440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6CE4-D146-4D33-A788-72A68459A48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3901-0ACD-49FE-856B-94A0D6F3BA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105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6CE4-D146-4D33-A788-72A68459A48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3901-0ACD-49FE-856B-94A0D6F3BA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2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6CE4-D146-4D33-A788-72A68459A48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3901-0ACD-49FE-856B-94A0D6F3BA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493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6CE4-D146-4D33-A788-72A68459A48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3901-0ACD-49FE-856B-94A0D6F3BA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88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6CE4-D146-4D33-A788-72A68459A489}" type="datetimeFigureOut">
              <a:rPr lang="es-PE" smtClean="0"/>
              <a:t>17/11/2017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3901-0ACD-49FE-856B-94A0D6F3BA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92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1" name="44 Rectángulo"/>
          <p:cNvSpPr/>
          <p:nvPr/>
        </p:nvSpPr>
        <p:spPr>
          <a:xfrm>
            <a:off x="4427984" y="260648"/>
            <a:ext cx="4468954" cy="707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ESTADO SITUACIONAL</a:t>
            </a:r>
            <a:endParaRPr lang="es-PE" dirty="0">
              <a:ln>
                <a:solidFill>
                  <a:sysClr val="windowText" lastClr="000000"/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146664" y="260648"/>
            <a:ext cx="4052494" cy="707886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es-PE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es-PE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OPTIMIZACION DE LA TRAZABILIDAD DE TRAMITES</a:t>
            </a:r>
          </a:p>
        </p:txBody>
      </p:sp>
      <p:graphicFrame>
        <p:nvGraphicFramePr>
          <p:cNvPr id="39" name="3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44347"/>
              </p:ext>
            </p:extLst>
          </p:nvPr>
        </p:nvGraphicFramePr>
        <p:xfrm>
          <a:off x="323528" y="1628800"/>
          <a:ext cx="4608512" cy="1520190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2856104"/>
                <a:gridCol w="1752408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Crédito Suplementario </a:t>
                      </a:r>
                      <a:r>
                        <a:rPr lang="es-ES" sz="1600" u="none" strike="noStrike" dirty="0" smtClean="0">
                          <a:effectLst/>
                        </a:rPr>
                        <a:t> Inicial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188,900.00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Crédito Neto 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181,900.00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Reserva 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Compromiso 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19,000.00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>
                          <a:effectLst/>
                        </a:rPr>
                        <a:t>Ejecutado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147,900.00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u="none" strike="noStrike" dirty="0">
                          <a:effectLst/>
                        </a:rPr>
                        <a:t>Saldo </a:t>
                      </a:r>
                      <a:r>
                        <a:rPr lang="es-ES" sz="1600" u="none" strike="noStrike" dirty="0" smtClean="0">
                          <a:effectLst/>
                        </a:rPr>
                        <a:t>Crédito </a:t>
                      </a:r>
                      <a:r>
                        <a:rPr lang="es-ES" sz="1600" u="none" strike="noStrike" dirty="0">
                          <a:effectLst/>
                        </a:rPr>
                        <a:t>al 15.11.17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15,000.00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6" name="45 Rectángulo redondeado"/>
          <p:cNvSpPr/>
          <p:nvPr/>
        </p:nvSpPr>
        <p:spPr>
          <a:xfrm>
            <a:off x="307994" y="1168889"/>
            <a:ext cx="4624046" cy="3879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Información presupuestal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5103168" y="1166704"/>
            <a:ext cx="3588843" cy="390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Avance</a:t>
            </a:r>
          </a:p>
        </p:txBody>
      </p:sp>
      <p:graphicFrame>
        <p:nvGraphicFramePr>
          <p:cNvPr id="68" name="6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21894"/>
              </p:ext>
            </p:extLst>
          </p:nvPr>
        </p:nvGraphicFramePr>
        <p:xfrm>
          <a:off x="5148064" y="1628800"/>
          <a:ext cx="3516799" cy="129614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232248"/>
                <a:gridCol w="1284551"/>
              </a:tblGrid>
              <a:tr h="4320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>
                          <a:effectLst/>
                        </a:rPr>
                        <a:t>% Avance tareas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83%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>
                          <a:effectLst/>
                        </a:rPr>
                        <a:t>Fecha de </a:t>
                      </a:r>
                      <a:r>
                        <a:rPr lang="es-ES" sz="1800" u="none" strike="noStrike" kern="1200" dirty="0" smtClean="0">
                          <a:effectLst/>
                        </a:rPr>
                        <a:t>conclusión 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s-E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30/12/2017</a:t>
                      </a:r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43204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s-E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9" name="68 Rectángulo"/>
          <p:cNvSpPr/>
          <p:nvPr/>
        </p:nvSpPr>
        <p:spPr>
          <a:xfrm>
            <a:off x="107504" y="3645024"/>
            <a:ext cx="8712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Mayor información y fácil identificación de formatos de </a:t>
            </a:r>
            <a:r>
              <a:rPr lang="es-PE" sz="1600" dirty="0" smtClean="0"/>
              <a:t>trámites para el Ciudadano </a:t>
            </a:r>
            <a:r>
              <a:rPr lang="es-PE" sz="1600" dirty="0"/>
              <a:t>a través de una Página Web más amigable.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Mayor satisfacción al </a:t>
            </a:r>
            <a:r>
              <a:rPr lang="es-PE" sz="1600" dirty="0" smtClean="0"/>
              <a:t>ciudadano con la reducción de tiempo </a:t>
            </a:r>
            <a:r>
              <a:rPr lang="es-PE" sz="1600" dirty="0"/>
              <a:t>de espera </a:t>
            </a:r>
            <a:r>
              <a:rPr lang="es-PE" sz="1600" dirty="0" smtClean="0"/>
              <a:t>de 1 hora a 20 </a:t>
            </a:r>
            <a:r>
              <a:rPr lang="es-PE" sz="1600" dirty="0"/>
              <a:t>minutos aproximadamente.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Mejor identificación y reclasificación de documentos que se registran como solicitudes.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Eliminación de procesos de atención manual al centralizar información en el SGD y uso de plantillas.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PE" sz="1600" dirty="0"/>
              <a:t>Mayor flexibilidad para derivar los trámites y su </a:t>
            </a:r>
            <a:r>
              <a:rPr lang="es-PE" sz="1600" dirty="0" smtClean="0"/>
              <a:t>documentación</a:t>
            </a:r>
            <a:r>
              <a:rPr lang="es-PE" sz="1600" dirty="0"/>
              <a:t> </a:t>
            </a:r>
            <a:r>
              <a:rPr lang="es-PE" sz="1600" dirty="0" smtClean="0"/>
              <a:t>entre unidades orgánicas</a:t>
            </a:r>
            <a:endParaRPr lang="es-PE" sz="1600" dirty="0"/>
          </a:p>
        </p:txBody>
      </p:sp>
      <p:sp>
        <p:nvSpPr>
          <p:cNvPr id="74" name="73 Rectángulo redondeado"/>
          <p:cNvSpPr/>
          <p:nvPr/>
        </p:nvSpPr>
        <p:spPr>
          <a:xfrm>
            <a:off x="323528" y="3267675"/>
            <a:ext cx="8368483" cy="390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accent1">
                    <a:lumMod val="50000"/>
                  </a:schemeClr>
                </a:solidFill>
              </a:rPr>
              <a:t>Beneficios</a:t>
            </a:r>
          </a:p>
        </p:txBody>
      </p:sp>
    </p:spTree>
    <p:extLst>
      <p:ext uri="{BB962C8B-B14F-4D97-AF65-F5344CB8AC3E}">
        <p14:creationId xmlns:p14="http://schemas.microsoft.com/office/powerpoint/2010/main" val="40445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</Words>
  <Application>Microsoft Office PowerPoint</Application>
  <PresentationFormat>Presentación en pantalla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Verastegui Garcia, Carlos</dc:creator>
  <cp:lastModifiedBy>Verastegui Garcia, Carlos</cp:lastModifiedBy>
  <cp:revision>2</cp:revision>
  <dcterms:created xsi:type="dcterms:W3CDTF">2017-11-17T22:46:46Z</dcterms:created>
  <dcterms:modified xsi:type="dcterms:W3CDTF">2017-11-17T22:48:09Z</dcterms:modified>
</cp:coreProperties>
</file>