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0" r:id="rId4"/>
    <p:sldId id="261" r:id="rId5"/>
    <p:sldId id="271" r:id="rId6"/>
    <p:sldId id="269" r:id="rId7"/>
    <p:sldId id="272" r:id="rId8"/>
    <p:sldId id="265" r:id="rId9"/>
  </p:sldIdLst>
  <p:sldSz cx="9144000" cy="6858000" type="screen4x3"/>
  <p:notesSz cx="6797675" cy="992822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  <a:srgbClr val="ED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E5F2A-1704-4314-96EC-3A7CED7F966A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C9D1E-7A90-40D8-92B9-E9DABC337D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946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17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17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17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933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117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22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445624" cy="114300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936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996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611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301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94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70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4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BBE-82C8-4188-A7D8-1BDCDE2DCA0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534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0BBE-82C8-4188-A7D8-1BDCDE2DCA0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119C-7599-42DB-8A76-3F5A48F20B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334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microsoft.com/office/2007/relationships/hdphoto" Target="../media/hdphoto1.wdp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55650" y="3068960"/>
            <a:ext cx="7632700" cy="46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5650" y="4463083"/>
            <a:ext cx="7632700" cy="46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20547" y="3164775"/>
            <a:ext cx="758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 smtClean="0">
                <a:solidFill>
                  <a:schemeClr val="tx2">
                    <a:lumMod val="75000"/>
                  </a:schemeClr>
                </a:solidFill>
              </a:rPr>
              <a:t>GERENCIA DE PROYECTOS</a:t>
            </a:r>
          </a:p>
          <a:p>
            <a:pPr algn="ctr"/>
            <a:r>
              <a:rPr lang="es-PE" sz="3600" b="1" dirty="0" smtClean="0">
                <a:solidFill>
                  <a:schemeClr val="tx2">
                    <a:lumMod val="75000"/>
                  </a:schemeClr>
                </a:solidFill>
              </a:rPr>
              <a:t>NOVIEMBRE 2017</a:t>
            </a:r>
            <a:endParaRPr lang="es-PE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t="10948"/>
          <a:stretch/>
        </p:blipFill>
        <p:spPr>
          <a:xfrm>
            <a:off x="731001" y="2492896"/>
            <a:ext cx="7657423" cy="4133951"/>
          </a:xfrm>
          <a:prstGeom prst="rect">
            <a:avLst/>
          </a:prstGeom>
          <a:ln>
            <a:solidFill>
              <a:srgbClr val="002060"/>
            </a:solidFill>
          </a:ln>
        </p:spPr>
      </p:pic>
      <p:grpSp>
        <p:nvGrpSpPr>
          <p:cNvPr id="9" name="8 Grupo"/>
          <p:cNvGrpSpPr/>
          <p:nvPr/>
        </p:nvGrpSpPr>
        <p:grpSpPr>
          <a:xfrm>
            <a:off x="323528" y="290144"/>
            <a:ext cx="8368483" cy="707886"/>
            <a:chOff x="365620" y="776898"/>
            <a:chExt cx="8368483" cy="707886"/>
          </a:xfrm>
        </p:grpSpPr>
        <p:sp>
          <p:nvSpPr>
            <p:cNvPr id="10" name="9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1: IMPLEMENTACIÓN DE LA </a:t>
              </a:r>
            </a:p>
            <a:p>
              <a:pPr algn="ctr"/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VIRTUALIZACIÓN DE SERVICIOS 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DESCRIPCIÓN</a:t>
              </a:r>
              <a:endPara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" name="Rectángulo redondeado 1"/>
          <p:cNvSpPr/>
          <p:nvPr/>
        </p:nvSpPr>
        <p:spPr>
          <a:xfrm>
            <a:off x="3707904" y="2738416"/>
            <a:ext cx="1388866" cy="158417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Rectángulo"/>
          <p:cNvSpPr/>
          <p:nvPr/>
        </p:nvSpPr>
        <p:spPr>
          <a:xfrm>
            <a:off x="1187624" y="4034561"/>
            <a:ext cx="1656184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Implementación</a:t>
            </a:r>
          </a:p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Agosto – Octubre 2017</a:t>
            </a:r>
            <a:endParaRPr lang="es-PE" sz="1200" b="1" dirty="0">
              <a:solidFill>
                <a:srgbClr val="00206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39552" y="1151270"/>
            <a:ext cx="7920880" cy="11256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La Actividad Extraordinaria comprende la implementación de una plataforma virtual que permitirá a los ciudadanos mantener su información personal actualizada y </a:t>
            </a:r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poder realizar </a:t>
            </a: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el registro de </a:t>
            </a:r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Declaraciones </a:t>
            </a: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uradas del </a:t>
            </a: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mpuesto </a:t>
            </a: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ehicular </a:t>
            </a: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sin tener que acercarse a una Agencia del </a:t>
            </a:r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SAT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737610" y="4021312"/>
            <a:ext cx="1338446" cy="3732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En proceso (*)</a:t>
            </a:r>
          </a:p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Oct. – Dic. 2017</a:t>
            </a:r>
            <a:endParaRPr lang="es-PE" sz="1200" b="1" dirty="0">
              <a:solidFill>
                <a:srgbClr val="002060"/>
              </a:solidFill>
            </a:endParaRPr>
          </a:p>
        </p:txBody>
      </p:sp>
      <p:pic>
        <p:nvPicPr>
          <p:cNvPr id="1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23688"/>
            <a:ext cx="454906" cy="42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7" y="2523688"/>
            <a:ext cx="454906" cy="42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323528" y="290144"/>
            <a:ext cx="8368483" cy="707886"/>
            <a:chOff x="365620" y="776898"/>
            <a:chExt cx="8368483" cy="707886"/>
          </a:xfrm>
        </p:grpSpPr>
        <p:sp>
          <p:nvSpPr>
            <p:cNvPr id="10" name="9 CuadroTexto"/>
            <p:cNvSpPr txBox="1"/>
            <p:nvPr/>
          </p:nvSpPr>
          <p:spPr>
            <a:xfrm>
              <a:off x="365620" y="776898"/>
              <a:ext cx="3903985" cy="707886"/>
            </a:xfrm>
            <a:prstGeom prst="rect">
              <a:avLst/>
            </a:prstGeom>
            <a:solidFill>
              <a:schemeClr val="tx2">
                <a:lumMod val="50000"/>
                <a:alpha val="94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AE 1: IMPLEMENTACIÓN DE LA </a:t>
              </a:r>
            </a:p>
            <a:p>
              <a:pPr algn="ctr"/>
              <a:r>
                <a:rPr lang="es-PE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VIRTUALIZACIÓN DE SERVICIOS 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4427984" y="776898"/>
              <a:ext cx="4306119" cy="707886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2">
                      <a:lumMod val="25000"/>
                    </a:schemeClr>
                  </a:solidFill>
                </a:rPr>
                <a:t>ESTADO SITUACIONAL</a:t>
              </a:r>
              <a:endParaRPr lang="es-PE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99006"/>
              </p:ext>
            </p:extLst>
          </p:nvPr>
        </p:nvGraphicFramePr>
        <p:xfrm>
          <a:off x="323528" y="1628800"/>
          <a:ext cx="4608512" cy="1520190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2856104"/>
                <a:gridCol w="1752408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Crédito Suplementario </a:t>
                      </a:r>
                      <a:r>
                        <a:rPr lang="es-ES" sz="1600" u="none" strike="noStrike" dirty="0" smtClean="0">
                          <a:effectLst/>
                        </a:rPr>
                        <a:t> Inicial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321,800.00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</a:rPr>
                        <a:t>Crédito Neto 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240,982.40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Reserva 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Compromiso 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29,000.00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</a:rPr>
                        <a:t>Ejecutado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211,982.40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Saldo </a:t>
                      </a:r>
                      <a:r>
                        <a:rPr lang="es-ES" sz="1600" u="none" strike="noStrike" dirty="0" smtClean="0">
                          <a:effectLst/>
                        </a:rPr>
                        <a:t>Crédito </a:t>
                      </a:r>
                      <a:r>
                        <a:rPr lang="es-ES" sz="1600" u="none" strike="noStrike" dirty="0">
                          <a:effectLst/>
                        </a:rPr>
                        <a:t>al 15.11.17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15 Rectángulo redondeado"/>
          <p:cNvSpPr/>
          <p:nvPr/>
        </p:nvSpPr>
        <p:spPr>
          <a:xfrm>
            <a:off x="307994" y="1168889"/>
            <a:ext cx="4624046" cy="3879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Información presupuestal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5103168" y="1166704"/>
            <a:ext cx="3588843" cy="390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Avance</a:t>
            </a:r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1426"/>
              </p:ext>
            </p:extLst>
          </p:nvPr>
        </p:nvGraphicFramePr>
        <p:xfrm>
          <a:off x="5148064" y="1628800"/>
          <a:ext cx="3516799" cy="154837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232248"/>
                <a:gridCol w="1284551"/>
              </a:tblGrid>
              <a:tr h="4320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>
                          <a:effectLst/>
                        </a:rPr>
                        <a:t>% Avance tareas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>
                          <a:effectLst/>
                        </a:rPr>
                        <a:t>86%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>
                          <a:effectLst/>
                        </a:rPr>
                        <a:t>Fecha de </a:t>
                      </a:r>
                      <a:r>
                        <a:rPr lang="es-ES" sz="1800" u="none" strike="noStrike" kern="1200" dirty="0" smtClean="0">
                          <a:effectLst/>
                        </a:rPr>
                        <a:t>conclusión (1ra</a:t>
                      </a:r>
                      <a:r>
                        <a:rPr lang="es-ES" sz="1800" u="none" strike="noStrike" kern="1200" baseline="0" dirty="0" smtClean="0">
                          <a:effectLst/>
                        </a:rPr>
                        <a:t> etapa)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>
                          <a:effectLst/>
                        </a:rPr>
                        <a:t>30/12/2017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PE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 de</a:t>
                      </a:r>
                      <a:r>
                        <a:rPr lang="es-PE" sz="18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conclusión(2da etapa)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PE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2do </a:t>
                      </a:r>
                      <a:r>
                        <a:rPr lang="es-PE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</a:t>
                      </a:r>
                      <a:r>
                        <a:rPr lang="es-PE" sz="18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2018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9" name="18 Rectángulo"/>
          <p:cNvSpPr/>
          <p:nvPr/>
        </p:nvSpPr>
        <p:spPr>
          <a:xfrm>
            <a:off x="107504" y="3645024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Mejora de la satisfacción del ciudadano, de acuerdo a la encuesta realizada por </a:t>
            </a:r>
            <a:r>
              <a:rPr lang="es-PE" sz="1600" dirty="0" err="1"/>
              <a:t>Datum</a:t>
            </a:r>
            <a:r>
              <a:rPr lang="es-PE" sz="1600" dirty="0"/>
              <a:t> el 81% de ciudadanos considera que el SAT debería ofrecer servicios virtuales tales como: </a:t>
            </a:r>
            <a:r>
              <a:rPr lang="es-PE" sz="1600" dirty="0">
                <a:solidFill>
                  <a:srgbClr val="C00000"/>
                </a:solidFill>
              </a:rPr>
              <a:t>Presentación de trámites, notificación electrónica, declaración de impuestos</a:t>
            </a:r>
            <a:r>
              <a:rPr lang="es-PE" sz="1600" dirty="0"/>
              <a:t>.</a:t>
            </a:r>
            <a:endParaRPr lang="es-E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Presentación de declaraciones juradas de impuesto vehicular sin tener que acercarse presencialmente a una Agencia del SAT.</a:t>
            </a:r>
            <a:endParaRPr lang="es-E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Disminución progresiva del uso de papel en 118 millares/año y espacio en archivos de 35.4 metros lineales/año.</a:t>
            </a:r>
            <a:endParaRPr lang="es-E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Liberación progresiva de 6880 horas hombres/año para la atención de ciudadanos y disminución de tiempos de espera.</a:t>
            </a:r>
            <a:endParaRPr lang="es-ES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PE" sz="1600" dirty="0" smtClean="0"/>
              <a:t>Implementación de plataforma base para la incorporación </a:t>
            </a:r>
            <a:r>
              <a:rPr lang="es-PE" sz="1600" dirty="0"/>
              <a:t>progresiva de otros servicios virtuales </a:t>
            </a:r>
            <a:r>
              <a:rPr lang="es-PE" sz="1600" dirty="0" smtClean="0"/>
              <a:t>como: </a:t>
            </a:r>
            <a:r>
              <a:rPr lang="es-PE" sz="1600" dirty="0"/>
              <a:t>presentación de trámites simples.</a:t>
            </a:r>
            <a:endParaRPr lang="es-ES" sz="16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323528" y="3267675"/>
            <a:ext cx="8368483" cy="390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Beneficios</a:t>
            </a:r>
          </a:p>
        </p:txBody>
      </p:sp>
    </p:spTree>
    <p:extLst>
      <p:ext uri="{BB962C8B-B14F-4D97-AF65-F5344CB8AC3E}">
        <p14:creationId xmlns:p14="http://schemas.microsoft.com/office/powerpoint/2010/main" val="22699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1" name="44 Rectángulo"/>
          <p:cNvSpPr/>
          <p:nvPr/>
        </p:nvSpPr>
        <p:spPr>
          <a:xfrm>
            <a:off x="4427984" y="260648"/>
            <a:ext cx="4468954" cy="707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ESTADO SITUACIONAL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899718" y="1954393"/>
            <a:ext cx="8072065" cy="6365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58683" tIns="58683" rIns="58683" bIns="58683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b="1" kern="1200" dirty="0" smtClean="0"/>
              <a:t>CONFIGURACIÓN</a:t>
            </a:r>
            <a:endParaRPr lang="es-PE" sz="1200" b="1" kern="1200" dirty="0"/>
          </a:p>
        </p:txBody>
      </p:sp>
      <p:pic>
        <p:nvPicPr>
          <p:cNvPr id="42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78" y="1983491"/>
            <a:ext cx="556557" cy="55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ángulo redondeado 1"/>
          <p:cNvSpPr/>
          <p:nvPr/>
        </p:nvSpPr>
        <p:spPr>
          <a:xfrm>
            <a:off x="847160" y="1905898"/>
            <a:ext cx="8147145" cy="7255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7" name="46 Grupo"/>
          <p:cNvGrpSpPr/>
          <p:nvPr/>
        </p:nvGrpSpPr>
        <p:grpSpPr>
          <a:xfrm>
            <a:off x="919891" y="2802012"/>
            <a:ext cx="8033875" cy="905348"/>
            <a:chOff x="2351449" y="5613670"/>
            <a:chExt cx="5665472" cy="702768"/>
          </a:xfrm>
        </p:grpSpPr>
        <p:sp>
          <p:nvSpPr>
            <p:cNvPr id="48" name="47 Forma libre"/>
            <p:cNvSpPr/>
            <p:nvPr/>
          </p:nvSpPr>
          <p:spPr>
            <a:xfrm>
              <a:off x="2351449" y="5613672"/>
              <a:ext cx="1191964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83" tIns="58683" rIns="58683" bIns="58683" numCol="1" spcCol="1270" anchor="ctr" anchorCtr="0">
              <a:noAutofit/>
            </a:bodyPr>
            <a:lstStyle/>
            <a:p>
              <a:pPr lvl="0" algn="l" defTabSz="190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tabLst>
                  <a:tab pos="812800" algn="l"/>
                </a:tabLst>
              </a:pPr>
              <a:r>
                <a:rPr lang="es-PE" sz="1200" b="1" kern="1200" dirty="0" smtClean="0"/>
                <a:t>    Registro </a:t>
              </a:r>
            </a:p>
          </p:txBody>
        </p:sp>
        <p:sp>
          <p:nvSpPr>
            <p:cNvPr id="49" name="48 Forma libre"/>
            <p:cNvSpPr/>
            <p:nvPr/>
          </p:nvSpPr>
          <p:spPr>
            <a:xfrm>
              <a:off x="3608738" y="5819817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00" kern="1200"/>
            </a:p>
          </p:txBody>
        </p:sp>
        <p:sp>
          <p:nvSpPr>
            <p:cNvPr id="50" name="49 Forma libre"/>
            <p:cNvSpPr/>
            <p:nvPr/>
          </p:nvSpPr>
          <p:spPr>
            <a:xfrm>
              <a:off x="3871977" y="5613670"/>
              <a:ext cx="1191762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58683" tIns="58683" rIns="58683" bIns="58683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200" b="1" kern="1200" dirty="0" smtClean="0"/>
                <a:t>Derivación y 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200" b="1" kern="1200" dirty="0" smtClean="0"/>
                <a:t> Asignación</a:t>
              </a:r>
              <a:endParaRPr lang="es-PE" sz="1200" b="1" kern="1200" dirty="0"/>
            </a:p>
          </p:txBody>
        </p:sp>
        <p:sp>
          <p:nvSpPr>
            <p:cNvPr id="51" name="50 Forma libre"/>
            <p:cNvSpPr/>
            <p:nvPr/>
          </p:nvSpPr>
          <p:spPr>
            <a:xfrm>
              <a:off x="5111267" y="5819817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00" kern="1200"/>
            </a:p>
          </p:txBody>
        </p:sp>
        <p:sp>
          <p:nvSpPr>
            <p:cNvPr id="52" name="51 Forma libre"/>
            <p:cNvSpPr/>
            <p:nvPr/>
          </p:nvSpPr>
          <p:spPr>
            <a:xfrm>
              <a:off x="5379640" y="5613672"/>
              <a:ext cx="1129962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83" tIns="58683" rIns="58683" bIns="58683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200" b="1" kern="1200" dirty="0" smtClean="0"/>
                <a:t> Atención</a:t>
              </a:r>
              <a:endParaRPr lang="es-PE" sz="1200" b="1" kern="1200" dirty="0"/>
            </a:p>
          </p:txBody>
        </p:sp>
        <p:sp>
          <p:nvSpPr>
            <p:cNvPr id="53" name="52 Forma libre"/>
            <p:cNvSpPr/>
            <p:nvPr/>
          </p:nvSpPr>
          <p:spPr>
            <a:xfrm>
              <a:off x="6546745" y="5819817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00" kern="1200"/>
            </a:p>
          </p:txBody>
        </p:sp>
        <p:sp>
          <p:nvSpPr>
            <p:cNvPr id="54" name="53 Forma libre"/>
            <p:cNvSpPr/>
            <p:nvPr/>
          </p:nvSpPr>
          <p:spPr>
            <a:xfrm>
              <a:off x="6845644" y="5613672"/>
              <a:ext cx="1171277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58683" tIns="58683" rIns="58683" bIns="58683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200" b="1" kern="1200" dirty="0" smtClean="0"/>
                <a:t>Notificación</a:t>
              </a:r>
              <a:endParaRPr lang="es-PE" sz="1200" b="1" kern="1200" dirty="0"/>
            </a:p>
          </p:txBody>
        </p:sp>
      </p:grpSp>
      <p:pic>
        <p:nvPicPr>
          <p:cNvPr id="55" name="Picture 2" descr="Resultado de imagen para nuevo registr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519" y="2906713"/>
            <a:ext cx="695956" cy="69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27" y="2896722"/>
            <a:ext cx="671310" cy="70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Resultado de imagen para notificació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669" y="2858622"/>
            <a:ext cx="717269" cy="7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Resultado de imagen para revisi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57" y="3056655"/>
            <a:ext cx="816190" cy="40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adroTexto 36"/>
          <p:cNvSpPr txBox="1"/>
          <p:nvPr/>
        </p:nvSpPr>
        <p:spPr>
          <a:xfrm>
            <a:off x="7292846" y="3842577"/>
            <a:ext cx="1678937" cy="446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Implementación</a:t>
            </a:r>
            <a:r>
              <a:rPr lang="es-PE" sz="1100" b="1" dirty="0" smtClean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 Julio – Noviembre 2017</a:t>
            </a:r>
            <a:endParaRPr lang="es-PE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Rectángulo redondeado 1"/>
          <p:cNvSpPr/>
          <p:nvPr/>
        </p:nvSpPr>
        <p:spPr>
          <a:xfrm>
            <a:off x="7250540" y="2751758"/>
            <a:ext cx="1741864" cy="102189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63 Abrir llave"/>
          <p:cNvSpPr/>
          <p:nvPr/>
        </p:nvSpPr>
        <p:spPr>
          <a:xfrm>
            <a:off x="1483989" y="4739892"/>
            <a:ext cx="279699" cy="1521013"/>
          </a:xfrm>
          <a:prstGeom prst="leftBrace">
            <a:avLst>
              <a:gd name="adj1" fmla="val 61244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11626" r="8486" b="6000"/>
          <a:stretch/>
        </p:blipFill>
        <p:spPr bwMode="auto">
          <a:xfrm>
            <a:off x="3328843" y="4928092"/>
            <a:ext cx="1951161" cy="1084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65 CuadroTexto"/>
          <p:cNvSpPr txBox="1"/>
          <p:nvPr/>
        </p:nvSpPr>
        <p:spPr>
          <a:xfrm>
            <a:off x="2976933" y="5960009"/>
            <a:ext cx="463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 smtClean="0"/>
              <a:t>Rediseño de consultas por información que necesita el ciudadano</a:t>
            </a:r>
            <a:endParaRPr lang="es-PE" sz="1200" dirty="0"/>
          </a:p>
        </p:txBody>
      </p:sp>
      <p:sp>
        <p:nvSpPr>
          <p:cNvPr id="67" name="CuadroTexto 35"/>
          <p:cNvSpPr txBox="1"/>
          <p:nvPr/>
        </p:nvSpPr>
        <p:spPr>
          <a:xfrm>
            <a:off x="5847429" y="5168064"/>
            <a:ext cx="195458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algn="ctr">
              <a:defRPr sz="1200" b="1">
                <a:solidFill>
                  <a:srgbClr val="00206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PE" dirty="0"/>
              <a:t>Implementación:</a:t>
            </a:r>
          </a:p>
          <a:p>
            <a:r>
              <a:rPr lang="es-PE" dirty="0"/>
              <a:t>Octubre – </a:t>
            </a:r>
            <a:r>
              <a:rPr lang="es-PE" dirty="0" smtClean="0"/>
              <a:t>Diciembre </a:t>
            </a:r>
            <a:r>
              <a:rPr lang="es-PE" dirty="0"/>
              <a:t>2017</a:t>
            </a:r>
          </a:p>
        </p:txBody>
      </p:sp>
      <p:sp>
        <p:nvSpPr>
          <p:cNvPr id="35" name="CuadroTexto 36"/>
          <p:cNvSpPr txBox="1"/>
          <p:nvPr/>
        </p:nvSpPr>
        <p:spPr>
          <a:xfrm>
            <a:off x="3056185" y="3846820"/>
            <a:ext cx="1757366" cy="446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Implementación:</a:t>
            </a:r>
          </a:p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 Agosto – Noviembre 2017</a:t>
            </a:r>
            <a:endParaRPr lang="es-PE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ángulo redondeado 1"/>
          <p:cNvSpPr/>
          <p:nvPr/>
        </p:nvSpPr>
        <p:spPr>
          <a:xfrm>
            <a:off x="3049567" y="2751758"/>
            <a:ext cx="1741864" cy="102189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CuadroTexto 36"/>
          <p:cNvSpPr txBox="1"/>
          <p:nvPr/>
        </p:nvSpPr>
        <p:spPr>
          <a:xfrm>
            <a:off x="6084168" y="2045459"/>
            <a:ext cx="1728191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Implementación:</a:t>
            </a:r>
          </a:p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Julio – Noviembre 2017</a:t>
            </a:r>
            <a:endParaRPr lang="es-PE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5097973" y="3860407"/>
            <a:ext cx="1924031" cy="410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Programado:</a:t>
            </a:r>
          </a:p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Noviembre – Diciembre 2017</a:t>
            </a:r>
            <a:endParaRPr lang="es-PE" sz="1100" b="1" dirty="0">
              <a:solidFill>
                <a:srgbClr val="002060"/>
              </a:solidFill>
            </a:endParaRPr>
          </a:p>
        </p:txBody>
      </p:sp>
      <p:sp>
        <p:nvSpPr>
          <p:cNvPr id="40" name="39 Abrir llave"/>
          <p:cNvSpPr/>
          <p:nvPr/>
        </p:nvSpPr>
        <p:spPr>
          <a:xfrm>
            <a:off x="570198" y="1765462"/>
            <a:ext cx="279699" cy="2671650"/>
          </a:xfrm>
          <a:prstGeom prst="leftBrace">
            <a:avLst>
              <a:gd name="adj1" fmla="val 61244"/>
              <a:gd name="adj2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69 Rectángulo"/>
          <p:cNvSpPr/>
          <p:nvPr/>
        </p:nvSpPr>
        <p:spPr>
          <a:xfrm>
            <a:off x="849896" y="3884540"/>
            <a:ext cx="2028939" cy="3732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rgbClr val="002060"/>
                </a:solidFill>
              </a:rPr>
              <a:t>Programado:</a:t>
            </a:r>
          </a:p>
          <a:p>
            <a:pPr algn="ctr"/>
            <a:r>
              <a:rPr lang="es-PE" sz="1100" b="1" dirty="0" smtClean="0">
                <a:solidFill>
                  <a:srgbClr val="002060"/>
                </a:solidFill>
              </a:rPr>
              <a:t>Noviembre – Diciembre 2017</a:t>
            </a:r>
            <a:endParaRPr lang="es-PE" sz="1100" b="1" dirty="0">
              <a:solidFill>
                <a:srgbClr val="00206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18333" y="2087691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899592" y="4581128"/>
            <a:ext cx="80186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70 Rectángulo"/>
          <p:cNvSpPr/>
          <p:nvPr/>
        </p:nvSpPr>
        <p:spPr>
          <a:xfrm>
            <a:off x="38590" y="2646851"/>
            <a:ext cx="625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62885" y="3225750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</a:t>
            </a:r>
            <a:endParaRPr lang="es-E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3" name="72 Rectángulo"/>
          <p:cNvSpPr/>
          <p:nvPr/>
        </p:nvSpPr>
        <p:spPr>
          <a:xfrm>
            <a:off x="-21422" y="5004027"/>
            <a:ext cx="14250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PÁGINA</a:t>
            </a:r>
          </a:p>
          <a:p>
            <a:pPr algn="ctr"/>
            <a:r>
              <a:rPr lang="es-ES" sz="3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WEB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146664" y="260648"/>
            <a:ext cx="4052494" cy="707886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OPTIMIZACION DE LA TRAZABILIDAD DE TRAMITES</a:t>
            </a:r>
          </a:p>
        </p:txBody>
      </p:sp>
      <p:sp>
        <p:nvSpPr>
          <p:cNvPr id="62" name="61 Rectángulo redondeado"/>
          <p:cNvSpPr/>
          <p:nvPr/>
        </p:nvSpPr>
        <p:spPr>
          <a:xfrm>
            <a:off x="340973" y="1124744"/>
            <a:ext cx="8653331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IMPLEMENTACIÓN DE </a:t>
            </a:r>
            <a:r>
              <a:rPr lang="es-PE" b="1" dirty="0">
                <a:solidFill>
                  <a:schemeClr val="tx1"/>
                </a:solidFill>
              </a:rPr>
              <a:t>MEJORAS Y ADECUACIONES EN EL SGD Y PÁGINA WEB 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1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1" name="44 Rectángulo"/>
          <p:cNvSpPr/>
          <p:nvPr/>
        </p:nvSpPr>
        <p:spPr>
          <a:xfrm>
            <a:off x="4427984" y="260648"/>
            <a:ext cx="4468954" cy="707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ESTADO SITUACIONAL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146664" y="260648"/>
            <a:ext cx="4052494" cy="707886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OPTIMIZACION DE LA TRAZABILIDAD DE TRAMITES</a:t>
            </a:r>
          </a:p>
        </p:txBody>
      </p:sp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55424"/>
              </p:ext>
            </p:extLst>
          </p:nvPr>
        </p:nvGraphicFramePr>
        <p:xfrm>
          <a:off x="323528" y="1628800"/>
          <a:ext cx="4608512" cy="1520190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2856104"/>
                <a:gridCol w="1752408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Crédito Suplementario </a:t>
                      </a:r>
                      <a:r>
                        <a:rPr lang="es-ES" sz="1600" u="none" strike="noStrike" dirty="0" smtClean="0">
                          <a:effectLst/>
                        </a:rPr>
                        <a:t> Inicial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188,900.00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Crédito Neto 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181,900.00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Reserva 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Compromiso 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19,000.00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</a:rPr>
                        <a:t>Ejecutado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147,900.00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Saldo </a:t>
                      </a:r>
                      <a:r>
                        <a:rPr lang="es-ES" sz="1600" u="none" strike="noStrike" dirty="0" smtClean="0">
                          <a:effectLst/>
                        </a:rPr>
                        <a:t>Crédito </a:t>
                      </a:r>
                      <a:r>
                        <a:rPr lang="es-ES" sz="1600" u="none" strike="noStrike" dirty="0">
                          <a:effectLst/>
                        </a:rPr>
                        <a:t>al 15.11.17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15,000.00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6" name="45 Rectángulo redondeado"/>
          <p:cNvSpPr/>
          <p:nvPr/>
        </p:nvSpPr>
        <p:spPr>
          <a:xfrm>
            <a:off x="307994" y="1168889"/>
            <a:ext cx="4624046" cy="3879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Información presupuestal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5103168" y="1166704"/>
            <a:ext cx="3588843" cy="390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Avance</a:t>
            </a:r>
          </a:p>
        </p:txBody>
      </p:sp>
      <p:graphicFrame>
        <p:nvGraphicFramePr>
          <p:cNvPr id="68" name="6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826010"/>
              </p:ext>
            </p:extLst>
          </p:nvPr>
        </p:nvGraphicFramePr>
        <p:xfrm>
          <a:off x="5148064" y="1628800"/>
          <a:ext cx="3516799" cy="129614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232248"/>
                <a:gridCol w="1284551"/>
              </a:tblGrid>
              <a:tr h="4320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>
                          <a:effectLst/>
                        </a:rPr>
                        <a:t>% Avance tareas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83%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>
                          <a:effectLst/>
                        </a:rPr>
                        <a:t>Fecha de </a:t>
                      </a:r>
                      <a:r>
                        <a:rPr lang="es-ES" sz="1800" u="none" strike="noStrike" kern="1200" dirty="0" smtClean="0">
                          <a:effectLst/>
                        </a:rPr>
                        <a:t>conclusión 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30/12/2017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9" name="68 Rectángulo"/>
          <p:cNvSpPr/>
          <p:nvPr/>
        </p:nvSpPr>
        <p:spPr>
          <a:xfrm>
            <a:off x="107504" y="3645024"/>
            <a:ext cx="8712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Mayor información y fácil identificación de formatos de </a:t>
            </a:r>
            <a:r>
              <a:rPr lang="es-PE" sz="1600" dirty="0" smtClean="0"/>
              <a:t>trámites para el Ciudadano </a:t>
            </a:r>
            <a:r>
              <a:rPr lang="es-PE" sz="1600" dirty="0"/>
              <a:t>a través de una Página Web más amigable.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Mayor satisfacción al </a:t>
            </a:r>
            <a:r>
              <a:rPr lang="es-PE" sz="1600" dirty="0" smtClean="0"/>
              <a:t>ciudadano con la reducción de tiempo </a:t>
            </a:r>
            <a:r>
              <a:rPr lang="es-PE" sz="1600" dirty="0"/>
              <a:t>de espera </a:t>
            </a:r>
            <a:r>
              <a:rPr lang="es-PE" sz="1600" dirty="0" smtClean="0"/>
              <a:t>de 1 hora a 20 </a:t>
            </a:r>
            <a:r>
              <a:rPr lang="es-PE" sz="1600" dirty="0"/>
              <a:t>minutos aproximadamente.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Mejor identificación y reclasificación de documentos que se registran como solicitudes.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Eliminación de procesos de atención manual al centralizar información en el SGD y uso de plantillas.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Mayor flexibilidad para derivar los trámites y su </a:t>
            </a:r>
            <a:r>
              <a:rPr lang="es-PE" sz="1600" dirty="0" smtClean="0"/>
              <a:t>documentación</a:t>
            </a:r>
            <a:r>
              <a:rPr lang="es-PE" sz="1600" dirty="0"/>
              <a:t> </a:t>
            </a:r>
            <a:r>
              <a:rPr lang="es-PE" sz="1600" dirty="0" smtClean="0"/>
              <a:t>entre unidades orgánicas</a:t>
            </a:r>
            <a:endParaRPr lang="es-PE" sz="1600" dirty="0"/>
          </a:p>
        </p:txBody>
      </p:sp>
      <p:sp>
        <p:nvSpPr>
          <p:cNvPr id="74" name="73 Rectángulo redondeado"/>
          <p:cNvSpPr/>
          <p:nvPr/>
        </p:nvSpPr>
        <p:spPr>
          <a:xfrm>
            <a:off x="323528" y="3267675"/>
            <a:ext cx="8368483" cy="390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Beneficios</a:t>
            </a:r>
          </a:p>
        </p:txBody>
      </p:sp>
    </p:spTree>
    <p:extLst>
      <p:ext uri="{BB962C8B-B14F-4D97-AF65-F5344CB8AC3E}">
        <p14:creationId xmlns:p14="http://schemas.microsoft.com/office/powerpoint/2010/main" val="30526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19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44" y="4293096"/>
            <a:ext cx="1016940" cy="1322609"/>
          </a:xfrm>
          <a:prstGeom prst="rect">
            <a:avLst/>
          </a:prstGeom>
        </p:spPr>
      </p:pic>
      <p:sp>
        <p:nvSpPr>
          <p:cNvPr id="58" name="Rectángulo redondeado 1"/>
          <p:cNvSpPr/>
          <p:nvPr/>
        </p:nvSpPr>
        <p:spPr>
          <a:xfrm>
            <a:off x="6510066" y="2120404"/>
            <a:ext cx="2238398" cy="177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5" name="Picture 24" descr="\\satfs01\SAT\GC-IP\Gerencia de Proyectos\6. Otros\FOTOLIA\fotolia\fotolia_16908299_subscription_xx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1440160" cy="13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7" descr="\\satfs01\SAT\GC-IP\Gerencia de Proyectos\6. Otros\FOTOLIA\fotolia\descarg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74" y="2262178"/>
            <a:ext cx="1094814" cy="109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988911" y="3299732"/>
            <a:ext cx="2123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500" dirty="0" smtClean="0"/>
              <a:t>Evaluar </a:t>
            </a:r>
          </a:p>
          <a:p>
            <a:pPr algn="ctr"/>
            <a:r>
              <a:rPr lang="es-PE" sz="1500" dirty="0" smtClean="0"/>
              <a:t>Expediente Asignado</a:t>
            </a:r>
          </a:p>
        </p:txBody>
      </p:sp>
      <p:pic>
        <p:nvPicPr>
          <p:cNvPr id="6" name="Picture 4" descr="\\satfs01\SAT\GC-IP\Gerencia de Proyectos\6. Otros\FOTOLIA\fotolia\Fotolia_23687557_XS.jpg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10" y="2129132"/>
            <a:ext cx="1443884" cy="13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293326" y="3356992"/>
            <a:ext cx="1661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500" dirty="0" smtClean="0"/>
              <a:t>Preparar </a:t>
            </a:r>
            <a:r>
              <a:rPr lang="es-PE" sz="1500" dirty="0"/>
              <a:t>p</a:t>
            </a:r>
            <a:r>
              <a:rPr lang="es-PE" sz="1500" dirty="0" smtClean="0"/>
              <a:t>royecto de respuesta</a:t>
            </a:r>
            <a:endParaRPr lang="es-PE" sz="15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277671" y="5511534"/>
            <a:ext cx="2595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500" dirty="0"/>
              <a:t>Ejecutar </a:t>
            </a:r>
            <a:r>
              <a:rPr lang="es-PE" sz="1500" dirty="0" err="1" smtClean="0"/>
              <a:t>proy</a:t>
            </a:r>
            <a:r>
              <a:rPr lang="es-PE" sz="1500" dirty="0" smtClean="0"/>
              <a:t>. de </a:t>
            </a:r>
            <a:r>
              <a:rPr lang="es-PE" sz="1500" dirty="0"/>
              <a:t>respuesta (Grabar simulación)</a:t>
            </a:r>
          </a:p>
        </p:txBody>
      </p:sp>
      <p:pic>
        <p:nvPicPr>
          <p:cNvPr id="9" name="Picture 9" descr="\\satfs01\SAT\GC-IP\Gerencia de Proyectos\6. Otros\FOTOLIA\fotolia\Fotolia_11720106_XS-300x30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81"/>
          <a:stretch/>
        </p:blipFill>
        <p:spPr bwMode="auto">
          <a:xfrm>
            <a:off x="375441" y="4335419"/>
            <a:ext cx="1470403" cy="168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\\satfs01\SAT\GC-IP\Gerencia de Proyectos\6. Otros\FOTOLIA\fotolia\hore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20" b="15199"/>
          <a:stretch/>
        </p:blipFill>
        <p:spPr bwMode="auto">
          <a:xfrm>
            <a:off x="1259632" y="4509120"/>
            <a:ext cx="398006" cy="4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3330933" y="5517232"/>
            <a:ext cx="1827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500" dirty="0"/>
              <a:t>Dar conformidad  </a:t>
            </a:r>
            <a:r>
              <a:rPr lang="es-PE" sz="1500" dirty="0" smtClean="0"/>
              <a:t>resolución </a:t>
            </a:r>
            <a:r>
              <a:rPr lang="es-PE" sz="1500" dirty="0"/>
              <a:t>en </a:t>
            </a:r>
            <a:r>
              <a:rPr lang="es-PE" sz="1500" dirty="0" smtClean="0"/>
              <a:t>SGD</a:t>
            </a:r>
            <a:endParaRPr lang="es-PE" sz="15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724440" y="3314480"/>
            <a:ext cx="1952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500" dirty="0"/>
              <a:t>Simular respuesta </a:t>
            </a:r>
            <a:r>
              <a:rPr lang="es-PE" sz="1500" dirty="0" smtClean="0"/>
              <a:t>de </a:t>
            </a:r>
            <a:r>
              <a:rPr lang="es-PE" sz="1500" dirty="0"/>
              <a:t>resolución en </a:t>
            </a:r>
            <a:r>
              <a:rPr lang="es-PE" sz="1500" dirty="0" smtClean="0"/>
              <a:t>SGD*</a:t>
            </a:r>
            <a:endParaRPr lang="es-PE" sz="1500" dirty="0"/>
          </a:p>
        </p:txBody>
      </p:sp>
      <p:sp>
        <p:nvSpPr>
          <p:cNvPr id="13" name="12 Flecha derecha"/>
          <p:cNvSpPr/>
          <p:nvPr/>
        </p:nvSpPr>
        <p:spPr>
          <a:xfrm flipH="1">
            <a:off x="2267744" y="4996584"/>
            <a:ext cx="217941" cy="2715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3 Flecha derecha"/>
          <p:cNvSpPr/>
          <p:nvPr/>
        </p:nvSpPr>
        <p:spPr>
          <a:xfrm flipH="1">
            <a:off x="5766455" y="5085184"/>
            <a:ext cx="217941" cy="2715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CuadroTexto"/>
          <p:cNvSpPr txBox="1"/>
          <p:nvPr/>
        </p:nvSpPr>
        <p:spPr>
          <a:xfrm>
            <a:off x="320100" y="5986155"/>
            <a:ext cx="1803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500" dirty="0" smtClean="0"/>
              <a:t>Notificar </a:t>
            </a:r>
            <a:r>
              <a:rPr lang="es-PE" sz="1500" dirty="0"/>
              <a:t>R</a:t>
            </a:r>
            <a:r>
              <a:rPr lang="es-PE" sz="1500" dirty="0" smtClean="0"/>
              <a:t>esolución</a:t>
            </a:r>
            <a:endParaRPr lang="es-PE" sz="1500" dirty="0"/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7139"/>
          <a:stretch/>
        </p:blipFill>
        <p:spPr>
          <a:xfrm>
            <a:off x="3406918" y="4322592"/>
            <a:ext cx="1657142" cy="1286429"/>
          </a:xfrm>
          <a:prstGeom prst="rect">
            <a:avLst/>
          </a:prstGeom>
        </p:spPr>
      </p:pic>
      <p:sp>
        <p:nvSpPr>
          <p:cNvPr id="28" name="27 Rectángulo redondeado"/>
          <p:cNvSpPr/>
          <p:nvPr/>
        </p:nvSpPr>
        <p:spPr>
          <a:xfrm>
            <a:off x="179512" y="1008492"/>
            <a:ext cx="8791982" cy="5040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+mj-lt"/>
              </a:rPr>
              <a:t>SOLICITUD DE COMPENSACIÓN Y/O DEVOLUCIÓN EN MATERIA TRIBUTARIA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0748" y="3429000"/>
            <a:ext cx="18002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500" dirty="0" smtClean="0"/>
              <a:t>Derivar expediente</a:t>
            </a:r>
            <a:endParaRPr lang="es-PE" sz="1500" dirty="0"/>
          </a:p>
        </p:txBody>
      </p:sp>
      <p:sp>
        <p:nvSpPr>
          <p:cNvPr id="37" name="36 Flecha derecha"/>
          <p:cNvSpPr/>
          <p:nvPr/>
        </p:nvSpPr>
        <p:spPr>
          <a:xfrm>
            <a:off x="1619672" y="2793944"/>
            <a:ext cx="288000" cy="360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38 CuadroTexto"/>
          <p:cNvSpPr txBox="1"/>
          <p:nvPr/>
        </p:nvSpPr>
        <p:spPr>
          <a:xfrm>
            <a:off x="1715360" y="1538208"/>
            <a:ext cx="2568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 smtClean="0"/>
              <a:t>Requerimiento N°6</a:t>
            </a:r>
          </a:p>
          <a:p>
            <a:pPr algn="ctr"/>
            <a:r>
              <a:rPr lang="es-PE" sz="1400" b="1" dirty="0" smtClean="0"/>
              <a:t>Alerta: </a:t>
            </a:r>
            <a:r>
              <a:rPr lang="es-PE" sz="1400" b="1" dirty="0" err="1" smtClean="0"/>
              <a:t>Recepcionar</a:t>
            </a:r>
            <a:r>
              <a:rPr lang="es-PE" sz="1400" b="1" dirty="0" smtClean="0"/>
              <a:t> expedientes</a:t>
            </a:r>
            <a:endParaRPr lang="es-PE" sz="1400" b="1" dirty="0"/>
          </a:p>
          <a:p>
            <a:pPr algn="ctr"/>
            <a:r>
              <a:rPr lang="es-PE" sz="1400" b="1" dirty="0" smtClean="0"/>
              <a:t> </a:t>
            </a:r>
            <a:endParaRPr lang="es-PE" sz="1400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728513" y="1556792"/>
            <a:ext cx="3596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 smtClean="0"/>
              <a:t>Requerimiento N° 4: Optimizar proceso </a:t>
            </a:r>
            <a:r>
              <a:rPr lang="es-PE" sz="1400" b="1" dirty="0"/>
              <a:t>de </a:t>
            </a:r>
            <a:r>
              <a:rPr lang="es-PE" sz="1400" b="1" dirty="0" smtClean="0"/>
              <a:t>cálculo Notas </a:t>
            </a:r>
            <a:r>
              <a:rPr lang="es-PE" sz="1400" b="1" dirty="0"/>
              <a:t>de Crédito Internas </a:t>
            </a:r>
            <a:r>
              <a:rPr lang="es-PE" sz="1400" b="1" dirty="0" smtClean="0"/>
              <a:t>SGD</a:t>
            </a:r>
            <a:endParaRPr lang="es-PE" sz="1400" b="1" dirty="0"/>
          </a:p>
          <a:p>
            <a:r>
              <a:rPr lang="es-PE" sz="1400" b="1" dirty="0" smtClean="0"/>
              <a:t> </a:t>
            </a:r>
            <a:endParaRPr lang="es-PE" sz="1400" b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314940" y="6065532"/>
            <a:ext cx="25228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 smtClean="0"/>
              <a:t>Requerimiento N°5: Alerta </a:t>
            </a:r>
            <a:r>
              <a:rPr lang="es-PE" sz="1400" b="1" i="1" dirty="0" smtClean="0"/>
              <a:t>“</a:t>
            </a:r>
            <a:r>
              <a:rPr lang="es-PE" sz="1400" b="1" i="1" dirty="0"/>
              <a:t>Falta grabar simulación</a:t>
            </a:r>
            <a:r>
              <a:rPr lang="es-PE" sz="1400" b="1" dirty="0"/>
              <a:t>”</a:t>
            </a:r>
          </a:p>
          <a:p>
            <a:endParaRPr lang="es-PE" sz="1300" b="1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720150" y="6061696"/>
            <a:ext cx="30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 smtClean="0"/>
              <a:t>Requerimiento N°6: </a:t>
            </a:r>
            <a:r>
              <a:rPr lang="es-PE" sz="1400" b="1" dirty="0"/>
              <a:t>Alerta</a:t>
            </a:r>
          </a:p>
          <a:p>
            <a:pPr algn="ctr"/>
            <a:r>
              <a:rPr lang="es-PE" sz="1400" b="1" dirty="0"/>
              <a:t>Trámite </a:t>
            </a:r>
            <a:r>
              <a:rPr lang="es-PE" sz="1400" b="1" dirty="0" smtClean="0"/>
              <a:t>asignado </a:t>
            </a:r>
            <a:r>
              <a:rPr lang="es-PE" sz="1400" b="1" dirty="0"/>
              <a:t>por otro coordinador</a:t>
            </a:r>
            <a:r>
              <a:rPr lang="es-PE" sz="1400" b="1" dirty="0" smtClean="0"/>
              <a:t>.</a:t>
            </a:r>
            <a:endParaRPr lang="es-PE" sz="1400" b="1" dirty="0"/>
          </a:p>
        </p:txBody>
      </p:sp>
      <p:sp>
        <p:nvSpPr>
          <p:cNvPr id="46" name="45 Rectángulo"/>
          <p:cNvSpPr/>
          <p:nvPr/>
        </p:nvSpPr>
        <p:spPr>
          <a:xfrm>
            <a:off x="-36512" y="6525344"/>
            <a:ext cx="7416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 smtClean="0"/>
              <a:t>*</a:t>
            </a:r>
            <a:r>
              <a:rPr lang="es-PE" sz="1400" b="1" dirty="0" smtClean="0"/>
              <a:t>34</a:t>
            </a:r>
            <a:r>
              <a:rPr lang="es-PE" sz="1400" b="1" dirty="0"/>
              <a:t>% del total </a:t>
            </a:r>
            <a:r>
              <a:rPr lang="es-PE" sz="1400" b="1" dirty="0" smtClean="0"/>
              <a:t>de RQ </a:t>
            </a:r>
            <a:r>
              <a:rPr lang="es-PE" sz="1400" b="1" dirty="0"/>
              <a:t>a la GIN</a:t>
            </a:r>
            <a:r>
              <a:rPr lang="es-PE" sz="1400" dirty="0"/>
              <a:t> fueron por </a:t>
            </a:r>
            <a:r>
              <a:rPr lang="es-PE" sz="1400" b="1" dirty="0">
                <a:solidFill>
                  <a:srgbClr val="FF0000"/>
                </a:solidFill>
              </a:rPr>
              <a:t>inconsistencias en el </a:t>
            </a:r>
            <a:r>
              <a:rPr lang="es-PE" sz="1400" b="1" dirty="0" smtClean="0">
                <a:solidFill>
                  <a:srgbClr val="FF0000"/>
                </a:solidFill>
              </a:rPr>
              <a:t>SGD</a:t>
            </a:r>
            <a:r>
              <a:rPr lang="es-PE" sz="1400" dirty="0" smtClean="0"/>
              <a:t>.</a:t>
            </a:r>
            <a:endParaRPr lang="es-PE" sz="1400" dirty="0"/>
          </a:p>
        </p:txBody>
      </p:sp>
      <p:sp>
        <p:nvSpPr>
          <p:cNvPr id="47" name="46 Flecha abajo"/>
          <p:cNvSpPr/>
          <p:nvPr/>
        </p:nvSpPr>
        <p:spPr>
          <a:xfrm>
            <a:off x="7421208" y="3967840"/>
            <a:ext cx="211641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51 Rectángulo"/>
          <p:cNvSpPr/>
          <p:nvPr/>
        </p:nvSpPr>
        <p:spPr>
          <a:xfrm>
            <a:off x="4499992" y="173566"/>
            <a:ext cx="4387790" cy="707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DESCRIPCIÓN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231474" y="173566"/>
            <a:ext cx="4052494" cy="707886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5: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MEJORAS EN EL MÓDULO DE COMPENSACIONES</a:t>
            </a: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16" y="2190115"/>
            <a:ext cx="1090576" cy="1332000"/>
          </a:xfrm>
          <a:prstGeom prst="rect">
            <a:avLst/>
          </a:prstGeom>
        </p:spPr>
      </p:pic>
      <p:sp>
        <p:nvSpPr>
          <p:cNvPr id="55" name="Rectángulo redondeado 1"/>
          <p:cNvSpPr/>
          <p:nvPr/>
        </p:nvSpPr>
        <p:spPr>
          <a:xfrm>
            <a:off x="2009208" y="2105656"/>
            <a:ext cx="2010144" cy="17701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9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445" y="2176853"/>
            <a:ext cx="429043" cy="41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ángulo redondeado 1"/>
          <p:cNvSpPr/>
          <p:nvPr/>
        </p:nvSpPr>
        <p:spPr>
          <a:xfrm>
            <a:off x="6444208" y="4288255"/>
            <a:ext cx="2238398" cy="17793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67" y="4188177"/>
            <a:ext cx="429043" cy="41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ectángulo redondeado 1"/>
          <p:cNvSpPr/>
          <p:nvPr/>
        </p:nvSpPr>
        <p:spPr>
          <a:xfrm>
            <a:off x="3112378" y="4311185"/>
            <a:ext cx="2261744" cy="17784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3" name="Picture 11" descr="C:\Users\lufajardo\Desktop\ok-button-4308-larg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686" y="4284289"/>
            <a:ext cx="442348" cy="4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67 Flecha derecha"/>
          <p:cNvSpPr/>
          <p:nvPr/>
        </p:nvSpPr>
        <p:spPr>
          <a:xfrm>
            <a:off x="4139952" y="2795774"/>
            <a:ext cx="288000" cy="360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69 Flecha derecha"/>
          <p:cNvSpPr/>
          <p:nvPr/>
        </p:nvSpPr>
        <p:spPr>
          <a:xfrm>
            <a:off x="5652120" y="2795676"/>
            <a:ext cx="288000" cy="360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0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7" b="98805" l="2703" r="972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80" y="2054270"/>
            <a:ext cx="429043" cy="41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9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1" name="44 Rectángulo"/>
          <p:cNvSpPr/>
          <p:nvPr/>
        </p:nvSpPr>
        <p:spPr>
          <a:xfrm>
            <a:off x="4427984" y="260648"/>
            <a:ext cx="4468954" cy="707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ESTADO SITUACIONAL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146664" y="260648"/>
            <a:ext cx="4052494" cy="707886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MEJORAS EN EL MÓDULO DE COMPENSACIONES</a:t>
            </a:r>
          </a:p>
        </p:txBody>
      </p:sp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12746"/>
              </p:ext>
            </p:extLst>
          </p:nvPr>
        </p:nvGraphicFramePr>
        <p:xfrm>
          <a:off x="323528" y="1628800"/>
          <a:ext cx="4608512" cy="1520190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2856104"/>
                <a:gridCol w="1752408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Crédito Suplementario </a:t>
                      </a:r>
                      <a:r>
                        <a:rPr lang="es-ES" sz="1600" u="none" strike="noStrike" dirty="0" smtClean="0">
                          <a:effectLst/>
                        </a:rPr>
                        <a:t> Inicial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</a:rPr>
                        <a:t>Crédito Neto 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Reserva 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Compromiso 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</a:rPr>
                        <a:t>Ejecutado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Saldo </a:t>
                      </a:r>
                      <a:r>
                        <a:rPr lang="es-ES" sz="1600" u="none" strike="noStrike" dirty="0" smtClean="0">
                          <a:effectLst/>
                        </a:rPr>
                        <a:t>Crédito </a:t>
                      </a:r>
                      <a:r>
                        <a:rPr lang="es-ES" sz="1600" u="none" strike="noStrike" dirty="0">
                          <a:effectLst/>
                        </a:rPr>
                        <a:t>al 15.11.17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6" name="45 Rectángulo redondeado"/>
          <p:cNvSpPr/>
          <p:nvPr/>
        </p:nvSpPr>
        <p:spPr>
          <a:xfrm>
            <a:off x="307994" y="1168889"/>
            <a:ext cx="4624046" cy="3879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Información presupuestal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5103168" y="1166704"/>
            <a:ext cx="3588843" cy="390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Avance</a:t>
            </a:r>
          </a:p>
        </p:txBody>
      </p:sp>
      <p:graphicFrame>
        <p:nvGraphicFramePr>
          <p:cNvPr id="68" name="6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2535"/>
              </p:ext>
            </p:extLst>
          </p:nvPr>
        </p:nvGraphicFramePr>
        <p:xfrm>
          <a:off x="5148064" y="1628800"/>
          <a:ext cx="3516799" cy="142226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232248"/>
                <a:gridCol w="1284551"/>
              </a:tblGrid>
              <a:tr h="4320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>
                          <a:effectLst/>
                        </a:rPr>
                        <a:t>% Avance tareas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>
                          <a:effectLst/>
                        </a:rPr>
                        <a:t>Fecha de </a:t>
                      </a:r>
                      <a:r>
                        <a:rPr lang="es-ES" sz="1800" u="none" strike="noStrike" kern="1200" dirty="0" smtClean="0">
                          <a:effectLst/>
                        </a:rPr>
                        <a:t>conclusión (1ra</a:t>
                      </a:r>
                      <a:r>
                        <a:rPr lang="es-ES" sz="1800" u="none" strike="noStrike" kern="1200" baseline="0" dirty="0" smtClean="0">
                          <a:effectLst/>
                        </a:rPr>
                        <a:t> etapa)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9" name="68 Rectángulo"/>
          <p:cNvSpPr/>
          <p:nvPr/>
        </p:nvSpPr>
        <p:spPr>
          <a:xfrm>
            <a:off x="107504" y="3645024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PE" sz="1600" dirty="0" smtClean="0"/>
              <a:t>Reducción de los tiempos de atención de XX minutos a </a:t>
            </a:r>
            <a:r>
              <a:rPr lang="es-PE" sz="1600" dirty="0" err="1" smtClean="0"/>
              <a:t>YY</a:t>
            </a:r>
            <a:r>
              <a:rPr lang="es-PE" sz="1600" dirty="0" smtClean="0"/>
              <a:t> minutos.</a:t>
            </a:r>
            <a:endParaRPr lang="es-ES" sz="1600" dirty="0"/>
          </a:p>
        </p:txBody>
      </p:sp>
      <p:sp>
        <p:nvSpPr>
          <p:cNvPr id="74" name="73 Rectángulo redondeado"/>
          <p:cNvSpPr/>
          <p:nvPr/>
        </p:nvSpPr>
        <p:spPr>
          <a:xfrm>
            <a:off x="323528" y="3267675"/>
            <a:ext cx="8368483" cy="390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Beneficios</a:t>
            </a:r>
          </a:p>
        </p:txBody>
      </p:sp>
    </p:spTree>
    <p:extLst>
      <p:ext uri="{BB962C8B-B14F-4D97-AF65-F5344CB8AC3E}">
        <p14:creationId xmlns:p14="http://schemas.microsoft.com/office/powerpoint/2010/main" val="4064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78" y="2598010"/>
            <a:ext cx="3588246" cy="241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2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7534</TotalTime>
  <Words>607</Words>
  <Application>Microsoft Office PowerPoint</Application>
  <PresentationFormat>Presentación en pantalla (4:3)</PresentationFormat>
  <Paragraphs>129</Paragraphs>
  <Slides>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Acevedo Risco, Melannie Cecilia</dc:creator>
  <cp:lastModifiedBy>Verastegui Garcia, Carlos</cp:lastModifiedBy>
  <cp:revision>217</cp:revision>
  <cp:lastPrinted>2017-11-08T20:20:13Z</cp:lastPrinted>
  <dcterms:created xsi:type="dcterms:W3CDTF">2017-10-30T13:58:46Z</dcterms:created>
  <dcterms:modified xsi:type="dcterms:W3CDTF">2017-11-17T23:31:10Z</dcterms:modified>
</cp:coreProperties>
</file>