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339" r:id="rId2"/>
    <p:sldId id="345" r:id="rId3"/>
    <p:sldId id="347" r:id="rId4"/>
    <p:sldId id="348" r:id="rId5"/>
    <p:sldId id="343" r:id="rId6"/>
  </p:sldIdLst>
  <p:sldSz cx="9144000" cy="6858000" type="screen4x3"/>
  <p:notesSz cx="6854825" cy="97504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6" autoAdjust="0"/>
    <p:restoredTop sz="94697" autoAdjust="0"/>
  </p:normalViewPr>
  <p:slideViewPr>
    <p:cSldViewPr>
      <p:cViewPr varScale="1">
        <p:scale>
          <a:sx n="108" d="100"/>
          <a:sy n="108" d="100"/>
        </p:scale>
        <p:origin x="23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FFAB9FC-12E1-42FE-8483-97B8841457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PE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3A28A9C4-5FCD-4EF5-AC38-ACFB7FE622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PE"/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CB65F7B8-AE73-41E5-BB5A-B3EB564F41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PE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20E9BCC1-E1B6-4B19-8C6E-32412A817C0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83E397-7126-468F-B506-71B252928647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5C56101-0256-4B9F-9E40-C3E76C8AD8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PE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00DF17F-84A5-478B-9AAB-106A3C0133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PE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425C1591-8FEC-4250-B4AB-12FEDF029C8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1F7C7677-44D0-4648-8862-514F7CBA8E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6486A98C-A25A-4CB0-83EC-C7FEDF0874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PE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260D7F95-6BF6-4079-B80B-9184416D8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61231F-52DE-4F07-A211-9BC2950B4885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A582-CDF5-4DF7-B991-E7D86722F7DE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3847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6CB-5843-448A-9925-F176291C48D2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8636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6CB-5843-448A-9925-F176291C48D2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4878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6CB-5843-448A-9925-F176291C48D2}" type="slidenum">
              <a:rPr lang="es-ES" altLang="es-PE" smtClean="0"/>
              <a:pPr/>
              <a:t>‹Nº›</a:t>
            </a:fld>
            <a:endParaRPr lang="es-ES" altLang="es-P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15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6CB-5843-448A-9925-F176291C48D2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1467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6CB-5843-448A-9925-F176291C48D2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60112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6CB-5843-448A-9925-F176291C48D2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4051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D3C2-8DB6-4524-9BF9-3F73C15C9279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61528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8D52-3F72-4D23-B140-8B5DF86D8B39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0285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71F8-4ACB-40E6-BF94-3140AC28F107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6750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501-765A-41B4-8ECC-CBDF7BC70938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2415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DC60-FEA4-4829-AE3C-55E701BCF0FF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563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AF83-370D-405F-BE46-5446182CD5A8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0824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C70A-966D-4CB4-98D7-BA4C6F32D81E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3367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80D0-73E0-4BA6-9AE8-75B2C2B60CBF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199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3C9-6C23-4E13-B1EC-4DE945A01792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3815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015C-3D64-48F1-9250-2E37E3B4B91E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2487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alt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26CB-5843-448A-9925-F176291C48D2}" type="slidenum">
              <a:rPr lang="es-ES" altLang="es-PE" smtClean="0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21109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>
            <a:extLst>
              <a:ext uri="{FF2B5EF4-FFF2-40B4-BE49-F238E27FC236}">
                <a16:creationId xmlns:a16="http://schemas.microsoft.com/office/drawing/2014/main" id="{0AD3D9AD-0900-4E45-B29D-7CAB4E92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BUENAS PRACTICAS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DOCUMENTAR LOS SP</a:t>
            </a:r>
          </a:p>
        </p:txBody>
      </p:sp>
      <p:sp>
        <p:nvSpPr>
          <p:cNvPr id="183314" name="Text Box 18">
            <a:extLst>
              <a:ext uri="{FF2B5EF4-FFF2-40B4-BE49-F238E27FC236}">
                <a16:creationId xmlns:a16="http://schemas.microsoft.com/office/drawing/2014/main" id="{D06C1E3D-B024-4F36-AAC9-77EC4C96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883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PE" sz="1800" b="1" u="sng">
                <a:solidFill>
                  <a:srgbClr val="FFFF00"/>
                </a:solidFill>
                <a:latin typeface="Arial" panose="020B0604020202020204" pitchFamily="34" charset="0"/>
              </a:rPr>
              <a:t>CABECERAS DE LOS SP Y OTROS OBJETOS DE LA BD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183316" name="Text Box 20">
            <a:extLst>
              <a:ext uri="{FF2B5EF4-FFF2-40B4-BE49-F238E27FC236}">
                <a16:creationId xmlns:a16="http://schemas.microsoft.com/office/drawing/2014/main" id="{9D7CC860-A811-4F0B-B137-7D906094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845820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Todo SP deberá ser documentado con la siguiente estructura.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-----------------------------------------------------------------------------------------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Descripción del Procedimiento Almacenado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Input		: Parámetro - Descripción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Output		: Parámetro - Descripción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Creado por	: Responsable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Fec Creación	: Fecha Creación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-----------------------------------------------------------------------------------------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Fec Actualización	: Fecha de Actualización - Responsable : Analista.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Motivo 		: Motivo de la Modificación – Breve explicación de los cambios.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-----------------------------------------------------------------------------------------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4" name="Text Box 10">
            <a:extLst>
              <a:ext uri="{FF2B5EF4-FFF2-40B4-BE49-F238E27FC236}">
                <a16:creationId xmlns:a16="http://schemas.microsoft.com/office/drawing/2014/main" id="{7747B098-F8A6-4F2A-B127-E0E29A45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883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PE" sz="1800" b="1" u="sng">
                <a:solidFill>
                  <a:srgbClr val="FFFF00"/>
                </a:solidFill>
                <a:latin typeface="Arial" panose="020B0604020202020204" pitchFamily="34" charset="0"/>
              </a:rPr>
              <a:t>SOBRE EL USO DE LOS JOIN (INNER, LEFT, RIGTH)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00715" name="Text Box 11">
            <a:extLst>
              <a:ext uri="{FF2B5EF4-FFF2-40B4-BE49-F238E27FC236}">
                <a16:creationId xmlns:a16="http://schemas.microsoft.com/office/drawing/2014/main" id="{D958A84C-568D-4A04-BB9F-E4C1A83A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883920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PE"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Este grupo de sentencias no debe usarse :</a:t>
            </a:r>
          </a:p>
          <a:p>
            <a:pPr algn="just">
              <a:spcBef>
                <a:spcPct val="50000"/>
              </a:spcBef>
            </a:pP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From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RDMaeDeu a, RDMovDeu b, SGMaeUsu c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Where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a.sicodmun = b.sicodmun 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And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a.cnumdoc = b.cnumdoc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And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a.sicodusu 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*=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c.sicodusu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es-ES_tradnl" altLang="es-PE" sz="1600" b="1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 codificación correcta sería :</a:t>
            </a:r>
            <a:endParaRPr lang="es-ES" altLang="es-PE" sz="1600" b="1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s-ES_tradnl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From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RDMaeDeu a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Inner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Join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RDMovDeu b 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On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(a.sicodmun = b.sicodmun 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And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a.cnumdoc = b.cnumdoc)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Left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Join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SGMaeUsu c </a:t>
            </a:r>
            <a:r>
              <a:rPr lang="en-US" altLang="es-PE" sz="1600" b="1">
                <a:latin typeface="Arial" panose="020B0604020202020204" pitchFamily="34" charset="0"/>
                <a:cs typeface="Courier New" panose="02070309020205020404" pitchFamily="49" charset="0"/>
              </a:rPr>
              <a:t>On</a:t>
            </a:r>
            <a:r>
              <a:rPr lang="en-US" altLang="es-PE" sz="1600">
                <a:latin typeface="Arial" panose="020B0604020202020204" pitchFamily="34" charset="0"/>
                <a:cs typeface="Courier New" panose="02070309020205020404" pitchFamily="49" charset="0"/>
              </a:rPr>
              <a:t> (a.sicodusu = c.sicodusu)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Esta forma de codificación mejora la performance del sistema.</a:t>
            </a:r>
          </a:p>
        </p:txBody>
      </p:sp>
      <p:sp>
        <p:nvSpPr>
          <p:cNvPr id="200716" name="Rectangle 12">
            <a:extLst>
              <a:ext uri="{FF2B5EF4-FFF2-40B4-BE49-F238E27FC236}">
                <a16:creationId xmlns:a16="http://schemas.microsoft.com/office/drawing/2014/main" id="{6DCF22E9-AA2A-4E13-A7E3-EF75220F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BUENAS PRACTICAS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USO DE LOS JOINS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2" name="Text Box 10">
            <a:extLst>
              <a:ext uri="{FF2B5EF4-FFF2-40B4-BE49-F238E27FC236}">
                <a16:creationId xmlns:a16="http://schemas.microsoft.com/office/drawing/2014/main" id="{D3A183D4-1DD9-4032-A4BF-D4428D2C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883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PE" sz="1800" b="1" u="sng">
                <a:solidFill>
                  <a:srgbClr val="FFFF00"/>
                </a:solidFill>
                <a:latin typeface="Arial" panose="020B0604020202020204" pitchFamily="34" charset="0"/>
              </a:rPr>
              <a:t>TABULACION E INDENTACION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02763" name="Text Box 11">
            <a:extLst>
              <a:ext uri="{FF2B5EF4-FFF2-40B4-BE49-F238E27FC236}">
                <a16:creationId xmlns:a16="http://schemas.microsoft.com/office/drawing/2014/main" id="{E8C26151-5B0B-45DE-9AD1-191C9DD74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88392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Times New Roman" panose="02020603050405020304" pitchFamily="18" charset="0"/>
              </a:rPr>
              <a:t>La tabulación de indentación son importantes para una mejor lectura y seguimiento de los SP..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If Exists (Select a.sicodmun 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From RDMaeDeu Where a.sicodmun = @psicodmun And a.cNumDoc = @pcnumdoc)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Select .. ..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From   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Inner Join .. ..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Left Join .. ..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s-ES_tradnl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Where .. ..     And .. ..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s-ES_tradnl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s-ES_tradnl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s-ES_tradnl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Select .. ..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From   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Inner Join .. ..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Left Join .. ..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   Where .. ..     </a:t>
            </a:r>
            <a:r>
              <a:rPr lang="es-ES_tradnl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And .. ..</a:t>
            </a:r>
            <a:endParaRPr lang="es-ES" altLang="es-PE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s-ES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02764" name="Rectangle 12">
            <a:extLst>
              <a:ext uri="{FF2B5EF4-FFF2-40B4-BE49-F238E27FC236}">
                <a16:creationId xmlns:a16="http://schemas.microsoft.com/office/drawing/2014/main" id="{F91E629E-5E19-4128-B138-E749E767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BUENAS PRACTICAS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TABULACION E INDENTACION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6" name="Text Box 10">
            <a:extLst>
              <a:ext uri="{FF2B5EF4-FFF2-40B4-BE49-F238E27FC236}">
                <a16:creationId xmlns:a16="http://schemas.microsoft.com/office/drawing/2014/main" id="{1E8C7291-4720-4910-801B-BCC78BD30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883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PE" sz="1800" b="1" u="sng">
                <a:solidFill>
                  <a:srgbClr val="FFFF00"/>
                </a:solidFill>
                <a:latin typeface="Arial" panose="020B0604020202020204" pitchFamily="34" charset="0"/>
              </a:rPr>
              <a:t>PREFIJOS DE LOS PARAMETROS Y VARIABLES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9B0031CC-C720-41D9-8E9C-B4ACBE0B5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8839200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El uso de los prefijos en la declaración de variables y parámetros permite un fácil reconocimiento del dato que se procesa o se extrae así como también las conversiones a que se dieran lugar.  Se muestra una lista para los prefijos en los parámetros y para las variabels solo habría que excluir la ‘p’ inicial.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Bit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@pb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Tinyint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@pti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Int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@pi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Smallint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@psi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Char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@pc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Varchar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@pv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NVarchar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@pnv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Numeric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@pn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Real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@pr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Smalldatetime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@psd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  <a:endParaRPr lang="es-ES" altLang="es-PE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Datetime		</a:t>
            </a:r>
            <a:r>
              <a:rPr lang="es-ES" altLang="es-PE" sz="1600" b="1">
                <a:latin typeface="Arial" panose="020B0604020202020204" pitchFamily="34" charset="0"/>
                <a:cs typeface="Arial" panose="020B0604020202020204" pitchFamily="34" charset="0"/>
              </a:rPr>
              <a:t>@pdt</a:t>
            </a: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nombre_variable</a:t>
            </a:r>
          </a:p>
        </p:txBody>
      </p:sp>
      <p:sp>
        <p:nvSpPr>
          <p:cNvPr id="203789" name="Rectangle 13">
            <a:extLst>
              <a:ext uri="{FF2B5EF4-FFF2-40B4-BE49-F238E27FC236}">
                <a16:creationId xmlns:a16="http://schemas.microsoft.com/office/drawing/2014/main" id="{83A01B6B-B61E-4088-B072-295BBCF2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BUENAS PRACTICAS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USO DE PREFIJOS PARA LA DECLARACION DE PARAMETROS Y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10" name="Text Box 1042">
            <a:extLst>
              <a:ext uri="{FF2B5EF4-FFF2-40B4-BE49-F238E27FC236}">
                <a16:creationId xmlns:a16="http://schemas.microsoft.com/office/drawing/2014/main" id="{3A7C8BDD-A199-4433-BB56-B0188831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38375"/>
            <a:ext cx="8839200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s-E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declare @vsql1 varchar(1000), @vsql2 nvarchar(1000), </a:t>
            </a: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@sicodmun smallint, @cnumdoc char(13)</a:t>
            </a:r>
            <a:endParaRPr lang="es-ES" altLang="es-PE" sz="1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select @sicodmun = 1, @cnumdoc = '01M220558‘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s-E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--------------------------------------------------------------------------------------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select @vsql1 = 'select * from rdmaedeu where sicodmun = ' + ltrim(str(@sicodmun)) + </a:t>
            </a:r>
            <a:endParaRPr lang="es-ES" altLang="es-PE" sz="1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               ' and cnumdoc = ' + char(39) + rtrim(ltrim(@cnumdoc)) + char(39)</a:t>
            </a:r>
            <a:endParaRPr lang="es-ES" altLang="es-PE" sz="1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 b="1">
                <a:latin typeface="Arial" panose="020B0604020202020204" pitchFamily="34" charset="0"/>
                <a:cs typeface="Times New Roman" panose="02020603050405020304" pitchFamily="18" charset="0"/>
              </a:rPr>
              <a:t>exec (@vsql1) – ESTA SENTENCIA NO DEBE EMPLEARSE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s-E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--------------------------------------------------------------------------------------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select @vsql2 = N'select * from rdmaedeu where sicodmun = @p_sicodmun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					and cnumdoc = @p_cnumdoc ‘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exec sp_executesql @vsql2,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	N'@p_sicodmun smallint,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	@p_cnumdoc char(13)',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	@p_sicodmun = @sicodmun,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es-PE" sz="1400">
                <a:latin typeface="Arial" panose="020B0604020202020204" pitchFamily="34" charset="0"/>
                <a:cs typeface="Times New Roman" panose="02020603050405020304" pitchFamily="18" charset="0"/>
              </a:rPr>
              <a:t>	@p_cnumdoc = @cnumdoc</a:t>
            </a:r>
            <a:r>
              <a:rPr lang="es-ES" altLang="es-PE" sz="140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7411" name="Rectangle 1043">
            <a:extLst>
              <a:ext uri="{FF2B5EF4-FFF2-40B4-BE49-F238E27FC236}">
                <a16:creationId xmlns:a16="http://schemas.microsoft.com/office/drawing/2014/main" id="{1058C50E-984B-4BFF-8542-F1FAAF65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7051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BUENAS PRACTICAS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PE" sz="1800" b="1">
                <a:solidFill>
                  <a:schemeClr val="bg2"/>
                </a:solidFill>
                <a:latin typeface="Arial" panose="020B0604020202020204" pitchFamily="34" charset="0"/>
              </a:rPr>
              <a:t>USO DEL SP : SP_EXECUTESQL PARA EJECUTAR BLOQUES DE CADENA</a:t>
            </a:r>
          </a:p>
        </p:txBody>
      </p:sp>
      <p:sp>
        <p:nvSpPr>
          <p:cNvPr id="187412" name="Text Box 1044">
            <a:extLst>
              <a:ext uri="{FF2B5EF4-FFF2-40B4-BE49-F238E27FC236}">
                <a16:creationId xmlns:a16="http://schemas.microsoft.com/office/drawing/2014/main" id="{877DF8BF-36AB-49C9-B4F5-3AACC41ED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95400"/>
            <a:ext cx="883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PE" sz="1600">
                <a:latin typeface="Arial" panose="020B0604020202020204" pitchFamily="34" charset="0"/>
                <a:cs typeface="Arial" panose="020B0604020202020204" pitchFamily="34" charset="0"/>
              </a:rPr>
              <a:t>Este sp permite el envío de parámetros y por ende se evitan las conversiones implícitas al momento de la ejecución de las cadenas SQL, lo cual redunda enormemente en la performance del sistema.  Ejemplo 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425</Words>
  <Application>Microsoft Office PowerPoint</Application>
  <PresentationFormat>Presentación en pantalla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Courier New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MCRUZ</dc:creator>
  <cp:lastModifiedBy>Cruz Vergara, Marco Antonio</cp:lastModifiedBy>
  <cp:revision>57</cp:revision>
  <dcterms:created xsi:type="dcterms:W3CDTF">2005-08-03T16:47:18Z</dcterms:created>
  <dcterms:modified xsi:type="dcterms:W3CDTF">2017-09-11T19:04:48Z</dcterms:modified>
</cp:coreProperties>
</file>