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0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2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6E27-636B-4CDD-BF06-9FCCDD358D78}" type="datetimeFigureOut">
              <a:rPr lang="es-PE" smtClean="0"/>
              <a:t>13/10/2017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3C2D-AF17-4C36-AF30-DECFE0388A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0204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6E27-636B-4CDD-BF06-9FCCDD358D78}" type="datetimeFigureOut">
              <a:rPr lang="es-PE" smtClean="0"/>
              <a:t>13/10/2017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3C2D-AF17-4C36-AF30-DECFE0388A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953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6E27-636B-4CDD-BF06-9FCCDD358D78}" type="datetimeFigureOut">
              <a:rPr lang="es-PE" smtClean="0"/>
              <a:t>13/10/2017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3C2D-AF17-4C36-AF30-DECFE0388A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1524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6E27-636B-4CDD-BF06-9FCCDD358D78}" type="datetimeFigureOut">
              <a:rPr lang="es-PE" smtClean="0"/>
              <a:t>13/10/2017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3C2D-AF17-4C36-AF30-DECFE0388A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750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6E27-636B-4CDD-BF06-9FCCDD358D78}" type="datetimeFigureOut">
              <a:rPr lang="es-PE" smtClean="0"/>
              <a:t>13/10/2017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3C2D-AF17-4C36-AF30-DECFE0388A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334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6E27-636B-4CDD-BF06-9FCCDD358D78}" type="datetimeFigureOut">
              <a:rPr lang="es-PE" smtClean="0"/>
              <a:t>13/10/2017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3C2D-AF17-4C36-AF30-DECFE0388A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102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6E27-636B-4CDD-BF06-9FCCDD358D78}" type="datetimeFigureOut">
              <a:rPr lang="es-PE" smtClean="0"/>
              <a:t>13/10/2017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3C2D-AF17-4C36-AF30-DECFE0388A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855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6E27-636B-4CDD-BF06-9FCCDD358D78}" type="datetimeFigureOut">
              <a:rPr lang="es-PE" smtClean="0"/>
              <a:t>13/10/2017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3C2D-AF17-4C36-AF30-DECFE0388A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791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6E27-636B-4CDD-BF06-9FCCDD358D78}" type="datetimeFigureOut">
              <a:rPr lang="es-PE" smtClean="0"/>
              <a:t>13/10/2017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3C2D-AF17-4C36-AF30-DECFE0388A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9904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6E27-636B-4CDD-BF06-9FCCDD358D78}" type="datetimeFigureOut">
              <a:rPr lang="es-PE" smtClean="0"/>
              <a:t>13/10/2017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3C2D-AF17-4C36-AF30-DECFE0388A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3076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6E27-636B-4CDD-BF06-9FCCDD358D78}" type="datetimeFigureOut">
              <a:rPr lang="es-PE" smtClean="0"/>
              <a:t>13/10/2017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3C2D-AF17-4C36-AF30-DECFE0388A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617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26E27-636B-4CDD-BF06-9FCCDD358D78}" type="datetimeFigureOut">
              <a:rPr lang="es-PE" smtClean="0"/>
              <a:t>13/10/2017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03C2D-AF17-4C36-AF30-DECFE0388A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0545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84243" y="2213114"/>
            <a:ext cx="9144000" cy="3405808"/>
          </a:xfrm>
        </p:spPr>
        <p:txBody>
          <a:bodyPr>
            <a:normAutofit/>
          </a:bodyPr>
          <a:lstStyle/>
          <a:p>
            <a:pPr algn="l"/>
            <a:r>
              <a:rPr lang="es-PE" sz="3200" dirty="0">
                <a:solidFill>
                  <a:srgbClr val="A40000"/>
                </a:solidFill>
              </a:rPr>
              <a:t>FUNDAMENTOS DE ORACLE</a:t>
            </a:r>
          </a:p>
          <a:p>
            <a:pPr algn="l"/>
            <a:endParaRPr lang="es-PE" sz="3200" dirty="0">
              <a:solidFill>
                <a:srgbClr val="A40000"/>
              </a:solidFill>
            </a:endParaRPr>
          </a:p>
          <a:p>
            <a:pPr algn="l"/>
            <a:endParaRPr lang="es-PE" sz="3200" dirty="0">
              <a:solidFill>
                <a:srgbClr val="A40000"/>
              </a:solidFill>
            </a:endParaRPr>
          </a:p>
          <a:p>
            <a:pPr algn="l"/>
            <a:r>
              <a:rPr lang="es-PE" sz="3200" dirty="0">
                <a:solidFill>
                  <a:schemeClr val="accent1">
                    <a:lumMod val="50000"/>
                  </a:schemeClr>
                </a:solidFill>
              </a:rPr>
              <a:t>INSTRUCTOR : ALAIN MEJIA AVALOS</a:t>
            </a:r>
          </a:p>
        </p:txBody>
      </p:sp>
      <p:cxnSp>
        <p:nvCxnSpPr>
          <p:cNvPr id="6" name="Conector recto 5"/>
          <p:cNvCxnSpPr>
            <a:cxnSpLocks/>
          </p:cNvCxnSpPr>
          <p:nvPr/>
        </p:nvCxnSpPr>
        <p:spPr>
          <a:xfrm flipV="1">
            <a:off x="1523999" y="2967208"/>
            <a:ext cx="8574157" cy="1279"/>
          </a:xfrm>
          <a:prstGeom prst="line">
            <a:avLst/>
          </a:prstGeom>
          <a:ln w="28575">
            <a:solidFill>
              <a:srgbClr val="A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1470990" y="2886418"/>
            <a:ext cx="145774" cy="161581"/>
          </a:xfrm>
          <a:prstGeom prst="ellipse">
            <a:avLst/>
          </a:prstGeom>
          <a:solidFill>
            <a:srgbClr val="A40000"/>
          </a:solidFill>
          <a:ln>
            <a:solidFill>
              <a:srgbClr val="A4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9" name="Conector recto 8"/>
          <p:cNvCxnSpPr>
            <a:cxnSpLocks/>
          </p:cNvCxnSpPr>
          <p:nvPr/>
        </p:nvCxnSpPr>
        <p:spPr>
          <a:xfrm flipV="1">
            <a:off x="1523998" y="1845484"/>
            <a:ext cx="8574157" cy="1279"/>
          </a:xfrm>
          <a:prstGeom prst="line">
            <a:avLst/>
          </a:prstGeom>
          <a:ln w="28575">
            <a:solidFill>
              <a:srgbClr val="A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35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96997"/>
            <a:ext cx="10515600" cy="1325563"/>
          </a:xfrm>
        </p:spPr>
        <p:txBody>
          <a:bodyPr/>
          <a:lstStyle/>
          <a:p>
            <a:r>
              <a:rPr lang="es-PE" b="1" dirty="0">
                <a:solidFill>
                  <a:srgbClr val="0070C0"/>
                </a:solidFill>
              </a:rPr>
              <a:t>LECCION 01 : Tablas Regulares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187545" y="3466867"/>
            <a:ext cx="954158" cy="12372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4419600" y="3703984"/>
            <a:ext cx="2782956" cy="70236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/>
          <p:cNvSpPr txBox="1"/>
          <p:nvPr/>
        </p:nvSpPr>
        <p:spPr>
          <a:xfrm>
            <a:off x="1881557" y="2895072"/>
            <a:ext cx="1566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Comprobantes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379845" y="3238398"/>
            <a:ext cx="1261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TBS_DATOS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2321799" y="3455002"/>
            <a:ext cx="8199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Id</a:t>
            </a:r>
          </a:p>
          <a:p>
            <a:r>
              <a:rPr lang="es-PE" dirty="0"/>
              <a:t>Zona</a:t>
            </a:r>
          </a:p>
          <a:p>
            <a:r>
              <a:rPr lang="es-PE" dirty="0"/>
              <a:t>Fecha</a:t>
            </a:r>
          </a:p>
          <a:p>
            <a:r>
              <a:rPr lang="es-PE" dirty="0"/>
              <a:t>Monto</a:t>
            </a:r>
          </a:p>
        </p:txBody>
      </p:sp>
      <p:sp>
        <p:nvSpPr>
          <p:cNvPr id="10" name="Diagrama de flujo: disco magnético 9"/>
          <p:cNvSpPr/>
          <p:nvPr/>
        </p:nvSpPr>
        <p:spPr>
          <a:xfrm>
            <a:off x="8057321" y="3902004"/>
            <a:ext cx="914400" cy="306324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Flecha: a la derecha 10"/>
          <p:cNvSpPr/>
          <p:nvPr/>
        </p:nvSpPr>
        <p:spPr>
          <a:xfrm>
            <a:off x="7500730" y="3849847"/>
            <a:ext cx="450574" cy="4723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CuadroTexto 11"/>
          <p:cNvSpPr txBox="1"/>
          <p:nvPr/>
        </p:nvSpPr>
        <p:spPr>
          <a:xfrm>
            <a:off x="8044133" y="351931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J:\</a:t>
            </a:r>
          </a:p>
        </p:txBody>
      </p:sp>
      <p:cxnSp>
        <p:nvCxnSpPr>
          <p:cNvPr id="14" name="Conector recto de flecha 13"/>
          <p:cNvCxnSpPr>
            <a:stCxn id="8" idx="3"/>
            <a:endCxn id="5" idx="1"/>
          </p:cNvCxnSpPr>
          <p:nvPr/>
        </p:nvCxnSpPr>
        <p:spPr>
          <a:xfrm>
            <a:off x="3141703" y="4055167"/>
            <a:ext cx="12778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34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>
                <a:solidFill>
                  <a:srgbClr val="0070C0"/>
                </a:solidFill>
              </a:rPr>
              <a:t>LECCION 02 : Tablas Particionadas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838200" y="1984512"/>
            <a:ext cx="954158" cy="12372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3836505" y="2392018"/>
            <a:ext cx="2782956" cy="70236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3836505" y="3444530"/>
            <a:ext cx="2782956" cy="70236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3836505" y="4497042"/>
            <a:ext cx="2782956" cy="70236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Elipse 7"/>
          <p:cNvSpPr/>
          <p:nvPr/>
        </p:nvSpPr>
        <p:spPr>
          <a:xfrm>
            <a:off x="2186610" y="3559968"/>
            <a:ext cx="453888" cy="4714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0" name="Conector: angular 9"/>
          <p:cNvCxnSpPr>
            <a:cxnSpLocks/>
            <a:stCxn id="4" idx="2"/>
            <a:endCxn id="8" idx="2"/>
          </p:cNvCxnSpPr>
          <p:nvPr/>
        </p:nvCxnSpPr>
        <p:spPr>
          <a:xfrm rot="16200000" flipH="1">
            <a:off x="1463962" y="3073063"/>
            <a:ext cx="573965" cy="8713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angular 11"/>
          <p:cNvCxnSpPr>
            <a:stCxn id="8" idx="6"/>
          </p:cNvCxnSpPr>
          <p:nvPr/>
        </p:nvCxnSpPr>
        <p:spPr>
          <a:xfrm flipV="1">
            <a:off x="2640498" y="2743200"/>
            <a:ext cx="1196007" cy="10525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r 13"/>
          <p:cNvCxnSpPr>
            <a:stCxn id="8" idx="6"/>
            <a:endCxn id="7" idx="1"/>
          </p:cNvCxnSpPr>
          <p:nvPr/>
        </p:nvCxnSpPr>
        <p:spPr>
          <a:xfrm>
            <a:off x="2640498" y="3795712"/>
            <a:ext cx="1196007" cy="10525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r 15"/>
          <p:cNvCxnSpPr>
            <a:stCxn id="8" idx="6"/>
            <a:endCxn id="6" idx="1"/>
          </p:cNvCxnSpPr>
          <p:nvPr/>
        </p:nvCxnSpPr>
        <p:spPr>
          <a:xfrm>
            <a:off x="2640498" y="3795712"/>
            <a:ext cx="119600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748749" y="1652935"/>
            <a:ext cx="1566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Comprobantes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3796750" y="1926432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/>
              <a:t>Particion_Zona_Sur</a:t>
            </a:r>
            <a:endParaRPr lang="es-PE" dirty="0"/>
          </a:p>
        </p:txBody>
      </p:sp>
      <p:sp>
        <p:nvSpPr>
          <p:cNvPr id="19" name="CuadroTexto 18"/>
          <p:cNvSpPr txBox="1"/>
          <p:nvPr/>
        </p:nvSpPr>
        <p:spPr>
          <a:xfrm>
            <a:off x="3836505" y="3103876"/>
            <a:ext cx="2336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/>
              <a:t>Particion_Zona_Centro</a:t>
            </a:r>
            <a:endParaRPr lang="es-PE" dirty="0"/>
          </a:p>
        </p:txBody>
      </p:sp>
      <p:sp>
        <p:nvSpPr>
          <p:cNvPr id="20" name="CuadroTexto 19"/>
          <p:cNvSpPr txBox="1"/>
          <p:nvPr/>
        </p:nvSpPr>
        <p:spPr>
          <a:xfrm>
            <a:off x="3796750" y="4145859"/>
            <a:ext cx="2243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/>
              <a:t>Particion_Zona_Norte</a:t>
            </a:r>
            <a:endParaRPr lang="es-PE" dirty="0"/>
          </a:p>
        </p:txBody>
      </p:sp>
      <p:sp>
        <p:nvSpPr>
          <p:cNvPr id="21" name="CuadroTexto 20"/>
          <p:cNvSpPr txBox="1"/>
          <p:nvPr/>
        </p:nvSpPr>
        <p:spPr>
          <a:xfrm>
            <a:off x="889400" y="2021843"/>
            <a:ext cx="8199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Id</a:t>
            </a:r>
          </a:p>
          <a:p>
            <a:r>
              <a:rPr lang="es-PE" dirty="0"/>
              <a:t>Zona</a:t>
            </a:r>
          </a:p>
          <a:p>
            <a:r>
              <a:rPr lang="es-PE" dirty="0"/>
              <a:t>Fecha</a:t>
            </a:r>
          </a:p>
          <a:p>
            <a:r>
              <a:rPr lang="es-PE" dirty="0"/>
              <a:t>Monto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2103328" y="3221748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Zona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3339549" y="234475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S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3327256" y="338837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3339549" y="445904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N</a:t>
            </a:r>
          </a:p>
        </p:txBody>
      </p:sp>
      <p:sp>
        <p:nvSpPr>
          <p:cNvPr id="27" name="Diagrama de flujo: disco magnético 26"/>
          <p:cNvSpPr/>
          <p:nvPr/>
        </p:nvSpPr>
        <p:spPr>
          <a:xfrm>
            <a:off x="7474226" y="2590038"/>
            <a:ext cx="914400" cy="306324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Diagrama de flujo: disco magnético 27"/>
          <p:cNvSpPr/>
          <p:nvPr/>
        </p:nvSpPr>
        <p:spPr>
          <a:xfrm>
            <a:off x="7474226" y="3642550"/>
            <a:ext cx="914400" cy="306324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Diagrama de flujo: disco magnético 28"/>
          <p:cNvSpPr/>
          <p:nvPr/>
        </p:nvSpPr>
        <p:spPr>
          <a:xfrm>
            <a:off x="7474226" y="4695062"/>
            <a:ext cx="914400" cy="306324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Flecha: a la derecha 29"/>
          <p:cNvSpPr/>
          <p:nvPr/>
        </p:nvSpPr>
        <p:spPr>
          <a:xfrm>
            <a:off x="6917635" y="2537881"/>
            <a:ext cx="450574" cy="4723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Flecha: a la derecha 30"/>
          <p:cNvSpPr/>
          <p:nvPr/>
        </p:nvSpPr>
        <p:spPr>
          <a:xfrm>
            <a:off x="6917635" y="3591080"/>
            <a:ext cx="450574" cy="4723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Flecha: a la derecha 31"/>
          <p:cNvSpPr/>
          <p:nvPr/>
        </p:nvSpPr>
        <p:spPr>
          <a:xfrm>
            <a:off x="6917635" y="4668139"/>
            <a:ext cx="450574" cy="4723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CuadroTexto 32"/>
          <p:cNvSpPr txBox="1"/>
          <p:nvPr/>
        </p:nvSpPr>
        <p:spPr>
          <a:xfrm>
            <a:off x="7461038" y="220735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J:\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7437742" y="32835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K:\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7437742" y="431237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L:\</a:t>
            </a:r>
          </a:p>
        </p:txBody>
      </p:sp>
    </p:spTree>
    <p:extLst>
      <p:ext uri="{BB962C8B-B14F-4D97-AF65-F5344CB8AC3E}">
        <p14:creationId xmlns:p14="http://schemas.microsoft.com/office/powerpoint/2010/main" val="321078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>
                <a:solidFill>
                  <a:srgbClr val="0070C0"/>
                </a:solidFill>
              </a:rPr>
              <a:t>LECCION 03 : Tablas </a:t>
            </a:r>
            <a:r>
              <a:rPr lang="es-PE" b="1" dirty="0" err="1">
                <a:solidFill>
                  <a:srgbClr val="0070C0"/>
                </a:solidFill>
              </a:rPr>
              <a:t>Index</a:t>
            </a:r>
            <a:r>
              <a:rPr lang="es-PE" b="1" dirty="0">
                <a:solidFill>
                  <a:srgbClr val="0070C0"/>
                </a:solidFill>
              </a:rPr>
              <a:t> </a:t>
            </a:r>
            <a:r>
              <a:rPr lang="es-PE" b="1" dirty="0" err="1">
                <a:solidFill>
                  <a:srgbClr val="0070C0"/>
                </a:solidFill>
              </a:rPr>
              <a:t>Organization</a:t>
            </a:r>
            <a:r>
              <a:rPr lang="es-PE" b="1" dirty="0">
                <a:solidFill>
                  <a:srgbClr val="0070C0"/>
                </a:solidFill>
              </a:rPr>
              <a:t> Table ( IOT )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838200" y="3191812"/>
            <a:ext cx="954158" cy="12372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Rectángulo 38"/>
          <p:cNvSpPr/>
          <p:nvPr/>
        </p:nvSpPr>
        <p:spPr>
          <a:xfrm>
            <a:off x="3107636" y="2894677"/>
            <a:ext cx="1808921" cy="70236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Rectángulo 39"/>
          <p:cNvSpPr/>
          <p:nvPr/>
        </p:nvSpPr>
        <p:spPr>
          <a:xfrm>
            <a:off x="3107634" y="4077865"/>
            <a:ext cx="1808923" cy="70236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CuadroTexto 2"/>
          <p:cNvSpPr txBox="1"/>
          <p:nvPr/>
        </p:nvSpPr>
        <p:spPr>
          <a:xfrm>
            <a:off x="3107636" y="2525345"/>
            <a:ext cx="722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Datos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3107635" y="3708533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/>
              <a:t>Indices</a:t>
            </a:r>
            <a:endParaRPr lang="es-PE" dirty="0"/>
          </a:p>
        </p:txBody>
      </p:sp>
      <p:cxnSp>
        <p:nvCxnSpPr>
          <p:cNvPr id="11" name="Conector: angular 10"/>
          <p:cNvCxnSpPr>
            <a:cxnSpLocks/>
            <a:stCxn id="38" idx="3"/>
            <a:endCxn id="39" idx="1"/>
          </p:cNvCxnSpPr>
          <p:nvPr/>
        </p:nvCxnSpPr>
        <p:spPr>
          <a:xfrm flipV="1">
            <a:off x="1792358" y="3245860"/>
            <a:ext cx="1315278" cy="5645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: angular 14"/>
          <p:cNvCxnSpPr>
            <a:cxnSpLocks/>
            <a:stCxn id="38" idx="3"/>
            <a:endCxn id="40" idx="1"/>
          </p:cNvCxnSpPr>
          <p:nvPr/>
        </p:nvCxnSpPr>
        <p:spPr>
          <a:xfrm>
            <a:off x="1792358" y="3810430"/>
            <a:ext cx="1315276" cy="6186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1662452" y="1719840"/>
            <a:ext cx="2585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>
                <a:solidFill>
                  <a:srgbClr val="C00000"/>
                </a:solidFill>
              </a:rPr>
              <a:t>Tablas Regulares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6622773" y="3191812"/>
            <a:ext cx="954158" cy="12372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9" name="Rectángulo 48"/>
          <p:cNvSpPr/>
          <p:nvPr/>
        </p:nvSpPr>
        <p:spPr>
          <a:xfrm>
            <a:off x="8892207" y="4077865"/>
            <a:ext cx="1808923" cy="70236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1" name="CuadroTexto 50"/>
          <p:cNvSpPr txBox="1"/>
          <p:nvPr/>
        </p:nvSpPr>
        <p:spPr>
          <a:xfrm>
            <a:off x="8892208" y="3708533"/>
            <a:ext cx="157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/>
              <a:t>Indíces</a:t>
            </a:r>
            <a:r>
              <a:rPr lang="es-PE" dirty="0"/>
              <a:t> / Datos</a:t>
            </a:r>
          </a:p>
        </p:txBody>
      </p:sp>
      <p:cxnSp>
        <p:nvCxnSpPr>
          <p:cNvPr id="53" name="Conector: angular 52"/>
          <p:cNvCxnSpPr>
            <a:cxnSpLocks/>
            <a:stCxn id="47" idx="3"/>
            <a:endCxn id="49" idx="1"/>
          </p:cNvCxnSpPr>
          <p:nvPr/>
        </p:nvCxnSpPr>
        <p:spPr>
          <a:xfrm>
            <a:off x="7576931" y="3810430"/>
            <a:ext cx="1315276" cy="6186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/>
          <p:cNvSpPr txBox="1"/>
          <p:nvPr/>
        </p:nvSpPr>
        <p:spPr>
          <a:xfrm>
            <a:off x="7447025" y="1719840"/>
            <a:ext cx="1660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>
                <a:solidFill>
                  <a:srgbClr val="C00000"/>
                </a:solidFill>
              </a:rPr>
              <a:t>Tablas IOT</a:t>
            </a:r>
          </a:p>
        </p:txBody>
      </p:sp>
      <p:sp>
        <p:nvSpPr>
          <p:cNvPr id="55" name="Bocadillo nube: nube 54"/>
          <p:cNvSpPr/>
          <p:nvPr/>
        </p:nvSpPr>
        <p:spPr>
          <a:xfrm>
            <a:off x="6347791" y="5047665"/>
            <a:ext cx="2425148" cy="1157400"/>
          </a:xfrm>
          <a:prstGeom prst="cloudCallout">
            <a:avLst>
              <a:gd name="adj1" fmla="val 61122"/>
              <a:gd name="adj2" fmla="val -7613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Los datos se guardan con los índices</a:t>
            </a:r>
          </a:p>
        </p:txBody>
      </p:sp>
    </p:spTree>
    <p:extLst>
      <p:ext uri="{BB962C8B-B14F-4D97-AF65-F5344CB8AC3E}">
        <p14:creationId xmlns:p14="http://schemas.microsoft.com/office/powerpoint/2010/main" val="11822591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84</Words>
  <Application>Microsoft Office PowerPoint</Application>
  <PresentationFormat>Panorámica</PresentationFormat>
  <Paragraphs>35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LECCION 01 : Tablas Regulares</vt:lpstr>
      <vt:lpstr>LECCION 02 : Tablas Particionadas</vt:lpstr>
      <vt:lpstr>LECCION 03 : Tablas Index Organization Table ( IOT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ALAIN MEJIA AVALOS</dc:creator>
  <cp:lastModifiedBy>ALAIN MEJIA AVALOS</cp:lastModifiedBy>
  <cp:revision>14</cp:revision>
  <dcterms:created xsi:type="dcterms:W3CDTF">2017-05-01T21:57:01Z</dcterms:created>
  <dcterms:modified xsi:type="dcterms:W3CDTF">2017-10-13T19:58:18Z</dcterms:modified>
</cp:coreProperties>
</file>