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F1BD1-2CBD-4357-8E36-2134D66BA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06C863-BA61-4815-8B18-633B36AF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ED4AE-8C80-4325-A886-780A5BB8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EFD8B-A8FF-4A9B-B626-2085AD53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4740D-B692-4ECB-AABA-2683B5FC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20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B3B83-A792-4BC8-A276-55BA1FFB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5B2512-BBF6-4E34-ADAA-04E52457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AEFC1-AF56-48D6-B905-63A9448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AAAAA-9884-4B96-BAC8-042865E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68813-515D-488D-9A78-63D3B4AF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0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27F1BA-B460-4177-B921-0C189828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733499-6620-4EA9-A8B4-3581562AA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76399-CFA0-4527-AA94-78DB72DD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CC8127-0407-469F-ABA4-4E20C59E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689243-7166-434A-A113-6C3C1BE5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02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6B01-0863-4B29-A9B0-7F7A2D0E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C1BB4-8CAF-41FB-AA5A-75E8B136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B53F2-9C5E-4865-99C2-EEC94DBD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F5A65-CFFB-48A4-95C3-F0418A62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1DD23-A0A4-41A4-8715-9B56A614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8FF4B-E068-4975-AA52-E4C786B2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96521-3164-483D-8E85-99F15B89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104C4D-0BA7-4B6A-A462-383FCC3F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CCF17A-1998-45A0-877F-920FB5E6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2E054-F232-4236-B101-8582088E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45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6AA4F-6AB5-40A0-AA65-918969F9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19B3B-8528-43A9-BD76-DEECF343C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8BC3D4-84B7-4A3F-B581-9B523382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C787A8-4582-4C30-8E76-D7FB345D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F91E79-7412-4459-B816-A8082E54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6FC426-91C3-44FF-863F-F380D014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19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0EDCD-588F-4A95-98F7-98B90D61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C1ECFA-537F-4B1C-8F9C-982A8B58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2A0A80-7511-44DE-AEA2-FED97E32D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52F70E-F505-4C1E-854C-C771D4CF9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894B2D-F90C-425B-AAA6-75EFA0F0D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E2FBF7-862E-48B2-AB7D-E621F7AC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B6B97E-8B6D-4A74-B294-0258FDEF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1848D9-3D5F-443A-8295-4F54E687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41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978C9-4BB7-4581-9D41-2A592F73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AC0EAF-079D-41BC-AB27-22AAE845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3A702C-5036-44AF-B5C6-E7104405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2C99B9-11D0-40D4-8B1B-8741A0A0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26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1C301E-EDCD-4871-AD4C-9C2183D3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C9B6C0-0A03-4EE3-BB9B-56B1882B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8EF619-B640-407B-BBB5-3476830B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139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C539-63F7-42B6-9354-717C58CF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D07E4-8437-4106-92FD-84EA4987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E0DFBD-51E4-4DE6-BB68-563E36BA6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CF78F-32E9-4F42-92C3-BDAF3FD5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54A2DF-56A5-49A8-9EDA-6BFFF94D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BDDF28-8971-47B1-81D0-6C5163C2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70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E224E-E51A-4D04-A2C6-ABD2C012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8FFA77-FF86-45A2-8A1C-61B07FFE3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DAD872-1575-494B-ACA2-34C3CB85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7A6411-9770-4C11-8274-B1494C3D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A15E9-A669-4E61-9AF8-E2264707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7DA5F-89AE-4734-B911-C204B39E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77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BA6D75-4631-4EE3-BE5E-355A3B8B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DB31A-FB9D-43B1-B843-3D6D1E2B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79B045-122C-45CF-91F6-18B47F6A9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CEB1-6EA5-4A5A-BF5B-6577364574CC}" type="datetimeFigureOut">
              <a:rPr lang="es-PE" smtClean="0"/>
              <a:t>13/10/2017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9D172-44FC-48FB-ABD1-F790F3DE5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745C0-91E3-4623-99E3-10F57CB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14D8-D7DF-4642-9391-D06B27B90C4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7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5716-0623-4231-8A46-CD5E4F7FB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7030A0"/>
                </a:solidFill>
              </a:rPr>
              <a:t>Tablas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94CCF-69E5-41B6-BD8F-ECF9EAE68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432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>
            <a:extLst>
              <a:ext uri="{FF2B5EF4-FFF2-40B4-BE49-F238E27FC236}">
                <a16:creationId xmlns:a16="http://schemas.microsoft.com/office/drawing/2014/main" id="{EB295762-87CC-441D-BF14-973124FED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/>
          <a:lstStyle/>
          <a:p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La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674C2515-9EB4-4112-B0F0-1EBDC7D2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1962634"/>
            <a:ext cx="172483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s-PE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EMPLOYEES</a:t>
            </a:r>
            <a:r>
              <a:rPr lang="en-US" altLang="es-PE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476D21A7-6B81-4D97-BBEC-70179D69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613" y="1718159"/>
            <a:ext cx="2938462" cy="3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s-PE" sz="1800" b="1" dirty="0" err="1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Restricción</a:t>
            </a:r>
            <a:r>
              <a:rPr lang="en-US" altLang="es-PE" sz="1800" b="1" dirty="0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s-PE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altLang="es-PE" sz="1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Freeform 28">
            <a:extLst>
              <a:ext uri="{FF2B5EF4-FFF2-40B4-BE49-F238E27FC236}">
                <a16:creationId xmlns:a16="http://schemas.microsoft.com/office/drawing/2014/main" id="{0661EBE8-93B4-41FB-875C-F3CBEA7A4FB7}"/>
              </a:ext>
            </a:extLst>
          </p:cNvPr>
          <p:cNvSpPr>
            <a:spLocks/>
          </p:cNvSpPr>
          <p:nvPr/>
        </p:nvSpPr>
        <p:spPr bwMode="auto">
          <a:xfrm>
            <a:off x="7102475" y="1859446"/>
            <a:ext cx="325438" cy="477838"/>
          </a:xfrm>
          <a:custGeom>
            <a:avLst/>
            <a:gdLst>
              <a:gd name="T0" fmla="*/ 204 w 205"/>
              <a:gd name="T1" fmla="*/ 0 h 301"/>
              <a:gd name="T2" fmla="*/ 0 w 205"/>
              <a:gd name="T3" fmla="*/ 0 h 301"/>
              <a:gd name="T4" fmla="*/ 0 w 205"/>
              <a:gd name="T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8" name="AutoShape 29">
            <a:extLst>
              <a:ext uri="{FF2B5EF4-FFF2-40B4-BE49-F238E27FC236}">
                <a16:creationId xmlns:a16="http://schemas.microsoft.com/office/drawing/2014/main" id="{B6084E3B-391A-4244-A80C-5149CD5B3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3713646"/>
            <a:ext cx="628650" cy="704850"/>
          </a:xfrm>
          <a:prstGeom prst="upArrow">
            <a:avLst>
              <a:gd name="adj1" fmla="val 50000"/>
              <a:gd name="adj2" fmla="val 55983"/>
            </a:avLst>
          </a:prstGeom>
          <a:solidFill>
            <a:srgbClr val="FFCC99"/>
          </a:solidFill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EACB645-33B8-4139-8B88-F0B54F82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3910496"/>
            <a:ext cx="1914525" cy="32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s-PE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INSERT INTO</a:t>
            </a:r>
          </a:p>
        </p:txBody>
      </p:sp>
      <p:grpSp>
        <p:nvGrpSpPr>
          <p:cNvPr id="10" name="Group 31">
            <a:extLst>
              <a:ext uri="{FF2B5EF4-FFF2-40B4-BE49-F238E27FC236}">
                <a16:creationId xmlns:a16="http://schemas.microsoft.com/office/drawing/2014/main" id="{39F9BD6B-B5A6-40D5-B0F4-474A1C1F153F}"/>
              </a:ext>
            </a:extLst>
          </p:cNvPr>
          <p:cNvGrpSpPr>
            <a:grpSpLocks/>
          </p:cNvGrpSpPr>
          <p:nvPr/>
        </p:nvGrpSpPr>
        <p:grpSpPr bwMode="auto">
          <a:xfrm>
            <a:off x="8286750" y="4783624"/>
            <a:ext cx="2349500" cy="804863"/>
            <a:chOff x="4142" y="2838"/>
            <a:chExt cx="1480" cy="507"/>
          </a:xfrm>
        </p:grpSpPr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19590450-0E86-40AB-A753-8117CEA6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3040"/>
              <a:ext cx="113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es-PE" sz="18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No </a:t>
              </a:r>
              <a:r>
                <a:rPr lang="en-US" altLang="es-PE" sz="18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permitido</a:t>
              </a:r>
              <a:r>
                <a:rPr lang="en-US" altLang="es-PE" sz="18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: </a:t>
              </a:r>
              <a:r>
                <a:rPr lang="en-US" altLang="es-PE" sz="18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ya</a:t>
              </a:r>
              <a:r>
                <a:rPr lang="en-US" altLang="es-PE" sz="18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s-PE" sz="18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existe</a:t>
              </a:r>
              <a:r>
                <a:rPr lang="en-US" altLang="es-PE" sz="18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BD3A815F-F483-45BA-BEA6-FAF6C078F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5" y="3123"/>
              <a:ext cx="284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5A9A51FA-52E5-4D29-9D96-EB9F54F7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838"/>
              <a:ext cx="113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8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Permitido</a:t>
              </a:r>
              <a:r>
                <a:rPr lang="en-US" altLang="es-PE" sz="18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4" name="Line 35">
              <a:extLst>
                <a:ext uri="{FF2B5EF4-FFF2-40B4-BE49-F238E27FC236}">
                  <a16:creationId xmlns:a16="http://schemas.microsoft.com/office/drawing/2014/main" id="{F1280049-5FCB-4A2A-BF72-F09A14D80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2" y="2923"/>
              <a:ext cx="284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5" name="Picture 36">
            <a:extLst>
              <a:ext uri="{FF2B5EF4-FFF2-40B4-BE49-F238E27FC236}">
                <a16:creationId xmlns:a16="http://schemas.microsoft.com/office/drawing/2014/main" id="{A9F4B07E-ED85-435E-8CB4-0BCAF89C8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308709"/>
            <a:ext cx="56197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7">
            <a:extLst>
              <a:ext uri="{FF2B5EF4-FFF2-40B4-BE49-F238E27FC236}">
                <a16:creationId xmlns:a16="http://schemas.microsoft.com/office/drawing/2014/main" id="{5CC69D01-C4DA-4EBC-9E17-84B66C9E2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4785209"/>
            <a:ext cx="56197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8">
            <a:extLst>
              <a:ext uri="{FF2B5EF4-FFF2-40B4-BE49-F238E27FC236}">
                <a16:creationId xmlns:a16="http://schemas.microsoft.com/office/drawing/2014/main" id="{82597892-826A-449E-9836-91BF6BC6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5061434"/>
            <a:ext cx="56197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39">
            <a:extLst>
              <a:ext uri="{FF2B5EF4-FFF2-40B4-BE49-F238E27FC236}">
                <a16:creationId xmlns:a16="http://schemas.microsoft.com/office/drawing/2014/main" id="{698CD022-9907-4C18-84D7-76FCDB6A6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3464409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s-PE" b="1"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724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>
            <a:extLst>
              <a:ext uri="{FF2B5EF4-FFF2-40B4-BE49-F238E27FC236}">
                <a16:creationId xmlns:a16="http://schemas.microsoft.com/office/drawing/2014/main" id="{46B48923-7A05-4FEC-9122-2E4A298AC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/>
          <a:lstStyle/>
          <a:p>
            <a:r>
              <a:rPr lang="en-GB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La </a:t>
            </a:r>
            <a:r>
              <a:rPr lang="en-GB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GB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9494124-9EF3-46F6-B112-E8B75D26BF3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736850" y="2628141"/>
            <a:ext cx="6794500" cy="25511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BF4DEDC2-5772-4A0D-A278-1226184F727F}"/>
              </a:ext>
            </a:extLst>
          </p:cNvPr>
          <p:cNvSpPr txBox="1">
            <a:spLocks noChangeArrowheads="1"/>
          </p:cNvSpPr>
          <p:nvPr/>
        </p:nvSpPr>
        <p:spPr>
          <a:xfrm>
            <a:off x="1801330" y="1939754"/>
            <a:ext cx="8007350" cy="381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Definida</a:t>
            </a:r>
            <a:r>
              <a:rPr lang="en-GB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a </a:t>
            </a:r>
            <a:r>
              <a:rPr lang="en-GB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nivel</a:t>
            </a:r>
            <a:r>
              <a:rPr lang="en-GB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de </a:t>
            </a:r>
            <a:r>
              <a:rPr lang="en-GB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tabla</a:t>
            </a:r>
            <a:r>
              <a:rPr lang="en-GB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o de </a:t>
            </a:r>
            <a:r>
              <a:rPr lang="en-GB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columna</a:t>
            </a:r>
            <a:r>
              <a:rPr lang="en-US" altLang="es-PE" dirty="0">
                <a:solidFill>
                  <a:srgbClr val="002060"/>
                </a:solidFill>
              </a:rPr>
              <a:t>: 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E6E178CC-6431-440D-8843-822634BC45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279775" y="4858578"/>
            <a:ext cx="5229225" cy="2857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FEB9F8B3-E9F3-4326-ACE7-2EADE3F8D9E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20988" y="3029778"/>
            <a:ext cx="5102225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employee_id      NUMBER(6),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last_name        VARCHAR2(25) NOT NULL,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email            VARCHAR2(25),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salary           NUMBER(8,2),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commission_pct   NUMBER(2,2),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hire_date        DATE NOT NULL,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...  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CONSTRAINT emp_email_uk UNIQUE(email));</a:t>
            </a:r>
          </a:p>
        </p:txBody>
      </p:sp>
    </p:spTree>
    <p:extLst>
      <p:ext uri="{BB962C8B-B14F-4D97-AF65-F5344CB8AC3E}">
        <p14:creationId xmlns:p14="http://schemas.microsoft.com/office/powerpoint/2010/main" val="362258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>
            <a:extLst>
              <a:ext uri="{FF2B5EF4-FFF2-40B4-BE49-F238E27FC236}">
                <a16:creationId xmlns:a16="http://schemas.microsoft.com/office/drawing/2014/main" id="{FB7C46F9-6E12-4CC9-821B-E939AF8FA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/>
          <a:lstStyle/>
          <a:p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La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95FB9DB3-4B5C-4834-8764-616BB2C9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68" y="1605792"/>
            <a:ext cx="194925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s-PE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DEPARTMENTS</a:t>
            </a:r>
            <a:r>
              <a:rPr lang="en-US" altLang="es-PE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1FC170AF-8847-4AD7-8232-6A7FDC6F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435" y="1904242"/>
            <a:ext cx="2796208" cy="34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s-PE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PRIMARY KEY</a:t>
            </a: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C897FE3A-24CC-4465-BC49-2AE164E7B153}"/>
              </a:ext>
            </a:extLst>
          </p:cNvPr>
          <p:cNvSpPr>
            <a:spLocks/>
          </p:cNvSpPr>
          <p:nvPr/>
        </p:nvSpPr>
        <p:spPr bwMode="auto">
          <a:xfrm>
            <a:off x="3694043" y="2058229"/>
            <a:ext cx="325438" cy="376238"/>
          </a:xfrm>
          <a:custGeom>
            <a:avLst/>
            <a:gdLst>
              <a:gd name="T0" fmla="*/ 204 w 205"/>
              <a:gd name="T1" fmla="*/ 0 h 237"/>
              <a:gd name="T2" fmla="*/ 0 w 205"/>
              <a:gd name="T3" fmla="*/ 0 h 237"/>
              <a:gd name="T4" fmla="*/ 0 w 205"/>
              <a:gd name="T5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" h="237">
                <a:moveTo>
                  <a:pt x="204" y="0"/>
                </a:moveTo>
                <a:lnTo>
                  <a:pt x="0" y="0"/>
                </a:lnTo>
                <a:lnTo>
                  <a:pt x="0" y="2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F6DBB56D-D1D8-4FB6-8E01-3825C9728516}"/>
              </a:ext>
            </a:extLst>
          </p:cNvPr>
          <p:cNvGrpSpPr>
            <a:grpSpLocks/>
          </p:cNvGrpSpPr>
          <p:nvPr/>
        </p:nvGrpSpPr>
        <p:grpSpPr bwMode="auto">
          <a:xfrm>
            <a:off x="4646543" y="4218817"/>
            <a:ext cx="3236913" cy="469900"/>
            <a:chOff x="2184" y="2796"/>
            <a:chExt cx="2039" cy="296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B75CC128-36D2-4223-B95A-D80D55EE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872"/>
              <a:ext cx="1634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</a:rPr>
                <a:t>INSERT INTO</a:t>
              </a:r>
            </a:p>
          </p:txBody>
        </p:sp>
        <p:sp>
          <p:nvSpPr>
            <p:cNvPr id="10" name="AutoShape 35">
              <a:extLst>
                <a:ext uri="{FF2B5EF4-FFF2-40B4-BE49-F238E27FC236}">
                  <a16:creationId xmlns:a16="http://schemas.microsoft.com/office/drawing/2014/main" id="{DF140D12-6187-49D2-B4F1-5E2A029BF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796"/>
              <a:ext cx="420" cy="268"/>
            </a:xfrm>
            <a:prstGeom prst="upArrow">
              <a:avLst>
                <a:gd name="adj1" fmla="val 50000"/>
                <a:gd name="adj2" fmla="val 49931"/>
              </a:avLst>
            </a:prstGeom>
            <a:solidFill>
              <a:srgbClr val="FFCC99"/>
            </a:solidFill>
            <a:ln>
              <a:noFill/>
            </a:ln>
            <a:effectLst>
              <a:outerShdw dist="53882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05450769-113A-4975-AE85-D945D00EAF63}"/>
              </a:ext>
            </a:extLst>
          </p:cNvPr>
          <p:cNvGrpSpPr>
            <a:grpSpLocks/>
          </p:cNvGrpSpPr>
          <p:nvPr/>
        </p:nvGrpSpPr>
        <p:grpSpPr bwMode="auto">
          <a:xfrm>
            <a:off x="1850956" y="4315654"/>
            <a:ext cx="2119312" cy="719138"/>
            <a:chOff x="423" y="2682"/>
            <a:chExt cx="1335" cy="453"/>
          </a:xfrm>
        </p:grpSpPr>
        <p:grpSp>
          <p:nvGrpSpPr>
            <p:cNvPr id="12" name="Group 37">
              <a:extLst>
                <a:ext uri="{FF2B5EF4-FFF2-40B4-BE49-F238E27FC236}">
                  <a16:creationId xmlns:a16="http://schemas.microsoft.com/office/drawing/2014/main" id="{B2AE3303-DB94-4900-8189-FD3EB7CE3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2682"/>
              <a:ext cx="1335" cy="453"/>
              <a:chOff x="423" y="2682"/>
              <a:chExt cx="1335" cy="453"/>
            </a:xfrm>
          </p:grpSpPr>
          <p:sp>
            <p:nvSpPr>
              <p:cNvPr id="14" name="Rectangle 38">
                <a:extLst>
                  <a:ext uri="{FF2B5EF4-FFF2-40B4-BE49-F238E27FC236}">
                    <a16:creationId xmlns:a16="http://schemas.microsoft.com/office/drawing/2014/main" id="{7F1F9856-4519-4F06-8F53-13ED72E10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682"/>
                <a:ext cx="1335" cy="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es-PE" sz="1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No </a:t>
                </a:r>
                <a:r>
                  <a:rPr lang="en-US" altLang="es-PE" sz="18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permitido</a:t>
                </a:r>
                <a:r>
                  <a:rPr lang="en-US" altLang="es-PE" sz="1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altLang="es-PE" sz="1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es-PE" sz="1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valor </a:t>
                </a:r>
                <a:r>
                  <a:rPr lang="en-US" altLang="es-PE" sz="18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nulo</a:t>
                </a:r>
                <a:r>
                  <a:rPr lang="en-US" altLang="es-PE" sz="1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5" name="Line 39">
                <a:extLst>
                  <a:ext uri="{FF2B5EF4-FFF2-40B4-BE49-F238E27FC236}">
                    <a16:creationId xmlns:a16="http://schemas.microsoft.com/office/drawing/2014/main" id="{B507352A-5398-4F0A-A80C-0F819A792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78" y="2815"/>
                <a:ext cx="1" cy="32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</p:grpSp>
        <p:sp>
          <p:nvSpPr>
            <p:cNvPr id="13" name="Line 40">
              <a:extLst>
                <a:ext uri="{FF2B5EF4-FFF2-40B4-BE49-F238E27FC236}">
                  <a16:creationId xmlns:a16="http://schemas.microsoft.com/office/drawing/2014/main" id="{E063EC81-0BB7-4038-AB07-C41381410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2812"/>
              <a:ext cx="186" cy="2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6" name="Group 41">
            <a:extLst>
              <a:ext uri="{FF2B5EF4-FFF2-40B4-BE49-F238E27FC236}">
                <a16:creationId xmlns:a16="http://schemas.microsoft.com/office/drawing/2014/main" id="{87370AC0-489F-4FCB-A95D-224E6274EFA2}"/>
              </a:ext>
            </a:extLst>
          </p:cNvPr>
          <p:cNvGrpSpPr>
            <a:grpSpLocks/>
          </p:cNvGrpSpPr>
          <p:nvPr/>
        </p:nvGrpSpPr>
        <p:grpSpPr bwMode="auto">
          <a:xfrm>
            <a:off x="2082731" y="5544379"/>
            <a:ext cx="2593975" cy="809625"/>
            <a:chOff x="569" y="3456"/>
            <a:chExt cx="1634" cy="510"/>
          </a:xfrm>
        </p:grpSpPr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5F92B07E-9643-4AF5-9091-E5EB228B6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3596"/>
              <a:ext cx="163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8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No </a:t>
              </a:r>
              <a:r>
                <a:rPr lang="en-US" altLang="es-PE" sz="18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permitido</a:t>
              </a:r>
              <a:r>
                <a:rPr lang="en-US" altLang="es-PE" sz="18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s-PE" sz="18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s-PE" sz="18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50 </a:t>
              </a:r>
              <a:r>
                <a:rPr lang="en-US" altLang="es-PE" sz="18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ya</a:t>
              </a:r>
              <a:r>
                <a:rPr lang="en-US" altLang="es-PE" sz="18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s-PE" sz="1800" b="1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existe</a:t>
              </a:r>
              <a:r>
                <a:rPr lang="en-US" altLang="es-PE" sz="18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8" name="Line 43">
              <a:extLst>
                <a:ext uri="{FF2B5EF4-FFF2-40B4-BE49-F238E27FC236}">
                  <a16:creationId xmlns:a16="http://schemas.microsoft.com/office/drawing/2014/main" id="{0BDCB5DB-C889-48EE-B777-C563CD4F0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3456"/>
              <a:ext cx="1" cy="32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9" name="Picture 44">
            <a:extLst>
              <a:ext uri="{FF2B5EF4-FFF2-40B4-BE49-F238E27FC236}">
                <a16:creationId xmlns:a16="http://schemas.microsoft.com/office/drawing/2014/main" id="{3BE1BA0E-812A-41C0-8CFE-61E9635D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06" y="2461454"/>
            <a:ext cx="66865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5">
            <a:extLst>
              <a:ext uri="{FF2B5EF4-FFF2-40B4-BE49-F238E27FC236}">
                <a16:creationId xmlns:a16="http://schemas.microsoft.com/office/drawing/2014/main" id="{D386818D-A522-4B38-B2FF-16DF54B2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06" y="5037967"/>
            <a:ext cx="66865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6">
            <a:extLst>
              <a:ext uri="{FF2B5EF4-FFF2-40B4-BE49-F238E27FC236}">
                <a16:creationId xmlns:a16="http://schemas.microsoft.com/office/drawing/2014/main" id="{2E8CFDA4-AA21-4864-8FC0-FDD96D10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06" y="5295142"/>
            <a:ext cx="66865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Box 47">
            <a:extLst>
              <a:ext uri="{FF2B5EF4-FFF2-40B4-BE49-F238E27FC236}">
                <a16:creationId xmlns:a16="http://schemas.microsoft.com/office/drawing/2014/main" id="{69218E37-0F30-4191-926B-5CDA04A68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8" y="3606042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s-PE" b="1"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698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>
            <a:extLst>
              <a:ext uri="{FF2B5EF4-FFF2-40B4-BE49-F238E27FC236}">
                <a16:creationId xmlns:a16="http://schemas.microsoft.com/office/drawing/2014/main" id="{D3749C16-8579-4942-ABC7-F5438CACA86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38018" y="3000375"/>
            <a:ext cx="7826375" cy="20288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1060696-2974-410B-8B13-6F6BB07CC3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63418" y="3340100"/>
            <a:ext cx="74961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CREATE TABLE   departments(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department_id        NUMBER(4),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department_name      VARCHAR2(30) 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CONSTRAINT dept_name_nn NOT NULL,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manager_id           NUMBER(6),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location_id          NUMBER(4),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CONSTRAINT dept_id_pk PRIMARY KEY(department_id));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E3B2B301-C5EC-42F8-A428-DE398BA56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/>
          <a:lstStyle/>
          <a:p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La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0C7D894-8F84-4CCF-84FF-A37232E432C3}"/>
              </a:ext>
            </a:extLst>
          </p:cNvPr>
          <p:cNvSpPr txBox="1">
            <a:spLocks noChangeArrowheads="1"/>
          </p:cNvSpPr>
          <p:nvPr/>
        </p:nvSpPr>
        <p:spPr>
          <a:xfrm>
            <a:off x="985079" y="2206625"/>
            <a:ext cx="7926388" cy="381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Definida</a:t>
            </a:r>
            <a:r>
              <a:rPr lang="en-US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a </a:t>
            </a:r>
            <a:r>
              <a:rPr lang="en-US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nivel</a:t>
            </a:r>
            <a:r>
              <a:rPr lang="en-US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tabla</a:t>
            </a:r>
            <a:r>
              <a:rPr lang="en-US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o de </a:t>
            </a:r>
            <a:r>
              <a:rPr lang="en-US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columna</a:t>
            </a:r>
            <a:r>
              <a:rPr lang="en-US" altLang="es-PE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CFB1CC29-55FE-46F4-A43C-57B347B090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55581" y="4649788"/>
            <a:ext cx="6642100" cy="27146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76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>
            <a:extLst>
              <a:ext uri="{FF2B5EF4-FFF2-40B4-BE49-F238E27FC236}">
                <a16:creationId xmlns:a16="http://schemas.microsoft.com/office/drawing/2014/main" id="{DBD0A24D-EA1E-495B-9137-491FA5CE6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013" y="359568"/>
            <a:ext cx="7408863" cy="881063"/>
          </a:xfrm>
          <a:noFill/>
          <a:ln/>
        </p:spPr>
        <p:txBody>
          <a:bodyPr/>
          <a:lstStyle/>
          <a:p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La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0509511B-9584-42D9-9640-D82B3C81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70" y="1240631"/>
            <a:ext cx="194925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s-PE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DEPARTMENTS</a:t>
            </a:r>
            <a:r>
              <a:rPr lang="en-US" altLang="es-PE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1FD298FD-EC9D-4188-B292-C3EE5B0E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157" y="3374231"/>
            <a:ext cx="157094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s-PE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EMPLOYEES</a:t>
            </a:r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2FB99039-C2A9-480D-8021-FA0C05C79EE3}"/>
              </a:ext>
            </a:extLst>
          </p:cNvPr>
          <p:cNvGrpSpPr>
            <a:grpSpLocks/>
          </p:cNvGrpSpPr>
          <p:nvPr/>
        </p:nvGrpSpPr>
        <p:grpSpPr bwMode="auto">
          <a:xfrm>
            <a:off x="8774182" y="3718722"/>
            <a:ext cx="1808163" cy="598488"/>
            <a:chOff x="4542" y="2209"/>
            <a:chExt cx="1139" cy="377"/>
          </a:xfrm>
        </p:grpSpPr>
        <p:sp>
          <p:nvSpPr>
            <p:cNvPr id="8" name="Line 39">
              <a:extLst>
                <a:ext uri="{FF2B5EF4-FFF2-40B4-BE49-F238E27FC236}">
                  <a16:creationId xmlns:a16="http://schemas.microsoft.com/office/drawing/2014/main" id="{943314F7-037F-48B9-8DCB-8296F72C4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2" y="2333"/>
              <a:ext cx="287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8E6C14B4-DBAA-446A-B2C7-B1060C07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2209"/>
              <a:ext cx="840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8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FOREIGN</a:t>
              </a:r>
              <a:br>
                <a:rPr lang="en-US" altLang="es-PE" sz="18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</a:br>
              <a:r>
                <a:rPr lang="en-US" altLang="es-PE" sz="18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KEY</a:t>
              </a:r>
            </a:p>
          </p:txBody>
        </p:sp>
      </p:grpSp>
      <p:sp>
        <p:nvSpPr>
          <p:cNvPr id="10" name="Freeform 41">
            <a:extLst>
              <a:ext uri="{FF2B5EF4-FFF2-40B4-BE49-F238E27FC236}">
                <a16:creationId xmlns:a16="http://schemas.microsoft.com/office/drawing/2014/main" id="{222D3C78-D430-41BC-AEF1-01B8662AD8C6}"/>
              </a:ext>
            </a:extLst>
          </p:cNvPr>
          <p:cNvSpPr>
            <a:spLocks/>
          </p:cNvSpPr>
          <p:nvPr/>
        </p:nvSpPr>
        <p:spPr bwMode="auto">
          <a:xfrm>
            <a:off x="4797495" y="2986881"/>
            <a:ext cx="3614737" cy="646113"/>
          </a:xfrm>
          <a:custGeom>
            <a:avLst/>
            <a:gdLst>
              <a:gd name="T0" fmla="*/ 0 w 2741"/>
              <a:gd name="T1" fmla="*/ 0 h 309"/>
              <a:gd name="T2" fmla="*/ 0 w 2741"/>
              <a:gd name="T3" fmla="*/ 153 h 309"/>
              <a:gd name="T4" fmla="*/ 2740 w 2741"/>
              <a:gd name="T5" fmla="*/ 153 h 309"/>
              <a:gd name="T6" fmla="*/ 2740 w 2741"/>
              <a:gd name="T7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309">
                <a:moveTo>
                  <a:pt x="0" y="0"/>
                </a:moveTo>
                <a:lnTo>
                  <a:pt x="0" y="153"/>
                </a:lnTo>
                <a:lnTo>
                  <a:pt x="2740" y="153"/>
                </a:lnTo>
                <a:lnTo>
                  <a:pt x="2740" y="308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BAB07BA2-26D9-457A-8562-0CF48465C129}"/>
              </a:ext>
            </a:extLst>
          </p:cNvPr>
          <p:cNvGrpSpPr>
            <a:grpSpLocks/>
          </p:cNvGrpSpPr>
          <p:nvPr/>
        </p:nvGrpSpPr>
        <p:grpSpPr bwMode="auto">
          <a:xfrm>
            <a:off x="4973707" y="5437988"/>
            <a:ext cx="3286125" cy="350838"/>
            <a:chOff x="2148" y="3075"/>
            <a:chExt cx="2070" cy="221"/>
          </a:xfrm>
        </p:grpSpPr>
        <p:sp>
          <p:nvSpPr>
            <p:cNvPr id="12" name="AutoShape 43">
              <a:extLst>
                <a:ext uri="{FF2B5EF4-FFF2-40B4-BE49-F238E27FC236}">
                  <a16:creationId xmlns:a16="http://schemas.microsoft.com/office/drawing/2014/main" id="{7D984369-FB07-4500-AB80-296E26B42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3075"/>
              <a:ext cx="384" cy="216"/>
            </a:xfrm>
            <a:prstGeom prst="upArrow">
              <a:avLst>
                <a:gd name="adj1" fmla="val 50000"/>
                <a:gd name="adj2" fmla="val 49931"/>
              </a:avLst>
            </a:prstGeom>
            <a:solidFill>
              <a:srgbClr val="FFCC99"/>
            </a:solidFill>
            <a:ln>
              <a:noFill/>
            </a:ln>
            <a:effectLst>
              <a:outerShdw dist="53882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3" name="Rectangle 44">
              <a:extLst>
                <a:ext uri="{FF2B5EF4-FFF2-40B4-BE49-F238E27FC236}">
                  <a16:creationId xmlns:a16="http://schemas.microsoft.com/office/drawing/2014/main" id="{7823B5D7-3CBC-44FC-9329-D0267106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076"/>
              <a:ext cx="1634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8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INSERT INTO</a:t>
              </a:r>
            </a:p>
          </p:txBody>
        </p:sp>
      </p:grpSp>
      <p:grpSp>
        <p:nvGrpSpPr>
          <p:cNvPr id="14" name="Group 45">
            <a:extLst>
              <a:ext uri="{FF2B5EF4-FFF2-40B4-BE49-F238E27FC236}">
                <a16:creationId xmlns:a16="http://schemas.microsoft.com/office/drawing/2014/main" id="{0FF3FD0E-808F-49DE-8843-F7BE4D800039}"/>
              </a:ext>
            </a:extLst>
          </p:cNvPr>
          <p:cNvGrpSpPr>
            <a:grpSpLocks/>
          </p:cNvGrpSpPr>
          <p:nvPr/>
        </p:nvGrpSpPr>
        <p:grpSpPr bwMode="auto">
          <a:xfrm>
            <a:off x="8753545" y="5337969"/>
            <a:ext cx="1874837" cy="558800"/>
            <a:chOff x="4529" y="3012"/>
            <a:chExt cx="1181" cy="352"/>
          </a:xfrm>
        </p:grpSpPr>
        <p:sp>
          <p:nvSpPr>
            <p:cNvPr id="15" name="Rectangle 46">
              <a:extLst>
                <a:ext uri="{FF2B5EF4-FFF2-40B4-BE49-F238E27FC236}">
                  <a16:creationId xmlns:a16="http://schemas.microsoft.com/office/drawing/2014/main" id="{82E6B590-F9E8-428B-B62C-63B878AB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3012"/>
              <a:ext cx="106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altLang="es-PE" sz="18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No </a:t>
              </a:r>
              <a:r>
                <a:rPr lang="en-US" altLang="es-PE" sz="18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permitido</a:t>
              </a:r>
              <a:br>
                <a:rPr lang="en-US" altLang="es-PE" sz="18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es-PE" sz="18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(9 no </a:t>
              </a:r>
              <a:r>
                <a:rPr lang="en-US" altLang="es-PE" sz="18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existe</a:t>
              </a:r>
              <a:r>
                <a:rPr lang="en-US" altLang="es-PE" sz="18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6" name="Line 47">
              <a:extLst>
                <a:ext uri="{FF2B5EF4-FFF2-40B4-BE49-F238E27FC236}">
                  <a16:creationId xmlns:a16="http://schemas.microsoft.com/office/drawing/2014/main" id="{FABBFD8F-B3E6-45E7-9527-6FD3FA6E9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9" y="3345"/>
              <a:ext cx="260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7" name="Group 48">
            <a:extLst>
              <a:ext uri="{FF2B5EF4-FFF2-40B4-BE49-F238E27FC236}">
                <a16:creationId xmlns:a16="http://schemas.microsoft.com/office/drawing/2014/main" id="{5BC0058C-C5DF-40AF-99F7-A2754EDEC20E}"/>
              </a:ext>
            </a:extLst>
          </p:cNvPr>
          <p:cNvGrpSpPr>
            <a:grpSpLocks/>
          </p:cNvGrpSpPr>
          <p:nvPr/>
        </p:nvGrpSpPr>
        <p:grpSpPr bwMode="auto">
          <a:xfrm>
            <a:off x="8775770" y="6068219"/>
            <a:ext cx="1931987" cy="339725"/>
            <a:chOff x="4543" y="3472"/>
            <a:chExt cx="968" cy="214"/>
          </a:xfrm>
        </p:grpSpPr>
        <p:sp>
          <p:nvSpPr>
            <p:cNvPr id="18" name="Rectangle 49">
              <a:extLst>
                <a:ext uri="{FF2B5EF4-FFF2-40B4-BE49-F238E27FC236}">
                  <a16:creationId xmlns:a16="http://schemas.microsoft.com/office/drawing/2014/main" id="{0E060B17-5186-4798-BD28-3B2C35F06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3472"/>
              <a:ext cx="68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800" b="1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Times New Roman" panose="02020603050405020304" pitchFamily="18" charset="0"/>
                </a:rPr>
                <a:t>Permitido</a:t>
              </a:r>
              <a:r>
                <a:rPr lang="en-US" altLang="es-PE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9" name="Line 50">
              <a:extLst>
                <a:ext uri="{FF2B5EF4-FFF2-40B4-BE49-F238E27FC236}">
                  <a16:creationId xmlns:a16="http://schemas.microsoft.com/office/drawing/2014/main" id="{47FF00F0-1712-4C4E-83B5-4A776CF80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3" y="3545"/>
              <a:ext cx="260" cy="1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E9B0D789-1541-4E9B-8CEC-100C28E64AD0}"/>
              </a:ext>
            </a:extLst>
          </p:cNvPr>
          <p:cNvGrpSpPr>
            <a:grpSpLocks/>
          </p:cNvGrpSpPr>
          <p:nvPr/>
        </p:nvGrpSpPr>
        <p:grpSpPr bwMode="auto">
          <a:xfrm>
            <a:off x="1839982" y="2310608"/>
            <a:ext cx="1706563" cy="598488"/>
            <a:chOff x="174" y="1322"/>
            <a:chExt cx="1075" cy="377"/>
          </a:xfrm>
        </p:grpSpPr>
        <p:sp>
          <p:nvSpPr>
            <p:cNvPr id="21" name="Rectangle 52">
              <a:extLst>
                <a:ext uri="{FF2B5EF4-FFF2-40B4-BE49-F238E27FC236}">
                  <a16:creationId xmlns:a16="http://schemas.microsoft.com/office/drawing/2014/main" id="{6EC4B1FA-D0E3-49A0-9BEA-915EB6BE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" y="1322"/>
              <a:ext cx="840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es-PE" sz="18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PRIMARY</a:t>
              </a:r>
              <a:br>
                <a:rPr lang="en-US" altLang="es-PE" sz="18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</a:br>
              <a:r>
                <a:rPr lang="en-US" altLang="es-PE" sz="18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KEY</a:t>
              </a:r>
            </a:p>
          </p:txBody>
        </p:sp>
        <p:sp>
          <p:nvSpPr>
            <p:cNvPr id="22" name="Line 53">
              <a:extLst>
                <a:ext uri="{FF2B5EF4-FFF2-40B4-BE49-F238E27FC236}">
                  <a16:creationId xmlns:a16="http://schemas.microsoft.com/office/drawing/2014/main" id="{5912C79C-4A4D-4690-A1BF-DA8822CD6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" y="1518"/>
              <a:ext cx="391" cy="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23" name="Picture 54">
            <a:extLst>
              <a:ext uri="{FF2B5EF4-FFF2-40B4-BE49-F238E27FC236}">
                <a16:creationId xmlns:a16="http://schemas.microsoft.com/office/drawing/2014/main" id="{AA2788AB-5B19-4D22-A496-79860B27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07" y="1570831"/>
            <a:ext cx="66865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 Box 55">
            <a:extLst>
              <a:ext uri="{FF2B5EF4-FFF2-40B4-BE49-F238E27FC236}">
                <a16:creationId xmlns:a16="http://schemas.microsoft.com/office/drawing/2014/main" id="{C23FCCFB-3147-4E71-9E30-D9C07E0D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120" y="2715419"/>
            <a:ext cx="3667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s-PE" b="1">
                <a:latin typeface="Arial" panose="020B0604020202020204" pitchFamily="34" charset="0"/>
              </a:rPr>
              <a:t>…</a:t>
            </a:r>
          </a:p>
        </p:txBody>
      </p:sp>
      <p:pic>
        <p:nvPicPr>
          <p:cNvPr id="25" name="Picture 56">
            <a:extLst>
              <a:ext uri="{FF2B5EF4-FFF2-40B4-BE49-F238E27FC236}">
                <a16:creationId xmlns:a16="http://schemas.microsoft.com/office/drawing/2014/main" id="{72851527-77A8-4F06-8767-CB5013278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70" y="3779044"/>
            <a:ext cx="6686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57">
            <a:extLst>
              <a:ext uri="{FF2B5EF4-FFF2-40B4-BE49-F238E27FC236}">
                <a16:creationId xmlns:a16="http://schemas.microsoft.com/office/drawing/2014/main" id="{957624B2-E8C5-4899-BA2E-8BB16AA6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70" y="5134769"/>
            <a:ext cx="36671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s-PE" b="1">
                <a:latin typeface="Arial" panose="020B0604020202020204" pitchFamily="34" charset="0"/>
              </a:rPr>
              <a:t>…</a:t>
            </a:r>
          </a:p>
        </p:txBody>
      </p:sp>
      <p:pic>
        <p:nvPicPr>
          <p:cNvPr id="27" name="Picture 58">
            <a:extLst>
              <a:ext uri="{FF2B5EF4-FFF2-40B4-BE49-F238E27FC236}">
                <a16:creationId xmlns:a16="http://schemas.microsoft.com/office/drawing/2014/main" id="{C5109F9E-B398-4B22-B2E1-B68D8AD3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70" y="5801519"/>
            <a:ext cx="6686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81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>
            <a:extLst>
              <a:ext uri="{FF2B5EF4-FFF2-40B4-BE49-F238E27FC236}">
                <a16:creationId xmlns:a16="http://schemas.microsoft.com/office/drawing/2014/main" id="{9ECEFCAD-173C-4BD2-A10F-C47A7FB7B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/>
          <a:lstStyle/>
          <a:p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La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BD5850D-3923-43B2-A7DC-1B73B2096CA6}"/>
              </a:ext>
            </a:extLst>
          </p:cNvPr>
          <p:cNvSpPr txBox="1">
            <a:spLocks noChangeArrowheads="1"/>
          </p:cNvSpPr>
          <p:nvPr/>
        </p:nvSpPr>
        <p:spPr>
          <a:xfrm>
            <a:off x="860425" y="1828800"/>
            <a:ext cx="7385050" cy="381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Definida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a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nivel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tabla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o de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columna</a:t>
            </a:r>
            <a:r>
              <a:rPr lang="en-US" altLang="es-PE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6542ADB-A7B8-4F25-AA52-A41908A6D69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64786" y="2627312"/>
            <a:ext cx="7791450" cy="3390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F036649D-5A5B-40DB-BF6C-1288DBDBF0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669623" y="5118099"/>
            <a:ext cx="6994525" cy="57943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3EB32142-A309-435B-A3E6-134578C265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96536" y="2868612"/>
            <a:ext cx="5102225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NUMBER(6),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VARCHAR2(25) NOT NULL,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email            VARCHAR2(25),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salary           NUMBER(8,2),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NUMBER(2,2),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DATE NOT NULL,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NUMBER(4),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CONSTRAINT 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emp_dept_fk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FOREIGN KEY (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REFERENCES departments(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CONSTRAINT 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emp_email_uk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UNIQUE(email));</a:t>
            </a:r>
          </a:p>
        </p:txBody>
      </p:sp>
    </p:spTree>
    <p:extLst>
      <p:ext uri="{BB962C8B-B14F-4D97-AF65-F5344CB8AC3E}">
        <p14:creationId xmlns:p14="http://schemas.microsoft.com/office/powerpoint/2010/main" val="23153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3AB30F1E-2AFE-45FF-9E48-1C32E1896F6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331" y="5336552"/>
            <a:ext cx="7473950" cy="10775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PE" dirty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C3D0059-5FC0-4761-A941-3DACEA14B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/>
          <a:lstStyle/>
          <a:p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La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endParaRPr lang="en-US" altLang="es-PE" dirty="0">
              <a:solidFill>
                <a:srgbClr val="00B050"/>
              </a:solidFill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F308C85-0555-4F1F-BA54-AC9B1D2F886A}"/>
              </a:ext>
            </a:extLst>
          </p:cNvPr>
          <p:cNvSpPr txBox="1">
            <a:spLocks noChangeArrowheads="1"/>
          </p:cNvSpPr>
          <p:nvPr/>
        </p:nvSpPr>
        <p:spPr>
          <a:xfrm>
            <a:off x="1949105" y="2107095"/>
            <a:ext cx="7773987" cy="2828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Define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una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condición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que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debe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satisfacer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cada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fila</a:t>
            </a:r>
            <a:r>
              <a:rPr lang="es-ES_tradnl" altLang="es-PE" dirty="0">
                <a:solidFill>
                  <a:srgbClr val="7030A0"/>
                </a:solidFill>
              </a:rPr>
              <a:t>.</a:t>
            </a:r>
            <a:endParaRPr lang="en-US" altLang="es-PE" dirty="0">
              <a:solidFill>
                <a:srgbClr val="7030A0"/>
              </a:solidFill>
            </a:endParaRPr>
          </a:p>
          <a:p>
            <a:r>
              <a:rPr lang="en-GB" altLang="es-PE" dirty="0">
                <a:solidFill>
                  <a:srgbClr val="0070C0"/>
                </a:solidFill>
                <a:cs typeface="Times New Roman" panose="02020603050405020304" pitchFamily="18" charset="0"/>
              </a:rPr>
              <a:t>No se </a:t>
            </a:r>
            <a:r>
              <a:rPr lang="en-GB" altLang="es-PE" dirty="0" err="1">
                <a:solidFill>
                  <a:srgbClr val="0070C0"/>
                </a:solidFill>
                <a:cs typeface="Times New Roman" panose="02020603050405020304" pitchFamily="18" charset="0"/>
              </a:rPr>
              <a:t>permiten</a:t>
            </a:r>
            <a:r>
              <a:rPr lang="en-GB" altLang="es-PE" dirty="0">
                <a:solidFill>
                  <a:srgbClr val="0070C0"/>
                </a:solidFill>
                <a:cs typeface="Times New Roman" panose="02020603050405020304" pitchFamily="18" charset="0"/>
              </a:rPr>
              <a:t> las </a:t>
            </a:r>
            <a:r>
              <a:rPr lang="en-GB" altLang="es-PE" dirty="0" err="1">
                <a:solidFill>
                  <a:srgbClr val="0070C0"/>
                </a:solidFill>
                <a:cs typeface="Times New Roman" panose="02020603050405020304" pitchFamily="18" charset="0"/>
              </a:rPr>
              <a:t>siguientes</a:t>
            </a:r>
            <a:r>
              <a:rPr lang="en-GB" altLang="es-PE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0070C0"/>
                </a:solidFill>
                <a:cs typeface="Times New Roman" panose="02020603050405020304" pitchFamily="18" charset="0"/>
              </a:rPr>
              <a:t>expresiones</a:t>
            </a:r>
            <a:r>
              <a:rPr lang="en-US" altLang="es-PE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GB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Referencias</a:t>
            </a:r>
            <a:r>
              <a:rPr lang="en-GB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a las </a:t>
            </a:r>
            <a:r>
              <a:rPr lang="en-GB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pseudocolumnas</a:t>
            </a:r>
            <a:r>
              <a:rPr lang="en-GB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CURRVAL</a:t>
            </a:r>
            <a:r>
              <a:rPr lang="en-GB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, </a:t>
            </a:r>
            <a:r>
              <a:rPr lang="en-GB" altLang="es-P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GB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, </a:t>
            </a:r>
            <a:r>
              <a:rPr lang="en-GB" altLang="es-P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GB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y </a:t>
            </a:r>
            <a:r>
              <a:rPr lang="en-GB" altLang="es-P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ROWNUM</a:t>
            </a:r>
            <a:r>
              <a:rPr lang="en-US" altLang="es-PE" dirty="0">
                <a:solidFill>
                  <a:srgbClr val="C00000"/>
                </a:solidFill>
              </a:rPr>
              <a:t>  </a:t>
            </a:r>
          </a:p>
          <a:p>
            <a:pPr lvl="1"/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Llamadas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a las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funciones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SYSDATE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, </a:t>
            </a:r>
            <a:r>
              <a:rPr lang="en-GB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, </a:t>
            </a:r>
            <a:r>
              <a:rPr lang="en-GB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y </a:t>
            </a:r>
            <a:r>
              <a:rPr lang="en-GB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USERENV</a:t>
            </a:r>
            <a:r>
              <a:rPr lang="en-US" altLang="es-PE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Consultas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que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hagan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referencia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a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otros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valores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otras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filas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9C1DA917-8315-4799-BD47-0F0FB8956F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561431" y="5823692"/>
            <a:ext cx="4013200" cy="3783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7728954B-8626-4065-9060-5F613F53A27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12580" y="5347666"/>
            <a:ext cx="7910512" cy="68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..., salary	NUMBER(2)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CONSTRAINT </a:t>
            </a:r>
            <a:r>
              <a:rPr lang="en-US" altLang="es-P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emp_salary_min</a:t>
            </a:r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eaLnBrk="0" hangingPunct="0"/>
            <a:r>
              <a:rPr lang="en-US" altLang="es-P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CHECK (salary &gt; 0),...</a:t>
            </a:r>
          </a:p>
        </p:txBody>
      </p:sp>
    </p:spTree>
    <p:extLst>
      <p:ext uri="{BB962C8B-B14F-4D97-AF65-F5344CB8AC3E}">
        <p14:creationId xmlns:p14="http://schemas.microsoft.com/office/powerpoint/2010/main" val="325458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9819AE-8CF4-4FC0-AB54-6B0D1CF02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Adición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Sintaxis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  <a:r>
              <a:rPr lang="es-ES_tradnl" altLang="es-PE" dirty="0">
                <a:solidFill>
                  <a:srgbClr val="00B050"/>
                </a:solidFill>
              </a:rPr>
              <a:t> </a:t>
            </a:r>
            <a:endParaRPr lang="en-US" altLang="es-PE" dirty="0">
              <a:solidFill>
                <a:srgbClr val="00B05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62E79E-396F-48C6-8A1D-D8994D9E4995}"/>
              </a:ext>
            </a:extLst>
          </p:cNvPr>
          <p:cNvSpPr txBox="1">
            <a:spLocks noChangeArrowheads="1"/>
          </p:cNvSpPr>
          <p:nvPr/>
        </p:nvSpPr>
        <p:spPr>
          <a:xfrm>
            <a:off x="1933851" y="2413207"/>
            <a:ext cx="7385050" cy="214471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Utilice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sentencia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para</a:t>
            </a:r>
            <a:r>
              <a:rPr lang="en-US" altLang="es-PE" dirty="0">
                <a:solidFill>
                  <a:srgbClr val="002060"/>
                </a:solidFill>
              </a:rPr>
              <a:t>:</a:t>
            </a:r>
          </a:p>
          <a:p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Agregar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o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borrar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una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restricción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, sin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modificar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su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estructura</a:t>
            </a:r>
            <a:r>
              <a:rPr lang="en-US" altLang="es-PE" dirty="0">
                <a:solidFill>
                  <a:srgbClr val="7030A0"/>
                </a:solidFill>
              </a:rPr>
              <a:t> </a:t>
            </a:r>
          </a:p>
          <a:p>
            <a:r>
              <a:rPr lang="en-GB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Activar</a:t>
            </a:r>
            <a:r>
              <a:rPr lang="en-GB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o </a:t>
            </a:r>
            <a:r>
              <a:rPr lang="en-GB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desactivar</a:t>
            </a:r>
            <a:r>
              <a:rPr lang="en-GB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restricciones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altLang="es-PE" dirty="0" err="1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Agregar</a:t>
            </a:r>
            <a:r>
              <a:rPr lang="en-US" altLang="es-PE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s-PE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utilizando</a:t>
            </a:r>
            <a:r>
              <a:rPr lang="en-US" altLang="es-PE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cláusula</a:t>
            </a:r>
            <a:r>
              <a:rPr lang="en-US" altLang="es-PE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altLang="es-PE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7D38E2-1600-45A3-9F21-9332A9AEDA0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81489" y="4807157"/>
            <a:ext cx="7493000" cy="6905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ALTER TABLE	 </a:t>
            </a:r>
            <a:r>
              <a:rPr lang="en-US" altLang="es-PE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ADD [CONSTRAINT </a:t>
            </a:r>
            <a:r>
              <a:rPr lang="en-US" altLang="es-PE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altLang="es-PE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s-PE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727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C40BEC-AE29-4976-91B6-2AA83427E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/>
          <a:lstStyle/>
          <a:p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Adición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CDA3DF-68B7-43FF-A4C3-71E7FB9EEDCA}"/>
              </a:ext>
            </a:extLst>
          </p:cNvPr>
          <p:cNvSpPr txBox="1">
            <a:spLocks noChangeArrowheads="1"/>
          </p:cNvSpPr>
          <p:nvPr/>
        </p:nvSpPr>
        <p:spPr>
          <a:xfrm>
            <a:off x="1530351" y="1802296"/>
            <a:ext cx="7997962" cy="1524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5000"/>
              </a:lnSpc>
              <a:buFont typeface="Arial" panose="020B0604020202020204" pitchFamily="34" charset="0"/>
              <a:buNone/>
            </a:pP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Agregue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a la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tabla</a:t>
            </a:r>
            <a:endParaRPr lang="en-US" altLang="es-PE" dirty="0">
              <a:solidFill>
                <a:srgbClr val="7030A0"/>
              </a:solidFill>
            </a:endParaRPr>
          </a:p>
          <a:p>
            <a:pPr>
              <a:lnSpc>
                <a:spcPct val="65000"/>
              </a:lnSpc>
              <a:buFont typeface="Arial" panose="020B0604020202020204" pitchFamily="34" charset="0"/>
              <a:buNone/>
            </a:pPr>
            <a:r>
              <a:rPr lang="en-US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que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indique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que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ya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debe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existir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un</a:t>
            </a:r>
            <a:endParaRPr lang="en-US" altLang="es-PE" dirty="0">
              <a:solidFill>
                <a:srgbClr val="7030A0"/>
              </a:solidFill>
            </a:endParaRPr>
          </a:p>
          <a:p>
            <a:pPr>
              <a:lnSpc>
                <a:spcPct val="65000"/>
              </a:lnSpc>
              <a:buFont typeface="Arial" panose="020B0604020202020204" pitchFamily="34" charset="0"/>
              <a:buNone/>
            </a:pP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director 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como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empleado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válido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en</a:t>
            </a:r>
            <a:r>
              <a:rPr lang="en-GB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la table</a:t>
            </a:r>
          </a:p>
          <a:p>
            <a:pPr>
              <a:lnSpc>
                <a:spcPct val="65000"/>
              </a:lnSpc>
              <a:buFont typeface="Arial" panose="020B0604020202020204" pitchFamily="34" charset="0"/>
              <a:buNone/>
            </a:pPr>
            <a:r>
              <a:rPr lang="en-GB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s-PE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37B9FF5-C5AE-4F68-AAE3-42DE55A725B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02566" y="3611493"/>
            <a:ext cx="7494588" cy="13541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P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1F51D65-3A71-467D-9D61-458965ECBD8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6066" y="3567043"/>
            <a:ext cx="74803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ALTER TABLE     employees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ADD CONSTRAINT  emp_manager_fk 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FOREIGN KEY(manager_id) 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REFERENCES employees(employee_id);</a:t>
            </a:r>
          </a:p>
          <a:p>
            <a:pPr eaLnBrk="0" hangingPunct="0"/>
            <a:r>
              <a:rPr lang="en-US" altLang="es-PE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Table altered.</a:t>
            </a:r>
          </a:p>
        </p:txBody>
      </p:sp>
    </p:spTree>
    <p:extLst>
      <p:ext uri="{BB962C8B-B14F-4D97-AF65-F5344CB8AC3E}">
        <p14:creationId xmlns:p14="http://schemas.microsoft.com/office/powerpoint/2010/main" val="179320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FD85D34-5020-47FC-8F2C-D8C0842A9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/>
          <a:lstStyle/>
          <a:p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Eliminación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739CB6-5E99-4846-87D2-9F39F3E94971}"/>
              </a:ext>
            </a:extLst>
          </p:cNvPr>
          <p:cNvSpPr txBox="1">
            <a:spLocks noChangeArrowheads="1"/>
          </p:cNvSpPr>
          <p:nvPr/>
        </p:nvSpPr>
        <p:spPr>
          <a:xfrm>
            <a:off x="860425" y="1857375"/>
            <a:ext cx="7385050" cy="2540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Elimine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de director de la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tabla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s-PE" dirty="0"/>
              <a:t>.</a:t>
            </a:r>
          </a:p>
          <a:p>
            <a:endParaRPr lang="en-US" altLang="es-PE" dirty="0"/>
          </a:p>
          <a:p>
            <a:pPr>
              <a:buFont typeface="Arial" panose="020B0604020202020204" pitchFamily="34" charset="0"/>
              <a:buNone/>
            </a:pPr>
            <a:endParaRPr lang="en-US" altLang="es-PE" dirty="0"/>
          </a:p>
          <a:p>
            <a:pPr>
              <a:buFont typeface="Arial" panose="020B0604020202020204" pitchFamily="34" charset="0"/>
              <a:buNone/>
            </a:pPr>
            <a:endParaRPr lang="en-US" altLang="es-PE" dirty="0"/>
          </a:p>
          <a:p>
            <a:pPr>
              <a:buFont typeface="Arial" panose="020B0604020202020204" pitchFamily="34" charset="0"/>
              <a:buNone/>
            </a:pPr>
            <a:endParaRPr lang="en-US" altLang="es-PE" dirty="0"/>
          </a:p>
          <a:p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Elimine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de la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tabla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y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borre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asociada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en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columna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EMPLOYEES.DEPARTMENT_ID</a:t>
            </a:r>
            <a:r>
              <a:rPr lang="en-US" altLang="es-PE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6" name="Arc 4">
            <a:extLst>
              <a:ext uri="{FF2B5EF4-FFF2-40B4-BE49-F238E27FC236}">
                <a16:creationId xmlns:a16="http://schemas.microsoft.com/office/drawing/2014/main" id="{8C74C835-1EE0-457B-A5B6-E2461774D9BB}"/>
              </a:ext>
            </a:extLst>
          </p:cNvPr>
          <p:cNvSpPr>
            <a:spLocks/>
          </p:cNvSpPr>
          <p:nvPr/>
        </p:nvSpPr>
        <p:spPr bwMode="ltGray">
          <a:xfrm>
            <a:off x="5464175" y="2922588"/>
            <a:ext cx="211138" cy="22542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A0293D-758F-49B9-BD04-7EF1F12C6AF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01700" y="2392363"/>
            <a:ext cx="7496175" cy="828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ALTER TABLE      employees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DROP CONSTRAINT  emp_manager_fk;</a:t>
            </a:r>
          </a:p>
          <a:p>
            <a:pPr eaLnBrk="0" hangingPunct="0"/>
            <a:r>
              <a:rPr lang="en-US" altLang="es-PE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Table altered.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6BDAD6-E926-4B12-8170-17E616C40A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27100" y="4586288"/>
            <a:ext cx="7470775" cy="828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ALTER TABLE	departments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DROP PRIMARY KEY CASCADE;</a:t>
            </a:r>
          </a:p>
          <a:p>
            <a:pPr eaLnBrk="0" hangingPunct="0"/>
            <a:r>
              <a:rPr lang="en-US" altLang="es-PE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Table altered.</a:t>
            </a:r>
          </a:p>
        </p:txBody>
      </p:sp>
    </p:spTree>
    <p:extLst>
      <p:ext uri="{BB962C8B-B14F-4D97-AF65-F5344CB8AC3E}">
        <p14:creationId xmlns:p14="http://schemas.microsoft.com/office/powerpoint/2010/main" val="32718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FF26-90D4-48E8-8163-943E045F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B050"/>
                </a:solidFill>
              </a:rPr>
              <a:t>CREACION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85B651-F179-453A-AE6A-E39410D1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C00000"/>
                </a:solidFill>
              </a:rPr>
              <a:t>Usted debe contar con privilegios para :</a:t>
            </a:r>
          </a:p>
          <a:p>
            <a:r>
              <a:rPr lang="es-PE" dirty="0">
                <a:solidFill>
                  <a:srgbClr val="0070C0"/>
                </a:solidFill>
              </a:rPr>
              <a:t>Crear tablas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pPr marL="0" indent="0">
              <a:buNone/>
            </a:pPr>
            <a:r>
              <a:rPr lang="es-PE" dirty="0">
                <a:solidFill>
                  <a:srgbClr val="C00000"/>
                </a:solidFill>
              </a:rPr>
              <a:t>Debe de especificar :</a:t>
            </a:r>
          </a:p>
          <a:p>
            <a:r>
              <a:rPr lang="es-PE" dirty="0">
                <a:solidFill>
                  <a:srgbClr val="0070C0"/>
                </a:solidFill>
              </a:rPr>
              <a:t>Nombre de la tabla.</a:t>
            </a:r>
          </a:p>
          <a:p>
            <a:r>
              <a:rPr lang="es-PE" dirty="0">
                <a:solidFill>
                  <a:srgbClr val="0070C0"/>
                </a:solidFill>
              </a:rPr>
              <a:t>Especificar nombre de columnas, tipo de dato y tamaño de columna.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78A3BE-5175-4786-8688-3BFE0050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89" y="3097905"/>
            <a:ext cx="8308222" cy="9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65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88F5F60-E201-4CD6-BDFF-35F3DD9A9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30225"/>
            <a:ext cx="7408863" cy="881063"/>
          </a:xfrm>
          <a:noFill/>
          <a:ln/>
        </p:spPr>
        <p:txBody>
          <a:bodyPr/>
          <a:lstStyle/>
          <a:p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Desactivación</a:t>
            </a:r>
            <a:r>
              <a:rPr lang="en-US" altLang="es-PE" dirty="0">
                <a:solidFill>
                  <a:srgbClr val="00B05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Restricciones</a:t>
            </a:r>
            <a:r>
              <a:rPr lang="en-US" altLang="es-PE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F466A3-91E0-42DB-B6C2-61E81D948BED}"/>
              </a:ext>
            </a:extLst>
          </p:cNvPr>
          <p:cNvSpPr txBox="1">
            <a:spLocks noChangeArrowheads="1"/>
          </p:cNvSpPr>
          <p:nvPr/>
        </p:nvSpPr>
        <p:spPr>
          <a:xfrm>
            <a:off x="860425" y="1828799"/>
            <a:ext cx="7385050" cy="160351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PE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Ejecute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cláusula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de la </a:t>
            </a:r>
            <a:r>
              <a:rPr lang="en-US" altLang="es-PE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sentencia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para </a:t>
            </a:r>
            <a:r>
              <a:rPr lang="en-US" altLang="es-PE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desactivar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integridad</a:t>
            </a:r>
            <a:r>
              <a:rPr lang="en-US" altLang="es-PE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Aplique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opción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para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desactivar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restricciones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integridad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dependientes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4ED8959-6AAF-4B2B-B6E0-EDC76F7F5D7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1863" y="3582988"/>
            <a:ext cx="7493000" cy="1133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ALTER TABLE		employees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DISABLE CONSTRAINT	emp_emp_id_pk CASCADE;</a:t>
            </a:r>
          </a:p>
          <a:p>
            <a:pPr eaLnBrk="0" hangingPunct="0"/>
            <a:r>
              <a:rPr lang="en-US" altLang="es-PE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Table altered.</a:t>
            </a:r>
          </a:p>
        </p:txBody>
      </p:sp>
    </p:spTree>
    <p:extLst>
      <p:ext uri="{BB962C8B-B14F-4D97-AF65-F5344CB8AC3E}">
        <p14:creationId xmlns:p14="http://schemas.microsoft.com/office/powerpoint/2010/main" val="226914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B2EAB-7990-4FE7-996C-72DC9C3E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B050"/>
                </a:solidFill>
              </a:rPr>
              <a:t>CREANDO LA TABLA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57985-F68D-4633-9BAC-7A28EA5F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Creando la tabla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>
                <a:solidFill>
                  <a:srgbClr val="C00000"/>
                </a:solidFill>
              </a:rPr>
              <a:t>Confirmando la creación: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A0CBD1-7A16-42F7-9F4F-3F47A456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04" y="2327140"/>
            <a:ext cx="8607972" cy="17478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DEECE6-E44F-4E63-B873-0DBEC029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04" y="4879468"/>
            <a:ext cx="8607972" cy="19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9093-C5A5-454C-9E57-904DF158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B050"/>
                </a:solidFill>
              </a:rPr>
              <a:t>TIPO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FDA4BD-6957-43C8-9333-279C696C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75" y="1802296"/>
            <a:ext cx="7608250" cy="46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0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123B4-E9E8-43C7-90BC-6FEAC790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B050"/>
                </a:solidFill>
              </a:rPr>
              <a:t>¿QUE SON LAS RESTRICCIONES?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51142-73D0-4081-99D7-BF3E3E78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s-PE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Las </a:t>
            </a:r>
            <a:r>
              <a:rPr lang="en-GB" altLang="es-PE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restricciones</a:t>
            </a:r>
            <a:r>
              <a:rPr lang="en-GB" altLang="es-PE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GB" altLang="es-PE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fuerzan</a:t>
            </a:r>
            <a:r>
              <a:rPr lang="en-GB" altLang="es-PE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las </a:t>
            </a:r>
            <a:r>
              <a:rPr lang="en-GB" altLang="es-PE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reglas</a:t>
            </a:r>
            <a:r>
              <a:rPr lang="en-GB" altLang="es-PE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a </a:t>
            </a:r>
            <a:r>
              <a:rPr lang="en-GB" altLang="es-PE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nivel</a:t>
            </a:r>
            <a:r>
              <a:rPr lang="en-GB" altLang="es-PE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de </a:t>
            </a:r>
            <a:r>
              <a:rPr lang="en-GB" altLang="es-PE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tabla</a:t>
            </a:r>
            <a:r>
              <a:rPr lang="en-US" altLang="es-PE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Las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restricciones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evitan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supresión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tabla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si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hay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dependencias</a:t>
            </a:r>
            <a:r>
              <a:rPr lang="en-US" altLang="es-PE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Son </a:t>
            </a:r>
            <a:r>
              <a:rPr lang="en-US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válidos</a:t>
            </a:r>
            <a:r>
              <a:rPr lang="en-US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los</a:t>
            </a:r>
            <a:r>
              <a:rPr lang="en-US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siguientes</a:t>
            </a:r>
            <a:r>
              <a:rPr lang="en-US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tipos</a:t>
            </a:r>
            <a:r>
              <a:rPr lang="en-US" altLang="es-PE" dirty="0">
                <a:solidFill>
                  <a:srgbClr val="C0000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C0000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NOT NULL</a:t>
            </a:r>
          </a:p>
          <a:p>
            <a:pPr lvl="1"/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UNIQUE </a:t>
            </a:r>
          </a:p>
          <a:p>
            <a:pPr lvl="1"/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PRIMARY KEY</a:t>
            </a:r>
          </a:p>
          <a:p>
            <a:pPr lvl="1"/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FOREIGN KEY</a:t>
            </a:r>
          </a:p>
          <a:p>
            <a:pPr lvl="1"/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CHECK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324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8922A-691C-4B34-9A1E-64E431C4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Instrucciones</a:t>
            </a:r>
            <a:r>
              <a:rPr lang="en-US" altLang="es-PE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sobre</a:t>
            </a:r>
            <a:r>
              <a:rPr lang="en-US" altLang="es-PE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Restricciones</a:t>
            </a:r>
            <a:endParaRPr lang="es-PE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48586-BFC1-4ABF-ADA3-F8758ECC6903}"/>
              </a:ext>
            </a:extLst>
          </p:cNvPr>
          <p:cNvSpPr txBox="1">
            <a:spLocks noChangeArrowheads="1"/>
          </p:cNvSpPr>
          <p:nvPr/>
        </p:nvSpPr>
        <p:spPr>
          <a:xfrm>
            <a:off x="860425" y="1828800"/>
            <a:ext cx="10350914" cy="42141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PE" dirty="0" err="1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Asigne</a:t>
            </a:r>
            <a:r>
              <a:rPr lang="en-US" altLang="es-PE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 un </a:t>
            </a:r>
            <a:r>
              <a:rPr lang="en-US" altLang="es-PE" dirty="0" err="1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nombre</a:t>
            </a:r>
            <a:r>
              <a:rPr lang="en-US" altLang="es-PE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 a </a:t>
            </a:r>
            <a:r>
              <a:rPr lang="en-US" altLang="es-PE" dirty="0" err="1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; </a:t>
            </a:r>
            <a:r>
              <a:rPr lang="en-US" altLang="es-PE" dirty="0" err="1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si</a:t>
            </a:r>
            <a:r>
              <a:rPr lang="en-US" altLang="es-PE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 no lo </a:t>
            </a:r>
            <a:r>
              <a:rPr lang="en-US" altLang="es-PE" dirty="0" err="1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hace</a:t>
            </a:r>
            <a:r>
              <a:rPr lang="en-US" altLang="es-PE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, Oracle Server genera un </a:t>
            </a:r>
            <a:r>
              <a:rPr lang="en-US" altLang="es-PE" dirty="0" err="1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nombre</a:t>
            </a:r>
            <a:r>
              <a:rPr lang="en-US" altLang="es-PE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 con el </a:t>
            </a:r>
            <a:r>
              <a:rPr lang="en-US" altLang="es-PE" dirty="0" err="1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formato</a:t>
            </a:r>
            <a:r>
              <a:rPr lang="en-US" altLang="es-PE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SYS_C</a:t>
            </a:r>
            <a:r>
              <a:rPr lang="en-US" altLang="es-PE" i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s-PE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Cree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Al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mismo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tiempo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que se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crea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tabla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, o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bien</a:t>
            </a:r>
            <a:r>
              <a:rPr lang="en-US" altLang="es-PE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Una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vez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creada</a:t>
            </a:r>
            <a:r>
              <a:rPr lang="en-US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 la </a:t>
            </a:r>
            <a:r>
              <a:rPr lang="en-US" altLang="es-PE" dirty="0" err="1">
                <a:solidFill>
                  <a:srgbClr val="002060"/>
                </a:solidFill>
                <a:cs typeface="Times New Roman" panose="02020603050405020304" pitchFamily="18" charset="0"/>
              </a:rPr>
              <a:t>tabla</a:t>
            </a:r>
            <a:r>
              <a:rPr lang="es-ES_tradnl" altLang="es-PE" dirty="0">
                <a:solidFill>
                  <a:srgbClr val="002060"/>
                </a:solidFill>
                <a:cs typeface="Times New Roman" panose="02020603050405020304" pitchFamily="18" charset="0"/>
              </a:rPr>
              <a:t>.</a:t>
            </a:r>
            <a:r>
              <a:rPr lang="en-US" altLang="es-PE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es-PE" dirty="0" err="1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Defina</a:t>
            </a:r>
            <a:r>
              <a:rPr lang="en-US" altLang="es-PE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 a </a:t>
            </a:r>
            <a:r>
              <a:rPr lang="en-US" altLang="es-PE" dirty="0" err="1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nivel</a:t>
            </a:r>
            <a:r>
              <a:rPr lang="en-US" altLang="es-PE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columna</a:t>
            </a:r>
            <a:r>
              <a:rPr lang="en-US" altLang="es-PE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 o de </a:t>
            </a:r>
            <a:r>
              <a:rPr lang="en-US" altLang="es-PE" dirty="0" err="1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tabla</a:t>
            </a:r>
            <a:r>
              <a:rPr lang="en-US" altLang="es-PE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es-PE" dirty="0" err="1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Visualice</a:t>
            </a:r>
            <a:r>
              <a:rPr lang="en-US" altLang="es-PE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una</a:t>
            </a:r>
            <a:r>
              <a:rPr lang="en-US" altLang="es-PE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en</a:t>
            </a:r>
            <a:r>
              <a:rPr lang="en-US" altLang="es-PE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el </a:t>
            </a:r>
            <a:r>
              <a:rPr lang="en-US" altLang="es-PE" dirty="0" err="1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diccionario</a:t>
            </a:r>
            <a:r>
              <a:rPr lang="en-US" altLang="es-PE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datos</a:t>
            </a:r>
            <a:r>
              <a:rPr lang="en-US" altLang="es-PE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53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7C224-6DC2-4305-A7AB-DE1757BC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B050"/>
                </a:solidFill>
              </a:rPr>
              <a:t>Definición de Restricciones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827479F2-5006-410A-8025-559E9D9BB9E3}"/>
              </a:ext>
            </a:extLst>
          </p:cNvPr>
          <p:cNvGrpSpPr>
            <a:grpSpLocks/>
          </p:cNvGrpSpPr>
          <p:nvPr/>
        </p:nvGrpSpPr>
        <p:grpSpPr bwMode="auto">
          <a:xfrm>
            <a:off x="2174323" y="1975679"/>
            <a:ext cx="7756525" cy="1606550"/>
            <a:chOff x="610" y="1136"/>
            <a:chExt cx="4886" cy="101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C6428E4-B700-42B5-8574-7956C63328C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10" y="1137"/>
              <a:ext cx="4766" cy="9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endPara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endPara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endPara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B0355E8-938A-406F-A48D-05ADF539BDA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87" y="1136"/>
              <a:ext cx="4809" cy="1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CREATE TABLE [</a:t>
              </a:r>
              <a:r>
                <a:rPr lang="en-US" altLang="es-PE" sz="1800" b="1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schema</a:t>
              </a:r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.]</a:t>
              </a:r>
              <a:r>
                <a:rPr lang="en-US" altLang="es-PE" sz="1800" b="1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table</a:t>
              </a:r>
            </a:p>
            <a:p>
              <a:pPr eaLnBrk="0" hangingPunct="0"/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    (</a:t>
              </a:r>
              <a:r>
                <a:rPr lang="en-US" altLang="es-PE" sz="1800" b="1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column</a:t>
              </a:r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s-PE" sz="1800" b="1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datatype</a:t>
              </a:r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[DEFAULT </a:t>
              </a:r>
              <a:r>
                <a:rPr lang="en-US" altLang="es-PE" sz="1800" b="1" i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expr</a:t>
              </a:r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</a:t>
              </a:r>
            </a:p>
            <a:p>
              <a:pPr eaLnBrk="0" hangingPunct="0"/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[</a:t>
              </a:r>
              <a:r>
                <a:rPr lang="en-US" altLang="es-PE" sz="1800" b="1" i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column_constraint</a:t>
              </a:r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],</a:t>
              </a:r>
            </a:p>
            <a:p>
              <a:pPr eaLnBrk="0" hangingPunct="0"/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...</a:t>
              </a:r>
            </a:p>
            <a:p>
              <a:pPr eaLnBrk="0" hangingPunct="0"/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[</a:t>
              </a:r>
              <a:r>
                <a:rPr lang="en-US" altLang="es-PE" sz="1800" b="1" i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table_constraint</a:t>
              </a:r>
              <a:r>
                <a:rPr lang="en-US" altLang="es-PE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][,...]);</a:t>
              </a: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770DD8D0-6336-4E0D-A39A-76BB8984A1EE}"/>
              </a:ext>
            </a:extLst>
          </p:cNvPr>
          <p:cNvGrpSpPr>
            <a:grpSpLocks/>
          </p:cNvGrpSpPr>
          <p:nvPr/>
        </p:nvGrpSpPr>
        <p:grpSpPr bwMode="auto">
          <a:xfrm>
            <a:off x="2180673" y="3937829"/>
            <a:ext cx="7758113" cy="2254250"/>
            <a:chOff x="614" y="2372"/>
            <a:chExt cx="4887" cy="1420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463FE5E-8AC5-4D8F-9C11-07B0648406D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14" y="2372"/>
              <a:ext cx="4767" cy="140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endPara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endPara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eaLnBrk="0" hangingPunct="0"/>
              <a:endPara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106557B-342E-4542-934D-1D07312AC2A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90" y="2373"/>
              <a:ext cx="4811" cy="1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s-PE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CREATE TABLE employees(</a:t>
              </a:r>
            </a:p>
            <a:p>
              <a:pPr eaLnBrk="0" hangingPunct="0"/>
              <a:r>
                <a:rPr lang="en-US" altLang="es-PE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 	     employee_id  NUMBER(6),</a:t>
              </a:r>
            </a:p>
            <a:p>
              <a:pPr eaLnBrk="0" hangingPunct="0"/>
              <a:r>
                <a:rPr lang="en-US" altLang="es-PE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   	     first_name   VARCHAR2(20),</a:t>
              </a:r>
            </a:p>
            <a:p>
              <a:pPr eaLnBrk="0" hangingPunct="0"/>
              <a:r>
                <a:rPr lang="en-US" altLang="es-PE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 	     ...</a:t>
              </a:r>
            </a:p>
            <a:p>
              <a:pPr eaLnBrk="0" hangingPunct="0"/>
              <a:r>
                <a:rPr lang="en-US" altLang="es-PE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 	     job_id       VARCHAR2(10) NOT NULL,</a:t>
              </a:r>
            </a:p>
            <a:p>
              <a:pPr eaLnBrk="0" hangingPunct="0"/>
              <a:r>
                <a:rPr lang="en-US" altLang="es-PE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	     CONSTRAINT emp_emp_id_pk </a:t>
              </a:r>
            </a:p>
            <a:p>
              <a:pPr eaLnBrk="0" hangingPunct="0"/>
              <a:r>
                <a:rPr lang="en-US" altLang="es-PE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		           	PRIMARY KEY (EMPLOYEE_ID));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59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>
            <a:extLst>
              <a:ext uri="{FF2B5EF4-FFF2-40B4-BE49-F238E27FC236}">
                <a16:creationId xmlns:a16="http://schemas.microsoft.com/office/drawing/2014/main" id="{7D374213-011D-48A9-9111-8D6F96B32A01}"/>
              </a:ext>
            </a:extLst>
          </p:cNvPr>
          <p:cNvSpPr txBox="1">
            <a:spLocks noChangeArrowheads="1"/>
          </p:cNvSpPr>
          <p:nvPr/>
        </p:nvSpPr>
        <p:spPr>
          <a:xfrm>
            <a:off x="863600" y="530225"/>
            <a:ext cx="7408863" cy="88106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PE" b="1" dirty="0">
                <a:solidFill>
                  <a:srgbClr val="00B050"/>
                </a:solidFill>
                <a:cs typeface="Times New Roman" panose="02020603050405020304" pitchFamily="18" charset="0"/>
              </a:rPr>
              <a:t>La </a:t>
            </a:r>
            <a:r>
              <a:rPr lang="en-US" altLang="es-PE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s-PE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s-PE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D436DA90-CF75-4B2F-8E84-E82F16D86EDD}"/>
              </a:ext>
            </a:extLst>
          </p:cNvPr>
          <p:cNvSpPr txBox="1">
            <a:spLocks noChangeArrowheads="1"/>
          </p:cNvSpPr>
          <p:nvPr/>
        </p:nvSpPr>
        <p:spPr>
          <a:xfrm>
            <a:off x="844550" y="1747838"/>
            <a:ext cx="7385050" cy="59531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5000"/>
              </a:lnSpc>
              <a:buFont typeface="Arial" panose="020B0604020202020204" pitchFamily="34" charset="0"/>
              <a:buNone/>
            </a:pP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Asegura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que no se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permiten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valores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nulos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para la </a:t>
            </a:r>
            <a:endParaRPr lang="en-US" altLang="es-PE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65000"/>
              </a:lnSpc>
              <a:buFont typeface="Arial" panose="020B0604020202020204" pitchFamily="34" charset="0"/>
              <a:buNone/>
            </a:pPr>
            <a:r>
              <a:rPr lang="en-US" altLang="es-PE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columna</a:t>
            </a:r>
            <a:r>
              <a:rPr lang="en-US" altLang="es-PE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98FC4344-2810-47CD-8447-9B2A35C9FDE2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4530725"/>
            <a:ext cx="2362200" cy="1581150"/>
            <a:chOff x="502" y="2953"/>
            <a:chExt cx="1488" cy="996"/>
          </a:xfrm>
        </p:grpSpPr>
        <p:sp>
          <p:nvSpPr>
            <p:cNvPr id="7" name="Rectangle 29">
              <a:extLst>
                <a:ext uri="{FF2B5EF4-FFF2-40B4-BE49-F238E27FC236}">
                  <a16:creationId xmlns:a16="http://schemas.microsoft.com/office/drawing/2014/main" id="{13CCF73E-D799-4BDA-9933-1EA726CE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3196"/>
              <a:ext cx="1488" cy="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Restricción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s-P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 NULL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Ninguna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fila 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puede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contener</a:t>
              </a:r>
              <a:b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un valor 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nulo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para</a:t>
              </a:r>
              <a:b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esta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columna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D51DE6CB-65AE-4A70-B683-69A533209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953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689795D1-FC04-4B96-9DA9-57BBE0FFC67D}"/>
              </a:ext>
            </a:extLst>
          </p:cNvPr>
          <p:cNvGrpSpPr>
            <a:grpSpLocks/>
          </p:cNvGrpSpPr>
          <p:nvPr/>
        </p:nvGrpSpPr>
        <p:grpSpPr bwMode="auto">
          <a:xfrm>
            <a:off x="6380428" y="4421984"/>
            <a:ext cx="3113087" cy="1581150"/>
            <a:chOff x="3876" y="2953"/>
            <a:chExt cx="1514" cy="996"/>
          </a:xfrm>
        </p:grpSpPr>
        <p:sp>
          <p:nvSpPr>
            <p:cNvPr id="10" name="Rectangle 32">
              <a:extLst>
                <a:ext uri="{FF2B5EF4-FFF2-40B4-BE49-F238E27FC236}">
                  <a16:creationId xmlns:a16="http://schemas.microsoft.com/office/drawing/2014/main" id="{BE1151C9-97B8-46AB-BB68-143B56739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196"/>
              <a:ext cx="1514" cy="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Ausencia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de 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restricción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s-ES_tradnl" altLang="es-PE" sz="1600" b="1" dirty="0">
                <a:solidFill>
                  <a:srgbClr val="C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es-P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 NULL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Cualquier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fila 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puede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contener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un valor 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nulo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b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para 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esta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columna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AB3D8854-BD22-4AEC-B741-E774E0DC0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953"/>
              <a:ext cx="1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2" name="Group 34">
            <a:extLst>
              <a:ext uri="{FF2B5EF4-FFF2-40B4-BE49-F238E27FC236}">
                <a16:creationId xmlns:a16="http://schemas.microsoft.com/office/drawing/2014/main" id="{661A4B6C-BB8C-49F4-9108-367647C97243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4530727"/>
            <a:ext cx="1457325" cy="952501"/>
            <a:chOff x="2710" y="2953"/>
            <a:chExt cx="999" cy="600"/>
          </a:xfrm>
        </p:grpSpPr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6D28976F-9191-4C15-A236-936B1EA7F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3212"/>
              <a:ext cx="99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600" b="1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Restricción</a:t>
              </a:r>
              <a:r>
                <a:rPr lang="en-US" altLang="es-PE" sz="16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 </a:t>
              </a:r>
              <a:endParaRPr lang="en-US" altLang="es-PE" sz="1600" b="1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es-P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 NULL</a:t>
              </a:r>
              <a:r>
                <a:rPr lang="en-US" altLang="es-PE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27BF5ECF-D62B-40EC-A918-0E0CE9022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2953"/>
              <a:ext cx="0" cy="26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5" name="Picture 37">
            <a:extLst>
              <a:ext uri="{FF2B5EF4-FFF2-40B4-BE49-F238E27FC236}">
                <a16:creationId xmlns:a16="http://schemas.microsoft.com/office/drawing/2014/main" id="{3BF39DA3-3CD0-4DE1-84C2-263A3695E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62363"/>
            <a:ext cx="745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8">
            <a:extLst>
              <a:ext uri="{FF2B5EF4-FFF2-40B4-BE49-F238E27FC236}">
                <a16:creationId xmlns:a16="http://schemas.microsoft.com/office/drawing/2014/main" id="{F977128A-BA2A-4C63-A4F8-69211887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57438"/>
            <a:ext cx="74580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9">
            <a:extLst>
              <a:ext uri="{FF2B5EF4-FFF2-40B4-BE49-F238E27FC236}">
                <a16:creationId xmlns:a16="http://schemas.microsoft.com/office/drawing/2014/main" id="{D71A3121-14FA-4003-B162-B3057B75F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2438"/>
            <a:ext cx="7458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40">
            <a:extLst>
              <a:ext uri="{FF2B5EF4-FFF2-40B4-BE49-F238E27FC236}">
                <a16:creationId xmlns:a16="http://schemas.microsoft.com/office/drawing/2014/main" id="{F7B709D6-7A3B-4A61-9055-2B884255C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902075"/>
            <a:ext cx="36671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700" tIns="12700" rIns="12700" bIns="12700">
            <a:spAutoFit/>
          </a:bodyPr>
          <a:lstStyle>
            <a:lvl1pPr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s-PE" b="1"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20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>
            <a:extLst>
              <a:ext uri="{FF2B5EF4-FFF2-40B4-BE49-F238E27FC236}">
                <a16:creationId xmlns:a16="http://schemas.microsoft.com/office/drawing/2014/main" id="{F8456059-936C-4BFD-9617-8087BBED842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89358" y="2790895"/>
            <a:ext cx="6492875" cy="2582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/>
            <a:endParaRPr lang="en-US" altLang="es-PE" sz="18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EB7812F1-D9B3-4DB5-94C1-FA3ADB39A76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84596" y="2821057"/>
            <a:ext cx="6424612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574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CREATE TABLE employees(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employee_id    NUMBER(6),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last_name      VARCHAR2(25) NOT NULL,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salary         NUMBER(8,2),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commission_pct NUMBER(2,2),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hire_date      DATE 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CONSTRAINT emp_hire_date_nn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NOT NULL,</a:t>
            </a:r>
          </a:p>
          <a:p>
            <a:pPr eaLnBrk="0" hangingPunct="0"/>
            <a:r>
              <a:rPr lang="en-US" altLang="es-PE" sz="1800" b="1">
                <a:solidFill>
                  <a:srgbClr val="000000"/>
                </a:solidFill>
                <a:latin typeface="Courier New" panose="02070309020205020404" pitchFamily="49" charset="0"/>
              </a:rPr>
              <a:t>...  </a:t>
            </a: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C8A134E4-44F9-4C9E-963C-10B032A6B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2383" y="874782"/>
            <a:ext cx="7408863" cy="881063"/>
          </a:xfrm>
          <a:noFill/>
          <a:ln/>
        </p:spPr>
        <p:txBody>
          <a:bodyPr/>
          <a:lstStyle/>
          <a:p>
            <a:r>
              <a:rPr lang="en-US" altLang="es-PE" b="1" dirty="0">
                <a:solidFill>
                  <a:srgbClr val="00B050"/>
                </a:solidFill>
                <a:cs typeface="Times New Roman" panose="02020603050405020304" pitchFamily="18" charset="0"/>
              </a:rPr>
              <a:t>La </a:t>
            </a:r>
            <a:r>
              <a:rPr lang="en-US" altLang="es-PE" b="1" dirty="0" err="1">
                <a:solidFill>
                  <a:srgbClr val="00B050"/>
                </a:solidFill>
                <a:cs typeface="Times New Roman" panose="02020603050405020304" pitchFamily="18" charset="0"/>
              </a:rPr>
              <a:t>Restricción</a:t>
            </a:r>
            <a:r>
              <a:rPr lang="en-US" altLang="es-PE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s-PE" b="1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altLang="es-P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s-PE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700F217D-055D-44EC-8748-0B63837AB52A}"/>
              </a:ext>
            </a:extLst>
          </p:cNvPr>
          <p:cNvSpPr txBox="1">
            <a:spLocks noChangeArrowheads="1"/>
          </p:cNvSpPr>
          <p:nvPr/>
        </p:nvSpPr>
        <p:spPr>
          <a:xfrm>
            <a:off x="1043333" y="2187645"/>
            <a:ext cx="7385050" cy="381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Se define a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nivel</a:t>
            </a:r>
            <a:r>
              <a:rPr lang="en-US" altLang="es-PE" dirty="0">
                <a:solidFill>
                  <a:srgbClr val="7030A0"/>
                </a:solidFill>
                <a:cs typeface="Times New Roman" panose="02020603050405020304" pitchFamily="18" charset="0"/>
              </a:rPr>
              <a:t> de </a:t>
            </a:r>
            <a:r>
              <a:rPr lang="en-US" altLang="es-PE" dirty="0" err="1">
                <a:solidFill>
                  <a:srgbClr val="7030A0"/>
                </a:solidFill>
                <a:cs typeface="Times New Roman" panose="02020603050405020304" pitchFamily="18" charset="0"/>
              </a:rPr>
              <a:t>columna</a:t>
            </a:r>
            <a:r>
              <a:rPr lang="en-US" altLang="es-PE" dirty="0"/>
              <a:t>: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AE2195B7-EAD5-4702-862D-48609C5C33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21183" y="3390970"/>
            <a:ext cx="5016500" cy="2857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ED3F6AB8-A893-424C-B959-156FC2FBC0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65621" y="4252982"/>
            <a:ext cx="5853112" cy="8001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grpSp>
        <p:nvGrpSpPr>
          <p:cNvPr id="10" name="Group 29">
            <a:extLst>
              <a:ext uri="{FF2B5EF4-FFF2-40B4-BE49-F238E27FC236}">
                <a16:creationId xmlns:a16="http://schemas.microsoft.com/office/drawing/2014/main" id="{25686EF8-7B9E-4585-98AC-842C2ACD3442}"/>
              </a:ext>
            </a:extLst>
          </p:cNvPr>
          <p:cNvGrpSpPr>
            <a:grpSpLocks/>
          </p:cNvGrpSpPr>
          <p:nvPr/>
        </p:nvGrpSpPr>
        <p:grpSpPr bwMode="auto">
          <a:xfrm>
            <a:off x="7001221" y="3273495"/>
            <a:ext cx="2176462" cy="835025"/>
            <a:chOff x="4285" y="1845"/>
            <a:chExt cx="1386" cy="526"/>
          </a:xfrm>
        </p:grpSpPr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67BEDA3E-9283-4328-86E0-731F4249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1845"/>
              <a:ext cx="999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800" b="1">
                  <a:solidFill>
                    <a:srgbClr val="FFFFCC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Nombrada   </a:t>
              </a:r>
              <a:b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por</a:t>
              </a:r>
              <a: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el </a:t>
              </a:r>
              <a:b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sistema</a:t>
              </a:r>
              <a: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2" name="Line 31">
              <a:extLst>
                <a:ext uri="{FF2B5EF4-FFF2-40B4-BE49-F238E27FC236}">
                  <a16:creationId xmlns:a16="http://schemas.microsoft.com/office/drawing/2014/main" id="{97B65F28-2C0E-487F-B8CC-FC887AB4E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5" y="1984"/>
              <a:ext cx="451" cy="18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3" name="Group 32">
            <a:extLst>
              <a:ext uri="{FF2B5EF4-FFF2-40B4-BE49-F238E27FC236}">
                <a16:creationId xmlns:a16="http://schemas.microsoft.com/office/drawing/2014/main" id="{E2DDD164-C48A-4B76-8230-20B9A478B972}"/>
              </a:ext>
            </a:extLst>
          </p:cNvPr>
          <p:cNvGrpSpPr>
            <a:grpSpLocks/>
          </p:cNvGrpSpPr>
          <p:nvPr/>
        </p:nvGrpSpPr>
        <p:grpSpPr bwMode="auto">
          <a:xfrm>
            <a:off x="7436196" y="4379982"/>
            <a:ext cx="1906587" cy="835025"/>
            <a:chOff x="4559" y="2542"/>
            <a:chExt cx="955" cy="526"/>
          </a:xfrm>
        </p:grpSpPr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97573E44-557C-4E7D-A04C-34963F001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2542"/>
              <a:ext cx="691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Nombrada</a:t>
              </a:r>
              <a:endParaRPr lang="en-US" altLang="es-PE" sz="1800" b="1">
                <a:solidFill>
                  <a:srgbClr val="FC0128"/>
                </a:solidFill>
                <a:latin typeface="Arial" panose="020B0604020202020204" pitchFamily="34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por el usuario</a:t>
              </a:r>
              <a:r>
                <a:rPr lang="en-US" altLang="es-PE" sz="1800" b="1">
                  <a:solidFill>
                    <a:srgbClr val="FC0128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5" name="Line 34">
              <a:extLst>
                <a:ext uri="{FF2B5EF4-FFF2-40B4-BE49-F238E27FC236}">
                  <a16:creationId xmlns:a16="http://schemas.microsoft.com/office/drawing/2014/main" id="{583414FC-C313-4F5D-B4CA-6A588C92E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9" y="2681"/>
              <a:ext cx="312" cy="18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23375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815</Words>
  <Application>Microsoft Office PowerPoint</Application>
  <PresentationFormat>Panorámica</PresentationFormat>
  <Paragraphs>197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Tema de Office</vt:lpstr>
      <vt:lpstr>Tablas</vt:lpstr>
      <vt:lpstr>CREACION DE TABLAS</vt:lpstr>
      <vt:lpstr>CREANDO LA TABLA</vt:lpstr>
      <vt:lpstr>TIPO DE DATOS</vt:lpstr>
      <vt:lpstr>¿QUE SON LAS RESTRICCIONES?</vt:lpstr>
      <vt:lpstr>Instrucciones sobre Restricciones</vt:lpstr>
      <vt:lpstr>Definición de Restricciones</vt:lpstr>
      <vt:lpstr>Presentación de PowerPoint</vt:lpstr>
      <vt:lpstr>La Restricción NOT NULL </vt:lpstr>
      <vt:lpstr>La Restricción UNIQUE </vt:lpstr>
      <vt:lpstr>La Restricción UNIQUE </vt:lpstr>
      <vt:lpstr>La Restricción PRIMARY KEY </vt:lpstr>
      <vt:lpstr>La Restricción PRIMARY KEY </vt:lpstr>
      <vt:lpstr>La Restricción FOREIGN KEY </vt:lpstr>
      <vt:lpstr>La Restricción FOREIGN KEY </vt:lpstr>
      <vt:lpstr>La Restricción CHECK</vt:lpstr>
      <vt:lpstr>Adición de una Sintaxis de Restricción  </vt:lpstr>
      <vt:lpstr>Adición de una Restricción </vt:lpstr>
      <vt:lpstr>Eliminación de una Restricción </vt:lpstr>
      <vt:lpstr>Desactivación de Restricciones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ALAIN MEJIA AVALOS</dc:creator>
  <cp:lastModifiedBy>ALAIN MEJIA AVALOS</cp:lastModifiedBy>
  <cp:revision>6</cp:revision>
  <dcterms:created xsi:type="dcterms:W3CDTF">2017-10-13T16:56:47Z</dcterms:created>
  <dcterms:modified xsi:type="dcterms:W3CDTF">2017-10-13T19:54:11Z</dcterms:modified>
</cp:coreProperties>
</file>