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5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5F2A-1704-4314-96EC-3A7CED7F966A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C9D1E-7A90-40D8-92B9-E9DABC337D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4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93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17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2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3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99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1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0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94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7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34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BBE-82C8-4188-A7D8-1BDCDE2DCA09}" type="datetimeFigureOut">
              <a:rPr lang="es-PE" smtClean="0"/>
              <a:t>02/11/2017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3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650" y="3068960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650" y="4463083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20547" y="3164775"/>
            <a:ext cx="758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GERENCIA DE PROYECTOS</a:t>
            </a:r>
          </a:p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NOVIEMBRE 2017</a:t>
            </a:r>
            <a:endParaRPr lang="es-PE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1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78" y="2598010"/>
            <a:ext cx="3588246" cy="241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2375517" y="3679178"/>
            <a:ext cx="5512363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6" name="5 Rectángulo"/>
          <p:cNvSpPr/>
          <p:nvPr/>
        </p:nvSpPr>
        <p:spPr>
          <a:xfrm rot="16200000">
            <a:off x="-1262549" y="3679178"/>
            <a:ext cx="5512364" cy="46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ANÁLISIS Y DISEÑO DE SISTEMAS</a:t>
            </a:r>
            <a:r>
              <a:rPr lang="es-PE" sz="1600" b="1" dirty="0" smtClean="0"/>
              <a:t> – CULMINADO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146664" y="332656"/>
            <a:ext cx="8627018" cy="707886"/>
            <a:chOff x="188756" y="776898"/>
            <a:chExt cx="8627018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188756" y="776898"/>
              <a:ext cx="4080849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87790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59" y="3645024"/>
            <a:ext cx="382613" cy="3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0" name="49 Rectángulo"/>
          <p:cNvSpPr/>
          <p:nvPr/>
        </p:nvSpPr>
        <p:spPr>
          <a:xfrm rot="16200000">
            <a:off x="-1824965" y="3679178"/>
            <a:ext cx="5512364" cy="46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53" name="52 Pentágono"/>
          <p:cNvSpPr/>
          <p:nvPr/>
        </p:nvSpPr>
        <p:spPr>
          <a:xfrm>
            <a:off x="1829600" y="1156996"/>
            <a:ext cx="6961233" cy="46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098600" y="4437112"/>
            <a:ext cx="406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6">
                    <a:lumMod val="50000"/>
                  </a:schemeClr>
                </a:solidFill>
              </a:rPr>
              <a:t>Avance – Fase Construcción: 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79 %</a:t>
            </a:r>
            <a:endParaRPr lang="es-PE" sz="17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829601" y="2449692"/>
            <a:ext cx="64148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C2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de Ciudadano 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Identificación del ciudadano a través de documento de identidad asociando todos los códigos de contribuyente relacionados al mismo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66" y="2730320"/>
            <a:ext cx="482794" cy="46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81 Conector recto"/>
          <p:cNvCxnSpPr/>
          <p:nvPr/>
        </p:nvCxnSpPr>
        <p:spPr>
          <a:xfrm flipH="1" flipV="1">
            <a:off x="1979713" y="3399504"/>
            <a:ext cx="6811120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flipH="1" flipV="1">
            <a:off x="1969328" y="2347148"/>
            <a:ext cx="6821505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4" y="6215915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57" y="6227451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9494"/>
              </p:ext>
            </p:extLst>
          </p:nvPr>
        </p:nvGraphicFramePr>
        <p:xfrm>
          <a:off x="2146447" y="4869160"/>
          <a:ext cx="399930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115"/>
                <a:gridCol w="1008112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</a:t>
                      </a:r>
                      <a:r>
                        <a:rPr lang="es-PE" sz="1400" baseline="0" dirty="0" smtClean="0"/>
                        <a:t>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240,983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b="1" dirty="0" smtClean="0"/>
                        <a:t>Ejecutado a Setiembre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S/ 196,983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82%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S/ 44,000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41 CuadroTexto"/>
          <p:cNvSpPr txBox="1"/>
          <p:nvPr/>
        </p:nvSpPr>
        <p:spPr>
          <a:xfrm>
            <a:off x="2098601" y="6087199"/>
            <a:ext cx="406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a nivel General AE:  84%</a:t>
            </a:r>
            <a:endParaRPr lang="es-PE" sz="1600" b="1" dirty="0"/>
          </a:p>
        </p:txBody>
      </p:sp>
      <p:cxnSp>
        <p:nvCxnSpPr>
          <p:cNvPr id="43" name="42 Conector recto"/>
          <p:cNvCxnSpPr/>
          <p:nvPr/>
        </p:nvCxnSpPr>
        <p:spPr>
          <a:xfrm flipH="1">
            <a:off x="1969328" y="4250584"/>
            <a:ext cx="6821505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829600" y="1713002"/>
            <a:ext cx="641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C1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Gestión de Afiliación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Validación de datos de contacto,  domicilio fiscal y firma del ciudadano.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829601" y="3530504"/>
            <a:ext cx="6414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C3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DDJJ Vehicular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Captura de datos para la declaración virtual – Impuesto Vehicular.</a:t>
            </a:r>
            <a:endParaRPr lang="es-PE" dirty="0" smtClean="0">
              <a:solidFill>
                <a:srgbClr val="FF0000"/>
              </a:solidFill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6876256" y="4581128"/>
            <a:ext cx="1757987" cy="1650087"/>
            <a:chOff x="6084328" y="4653136"/>
            <a:chExt cx="1440000" cy="1440000"/>
          </a:xfrm>
        </p:grpSpPr>
        <p:sp>
          <p:nvSpPr>
            <p:cNvPr id="49" name="48 Elipse"/>
            <p:cNvSpPr/>
            <p:nvPr/>
          </p:nvSpPr>
          <p:spPr>
            <a:xfrm>
              <a:off x="6084328" y="4653136"/>
              <a:ext cx="1440000" cy="144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52" name="51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582" y="4948478"/>
              <a:ext cx="1255491" cy="1050220"/>
            </a:xfrm>
            <a:prstGeom prst="rect">
              <a:avLst/>
            </a:prstGeom>
          </p:spPr>
        </p:pic>
      </p:grpSp>
      <p:pic>
        <p:nvPicPr>
          <p:cNvPr id="5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66" y="1763501"/>
            <a:ext cx="454906" cy="4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10948"/>
          <a:stretch/>
        </p:blipFill>
        <p:spPr>
          <a:xfrm>
            <a:off x="395537" y="1772238"/>
            <a:ext cx="8208911" cy="46810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7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9" name="8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10" name="9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Rectángulo redondeado 1"/>
          <p:cNvSpPr/>
          <p:nvPr/>
        </p:nvSpPr>
        <p:spPr>
          <a:xfrm>
            <a:off x="3707904" y="2780928"/>
            <a:ext cx="1388866" cy="15841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Rectángulo"/>
          <p:cNvSpPr/>
          <p:nvPr/>
        </p:nvSpPr>
        <p:spPr>
          <a:xfrm>
            <a:off x="1187624" y="4077073"/>
            <a:ext cx="165618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Agosto – Octubre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68407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DESARROLLO NUEVA PLATAFORMA VIRTUAL “AGENCIA VIRTUAL”</a:t>
            </a:r>
            <a:endParaRPr lang="es-PE" b="1" dirty="0"/>
          </a:p>
        </p:txBody>
      </p:sp>
      <p:sp>
        <p:nvSpPr>
          <p:cNvPr id="12" name="11 Rectángulo"/>
          <p:cNvSpPr/>
          <p:nvPr/>
        </p:nvSpPr>
        <p:spPr>
          <a:xfrm>
            <a:off x="3737610" y="4063824"/>
            <a:ext cx="1338446" cy="373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En proceso (*)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Oct. – Dic.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7574" y="6479415"/>
            <a:ext cx="75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(*) Sujeto a la aplicación de oportunidades de mejora como resultado del periodo de pruebas.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8130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 redondeado"/>
          <p:cNvSpPr/>
          <p:nvPr/>
        </p:nvSpPr>
        <p:spPr>
          <a:xfrm>
            <a:off x="4218202" y="516630"/>
            <a:ext cx="3847977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1" name="40 Grupo"/>
          <p:cNvGrpSpPr/>
          <p:nvPr/>
        </p:nvGrpSpPr>
        <p:grpSpPr>
          <a:xfrm>
            <a:off x="5491093" y="1352812"/>
            <a:ext cx="3034295" cy="5373808"/>
            <a:chOff x="5642161" y="1280804"/>
            <a:chExt cx="3034295" cy="5373808"/>
          </a:xfrm>
        </p:grpSpPr>
        <p:grpSp>
          <p:nvGrpSpPr>
            <p:cNvPr id="5" name="4 Grupo"/>
            <p:cNvGrpSpPr/>
            <p:nvPr/>
          </p:nvGrpSpPr>
          <p:grpSpPr>
            <a:xfrm>
              <a:off x="5825790" y="1280804"/>
              <a:ext cx="2850666" cy="5359060"/>
              <a:chOff x="5479388" y="2080459"/>
              <a:chExt cx="2850666" cy="5359060"/>
            </a:xfrm>
          </p:grpSpPr>
          <p:sp>
            <p:nvSpPr>
              <p:cNvPr id="11" name="10 Elipse"/>
              <p:cNvSpPr/>
              <p:nvPr/>
            </p:nvSpPr>
            <p:spPr>
              <a:xfrm>
                <a:off x="5479388" y="2324256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11 Elipse"/>
              <p:cNvSpPr/>
              <p:nvPr/>
            </p:nvSpPr>
            <p:spPr>
              <a:xfrm>
                <a:off x="5671342" y="2202358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12 Elipse"/>
              <p:cNvSpPr/>
              <p:nvPr/>
            </p:nvSpPr>
            <p:spPr>
              <a:xfrm>
                <a:off x="5863296" y="2080459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13 Elipse"/>
              <p:cNvSpPr/>
              <p:nvPr/>
            </p:nvSpPr>
            <p:spPr>
              <a:xfrm>
                <a:off x="6055250" y="2202358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14 Elipse"/>
              <p:cNvSpPr/>
              <p:nvPr/>
            </p:nvSpPr>
            <p:spPr>
              <a:xfrm>
                <a:off x="6247204" y="2324256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15 Elipse"/>
              <p:cNvSpPr/>
              <p:nvPr/>
            </p:nvSpPr>
            <p:spPr>
              <a:xfrm>
                <a:off x="5863296" y="2293177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16 Elipse"/>
              <p:cNvSpPr/>
              <p:nvPr/>
            </p:nvSpPr>
            <p:spPr>
              <a:xfrm>
                <a:off x="5863296" y="2491635"/>
                <a:ext cx="138096" cy="138096"/>
              </a:xfrm>
              <a:prstGeom prst="ellipse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17 Forma libre"/>
              <p:cNvSpPr/>
              <p:nvPr/>
            </p:nvSpPr>
            <p:spPr>
              <a:xfrm>
                <a:off x="5990054" y="6719519"/>
                <a:ext cx="2340000" cy="720000"/>
              </a:xfrm>
              <a:custGeom>
                <a:avLst/>
                <a:gdLst>
                  <a:gd name="connsiteX0" fmla="*/ 0 w 2978738"/>
                  <a:gd name="connsiteY0" fmla="*/ 133116 h 798679"/>
                  <a:gd name="connsiteX1" fmla="*/ 133116 w 2978738"/>
                  <a:gd name="connsiteY1" fmla="*/ 0 h 798679"/>
                  <a:gd name="connsiteX2" fmla="*/ 2845622 w 2978738"/>
                  <a:gd name="connsiteY2" fmla="*/ 0 h 798679"/>
                  <a:gd name="connsiteX3" fmla="*/ 2978738 w 2978738"/>
                  <a:gd name="connsiteY3" fmla="*/ 133116 h 798679"/>
                  <a:gd name="connsiteX4" fmla="*/ 2978738 w 2978738"/>
                  <a:gd name="connsiteY4" fmla="*/ 665563 h 798679"/>
                  <a:gd name="connsiteX5" fmla="*/ 2845622 w 2978738"/>
                  <a:gd name="connsiteY5" fmla="*/ 798679 h 798679"/>
                  <a:gd name="connsiteX6" fmla="*/ 133116 w 2978738"/>
                  <a:gd name="connsiteY6" fmla="*/ 798679 h 798679"/>
                  <a:gd name="connsiteX7" fmla="*/ 0 w 2978738"/>
                  <a:gd name="connsiteY7" fmla="*/ 665563 h 798679"/>
                  <a:gd name="connsiteX8" fmla="*/ 0 w 2978738"/>
                  <a:gd name="connsiteY8" fmla="*/ 133116 h 7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8738" h="798679">
                    <a:moveTo>
                      <a:pt x="0" y="133116"/>
                    </a:moveTo>
                    <a:cubicBezTo>
                      <a:pt x="0" y="59598"/>
                      <a:pt x="59598" y="0"/>
                      <a:pt x="133116" y="0"/>
                    </a:cubicBezTo>
                    <a:lnTo>
                      <a:pt x="2845622" y="0"/>
                    </a:lnTo>
                    <a:cubicBezTo>
                      <a:pt x="2919140" y="0"/>
                      <a:pt x="2978738" y="59598"/>
                      <a:pt x="2978738" y="133116"/>
                    </a:cubicBezTo>
                    <a:lnTo>
                      <a:pt x="2978738" y="665563"/>
                    </a:lnTo>
                    <a:cubicBezTo>
                      <a:pt x="2978738" y="739081"/>
                      <a:pt x="2919140" y="798679"/>
                      <a:pt x="2845622" y="798679"/>
                    </a:cubicBezTo>
                    <a:lnTo>
                      <a:pt x="133116" y="798679"/>
                    </a:lnTo>
                    <a:cubicBezTo>
                      <a:pt x="59598" y="798679"/>
                      <a:pt x="0" y="739081"/>
                      <a:pt x="0" y="665563"/>
                    </a:cubicBezTo>
                    <a:lnTo>
                      <a:pt x="0" y="13311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9488" tIns="115188" rIns="115188" bIns="115188" numCol="1" spcCol="1270" anchor="ctr" anchorCtr="0">
                <a:noAutofit/>
              </a:bodyPr>
              <a:lstStyle/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000" kern="1200" dirty="0" smtClean="0"/>
                  <a:t>Solicitud de Afiliación</a:t>
                </a:r>
                <a:endParaRPr lang="es-PE" sz="2000" kern="1200" dirty="0"/>
              </a:p>
            </p:txBody>
          </p:sp>
          <p:sp>
            <p:nvSpPr>
              <p:cNvPr id="20" name="19 Forma libre"/>
              <p:cNvSpPr/>
              <p:nvPr/>
            </p:nvSpPr>
            <p:spPr>
              <a:xfrm>
                <a:off x="5946088" y="4984582"/>
                <a:ext cx="2340000" cy="720000"/>
              </a:xfrm>
              <a:custGeom>
                <a:avLst/>
                <a:gdLst>
                  <a:gd name="connsiteX0" fmla="*/ 0 w 2978738"/>
                  <a:gd name="connsiteY0" fmla="*/ 133116 h 798679"/>
                  <a:gd name="connsiteX1" fmla="*/ 133116 w 2978738"/>
                  <a:gd name="connsiteY1" fmla="*/ 0 h 798679"/>
                  <a:gd name="connsiteX2" fmla="*/ 2845622 w 2978738"/>
                  <a:gd name="connsiteY2" fmla="*/ 0 h 798679"/>
                  <a:gd name="connsiteX3" fmla="*/ 2978738 w 2978738"/>
                  <a:gd name="connsiteY3" fmla="*/ 133116 h 798679"/>
                  <a:gd name="connsiteX4" fmla="*/ 2978738 w 2978738"/>
                  <a:gd name="connsiteY4" fmla="*/ 665563 h 798679"/>
                  <a:gd name="connsiteX5" fmla="*/ 2845622 w 2978738"/>
                  <a:gd name="connsiteY5" fmla="*/ 798679 h 798679"/>
                  <a:gd name="connsiteX6" fmla="*/ 133116 w 2978738"/>
                  <a:gd name="connsiteY6" fmla="*/ 798679 h 798679"/>
                  <a:gd name="connsiteX7" fmla="*/ 0 w 2978738"/>
                  <a:gd name="connsiteY7" fmla="*/ 665563 h 798679"/>
                  <a:gd name="connsiteX8" fmla="*/ 0 w 2978738"/>
                  <a:gd name="connsiteY8" fmla="*/ 133116 h 7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8738" h="798679">
                    <a:moveTo>
                      <a:pt x="0" y="133116"/>
                    </a:moveTo>
                    <a:cubicBezTo>
                      <a:pt x="0" y="59598"/>
                      <a:pt x="59598" y="0"/>
                      <a:pt x="133116" y="0"/>
                    </a:cubicBezTo>
                    <a:lnTo>
                      <a:pt x="2845622" y="0"/>
                    </a:lnTo>
                    <a:cubicBezTo>
                      <a:pt x="2919140" y="0"/>
                      <a:pt x="2978738" y="59598"/>
                      <a:pt x="2978738" y="133116"/>
                    </a:cubicBezTo>
                    <a:lnTo>
                      <a:pt x="2978738" y="665563"/>
                    </a:lnTo>
                    <a:cubicBezTo>
                      <a:pt x="2978738" y="739081"/>
                      <a:pt x="2919140" y="798679"/>
                      <a:pt x="2845622" y="798679"/>
                    </a:cubicBezTo>
                    <a:lnTo>
                      <a:pt x="133116" y="798679"/>
                    </a:lnTo>
                    <a:cubicBezTo>
                      <a:pt x="59598" y="798679"/>
                      <a:pt x="0" y="739081"/>
                      <a:pt x="0" y="665563"/>
                    </a:cubicBezTo>
                    <a:lnTo>
                      <a:pt x="0" y="13311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9488" tIns="115188" rIns="115188" bIns="115188" numCol="1" spcCol="1270" anchor="ctr" anchorCtr="0">
                <a:noAutofit/>
              </a:bodyPr>
              <a:lstStyle/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000" kern="1200" dirty="0" smtClean="0"/>
                  <a:t>Registro de Ciudadano</a:t>
                </a:r>
                <a:endParaRPr lang="es-PE" sz="2000" kern="1200" dirty="0"/>
              </a:p>
            </p:txBody>
          </p:sp>
          <p:sp>
            <p:nvSpPr>
              <p:cNvPr id="22" name="21 Forma libre"/>
              <p:cNvSpPr/>
              <p:nvPr/>
            </p:nvSpPr>
            <p:spPr>
              <a:xfrm>
                <a:off x="5841805" y="3248387"/>
                <a:ext cx="2476549" cy="720000"/>
              </a:xfrm>
              <a:custGeom>
                <a:avLst/>
                <a:gdLst>
                  <a:gd name="connsiteX0" fmla="*/ 0 w 2978738"/>
                  <a:gd name="connsiteY0" fmla="*/ 133116 h 798679"/>
                  <a:gd name="connsiteX1" fmla="*/ 133116 w 2978738"/>
                  <a:gd name="connsiteY1" fmla="*/ 0 h 798679"/>
                  <a:gd name="connsiteX2" fmla="*/ 2845622 w 2978738"/>
                  <a:gd name="connsiteY2" fmla="*/ 0 h 798679"/>
                  <a:gd name="connsiteX3" fmla="*/ 2978738 w 2978738"/>
                  <a:gd name="connsiteY3" fmla="*/ 133116 h 798679"/>
                  <a:gd name="connsiteX4" fmla="*/ 2978738 w 2978738"/>
                  <a:gd name="connsiteY4" fmla="*/ 665563 h 798679"/>
                  <a:gd name="connsiteX5" fmla="*/ 2845622 w 2978738"/>
                  <a:gd name="connsiteY5" fmla="*/ 798679 h 798679"/>
                  <a:gd name="connsiteX6" fmla="*/ 133116 w 2978738"/>
                  <a:gd name="connsiteY6" fmla="*/ 798679 h 798679"/>
                  <a:gd name="connsiteX7" fmla="*/ 0 w 2978738"/>
                  <a:gd name="connsiteY7" fmla="*/ 665563 h 798679"/>
                  <a:gd name="connsiteX8" fmla="*/ 0 w 2978738"/>
                  <a:gd name="connsiteY8" fmla="*/ 133116 h 7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8738" h="798679">
                    <a:moveTo>
                      <a:pt x="0" y="133116"/>
                    </a:moveTo>
                    <a:cubicBezTo>
                      <a:pt x="0" y="59598"/>
                      <a:pt x="59598" y="0"/>
                      <a:pt x="133116" y="0"/>
                    </a:cubicBezTo>
                    <a:lnTo>
                      <a:pt x="2845622" y="0"/>
                    </a:lnTo>
                    <a:cubicBezTo>
                      <a:pt x="2919140" y="0"/>
                      <a:pt x="2978738" y="59598"/>
                      <a:pt x="2978738" y="133116"/>
                    </a:cubicBezTo>
                    <a:lnTo>
                      <a:pt x="2978738" y="665563"/>
                    </a:lnTo>
                    <a:cubicBezTo>
                      <a:pt x="2978738" y="739081"/>
                      <a:pt x="2919140" y="798679"/>
                      <a:pt x="2845622" y="798679"/>
                    </a:cubicBezTo>
                    <a:lnTo>
                      <a:pt x="133116" y="798679"/>
                    </a:lnTo>
                    <a:cubicBezTo>
                      <a:pt x="59598" y="798679"/>
                      <a:pt x="0" y="739081"/>
                      <a:pt x="0" y="665563"/>
                    </a:cubicBezTo>
                    <a:lnTo>
                      <a:pt x="0" y="133116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9488" tIns="115188" rIns="115188" bIns="115188" numCol="1" spcCol="1270" anchor="ctr" anchorCtr="0">
                <a:noAutofit/>
              </a:bodyPr>
              <a:lstStyle/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s-PE" sz="2000" kern="1200" dirty="0" smtClean="0"/>
                  <a:t>Registro de </a:t>
                </a:r>
              </a:p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2000" kern="1200" dirty="0" smtClean="0"/>
                  <a:t>DDJJ Vehicular</a:t>
                </a:r>
                <a:endParaRPr lang="es-PE" sz="2000" kern="1200" dirty="0"/>
              </a:p>
            </p:txBody>
          </p:sp>
        </p:grpSp>
        <p:sp>
          <p:nvSpPr>
            <p:cNvPr id="25" name="24 Elipse"/>
            <p:cNvSpPr/>
            <p:nvPr/>
          </p:nvSpPr>
          <p:spPr>
            <a:xfrm>
              <a:off x="6202955" y="3233644"/>
              <a:ext cx="138096" cy="13809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25 Elipse"/>
            <p:cNvSpPr/>
            <p:nvPr/>
          </p:nvSpPr>
          <p:spPr>
            <a:xfrm>
              <a:off x="6202955" y="3434920"/>
              <a:ext cx="138096" cy="13809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26 Elipse"/>
            <p:cNvSpPr/>
            <p:nvPr/>
          </p:nvSpPr>
          <p:spPr>
            <a:xfrm>
              <a:off x="6201223" y="4974852"/>
              <a:ext cx="138096" cy="13809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Elipse"/>
            <p:cNvSpPr/>
            <p:nvPr/>
          </p:nvSpPr>
          <p:spPr>
            <a:xfrm>
              <a:off x="6201223" y="5177860"/>
              <a:ext cx="138096" cy="13809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2" name="31 Grupo"/>
            <p:cNvGrpSpPr/>
            <p:nvPr/>
          </p:nvGrpSpPr>
          <p:grpSpPr>
            <a:xfrm>
              <a:off x="5642161" y="3638359"/>
              <a:ext cx="1260000" cy="1260000"/>
              <a:chOff x="2331247" y="3638790"/>
              <a:chExt cx="1260000" cy="1260000"/>
            </a:xfrm>
          </p:grpSpPr>
          <p:sp>
            <p:nvSpPr>
              <p:cNvPr id="29" name="28 Elipse"/>
              <p:cNvSpPr/>
              <p:nvPr/>
            </p:nvSpPr>
            <p:spPr>
              <a:xfrm>
                <a:off x="2331247" y="3638790"/>
                <a:ext cx="1260000" cy="126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1" name="30 Imagen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52" b="11454"/>
              <a:stretch/>
            </p:blipFill>
            <p:spPr>
              <a:xfrm>
                <a:off x="2454816" y="3782650"/>
                <a:ext cx="1085819" cy="864252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5644298" y="5394612"/>
              <a:ext cx="1260000" cy="1260000"/>
              <a:chOff x="3481222" y="4196827"/>
              <a:chExt cx="1260000" cy="1260000"/>
            </a:xfrm>
          </p:grpSpPr>
          <p:sp>
            <p:nvSpPr>
              <p:cNvPr id="33" name="32 Elipse"/>
              <p:cNvSpPr/>
              <p:nvPr/>
            </p:nvSpPr>
            <p:spPr>
              <a:xfrm>
                <a:off x="3481222" y="4196827"/>
                <a:ext cx="1260000" cy="12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8436" y="429321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40" name="39 Grupo"/>
            <p:cNvGrpSpPr/>
            <p:nvPr/>
          </p:nvGrpSpPr>
          <p:grpSpPr>
            <a:xfrm>
              <a:off x="5652811" y="1875073"/>
              <a:ext cx="1260000" cy="1293736"/>
              <a:chOff x="3752764" y="1761430"/>
              <a:chExt cx="1260000" cy="1293736"/>
            </a:xfrm>
          </p:grpSpPr>
          <p:sp>
            <p:nvSpPr>
              <p:cNvPr id="37" name="36 Elipse"/>
              <p:cNvSpPr/>
              <p:nvPr/>
            </p:nvSpPr>
            <p:spPr>
              <a:xfrm>
                <a:off x="3752764" y="1795166"/>
                <a:ext cx="1260000" cy="126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828" y="1761430"/>
                <a:ext cx="1171659" cy="1171659"/>
              </a:xfrm>
              <a:prstGeom prst="rect">
                <a:avLst/>
              </a:prstGeom>
            </p:spPr>
          </p:pic>
        </p:grpSp>
      </p:grpSp>
      <p:sp>
        <p:nvSpPr>
          <p:cNvPr id="42" name="41 CuadroTexto"/>
          <p:cNvSpPr txBox="1"/>
          <p:nvPr/>
        </p:nvSpPr>
        <p:spPr>
          <a:xfrm>
            <a:off x="6140554" y="5026395"/>
            <a:ext cx="28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Pase a pre-producción  N°1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132922" y="3275692"/>
            <a:ext cx="28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Pase a pre-producción  N°2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6132922" y="1643548"/>
            <a:ext cx="28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Pase a pre-producción  N°3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4203455" y="476672"/>
            <a:ext cx="38479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0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AGENCIA virtual </a:t>
            </a:r>
            <a:r>
              <a:rPr lang="es-ES" sz="23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V</a:t>
            </a:r>
            <a:r>
              <a:rPr lang="es-ES" sz="3000" b="1" cap="all" spc="0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1.0</a:t>
            </a:r>
            <a:endParaRPr lang="es-ES" sz="30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50" name="49 Conector recto"/>
          <p:cNvCxnSpPr/>
          <p:nvPr/>
        </p:nvCxnSpPr>
        <p:spPr>
          <a:xfrm>
            <a:off x="315622" y="3501008"/>
            <a:ext cx="5689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15622" y="1844824"/>
            <a:ext cx="5689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4218202" y="899428"/>
            <a:ext cx="383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(PRODUCCIÓN)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51520" y="3567327"/>
            <a:ext cx="5999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Estándares </a:t>
            </a:r>
            <a:r>
              <a:rPr lang="es-PE" dirty="0"/>
              <a:t>de Seguridad para el desarrollo </a:t>
            </a:r>
            <a:r>
              <a:rPr lang="es-PE" dirty="0" smtClean="0"/>
              <a:t>de</a:t>
            </a:r>
          </a:p>
          <a:p>
            <a:r>
              <a:rPr lang="es-PE" dirty="0"/>
              <a:t> </a:t>
            </a:r>
            <a:r>
              <a:rPr lang="es-PE" dirty="0" smtClean="0"/>
              <a:t>    aplicaciones </a:t>
            </a:r>
            <a:r>
              <a:rPr lang="es-PE" dirty="0"/>
              <a:t>web</a:t>
            </a:r>
            <a:r>
              <a:rPr lang="es-PE" dirty="0" smtClean="0"/>
              <a:t>. </a:t>
            </a:r>
            <a:r>
              <a:rPr lang="es-PE" b="1" dirty="0" smtClean="0">
                <a:solidFill>
                  <a:srgbClr val="FF0000"/>
                </a:solidFill>
              </a:rPr>
              <a:t>(Pendiente)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Mejorar servidor de réplica (SIAT) para uso de </a:t>
            </a:r>
          </a:p>
          <a:p>
            <a:r>
              <a:rPr lang="es-PE" dirty="0"/>
              <a:t> </a:t>
            </a:r>
            <a:r>
              <a:rPr lang="es-PE" dirty="0" smtClean="0"/>
              <a:t>    aplicaciones web externas.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Servidor independiente para alojamiento de web</a:t>
            </a:r>
          </a:p>
          <a:p>
            <a:r>
              <a:rPr lang="es-PE" dirty="0" smtClean="0"/>
              <a:t>      </a:t>
            </a:r>
            <a:r>
              <a:rPr lang="es-PE" dirty="0" err="1" smtClean="0"/>
              <a:t>services</a:t>
            </a:r>
            <a:r>
              <a:rPr lang="es-PE" dirty="0" smtClean="0"/>
              <a:t>. </a:t>
            </a:r>
            <a:r>
              <a:rPr lang="es-PE" b="1" dirty="0" smtClean="0">
                <a:solidFill>
                  <a:srgbClr val="FF0000"/>
                </a:solidFill>
              </a:rPr>
              <a:t>(Pendiente)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5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94" y="5348278"/>
            <a:ext cx="227453" cy="2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82" y="3575976"/>
            <a:ext cx="227311" cy="22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57 Rectángulo"/>
          <p:cNvSpPr/>
          <p:nvPr/>
        </p:nvSpPr>
        <p:spPr>
          <a:xfrm>
            <a:off x="357067" y="5551122"/>
            <a:ext cx="4032499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ESTRATEGIA DE IMPLEMENTACIÓN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28918" y="1929606"/>
            <a:ext cx="5423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Elaboración de directiva. </a:t>
            </a:r>
            <a:r>
              <a:rPr lang="es-PE" b="1" dirty="0" smtClean="0">
                <a:solidFill>
                  <a:srgbClr val="00B050"/>
                </a:solidFill>
              </a:rPr>
              <a:t>(En curso)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Depuración de Inconsistencias.</a:t>
            </a:r>
            <a:r>
              <a:rPr lang="es-PE" b="1" dirty="0" smtClean="0">
                <a:solidFill>
                  <a:srgbClr val="00B050"/>
                </a:solidFill>
              </a:rPr>
              <a:t> (En curso)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Sincronización con SIAT. </a:t>
            </a:r>
            <a:r>
              <a:rPr lang="es-PE" b="1" dirty="0" smtClean="0">
                <a:solidFill>
                  <a:srgbClr val="00B050"/>
                </a:solidFill>
              </a:rPr>
              <a:t>(En curso)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Integración Módulo de Seguridad</a:t>
            </a:r>
            <a:r>
              <a:rPr lang="es-PE" b="1" dirty="0" smtClean="0">
                <a:solidFill>
                  <a:srgbClr val="00B050"/>
                </a:solidFill>
              </a:rPr>
              <a:t> (En curso)</a:t>
            </a:r>
            <a:endParaRPr lang="es-PE" dirty="0" smtClean="0">
              <a:solidFill>
                <a:srgbClr val="FF0000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15622" y="257451"/>
            <a:ext cx="368026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Puesta en Marcha (Marzo 2018)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Publicación directiva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Capacitación interna y despliegue.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Implementación de mejoras SIAT</a:t>
            </a:r>
          </a:p>
        </p:txBody>
      </p:sp>
    </p:spTree>
    <p:extLst>
      <p:ext uri="{BB962C8B-B14F-4D97-AF65-F5344CB8AC3E}">
        <p14:creationId xmlns:p14="http://schemas.microsoft.com/office/powerpoint/2010/main" val="40350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45799"/>
              </p:ext>
            </p:extLst>
          </p:nvPr>
        </p:nvGraphicFramePr>
        <p:xfrm>
          <a:off x="4343800" y="1443430"/>
          <a:ext cx="4620684" cy="486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4"/>
                <a:gridCol w="445514"/>
                <a:gridCol w="495177"/>
                <a:gridCol w="445514"/>
                <a:gridCol w="445514"/>
                <a:gridCol w="445514"/>
                <a:gridCol w="511732"/>
                <a:gridCol w="495177"/>
                <a:gridCol w="445514"/>
                <a:gridCol w="445514"/>
              </a:tblGrid>
              <a:tr h="293890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Mar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Abr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0062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15201"/>
              </p:ext>
            </p:extLst>
          </p:nvPr>
        </p:nvGraphicFramePr>
        <p:xfrm>
          <a:off x="179512" y="1443430"/>
          <a:ext cx="4104456" cy="486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57"/>
                <a:gridCol w="3588099"/>
              </a:tblGrid>
              <a:tr h="293355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r</a:t>
                      </a:r>
                      <a:endParaRPr lang="es-PE" sz="125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Actividades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Modelado de Procesos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Análisis y Diseño de Sistemas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s-PE" sz="12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0" dirty="0" smtClean="0">
                          <a:solidFill>
                            <a:schemeClr val="tx1"/>
                          </a:solidFill>
                        </a:rPr>
                        <a:t>Documento Funcional </a:t>
                      </a:r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s-PE" sz="12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0" dirty="0" smtClean="0">
                          <a:solidFill>
                            <a:schemeClr val="tx1"/>
                          </a:solidFill>
                        </a:rPr>
                        <a:t>Documento Técnico de Sistemas</a:t>
                      </a:r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Construcción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4.1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Prototipos</a:t>
                      </a:r>
                      <a:r>
                        <a:rPr lang="es-PE" sz="1400" baseline="0" dirty="0" smtClean="0"/>
                        <a:t> e interfaces</a:t>
                      </a:r>
                      <a:endParaRPr lang="es-PE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/>
                        <a:t>4.2</a:t>
                      </a:r>
                      <a:endParaRPr lang="es-PE" sz="12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Gestión de Afiliación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/>
                        <a:t>4.3</a:t>
                      </a:r>
                      <a:endParaRPr lang="es-PE" sz="12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dirty="0" smtClean="0"/>
                        <a:t>Registro del Ciudadano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4.4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dirty="0" smtClean="0"/>
                        <a:t>Registro  DDJJ Vehicular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348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Pruebas y Certificación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5.1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Pruebas A.F Control de Calidad de TI</a:t>
                      </a:r>
                      <a:endParaRPr lang="es-PE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5.2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Pruebas de Aceptación</a:t>
                      </a:r>
                      <a:endParaRPr lang="es-PE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Producción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6.1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Pase a Producción versión de prueba</a:t>
                      </a:r>
                      <a:r>
                        <a:rPr lang="es-PE" sz="1400" baseline="0" dirty="0" smtClean="0"/>
                        <a:t> (beta)</a:t>
                      </a:r>
                      <a:endParaRPr lang="es-PE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1907704" y="6475002"/>
            <a:ext cx="5093168" cy="252718"/>
            <a:chOff x="270920" y="6602341"/>
            <a:chExt cx="5093168" cy="252718"/>
          </a:xfrm>
        </p:grpSpPr>
        <p:pic>
          <p:nvPicPr>
            <p:cNvPr id="33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10833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467544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CULMINADO</a:t>
              </a:r>
              <a:endParaRPr lang="es-PE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2195736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EN PROCESO</a:t>
              </a:r>
              <a:endParaRPr lang="es-PE" sz="1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6602341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PLANIFICADO</a:t>
              </a:r>
              <a:endParaRPr lang="es-PE" sz="1000" dirty="0"/>
            </a:p>
          </p:txBody>
        </p:sp>
      </p:grpSp>
      <p:pic>
        <p:nvPicPr>
          <p:cNvPr id="6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9" y="2703952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179512" y="868650"/>
            <a:ext cx="6696744" cy="40011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1: IMPLEMENTACIÓN DE LA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VIRTUALIZACIÓN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7000872" y="889417"/>
            <a:ext cx="1919241" cy="36664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CRONOGRAMA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96" y="6055136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8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64" y="360990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05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29" y="269929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45" y="5129648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7" y="3923845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6" y="4244732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63" y="3020398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353" y="3933056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7" y="5131009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80" y="5456947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22" y="4545608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79" y="4244732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87" y="4229984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546" y="4545127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44" y="5157192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2375517" y="3679178"/>
            <a:ext cx="5512363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OPTIMIZACION DE LA TRAZABILIDAD DE TRAMITES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0" y="3878400"/>
            <a:ext cx="439327" cy="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0" name="49 Rectángulo"/>
          <p:cNvSpPr/>
          <p:nvPr/>
        </p:nvSpPr>
        <p:spPr>
          <a:xfrm rot="16200000">
            <a:off x="-1824965" y="3679178"/>
            <a:ext cx="5512364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123728" y="4797152"/>
            <a:ext cx="41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6">
                    <a:lumMod val="50000"/>
                  </a:schemeClr>
                </a:solidFill>
              </a:rPr>
              <a:t>Avance – Fase Construcción: 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57%</a:t>
            </a:r>
            <a:endParaRPr lang="es-PE" sz="1700" b="1" dirty="0" smtClean="0">
              <a:solidFill>
                <a:srgbClr val="FF0000"/>
              </a:solidFill>
            </a:endParaRP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72567"/>
            <a:ext cx="454621" cy="44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3" y="2795676"/>
            <a:ext cx="454621" cy="44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83 Conector recto"/>
          <p:cNvCxnSpPr/>
          <p:nvPr/>
        </p:nvCxnSpPr>
        <p:spPr>
          <a:xfrm flipH="1">
            <a:off x="1835696" y="2564904"/>
            <a:ext cx="69590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06751"/>
              </p:ext>
            </p:extLst>
          </p:nvPr>
        </p:nvGraphicFramePr>
        <p:xfrm>
          <a:off x="2207564" y="5224535"/>
          <a:ext cx="399930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115"/>
                <a:gridCol w="1008112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181,900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b="1" dirty="0" smtClean="0"/>
                        <a:t>Ejecutado a Setiembre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/>
                        <a:t>S/ 139,900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77%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42,000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42 Conector recto"/>
          <p:cNvCxnSpPr/>
          <p:nvPr/>
        </p:nvCxnSpPr>
        <p:spPr>
          <a:xfrm flipH="1">
            <a:off x="1979713" y="4581128"/>
            <a:ext cx="68294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142754" y="6375231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a nivel General AE:  79%</a:t>
            </a:r>
            <a:endParaRPr lang="es-PE" sz="16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814853" y="1645312"/>
            <a:ext cx="6357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RQ1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Notificación-Configuración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Configuración de procesos automáticos y envío de alertas de notificación al ciudadano.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814853" y="2564904"/>
            <a:ext cx="635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RQ2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Derivación y Asignación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>
                <a:solidFill>
                  <a:srgbClr val="002060"/>
                </a:solidFill>
              </a:rPr>
              <a:t>Implementación del proceso de derivación, recepción y asignación automática de trámites y anexos.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814854" y="3645024"/>
            <a:ext cx="7080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</a:t>
            </a:r>
            <a:r>
              <a:rPr lang="es-PE" b="1" u="sng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y Atención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Reordenamiento a nivel de procedimiento, tipo y sub tipos de trámites.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Asegurar la culminación del proceso.</a:t>
            </a:r>
            <a:endParaRPr lang="es-PE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 rot="16200000">
            <a:off x="-1262549" y="3679178"/>
            <a:ext cx="5512364" cy="46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ANÁLISIS Y DISEÑO DE SISTEMAS</a:t>
            </a:r>
            <a:r>
              <a:rPr lang="es-PE" sz="1600" b="1" dirty="0" smtClean="0"/>
              <a:t> – CULMINADO</a:t>
            </a:r>
          </a:p>
        </p:txBody>
      </p:sp>
      <p:pic>
        <p:nvPicPr>
          <p:cNvPr id="4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57" y="6227451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Pentágono"/>
          <p:cNvSpPr/>
          <p:nvPr/>
        </p:nvSpPr>
        <p:spPr>
          <a:xfrm>
            <a:off x="1814852" y="1156996"/>
            <a:ext cx="7089143" cy="46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55" name="54 Conector recto"/>
          <p:cNvCxnSpPr/>
          <p:nvPr/>
        </p:nvCxnSpPr>
        <p:spPr>
          <a:xfrm flipH="1">
            <a:off x="1918682" y="3573016"/>
            <a:ext cx="69590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6763629" y="4802534"/>
            <a:ext cx="1757987" cy="1650087"/>
            <a:chOff x="6084328" y="4653136"/>
            <a:chExt cx="1440000" cy="1440000"/>
          </a:xfrm>
        </p:grpSpPr>
        <p:sp>
          <p:nvSpPr>
            <p:cNvPr id="27" name="26 Elipse"/>
            <p:cNvSpPr/>
            <p:nvPr/>
          </p:nvSpPr>
          <p:spPr>
            <a:xfrm>
              <a:off x="6084328" y="4653136"/>
              <a:ext cx="1440000" cy="144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582" y="4948478"/>
              <a:ext cx="1255491" cy="105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5575" y="7937"/>
            <a:ext cx="8953380" cy="1332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9" name="14 CuadroTexto"/>
          <p:cNvSpPr txBox="1"/>
          <p:nvPr/>
        </p:nvSpPr>
        <p:spPr>
          <a:xfrm>
            <a:off x="307975" y="332656"/>
            <a:ext cx="3903985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sp>
        <p:nvSpPr>
          <p:cNvPr id="31" name="44 Rectángulo"/>
          <p:cNvSpPr/>
          <p:nvPr/>
        </p:nvSpPr>
        <p:spPr>
          <a:xfrm>
            <a:off x="4283968" y="332656"/>
            <a:ext cx="4443766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  Y PLAN DE ACCIÓN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899718" y="1969782"/>
            <a:ext cx="8072065" cy="636591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83" tIns="58683" rIns="58683" bIns="586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b="1" kern="1200" dirty="0" smtClean="0"/>
              <a:t>CONFIGURACIÓN</a:t>
            </a:r>
            <a:endParaRPr lang="es-PE" sz="1200" b="1" kern="1200" dirty="0"/>
          </a:p>
        </p:txBody>
      </p:sp>
      <p:pic>
        <p:nvPicPr>
          <p:cNvPr id="42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78" y="1998880"/>
            <a:ext cx="556557" cy="5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redondeado 1"/>
          <p:cNvSpPr/>
          <p:nvPr/>
        </p:nvSpPr>
        <p:spPr>
          <a:xfrm>
            <a:off x="847160" y="1921287"/>
            <a:ext cx="8147145" cy="7255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CuadroTexto 36"/>
          <p:cNvSpPr txBox="1"/>
          <p:nvPr/>
        </p:nvSpPr>
        <p:spPr>
          <a:xfrm>
            <a:off x="491144" y="1196752"/>
            <a:ext cx="81471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002060"/>
                </a:solidFill>
              </a:rPr>
              <a:t>IMPLEMENTACIÓN DE MEJORAS Y ADECUACIONES EN EL SGD Y PÁGINA WEB </a:t>
            </a:r>
            <a:endParaRPr lang="es-PE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919891" y="2817401"/>
            <a:ext cx="8033875" cy="905348"/>
            <a:chOff x="2351449" y="5613670"/>
            <a:chExt cx="5665472" cy="702768"/>
          </a:xfrm>
        </p:grpSpPr>
        <p:sp>
          <p:nvSpPr>
            <p:cNvPr id="48" name="47 Forma libre"/>
            <p:cNvSpPr/>
            <p:nvPr/>
          </p:nvSpPr>
          <p:spPr>
            <a:xfrm>
              <a:off x="2351449" y="5613672"/>
              <a:ext cx="1191964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190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812800" algn="l"/>
                </a:tabLst>
              </a:pPr>
              <a:r>
                <a:rPr lang="es-PE" sz="1200" b="1" kern="1200" dirty="0" smtClean="0"/>
                <a:t>    Registro </a:t>
              </a:r>
            </a:p>
          </p:txBody>
        </p:sp>
        <p:sp>
          <p:nvSpPr>
            <p:cNvPr id="49" name="48 Forma libre"/>
            <p:cNvSpPr/>
            <p:nvPr/>
          </p:nvSpPr>
          <p:spPr>
            <a:xfrm>
              <a:off x="3608738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0" name="49 Forma libre"/>
            <p:cNvSpPr/>
            <p:nvPr/>
          </p:nvSpPr>
          <p:spPr>
            <a:xfrm>
              <a:off x="3871977" y="5613670"/>
              <a:ext cx="11917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Derivación y 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Asignación</a:t>
              </a:r>
              <a:endParaRPr lang="es-PE" sz="1200" b="1" kern="1200" dirty="0"/>
            </a:p>
          </p:txBody>
        </p:sp>
        <p:sp>
          <p:nvSpPr>
            <p:cNvPr id="51" name="50 Forma libre"/>
            <p:cNvSpPr/>
            <p:nvPr/>
          </p:nvSpPr>
          <p:spPr>
            <a:xfrm>
              <a:off x="5111267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2" name="51 Forma libre"/>
            <p:cNvSpPr/>
            <p:nvPr/>
          </p:nvSpPr>
          <p:spPr>
            <a:xfrm>
              <a:off x="5379640" y="5613672"/>
              <a:ext cx="11299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Atención</a:t>
              </a:r>
              <a:endParaRPr lang="es-PE" sz="1200" b="1" kern="1200" dirty="0"/>
            </a:p>
          </p:txBody>
        </p:sp>
        <p:sp>
          <p:nvSpPr>
            <p:cNvPr id="53" name="52 Forma libre"/>
            <p:cNvSpPr/>
            <p:nvPr/>
          </p:nvSpPr>
          <p:spPr>
            <a:xfrm>
              <a:off x="6546745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4" name="53 Forma libre"/>
            <p:cNvSpPr/>
            <p:nvPr/>
          </p:nvSpPr>
          <p:spPr>
            <a:xfrm>
              <a:off x="6845644" y="5613672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Notificación</a:t>
              </a:r>
              <a:endParaRPr lang="es-PE" sz="1200" b="1" kern="1200" dirty="0"/>
            </a:p>
          </p:txBody>
        </p:sp>
      </p:grpSp>
      <p:pic>
        <p:nvPicPr>
          <p:cNvPr id="55" name="Picture 2" descr="Resultado de imagen para nuevo regist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19" y="2922102"/>
            <a:ext cx="695956" cy="6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27" y="2912111"/>
            <a:ext cx="671310" cy="7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Resultado de imagen para notificació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69" y="2874011"/>
            <a:ext cx="717269" cy="7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Resultado de imagen para revisi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57" y="3072044"/>
            <a:ext cx="816190" cy="4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36"/>
          <p:cNvSpPr txBox="1"/>
          <p:nvPr/>
        </p:nvSpPr>
        <p:spPr>
          <a:xfrm>
            <a:off x="7292846" y="3857966"/>
            <a:ext cx="1678937" cy="446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</a:t>
            </a:r>
            <a:r>
              <a:rPr lang="es-PE" sz="1100" b="1" dirty="0" smtClean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Julio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Rectángulo redondeado 1"/>
          <p:cNvSpPr/>
          <p:nvPr/>
        </p:nvSpPr>
        <p:spPr>
          <a:xfrm>
            <a:off x="7250540" y="2767147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Abrir llave"/>
          <p:cNvSpPr/>
          <p:nvPr/>
        </p:nvSpPr>
        <p:spPr>
          <a:xfrm>
            <a:off x="1411981" y="4725144"/>
            <a:ext cx="279699" cy="1608073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1626" r="8486" b="6000"/>
          <a:stretch/>
        </p:blipFill>
        <p:spPr bwMode="auto">
          <a:xfrm>
            <a:off x="2896795" y="4937241"/>
            <a:ext cx="1951161" cy="1084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65 CuadroTexto"/>
          <p:cNvSpPr txBox="1"/>
          <p:nvPr/>
        </p:nvSpPr>
        <p:spPr>
          <a:xfrm>
            <a:off x="2544885" y="5969158"/>
            <a:ext cx="4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Rediseño de consultas por información que necesita el ciudadano</a:t>
            </a:r>
            <a:endParaRPr lang="es-PE" sz="1200" dirty="0"/>
          </a:p>
        </p:txBody>
      </p:sp>
      <p:sp>
        <p:nvSpPr>
          <p:cNvPr id="67" name="CuadroTexto 35"/>
          <p:cNvSpPr txBox="1"/>
          <p:nvPr/>
        </p:nvSpPr>
        <p:spPr>
          <a:xfrm>
            <a:off x="5415381" y="5177213"/>
            <a:ext cx="195458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algn="ctr">
              <a:defRPr sz="1200" b="1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dirty="0"/>
              <a:t>Implementación:</a:t>
            </a:r>
          </a:p>
          <a:p>
            <a:r>
              <a:rPr lang="es-PE" dirty="0"/>
              <a:t>Octubre – </a:t>
            </a:r>
            <a:r>
              <a:rPr lang="es-PE" dirty="0" smtClean="0"/>
              <a:t>Diciembre </a:t>
            </a:r>
            <a:r>
              <a:rPr lang="es-PE" dirty="0"/>
              <a:t>2017</a:t>
            </a:r>
          </a:p>
        </p:txBody>
      </p:sp>
      <p:sp>
        <p:nvSpPr>
          <p:cNvPr id="69" name="Rectángulo redondeado 1"/>
          <p:cNvSpPr/>
          <p:nvPr/>
        </p:nvSpPr>
        <p:spPr>
          <a:xfrm>
            <a:off x="1895627" y="4819566"/>
            <a:ext cx="5844725" cy="141774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6"/>
          <p:cNvSpPr txBox="1"/>
          <p:nvPr/>
        </p:nvSpPr>
        <p:spPr>
          <a:xfrm>
            <a:off x="3056185" y="3862209"/>
            <a:ext cx="1757366" cy="446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Agosto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ángulo redondeado 1"/>
          <p:cNvSpPr/>
          <p:nvPr/>
        </p:nvSpPr>
        <p:spPr>
          <a:xfrm>
            <a:off x="3049567" y="2767147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Rectángulo redondeado"/>
          <p:cNvSpPr/>
          <p:nvPr/>
        </p:nvSpPr>
        <p:spPr>
          <a:xfrm>
            <a:off x="155575" y="6453336"/>
            <a:ext cx="8838730" cy="31829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83" tIns="58683" rIns="58683" bIns="586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kern="1200" dirty="0" smtClean="0"/>
              <a:t>Dimensionamiento: Mesa de partes – sede central</a:t>
            </a:r>
            <a:endParaRPr lang="es-PE" sz="1600" b="1" kern="1200" dirty="0"/>
          </a:p>
        </p:txBody>
      </p:sp>
      <p:sp>
        <p:nvSpPr>
          <p:cNvPr id="38" name="CuadroTexto 36"/>
          <p:cNvSpPr txBox="1"/>
          <p:nvPr/>
        </p:nvSpPr>
        <p:spPr>
          <a:xfrm>
            <a:off x="5757592" y="2157272"/>
            <a:ext cx="2614675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Implementación:  Julio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126676" y="3889990"/>
            <a:ext cx="1806840" cy="373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Octubre – Diciembre 2017</a:t>
            </a:r>
            <a:endParaRPr lang="es-PE" sz="1100" b="1" dirty="0">
              <a:solidFill>
                <a:srgbClr val="002060"/>
              </a:solidFill>
            </a:endParaRPr>
          </a:p>
        </p:txBody>
      </p:sp>
      <p:sp>
        <p:nvSpPr>
          <p:cNvPr id="40" name="39 Abrir llave"/>
          <p:cNvSpPr/>
          <p:nvPr/>
        </p:nvSpPr>
        <p:spPr>
          <a:xfrm>
            <a:off x="570198" y="1750653"/>
            <a:ext cx="279699" cy="2671650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Rectángulo"/>
          <p:cNvSpPr/>
          <p:nvPr/>
        </p:nvSpPr>
        <p:spPr>
          <a:xfrm>
            <a:off x="919470" y="3899929"/>
            <a:ext cx="1708314" cy="373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Octubre – Diciembre 2017</a:t>
            </a:r>
            <a:endParaRPr lang="es-PE" sz="1100" b="1" dirty="0">
              <a:solidFill>
                <a:srgbClr val="00206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6081" y="2100065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953142" y="4581128"/>
            <a:ext cx="8018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/>
          <p:nvPr/>
        </p:nvSpPr>
        <p:spPr>
          <a:xfrm>
            <a:off x="6338" y="2659225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30633" y="3238124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</a:t>
            </a:r>
            <a:endParaRPr lang="es-E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-21422" y="5013176"/>
            <a:ext cx="14250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PÁGINA</a:t>
            </a:r>
          </a:p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321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91253" y="1273984"/>
            <a:ext cx="8357211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 1: NOTIFICACIÓN Y CONFIGURACIÓN</a:t>
            </a:r>
          </a:p>
          <a:p>
            <a:pPr marL="180975" indent="-180975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Facilidades para la generación y consulta de cargos de notificación en el SGD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, a través de la implementación de filtros de consulta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, carga mediante archivo excel, histórico de  notificaciones, entre otros.</a:t>
            </a:r>
          </a:p>
          <a:p>
            <a:pPr marL="180975" indent="-180975">
              <a:buFont typeface="Wingdings" pitchFamily="2" charset="2"/>
              <a:buChar char="ü"/>
              <a:tabLst>
                <a:tab pos="7175500" algn="l"/>
              </a:tabLst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Ofrecer información oportuna a los contribuyentes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mediante envío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automático de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correos de</a:t>
            </a:r>
          </a:p>
          <a:p>
            <a:pPr>
              <a:tabLst>
                <a:tab pos="7175500" algn="l"/>
              </a:tabLst>
            </a:pP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alerta de notificación.</a:t>
            </a:r>
          </a:p>
          <a:p>
            <a:pPr marL="180975" indent="-180975">
              <a:spcBef>
                <a:spcPts val="600"/>
              </a:spcBef>
              <a:buFont typeface="Wingdings" pitchFamily="2" charset="2"/>
              <a:buChar char="ü"/>
              <a:tabLst>
                <a:tab pos="7175500" algn="l"/>
              </a:tabLst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Seguimiento de cargos </a:t>
            </a:r>
            <a:r>
              <a:rPr lang="es-PE" sz="1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notificados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mediante envío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automático de correos de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alerta semanal </a:t>
            </a:r>
          </a:p>
          <a:p>
            <a:pPr>
              <a:spcAft>
                <a:spcPts val="1800"/>
              </a:spcAft>
              <a:tabLst>
                <a:tab pos="7175500" algn="l"/>
              </a:tabLst>
            </a:pP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a los coordinadores. </a:t>
            </a:r>
            <a:endParaRPr lang="es-PE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0" descr="Resultado de imagen para notificació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70" y="2122850"/>
            <a:ext cx="991894" cy="10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82520" y="332656"/>
            <a:ext cx="8368483" cy="707886"/>
            <a:chOff x="365620" y="776898"/>
            <a:chExt cx="8368483" cy="707886"/>
          </a:xfrm>
        </p:grpSpPr>
        <p:sp>
          <p:nvSpPr>
            <p:cNvPr id="15" name="1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OPTIMIZACION DE LA TRAZABILIDAD DE TRAMITES</a:t>
              </a: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IMPLEMENTACIÓN Y DESARROLLO EN LOS SISTEMAS – </a:t>
              </a:r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OCTUBRE 2017 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7"/>
          <a:stretch/>
        </p:blipFill>
        <p:spPr bwMode="auto">
          <a:xfrm>
            <a:off x="51911" y="3356993"/>
            <a:ext cx="9012349" cy="32650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79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28927"/>
              </p:ext>
            </p:extLst>
          </p:nvPr>
        </p:nvGraphicFramePr>
        <p:xfrm>
          <a:off x="4343800" y="923468"/>
          <a:ext cx="4620684" cy="550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4"/>
                <a:gridCol w="445514"/>
                <a:gridCol w="495177"/>
                <a:gridCol w="445514"/>
                <a:gridCol w="445514"/>
                <a:gridCol w="445514"/>
                <a:gridCol w="511732"/>
                <a:gridCol w="495177"/>
                <a:gridCol w="445514"/>
                <a:gridCol w="445514"/>
              </a:tblGrid>
              <a:tr h="293890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Mar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Abr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70062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0379"/>
              </p:ext>
            </p:extLst>
          </p:nvPr>
        </p:nvGraphicFramePr>
        <p:xfrm>
          <a:off x="179512" y="923468"/>
          <a:ext cx="4104456" cy="550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528392"/>
              </a:tblGrid>
              <a:tr h="293355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r</a:t>
                      </a:r>
                      <a:endParaRPr lang="es-PE" sz="130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Actividades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MODELADO DE PROCESOS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ANÁLISIS Y DISEÑO DE SISTEMAS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Documento Funcional 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Documento Técnico de Sistemas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CONSTRUCCIÓN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4.1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1" dirty="0" smtClean="0"/>
                        <a:t>Requerimiento 1: Notificación y Configuración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4.1.1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4.1.2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4.2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PE" sz="1300" b="1" dirty="0" smtClean="0"/>
                        <a:t>Requerimiento 2: Derivación y Atención parte 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4.2.1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4.2.2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4.3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1" dirty="0" smtClean="0"/>
                        <a:t>Requerimiento 3: Registro y Atención parte 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4.3.1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4.3.3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4.4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Mejoras Página Web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4.4.1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Desarrollo</a:t>
                      </a:r>
                      <a:r>
                        <a:rPr lang="es-PE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Pruebas</a:t>
                      </a:r>
                      <a:endParaRPr lang="es-PE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4.4.2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2051720" y="6560658"/>
            <a:ext cx="5093168" cy="252718"/>
            <a:chOff x="270920" y="6602341"/>
            <a:chExt cx="5093168" cy="252718"/>
          </a:xfrm>
        </p:grpSpPr>
        <p:pic>
          <p:nvPicPr>
            <p:cNvPr id="33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10833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467544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CULMINADO</a:t>
              </a:r>
              <a:endParaRPr lang="es-PE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2195736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EN PROCESO</a:t>
              </a:r>
              <a:endParaRPr lang="es-PE" sz="1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6602341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PLANIFICADO</a:t>
              </a:r>
              <a:endParaRPr lang="es-PE" sz="1000" dirty="0"/>
            </a:p>
          </p:txBody>
        </p:sp>
      </p:grpSp>
      <p:pic>
        <p:nvPicPr>
          <p:cNvPr id="6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48" y="241822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2" y="213395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08" y="240834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04" y="5317007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96" y="327959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07" y="414639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52" y="3268668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16" y="240834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83" y="2415852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84" y="4155767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16" y="3569650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73" y="5011165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060" y="3284990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39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41" name="40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OPTIMIZACION DE LA TRAZABILIDAD DE TRAMITES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CRONOGRAMA DE ACTIVIDADES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5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76" y="2434918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14" y="3299738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37" y="4155767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09" y="4450128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2" y="6180052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14" y="5029656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08" y="5893752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25" y="4141019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0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836</Words>
  <Application>Microsoft Office PowerPoint</Application>
  <PresentationFormat>Presentación en pantalla (4:3)</PresentationFormat>
  <Paragraphs>219</Paragraphs>
  <Slides>10</Slides>
  <Notes>1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Acevedo Risco, Melannie Cecilia</dc:creator>
  <cp:lastModifiedBy>Acevedo Risco, Melannie Cecilia</cp:lastModifiedBy>
  <cp:revision>33</cp:revision>
  <dcterms:created xsi:type="dcterms:W3CDTF">2017-10-30T13:58:46Z</dcterms:created>
  <dcterms:modified xsi:type="dcterms:W3CDTF">2017-11-02T13:42:46Z</dcterms:modified>
</cp:coreProperties>
</file>