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61" r:id="rId2"/>
    <p:sldId id="774" r:id="rId3"/>
    <p:sldId id="775" r:id="rId4"/>
    <p:sldId id="776" r:id="rId5"/>
    <p:sldId id="764" r:id="rId6"/>
    <p:sldId id="765" r:id="rId7"/>
    <p:sldId id="778" r:id="rId8"/>
    <p:sldId id="782" r:id="rId9"/>
    <p:sldId id="783" r:id="rId10"/>
    <p:sldId id="784" r:id="rId11"/>
    <p:sldId id="773" r:id="rId12"/>
    <p:sldId id="777" r:id="rId13"/>
    <p:sldId id="755" r:id="rId14"/>
    <p:sldId id="756" r:id="rId15"/>
    <p:sldId id="780" r:id="rId16"/>
    <p:sldId id="786" r:id="rId17"/>
    <p:sldId id="781" r:id="rId18"/>
    <p:sldId id="785" r:id="rId19"/>
  </p:sldIdLst>
  <p:sldSz cx="9144000" cy="6858000" type="screen4x3"/>
  <p:notesSz cx="6797675" cy="992822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EDF2F9"/>
    <a:srgbClr val="CCECFF"/>
    <a:srgbClr val="000099"/>
    <a:srgbClr val="CCFFFF"/>
    <a:srgbClr val="008000"/>
    <a:srgbClr val="FF9900"/>
    <a:srgbClr val="FFFFCC"/>
    <a:srgbClr val="E6A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2895" autoAdjust="0"/>
  </p:normalViewPr>
  <p:slideViewPr>
    <p:cSldViewPr>
      <p:cViewPr>
        <p:scale>
          <a:sx n="90" d="100"/>
          <a:sy n="90" d="100"/>
        </p:scale>
        <p:origin x="-522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13354-B220-4FF7-9872-067F1464FA8C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57662-98A7-442F-B4DF-287FDA0E8E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316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26F8B-60E2-46D0-9002-A2F4D9F83F33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E5181-EE50-4AE0-BC8F-7879924A49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98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62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62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62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62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6DEB-90BB-4D18-9084-C0D1882C5BE1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8DA-2115-4424-B4A0-A5FBC08374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678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6DEB-90BB-4D18-9084-C0D1882C5BE1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8DA-2115-4424-B4A0-A5FBC08374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92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6DEB-90BB-4D18-9084-C0D1882C5BE1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18DA-2115-4424-B4A0-A5FBC08374EF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hdphoto" Target="../media/hdphoto6.wdp"/><Relationship Id="rId5" Type="http://schemas.microsoft.com/office/2007/relationships/hdphoto" Target="../media/hdphoto4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microsoft.com/office/2007/relationships/hdphoto" Target="../media/hdphoto1.wdp"/><Relationship Id="rId5" Type="http://schemas.openxmlformats.org/officeDocument/2006/relationships/image" Target="../media/image8.jpeg"/><Relationship Id="rId10" Type="http://schemas.openxmlformats.org/officeDocument/2006/relationships/image" Target="../media/image4.png"/><Relationship Id="rId4" Type="http://schemas.microsoft.com/office/2007/relationships/hdphoto" Target="../media/hdphoto3.wdp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" y="49021"/>
            <a:ext cx="9144000" cy="6851309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755650" y="3068960"/>
            <a:ext cx="7632700" cy="46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650" y="4463083"/>
            <a:ext cx="7632700" cy="46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20547" y="3164775"/>
            <a:ext cx="758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>
                <a:solidFill>
                  <a:schemeClr val="tx2">
                    <a:lumMod val="75000"/>
                  </a:schemeClr>
                </a:solidFill>
              </a:rPr>
              <a:t>GERENCIA DE PROYECTOS</a:t>
            </a:r>
          </a:p>
          <a:p>
            <a:pPr algn="ctr"/>
            <a:r>
              <a:rPr lang="es-PE" sz="3600" b="1" dirty="0">
                <a:solidFill>
                  <a:schemeClr val="tx2">
                    <a:lumMod val="75000"/>
                  </a:schemeClr>
                </a:solidFill>
              </a:rPr>
              <a:t>SEPTIEMBRE 2017</a:t>
            </a:r>
          </a:p>
        </p:txBody>
      </p:sp>
    </p:spTree>
    <p:extLst>
      <p:ext uri="{BB962C8B-B14F-4D97-AF65-F5344CB8AC3E}">
        <p14:creationId xmlns:p14="http://schemas.microsoft.com/office/powerpoint/2010/main" val="370456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1691680" y="188640"/>
            <a:ext cx="6120680" cy="504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PROTOTIPOS - SAJU</a:t>
            </a:r>
          </a:p>
        </p:txBody>
      </p:sp>
      <p:pic>
        <p:nvPicPr>
          <p:cNvPr id="2050" name="Imagen 2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1" y="1412776"/>
            <a:ext cx="8673055" cy="48965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3851920" y="4725144"/>
            <a:ext cx="93610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Rectángulo"/>
          <p:cNvSpPr/>
          <p:nvPr/>
        </p:nvSpPr>
        <p:spPr>
          <a:xfrm>
            <a:off x="497944" y="5085839"/>
            <a:ext cx="8322527" cy="10794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CuadroTexto"/>
          <p:cNvSpPr txBox="1"/>
          <p:nvPr/>
        </p:nvSpPr>
        <p:spPr>
          <a:xfrm>
            <a:off x="331509" y="960983"/>
            <a:ext cx="2008243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rgbClr val="002060"/>
                </a:solidFill>
              </a:rPr>
              <a:t>Multas Judiciales</a:t>
            </a:r>
          </a:p>
        </p:txBody>
      </p:sp>
    </p:spTree>
    <p:extLst>
      <p:ext uri="{BB962C8B-B14F-4D97-AF65-F5344CB8AC3E}">
        <p14:creationId xmlns:p14="http://schemas.microsoft.com/office/powerpoint/2010/main" val="25205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pic>
        <p:nvPicPr>
          <p:cNvPr id="6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789" y="1844824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67 CuadroTexto"/>
          <p:cNvSpPr txBox="1"/>
          <p:nvPr/>
        </p:nvSpPr>
        <p:spPr>
          <a:xfrm>
            <a:off x="1259632" y="1628800"/>
            <a:ext cx="1253936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defRPr sz="1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PE" dirty="0"/>
              <a:t>Ejecutado: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1236419" y="4509120"/>
            <a:ext cx="1296144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Planificado: </a:t>
            </a:r>
          </a:p>
        </p:txBody>
      </p:sp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84850"/>
            <a:ext cx="441952" cy="4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76 CuadroTexto"/>
          <p:cNvSpPr txBox="1"/>
          <p:nvPr/>
        </p:nvSpPr>
        <p:spPr>
          <a:xfrm>
            <a:off x="3131840" y="5013176"/>
            <a:ext cx="94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/>
              <a:t>01 </a:t>
            </a:r>
            <a:r>
              <a:rPr lang="es-PE" sz="1200" b="1" dirty="0" err="1"/>
              <a:t>doc</a:t>
            </a:r>
            <a:r>
              <a:rPr lang="es-PE" sz="1200" b="1" dirty="0"/>
              <a:t> pendiente</a:t>
            </a:r>
            <a:endParaRPr lang="es-PE" sz="1100" b="1" dirty="0"/>
          </a:p>
        </p:txBody>
      </p:sp>
      <p:sp>
        <p:nvSpPr>
          <p:cNvPr id="70" name="69 Rectángulo redondeado"/>
          <p:cNvSpPr/>
          <p:nvPr/>
        </p:nvSpPr>
        <p:spPr>
          <a:xfrm>
            <a:off x="1320034" y="5733256"/>
            <a:ext cx="2664296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77 CuadroTexto"/>
          <p:cNvSpPr txBox="1"/>
          <p:nvPr/>
        </p:nvSpPr>
        <p:spPr>
          <a:xfrm>
            <a:off x="1475656" y="5885545"/>
            <a:ext cx="2353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/>
              <a:t>89 % de avance de la fase </a:t>
            </a:r>
            <a:endParaRPr lang="es-PE" sz="1200" b="1" dirty="0"/>
          </a:p>
          <a:p>
            <a:pPr algn="ctr"/>
            <a:r>
              <a:rPr lang="es-PE" sz="1100" b="1" dirty="0">
                <a:solidFill>
                  <a:srgbClr val="002060"/>
                </a:solidFill>
              </a:rPr>
              <a:t>(04/05 entregables)     </a:t>
            </a:r>
          </a:p>
        </p:txBody>
      </p:sp>
      <p:cxnSp>
        <p:nvCxnSpPr>
          <p:cNvPr id="46" name="45 Conector recto"/>
          <p:cNvCxnSpPr/>
          <p:nvPr/>
        </p:nvCxnSpPr>
        <p:spPr>
          <a:xfrm>
            <a:off x="4211960" y="1702841"/>
            <a:ext cx="15553" cy="4534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1115616" y="4869160"/>
            <a:ext cx="22450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Documento Técnico: </a:t>
            </a:r>
          </a:p>
          <a:p>
            <a:r>
              <a:rPr lang="es-PE" sz="1200" dirty="0"/>
              <a:t>* DT SGD</a:t>
            </a:r>
            <a:endParaRPr lang="es-PE" sz="1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PE" sz="1200" b="1" dirty="0">
                <a:solidFill>
                  <a:schemeClr val="accent5">
                    <a:lumMod val="75000"/>
                  </a:schemeClr>
                </a:solidFill>
              </a:rPr>
              <a:t>              Noviembre  2017</a:t>
            </a:r>
          </a:p>
        </p:txBody>
      </p:sp>
      <p:sp>
        <p:nvSpPr>
          <p:cNvPr id="50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281208" y="1700808"/>
            <a:ext cx="33151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b="1" dirty="0"/>
              <a:t>Iteración 1: </a:t>
            </a:r>
            <a:r>
              <a:rPr lang="es-PE" sz="1200" dirty="0"/>
              <a:t>Generación de  archivos PDF que permitan identificar los documentos generados en el SIAT que conformarán  el Expediente Coactivo .</a:t>
            </a:r>
          </a:p>
        </p:txBody>
      </p:sp>
      <p:grpSp>
        <p:nvGrpSpPr>
          <p:cNvPr id="54" name="23 Grupo">
            <a:extLst>
              <a:ext uri="{FF2B5EF4-FFF2-40B4-BE49-F238E27FC236}">
                <a16:creationId xmlns="" xmlns:a16="http://schemas.microsoft.com/office/drawing/2014/main" id="{192B1751-CB4C-4FBA-8117-B75D626E7399}"/>
              </a:ext>
            </a:extLst>
          </p:cNvPr>
          <p:cNvGrpSpPr/>
          <p:nvPr/>
        </p:nvGrpSpPr>
        <p:grpSpPr>
          <a:xfrm>
            <a:off x="323528" y="116632"/>
            <a:ext cx="8368483" cy="707886"/>
            <a:chOff x="365620" y="776898"/>
            <a:chExt cx="8368483" cy="707886"/>
          </a:xfrm>
        </p:grpSpPr>
        <p:sp>
          <p:nvSpPr>
            <p:cNvPr id="55" name="34 CuadroTexto">
              <a:extLst>
                <a:ext uri="{FF2B5EF4-FFF2-40B4-BE49-F238E27FC236}">
                  <a16:creationId xmlns="" xmlns:a16="http://schemas.microsoft.com/office/drawing/2014/main" id="{279983EE-09D8-4A7B-9BF9-ED46A08C54C2}"/>
                </a:ext>
              </a:extLst>
            </p:cNvPr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2: DIGITALIZACIÓN DE EXPEDIENTES COACTIVOS </a:t>
              </a:r>
            </a:p>
          </p:txBody>
        </p:sp>
        <p:sp>
          <p:nvSpPr>
            <p:cNvPr id="57" name="35 Rectángulo">
              <a:extLst>
                <a:ext uri="{FF2B5EF4-FFF2-40B4-BE49-F238E27FC236}">
                  <a16:creationId xmlns="" xmlns:a16="http://schemas.microsoft.com/office/drawing/2014/main" id="{FB831E84-23EF-40F5-AF33-66392B8C2CC5}"/>
                </a:ext>
              </a:extLst>
            </p:cNvPr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</a:p>
          </p:txBody>
        </p:sp>
      </p:grpSp>
      <p:sp>
        <p:nvSpPr>
          <p:cNvPr id="60" name="50 CuadroTexto">
            <a:extLst>
              <a:ext uri="{FF2B5EF4-FFF2-40B4-BE49-F238E27FC236}">
                <a16:creationId xmlns="" xmlns:a16="http://schemas.microsoft.com/office/drawing/2014/main" id="{70473825-CB69-424E-92E0-AE027D25F908}"/>
              </a:ext>
            </a:extLst>
          </p:cNvPr>
          <p:cNvSpPr txBox="1"/>
          <p:nvPr/>
        </p:nvSpPr>
        <p:spPr>
          <a:xfrm>
            <a:off x="1165217" y="2060848"/>
            <a:ext cx="20874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Documento Funcional:</a:t>
            </a:r>
          </a:p>
          <a:p>
            <a:r>
              <a:rPr lang="es-PE" sz="1200" dirty="0"/>
              <a:t>*Gestión Administrativa   </a:t>
            </a:r>
          </a:p>
          <a:p>
            <a:r>
              <a:rPr lang="es-PE" sz="1200" dirty="0"/>
              <a:t>*Gestión de Cobranza  </a:t>
            </a:r>
          </a:p>
          <a:p>
            <a:r>
              <a:rPr lang="es-PE" sz="1200" dirty="0"/>
              <a:t>*Expediente  Coactivo Virtual</a:t>
            </a:r>
          </a:p>
          <a:p>
            <a:endParaRPr lang="es-PE" sz="5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131840" y="2276872"/>
            <a:ext cx="1056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/>
              <a:t>03 </a:t>
            </a:r>
            <a:r>
              <a:rPr lang="es-PE" sz="1200" b="1" dirty="0"/>
              <a:t>doc. aprobados</a:t>
            </a:r>
          </a:p>
          <a:p>
            <a:pPr algn="ctr"/>
            <a:r>
              <a:rPr lang="es-PE" sz="1200" b="1" dirty="0"/>
              <a:t> a Agosto 2017</a:t>
            </a:r>
          </a:p>
        </p:txBody>
      </p:sp>
      <p:sp>
        <p:nvSpPr>
          <p:cNvPr id="67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283968" y="3645024"/>
            <a:ext cx="34504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b="1" dirty="0"/>
              <a:t>Iteración 3: </a:t>
            </a:r>
            <a:r>
              <a:rPr lang="es-PE" sz="1200" dirty="0"/>
              <a:t>Implementación del </a:t>
            </a:r>
            <a:r>
              <a:rPr lang="es-PE" sz="1200" i="1" dirty="0"/>
              <a:t>código de barras </a:t>
            </a:r>
            <a:r>
              <a:rPr lang="es-PE" sz="1200" dirty="0"/>
              <a:t>en el Cargo de Recepción para que permita realizar la digitalización de las Solicitudes de Suspensión y tercería No Tributaria.</a:t>
            </a:r>
          </a:p>
        </p:txBody>
      </p:sp>
      <p:sp>
        <p:nvSpPr>
          <p:cNvPr id="75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283968" y="2351782"/>
            <a:ext cx="2843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b="1" dirty="0"/>
              <a:t>Iteración 2: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PE" sz="1200" dirty="0"/>
              <a:t>Visualización de documentos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PE" sz="1200" dirty="0"/>
              <a:t>Solicitud de  Impresión del Expediente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PE" sz="1200" dirty="0"/>
              <a:t>Ingreso de los documentos manuales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PE" sz="1200" dirty="0"/>
              <a:t>04 Reportes</a:t>
            </a:r>
          </a:p>
        </p:txBody>
      </p:sp>
      <p:sp>
        <p:nvSpPr>
          <p:cNvPr id="65" name="64 Rectángulo redondeado"/>
          <p:cNvSpPr/>
          <p:nvPr/>
        </p:nvSpPr>
        <p:spPr>
          <a:xfrm>
            <a:off x="7911880" y="1772816"/>
            <a:ext cx="836584" cy="4947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94%</a:t>
            </a:r>
          </a:p>
        </p:txBody>
      </p:sp>
      <p:sp>
        <p:nvSpPr>
          <p:cNvPr id="101" name="100 Rectángulo redondeado"/>
          <p:cNvSpPr/>
          <p:nvPr/>
        </p:nvSpPr>
        <p:spPr>
          <a:xfrm>
            <a:off x="7911880" y="2636912"/>
            <a:ext cx="836584" cy="4947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7</a:t>
            </a:r>
            <a:r>
              <a:rPr lang="es-PE" b="1" dirty="0"/>
              <a:t>%</a:t>
            </a:r>
          </a:p>
        </p:txBody>
      </p:sp>
      <p:sp>
        <p:nvSpPr>
          <p:cNvPr id="62" name="61 Rectángulo"/>
          <p:cNvSpPr/>
          <p:nvPr/>
        </p:nvSpPr>
        <p:spPr>
          <a:xfrm rot="16200000">
            <a:off x="-2499655" y="3555040"/>
            <a:ext cx="5760639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PLANIFICACIÓN – CULMINADO</a:t>
            </a:r>
          </a:p>
        </p:txBody>
      </p:sp>
      <p:sp>
        <p:nvSpPr>
          <p:cNvPr id="66" name="65 Rectángulo"/>
          <p:cNvSpPr/>
          <p:nvPr/>
        </p:nvSpPr>
        <p:spPr>
          <a:xfrm rot="16200000">
            <a:off x="-1962751" y="3555041"/>
            <a:ext cx="5760639" cy="46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MODELADO DE PROCESOS – CULMINADO</a:t>
            </a:r>
          </a:p>
        </p:txBody>
      </p:sp>
      <p:sp>
        <p:nvSpPr>
          <p:cNvPr id="69" name="68 Pentágono"/>
          <p:cNvSpPr/>
          <p:nvPr/>
        </p:nvSpPr>
        <p:spPr>
          <a:xfrm>
            <a:off x="1240541" y="908720"/>
            <a:ext cx="3116138" cy="468001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solidFill>
                  <a:schemeClr val="bg1"/>
                </a:solidFill>
              </a:rPr>
              <a:t>ANÁLISIS Y DISEÑO DE SISTEMAS</a:t>
            </a:r>
          </a:p>
        </p:txBody>
      </p:sp>
      <p:sp>
        <p:nvSpPr>
          <p:cNvPr id="72" name="71 Cheurón"/>
          <p:cNvSpPr/>
          <p:nvPr/>
        </p:nvSpPr>
        <p:spPr>
          <a:xfrm>
            <a:off x="4355976" y="908721"/>
            <a:ext cx="4636956" cy="4680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CONSTRUCCIÓN</a:t>
            </a:r>
          </a:p>
        </p:txBody>
      </p:sp>
      <p:pic>
        <p:nvPicPr>
          <p:cNvPr id="7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4" y="6215915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40" y="6237312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84 Conector recto"/>
          <p:cNvCxnSpPr/>
          <p:nvPr/>
        </p:nvCxnSpPr>
        <p:spPr>
          <a:xfrm flipH="1" flipV="1">
            <a:off x="4572000" y="5364210"/>
            <a:ext cx="4054738" cy="90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7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40212"/>
              </p:ext>
            </p:extLst>
          </p:nvPr>
        </p:nvGraphicFramePr>
        <p:xfrm>
          <a:off x="4499992" y="5700856"/>
          <a:ext cx="4392488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400" dirty="0"/>
                        <a:t>Nuevo Presupuesto 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>
                          <a:solidFill>
                            <a:srgbClr val="002060"/>
                          </a:solidFill>
                        </a:rPr>
                        <a:t>S/ 133,660.80</a:t>
                      </a:r>
                      <a:endParaRPr lang="es-E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>
                          <a:solidFill>
                            <a:srgbClr val="002060"/>
                          </a:solidFill>
                        </a:rPr>
                        <a:t>100%</a:t>
                      </a:r>
                      <a:endParaRPr lang="es-E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/>
                        <a:t>Ejecutado a </a:t>
                      </a:r>
                      <a:r>
                        <a:rPr lang="es-PE" sz="1400" dirty="0" smtClean="0"/>
                        <a:t>Octubre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>
                          <a:solidFill>
                            <a:srgbClr val="002060"/>
                          </a:solidFill>
                        </a:rPr>
                        <a:t>S/ </a:t>
                      </a:r>
                      <a:r>
                        <a:rPr lang="es-PE" sz="1400" dirty="0" smtClean="0">
                          <a:solidFill>
                            <a:srgbClr val="002060"/>
                          </a:solidFill>
                        </a:rPr>
                        <a:t>83,660.80</a:t>
                      </a:r>
                      <a:endParaRPr lang="es-E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>
                          <a:solidFill>
                            <a:srgbClr val="002060"/>
                          </a:solidFill>
                        </a:rPr>
                        <a:t>62.59%</a:t>
                      </a:r>
                      <a:endParaRPr lang="es-E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Pendiente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>
                          <a:solidFill>
                            <a:srgbClr val="002060"/>
                          </a:solidFill>
                        </a:rPr>
                        <a:t>S/ </a:t>
                      </a:r>
                      <a:r>
                        <a:rPr lang="es-PE" sz="1400" dirty="0" smtClean="0">
                          <a:solidFill>
                            <a:srgbClr val="002060"/>
                          </a:solidFill>
                        </a:rPr>
                        <a:t>50,000</a:t>
                      </a:r>
                      <a:endParaRPr lang="es-E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>
                          <a:solidFill>
                            <a:srgbClr val="002060"/>
                          </a:solidFill>
                        </a:rPr>
                        <a:t>37.41%</a:t>
                      </a:r>
                      <a:endParaRPr lang="es-E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107 CuadroTexto"/>
          <p:cNvSpPr txBox="1"/>
          <p:nvPr/>
        </p:nvSpPr>
        <p:spPr>
          <a:xfrm>
            <a:off x="4572000" y="5373216"/>
            <a:ext cx="412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Avance Total:  71% (36 días)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734446" y="2276872"/>
            <a:ext cx="11580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400" b="1" dirty="0">
                <a:solidFill>
                  <a:srgbClr val="0070C0"/>
                </a:solidFill>
              </a:rPr>
              <a:t>Octubre</a:t>
            </a:r>
          </a:p>
        </p:txBody>
      </p:sp>
      <p:sp>
        <p:nvSpPr>
          <p:cNvPr id="109" name="108 Rectángulo"/>
          <p:cNvSpPr/>
          <p:nvPr/>
        </p:nvSpPr>
        <p:spPr>
          <a:xfrm>
            <a:off x="7749563" y="3140968"/>
            <a:ext cx="11429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400" b="1" dirty="0">
                <a:solidFill>
                  <a:srgbClr val="0070C0"/>
                </a:solidFill>
              </a:rPr>
              <a:t>Octubre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7948178" y="4077072"/>
            <a:ext cx="8722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400" b="1" dirty="0">
                <a:solidFill>
                  <a:srgbClr val="0070C0"/>
                </a:solidFill>
              </a:rPr>
              <a:t>Julio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4283968" y="1412776"/>
            <a:ext cx="3132832" cy="2616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defRPr sz="1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s-PE" sz="1100" dirty="0"/>
              <a:t>MÓDULO DE EXPEDIENTE COACTIVO VIRTUAL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4355976" y="3356992"/>
            <a:ext cx="776685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defRPr sz="1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s-PE" sz="1400" dirty="0"/>
              <a:t>SGD</a:t>
            </a:r>
          </a:p>
        </p:txBody>
      </p:sp>
      <p:sp>
        <p:nvSpPr>
          <p:cNvPr id="38" name="37 Rectángulo redondeado"/>
          <p:cNvSpPr/>
          <p:nvPr/>
        </p:nvSpPr>
        <p:spPr>
          <a:xfrm>
            <a:off x="7812360" y="1082297"/>
            <a:ext cx="1152128" cy="38530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b="1" dirty="0">
                <a:solidFill>
                  <a:schemeClr val="tx1"/>
                </a:solidFill>
              </a:rPr>
              <a:t>60 </a:t>
            </a:r>
            <a:r>
              <a:rPr lang="es-PE" sz="1100" b="1" dirty="0"/>
              <a:t> % de avance de la fase</a:t>
            </a:r>
          </a:p>
        </p:txBody>
      </p:sp>
      <p:sp>
        <p:nvSpPr>
          <p:cNvPr id="39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306168" y="4490590"/>
            <a:ext cx="33656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b="1" dirty="0"/>
              <a:t>Iteración 4: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PE" sz="1200" dirty="0"/>
              <a:t>Generación automática de doc. de respuesta con firma mecanizada.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PE" sz="1200" dirty="0"/>
              <a:t>Reportes de gestión.</a:t>
            </a:r>
            <a:endParaRPr lang="es-PE" sz="1100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7979138" y="4623519"/>
            <a:ext cx="841334" cy="4616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39 %</a:t>
            </a:r>
          </a:p>
        </p:txBody>
      </p:sp>
      <p:pic>
        <p:nvPicPr>
          <p:cNvPr id="4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49" y="3717032"/>
            <a:ext cx="377991" cy="35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44 Rectángulo"/>
          <p:cNvSpPr/>
          <p:nvPr/>
        </p:nvSpPr>
        <p:spPr>
          <a:xfrm>
            <a:off x="7812360" y="5065439"/>
            <a:ext cx="11429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400" b="1" dirty="0">
                <a:solidFill>
                  <a:srgbClr val="0070C0"/>
                </a:solidFill>
              </a:rPr>
              <a:t>Octubre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1164411" y="3399964"/>
            <a:ext cx="19674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Documento Técnico: </a:t>
            </a:r>
          </a:p>
          <a:p>
            <a:r>
              <a:rPr lang="es-PE" sz="1200" dirty="0"/>
              <a:t>* DT Expediente Coactivo Virtual</a:t>
            </a:r>
            <a:r>
              <a:rPr lang="es-PE" sz="1200" b="1" dirty="0">
                <a:solidFill>
                  <a:schemeClr val="accent5">
                    <a:lumMod val="75000"/>
                  </a:schemeClr>
                </a:solidFill>
              </a:rPr>
              <a:t>               </a:t>
            </a:r>
          </a:p>
        </p:txBody>
      </p:sp>
      <p:pic>
        <p:nvPicPr>
          <p:cNvPr id="4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20" y="3221146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CuadroTexto"/>
          <p:cNvSpPr txBox="1"/>
          <p:nvPr/>
        </p:nvSpPr>
        <p:spPr>
          <a:xfrm>
            <a:off x="2987824" y="3656637"/>
            <a:ext cx="11973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/>
              <a:t>01 </a:t>
            </a:r>
            <a:r>
              <a:rPr lang="es-PE" sz="1200" b="1" dirty="0"/>
              <a:t>doc. aprobado</a:t>
            </a:r>
          </a:p>
          <a:p>
            <a:pPr algn="ctr"/>
            <a:r>
              <a:rPr lang="es-PE" sz="1200" b="1" dirty="0"/>
              <a:t> Octubre 2017</a:t>
            </a:r>
          </a:p>
        </p:txBody>
      </p:sp>
    </p:spTree>
    <p:extLst>
      <p:ext uri="{BB962C8B-B14F-4D97-AF65-F5344CB8AC3E}">
        <p14:creationId xmlns:p14="http://schemas.microsoft.com/office/powerpoint/2010/main" val="23042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sp>
        <p:nvSpPr>
          <p:cNvPr id="36" name="35 Rectángulo"/>
          <p:cNvSpPr/>
          <p:nvPr/>
        </p:nvSpPr>
        <p:spPr>
          <a:xfrm>
            <a:off x="4385892" y="116632"/>
            <a:ext cx="4306119" cy="707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ESTADO SITUACIONAL DE ENTREGABLES POR FASES AE 2017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2275520" y="908720"/>
            <a:ext cx="6256920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OTRAS ACTIVIDADES RELACIONADO AL MODELADO DE PROCESOS</a:t>
            </a:r>
          </a:p>
        </p:txBody>
      </p:sp>
      <p:sp>
        <p:nvSpPr>
          <p:cNvPr id="56" name="55 Rectángulo"/>
          <p:cNvSpPr/>
          <p:nvPr/>
        </p:nvSpPr>
        <p:spPr>
          <a:xfrm rot="16200000">
            <a:off x="-2628799" y="3537064"/>
            <a:ext cx="5796592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PLANIFICACIÓN – CULMINADO</a:t>
            </a:r>
          </a:p>
        </p:txBody>
      </p:sp>
      <p:sp>
        <p:nvSpPr>
          <p:cNvPr id="57" name="56 Rectángulo"/>
          <p:cNvSpPr/>
          <p:nvPr/>
        </p:nvSpPr>
        <p:spPr>
          <a:xfrm rot="16200000">
            <a:off x="-2078247" y="3537064"/>
            <a:ext cx="5796592" cy="46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MODELADO DE PROCESOS – CULMINADO</a:t>
            </a:r>
          </a:p>
        </p:txBody>
      </p:sp>
      <p:pic>
        <p:nvPicPr>
          <p:cNvPr id="9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7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8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Rectángulo"/>
          <p:cNvSpPr/>
          <p:nvPr/>
        </p:nvSpPr>
        <p:spPr>
          <a:xfrm rot="16200000">
            <a:off x="-1548679" y="3537064"/>
            <a:ext cx="5796592" cy="46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ANÁLISIS Y DISEÑO DE SISTEMAS   </a:t>
            </a:r>
            <a:r>
              <a:rPr lang="es-PE" b="1" dirty="0"/>
              <a:t>–   Al  </a:t>
            </a:r>
            <a:r>
              <a:rPr lang="es-PE" b="1" dirty="0">
                <a:solidFill>
                  <a:schemeClr val="bg1"/>
                </a:solidFill>
              </a:rPr>
              <a:t>89 % </a:t>
            </a:r>
          </a:p>
        </p:txBody>
      </p:sp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41034"/>
            <a:ext cx="441952" cy="4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31 CuadroTexto"/>
          <p:cNvSpPr txBox="1"/>
          <p:nvPr/>
        </p:nvSpPr>
        <p:spPr>
          <a:xfrm>
            <a:off x="2160240" y="3861048"/>
            <a:ext cx="68762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200" b="1" u="sng" dirty="0" smtClean="0"/>
              <a:t>Problema </a:t>
            </a:r>
            <a:r>
              <a:rPr lang="es-PE" sz="1200" b="1" u="sng" dirty="0"/>
              <a:t>1:</a:t>
            </a:r>
          </a:p>
          <a:p>
            <a:pPr lvl="0"/>
            <a:r>
              <a:rPr lang="es-PE" sz="1200" dirty="0"/>
              <a:t>Respecto al Módulo de Remates, la revisión </a:t>
            </a:r>
            <a:r>
              <a:rPr lang="es-PE" sz="1200" dirty="0" smtClean="0"/>
              <a:t>realizada corresponde a mejoras al módulo de Remates.</a:t>
            </a:r>
            <a:endParaRPr lang="es-PE" sz="1200" dirty="0"/>
          </a:p>
          <a:p>
            <a:pPr lvl="0"/>
            <a:r>
              <a:rPr lang="es-PE" sz="1200" b="1" dirty="0"/>
              <a:t>Acción:</a:t>
            </a:r>
          </a:p>
          <a:p>
            <a:r>
              <a:rPr lang="es-PE" sz="1200" dirty="0"/>
              <a:t>Dichas modificaciones no forman parte del alcance de la AE, sin embargo podrían ser trabajadas  por un recurso de la GIN como un </a:t>
            </a:r>
            <a:r>
              <a:rPr lang="es-PE" sz="1200" dirty="0" err="1"/>
              <a:t>Rq</a:t>
            </a:r>
            <a:r>
              <a:rPr lang="es-PE" sz="1200" dirty="0"/>
              <a:t> paralelo</a:t>
            </a:r>
            <a:r>
              <a:rPr lang="es-PE" sz="1200" dirty="0" smtClean="0"/>
              <a:t>.</a:t>
            </a:r>
            <a:endParaRPr lang="es-PE" sz="700" dirty="0"/>
          </a:p>
          <a:p>
            <a:pPr lvl="0"/>
            <a:r>
              <a:rPr lang="es-PE" sz="1200" b="1" u="sng" dirty="0" smtClean="0"/>
              <a:t>Problema </a:t>
            </a:r>
            <a:r>
              <a:rPr lang="es-PE" sz="1200" b="1" u="sng" dirty="0"/>
              <a:t>2</a:t>
            </a:r>
            <a:r>
              <a:rPr lang="es-PE" sz="1200" b="1" u="sng" dirty="0" smtClean="0"/>
              <a:t>:</a:t>
            </a:r>
            <a:endParaRPr lang="es-PE" sz="1200" dirty="0"/>
          </a:p>
          <a:p>
            <a:r>
              <a:rPr lang="es-PE" sz="1200" dirty="0"/>
              <a:t>Demoras en la revisión de los documentos y código por parte del equipo de arquitectura debido a la carga laboral con todas las AE</a:t>
            </a:r>
            <a:r>
              <a:rPr lang="es-PE" sz="1200" dirty="0" smtClean="0"/>
              <a:t>.</a:t>
            </a:r>
          </a:p>
          <a:p>
            <a:r>
              <a:rPr lang="es-PE" sz="1200" b="1" dirty="0"/>
              <a:t>Acción: </a:t>
            </a:r>
          </a:p>
          <a:p>
            <a:r>
              <a:rPr lang="es-PE" sz="1200" dirty="0"/>
              <a:t>Coordinaciones al interno con el equipo de arquitectura</a:t>
            </a:r>
            <a:r>
              <a:rPr lang="es-PE" sz="1200" dirty="0" smtClean="0"/>
              <a:t>.</a:t>
            </a:r>
            <a:endParaRPr lang="es-PE" sz="1200" dirty="0"/>
          </a:p>
          <a:p>
            <a:pPr lvl="0"/>
            <a:r>
              <a:rPr lang="es-PE" sz="1200" b="1" u="sng" dirty="0"/>
              <a:t>Problema </a:t>
            </a:r>
            <a:r>
              <a:rPr lang="es-PE" sz="1200" b="1" u="sng" dirty="0" smtClean="0"/>
              <a:t>3: </a:t>
            </a:r>
          </a:p>
          <a:p>
            <a:pPr lvl="0"/>
            <a:r>
              <a:rPr lang="es-PE" sz="1200" dirty="0" smtClean="0"/>
              <a:t>Problemas durante el desarrollo y envío a Calidad (Iteración 1:Generación de PDF), debido a los cambios del pase relacionado al IFI y cambios en el Modelo de Base de Datos.</a:t>
            </a:r>
            <a:endParaRPr lang="es-PE" sz="1200" dirty="0"/>
          </a:p>
          <a:p>
            <a:pPr lvl="0"/>
            <a:r>
              <a:rPr lang="es-PE" sz="1200" b="1" dirty="0"/>
              <a:t>Acción: </a:t>
            </a:r>
          </a:p>
          <a:p>
            <a:pPr lvl="0"/>
            <a:r>
              <a:rPr lang="es-PE" sz="1200" dirty="0" smtClean="0"/>
              <a:t>Se han realizado todas las modificaciones cada vez que se ha presentado el </a:t>
            </a:r>
            <a:r>
              <a:rPr lang="es-PE" sz="1200" dirty="0" smtClean="0"/>
              <a:t>problema a la fecha, se va a iniciar las pruebas el día de hoy (Módulo de Cobranzas, Módulo de Medida Cautelar).</a:t>
            </a:r>
            <a:endParaRPr lang="es-PE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267744" y="1628800"/>
            <a:ext cx="35283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Procedimientos y Guía</a:t>
            </a:r>
          </a:p>
          <a:p>
            <a:endParaRPr lang="es-PE" sz="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2550" lvl="0" indent="-82550"/>
            <a:r>
              <a:rPr lang="es-PE" sz="1200" dirty="0"/>
              <a:t>* Suspensión del Procedimiento de Ejecución Coactiva – No    Tributario.</a:t>
            </a:r>
          </a:p>
          <a:p>
            <a:pPr marL="82550" lvl="0" indent="-82550"/>
            <a:r>
              <a:rPr lang="es-PE" sz="1200" dirty="0"/>
              <a:t>* Tercería de propiedad del Procedimiento de Ejecución Coactiva – No Tributario.</a:t>
            </a:r>
          </a:p>
          <a:p>
            <a:pPr lvl="0"/>
            <a:r>
              <a:rPr lang="es-PE" sz="1200" dirty="0"/>
              <a:t>* Gestión de Expedientes Coactivos.</a:t>
            </a:r>
          </a:p>
        </p:txBody>
      </p:sp>
      <p:sp>
        <p:nvSpPr>
          <p:cNvPr id="43" name="42 Rectángulo"/>
          <p:cNvSpPr/>
          <p:nvPr/>
        </p:nvSpPr>
        <p:spPr>
          <a:xfrm rot="16200000">
            <a:off x="-1008569" y="3537064"/>
            <a:ext cx="5796592" cy="46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CONSTRUCCIÓN </a:t>
            </a:r>
            <a:r>
              <a:rPr lang="es-PE" b="1" dirty="0"/>
              <a:t>–   Al  </a:t>
            </a:r>
            <a:r>
              <a:rPr lang="es-PE" b="1" dirty="0">
                <a:solidFill>
                  <a:schemeClr val="bg1"/>
                </a:solidFill>
              </a:rPr>
              <a:t>60 % </a:t>
            </a:r>
          </a:p>
        </p:txBody>
      </p:sp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26" y="6241034"/>
            <a:ext cx="441952" cy="4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44 CuadroTexto"/>
          <p:cNvSpPr txBox="1"/>
          <p:nvPr/>
        </p:nvSpPr>
        <p:spPr>
          <a:xfrm>
            <a:off x="2195736" y="3501008"/>
            <a:ext cx="4599183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PROBLEMÁTICA Y ACCIONES REALIZADAS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3707904" y="2924944"/>
            <a:ext cx="147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/>
              <a:t>03 Doc. pendientes</a:t>
            </a:r>
          </a:p>
          <a:p>
            <a:pPr algn="ctr"/>
            <a:r>
              <a:rPr lang="es-PE" sz="1200" b="1" dirty="0">
                <a:solidFill>
                  <a:srgbClr val="0070C0"/>
                </a:solidFill>
              </a:rPr>
              <a:t>Octubre 2017</a:t>
            </a:r>
          </a:p>
        </p:txBody>
      </p:sp>
      <p:sp>
        <p:nvSpPr>
          <p:cNvPr id="20" name="34 CuadroTexto">
            <a:extLst>
              <a:ext uri="{FF2B5EF4-FFF2-40B4-BE49-F238E27FC236}">
                <a16:creationId xmlns="" xmlns:a16="http://schemas.microsoft.com/office/drawing/2014/main" id="{279983EE-09D8-4A7B-9BF9-ED46A08C54C2}"/>
              </a:ext>
            </a:extLst>
          </p:cNvPr>
          <p:cNvSpPr txBox="1"/>
          <p:nvPr/>
        </p:nvSpPr>
        <p:spPr>
          <a:xfrm>
            <a:off x="323528" y="116632"/>
            <a:ext cx="3903985" cy="707886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2: DIGITALIZACIÓN DE EXPEDIENTES COACTIVOS </a:t>
            </a:r>
          </a:p>
        </p:txBody>
      </p:sp>
      <p:sp>
        <p:nvSpPr>
          <p:cNvPr id="22" name="21 Rectángulo redondeado"/>
          <p:cNvSpPr/>
          <p:nvPr/>
        </p:nvSpPr>
        <p:spPr>
          <a:xfrm>
            <a:off x="2798039" y="2924944"/>
            <a:ext cx="836584" cy="4947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77%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6228184" y="1340768"/>
            <a:ext cx="1296144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Planificado: 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267744" y="1340768"/>
            <a:ext cx="1296144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Ejecutado: 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156176" y="1628800"/>
            <a:ext cx="2463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Manuales</a:t>
            </a:r>
          </a:p>
          <a:p>
            <a:endParaRPr lang="es-PE" sz="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2550" lvl="0" indent="-82550"/>
            <a:r>
              <a:rPr lang="es-PE" sz="1200" dirty="0"/>
              <a:t>* SGD</a:t>
            </a:r>
          </a:p>
          <a:p>
            <a:pPr marL="82550" lvl="0" indent="-82550"/>
            <a:r>
              <a:rPr lang="es-PE" sz="1200" dirty="0"/>
              <a:t>* Expediente Coactivo Virtual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7313398" y="3140968"/>
            <a:ext cx="83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200" b="1" dirty="0">
                <a:solidFill>
                  <a:srgbClr val="0070C0"/>
                </a:solidFill>
              </a:rPr>
              <a:t>Diciembre</a:t>
            </a:r>
          </a:p>
        </p:txBody>
      </p:sp>
      <p:pic>
        <p:nvPicPr>
          <p:cNvPr id="30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02" y="3068960"/>
            <a:ext cx="421043" cy="39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30 CuadroTexto"/>
          <p:cNvSpPr txBox="1"/>
          <p:nvPr/>
        </p:nvSpPr>
        <p:spPr>
          <a:xfrm>
            <a:off x="6156176" y="2348880"/>
            <a:ext cx="2679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Capacitaciones</a:t>
            </a:r>
          </a:p>
          <a:p>
            <a:endParaRPr lang="es-PE" sz="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2550" lvl="0" indent="-82550"/>
            <a:r>
              <a:rPr lang="es-PE" sz="1200" dirty="0"/>
              <a:t>* SGD</a:t>
            </a:r>
          </a:p>
          <a:p>
            <a:pPr marL="82550" lvl="0" indent="-82550"/>
            <a:r>
              <a:rPr lang="es-PE" sz="1200" dirty="0"/>
              <a:t>* Módulo Expediente Coactivo Virtual</a:t>
            </a:r>
          </a:p>
        </p:txBody>
      </p:sp>
    </p:spTree>
    <p:extLst>
      <p:ext uri="{BB962C8B-B14F-4D97-AF65-F5344CB8AC3E}">
        <p14:creationId xmlns:p14="http://schemas.microsoft.com/office/powerpoint/2010/main" val="1652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33773"/>
              </p:ext>
            </p:extLst>
          </p:nvPr>
        </p:nvGraphicFramePr>
        <p:xfrm>
          <a:off x="3923928" y="1080515"/>
          <a:ext cx="4643998" cy="5192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5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6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79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53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79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353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79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45261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Mar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Abr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839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839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6839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6757">
                <a:tc>
                  <a:txBody>
                    <a:bodyPr/>
                    <a:lstStyle/>
                    <a:p>
                      <a:endParaRPr lang="es-PE" sz="8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3902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8222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6995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6262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3492">
                <a:tc gridSpan="10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7948">
                <a:tc gridSpan="10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1180">
                <a:tc gridSpan="10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5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5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2307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0617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451685">
                <a:tc gridSpan="10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07232"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06878"/>
              </p:ext>
            </p:extLst>
          </p:nvPr>
        </p:nvGraphicFramePr>
        <p:xfrm>
          <a:off x="323528" y="1124744"/>
          <a:ext cx="3456384" cy="520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6124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r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ACTIVIDADES</a:t>
                      </a:r>
                    </a:p>
                  </a:txBody>
                  <a:tcPr marL="36000" marR="360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956">
                <a:tc>
                  <a:txBody>
                    <a:bodyPr/>
                    <a:lstStyle/>
                    <a:p>
                      <a:r>
                        <a:rPr lang="es-PE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PLANIFICACIÓN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MODELADO DE PROCESOS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ANÁLISIS Y DISEÑO DE SISTEMAS 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 Gestión Administrativa</a:t>
                      </a:r>
                      <a:r>
                        <a:rPr lang="es-PE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SGD</a:t>
                      </a:r>
                      <a:endParaRPr lang="es-PE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 Atención de Medios</a:t>
                      </a:r>
                      <a:r>
                        <a:rPr lang="es-PE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Impugnatorios- SGD</a:t>
                      </a:r>
                      <a:endParaRPr lang="es-PE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s-PE" sz="1200" b="0" baseline="0" dirty="0">
                          <a:solidFill>
                            <a:schemeClr val="tx1"/>
                          </a:solidFill>
                        </a:rPr>
                        <a:t> Expediente Coactivo Virtual</a:t>
                      </a:r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>
                          <a:solidFill>
                            <a:schemeClr val="tx1"/>
                          </a:solidFill>
                        </a:rPr>
                        <a:t>DT SGD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>
                          <a:solidFill>
                            <a:schemeClr val="tx1"/>
                          </a:solidFill>
                        </a:rPr>
                        <a:t>DT Expediente Coactivo Virtual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CONSTRUCCIÓN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s-PE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200" b="1" u="sng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Módulo de Expediente Coactivo Virtual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8096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Iteración 1 – Generación de </a:t>
                      </a:r>
                      <a:r>
                        <a:rPr lang="es-PE" sz="1200" b="1" dirty="0" err="1"/>
                        <a:t>PDFs</a:t>
                      </a:r>
                      <a:endParaRPr lang="es-PE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Pase</a:t>
                      </a:r>
                      <a:r>
                        <a:rPr lang="es-PE" sz="1200" baseline="0" dirty="0"/>
                        <a:t> a Producción</a:t>
                      </a:r>
                      <a:endParaRPr lang="es-PE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Iteración 2 – Visualización e</a:t>
                      </a:r>
                      <a:r>
                        <a:rPr lang="es-PE" sz="1200" b="1" baseline="0" dirty="0"/>
                        <a:t> impresión de Expediente Virtual y reportes</a:t>
                      </a:r>
                      <a:endParaRPr lang="es-PE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Pase</a:t>
                      </a:r>
                      <a:r>
                        <a:rPr lang="es-PE" sz="1200" baseline="0" dirty="0"/>
                        <a:t> a Producción</a:t>
                      </a:r>
                      <a:endParaRPr lang="es-PE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s-PE" sz="3600" b="1" dirty="0">
                <a:solidFill>
                  <a:schemeClr val="tx2">
                    <a:lumMod val="75000"/>
                  </a:schemeClr>
                </a:solidFill>
              </a:rPr>
              <a:t>CRONOGRAMA: DIGITALIZACIÓN</a:t>
            </a:r>
            <a:endParaRPr lang="es-PE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12" y="2486292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36 Grupo"/>
          <p:cNvGrpSpPr/>
          <p:nvPr/>
        </p:nvGrpSpPr>
        <p:grpSpPr>
          <a:xfrm>
            <a:off x="2123728" y="6525344"/>
            <a:ext cx="5093168" cy="285016"/>
            <a:chOff x="270920" y="6579810"/>
            <a:chExt cx="5093168" cy="285016"/>
          </a:xfrm>
        </p:grpSpPr>
        <p:pic>
          <p:nvPicPr>
            <p:cNvPr id="38" name="Picture 11" descr="C:\Users\lufajardo\Desktop\ok-button-4308-larg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0" y="6617366"/>
              <a:ext cx="196624" cy="1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97" b="98805" l="2703" r="972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15" y="6607841"/>
              <a:ext cx="221756" cy="21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3" descr="C:\Users\meacevedo\Desktop\465f7afcc4f7c96d1180723390ab253b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815" y="6625347"/>
              <a:ext cx="209137" cy="19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467544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CULMINADO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2195736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EN PROCESO</a:t>
              </a: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067944" y="658782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PLANIFICADO</a:t>
              </a:r>
            </a:p>
          </p:txBody>
        </p:sp>
      </p:grpSp>
      <p:pic>
        <p:nvPicPr>
          <p:cNvPr id="3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99" y="2474325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680" y="2772974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99" y="2779125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99" y="306896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55" y="306896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55" y="369053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55" y="337376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99" y="477065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134" y="5035694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134" y="5805264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076615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476" y="477065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87776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47" y="5805264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30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71" y="3402498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69053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959" y="3400739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893" y="3412319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134" y="4784123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7065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805264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60" y="3690530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5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805264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84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6425"/>
              </p:ext>
            </p:extLst>
          </p:nvPr>
        </p:nvGraphicFramePr>
        <p:xfrm>
          <a:off x="4283968" y="1356051"/>
          <a:ext cx="4680520" cy="437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4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94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94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63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94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489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77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141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276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Mar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Abr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461">
                <a:tc gridSpan="10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20">
                <a:tc gridSpan="10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2925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5413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4056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8821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032">
                <a:tc gridSpan="10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1264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4976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20342">
                <a:tc gridSpan="10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84976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84976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50103"/>
              </p:ext>
            </p:extLst>
          </p:nvPr>
        </p:nvGraphicFramePr>
        <p:xfrm>
          <a:off x="107504" y="1328486"/>
          <a:ext cx="4104456" cy="441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98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058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r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ACTIVIDADES</a:t>
                      </a:r>
                    </a:p>
                  </a:txBody>
                  <a:tcPr marL="36000" marR="360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r>
                        <a:rPr lang="es-PE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4.2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u="sng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SGD</a:t>
                      </a:r>
                      <a:r>
                        <a:rPr lang="es-PE" sz="1200" b="1" u="sng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– Atención de Suspensiones y Tercerías No </a:t>
                      </a:r>
                      <a:r>
                        <a:rPr lang="es-PE" sz="1200" b="1" u="sng" baseline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Trib</a:t>
                      </a:r>
                      <a:r>
                        <a:rPr lang="es-PE" sz="1200" b="1" u="sng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s-PE" sz="1200" b="1" u="sng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3742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Iteración 3 – Código de barras en cargo de recepción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582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Pase</a:t>
                      </a:r>
                      <a:r>
                        <a:rPr lang="es-PE" sz="1200" baseline="0" dirty="0"/>
                        <a:t> a Producción</a:t>
                      </a:r>
                      <a:endParaRPr lang="es-PE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Iteración 4 – Generación</a:t>
                      </a:r>
                      <a:r>
                        <a:rPr lang="es-PE" sz="1200" b="1" baseline="0" dirty="0"/>
                        <a:t> automática de documento de respuesta con firma mecanizada y reportes</a:t>
                      </a:r>
                      <a:endParaRPr lang="es-PE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21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Pase</a:t>
                      </a:r>
                      <a:r>
                        <a:rPr lang="es-PE" sz="1200" baseline="0" dirty="0"/>
                        <a:t> a Producción</a:t>
                      </a:r>
                      <a:endParaRPr lang="es-PE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u="sng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LÍNES DE DIGITALIZACIÓN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7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Contratación de proveedor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11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Inicio</a:t>
                      </a:r>
                      <a:r>
                        <a:rPr lang="es-PE" sz="1200" baseline="0" dirty="0"/>
                        <a:t> del servicio de digitalización</a:t>
                      </a:r>
                      <a:endParaRPr lang="es-PE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11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u="sng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OTRAS ACTIVIDADES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11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Capacitaciones (SGD, ECV)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11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Manuales de Usuario  (SGD, ECV)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s-PE" sz="3600" b="1" dirty="0">
                <a:solidFill>
                  <a:schemeClr val="tx2">
                    <a:lumMod val="75000"/>
                  </a:schemeClr>
                </a:solidFill>
              </a:rPr>
              <a:t>CRONOGRAMA: DIGITALIZACIÓN</a:t>
            </a:r>
            <a:endParaRPr lang="es-PE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2159578" y="6283846"/>
            <a:ext cx="5093168" cy="285016"/>
            <a:chOff x="270920" y="6579810"/>
            <a:chExt cx="5093168" cy="285016"/>
          </a:xfrm>
        </p:grpSpPr>
        <p:pic>
          <p:nvPicPr>
            <p:cNvPr id="38" name="Picture 11" descr="C:\Users\lufajardo\Desktop\ok-button-4308-lar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0" y="6617366"/>
              <a:ext cx="196624" cy="1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7" b="98805" l="2703" r="972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15" y="6607841"/>
              <a:ext cx="221756" cy="21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3" descr="C:\Users\meacevedo\Desktop\465f7afcc4f7c96d1180723390ab253b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815" y="6625347"/>
              <a:ext cx="209137" cy="19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467544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CULMINADO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2195736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EN PROCESO</a:t>
              </a: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067944" y="658782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PLANIFICADO</a:t>
              </a:r>
            </a:p>
          </p:txBody>
        </p:sp>
      </p:grpSp>
      <p:pic>
        <p:nvPicPr>
          <p:cNvPr id="3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10" y="2420888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47" y="2744356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176" y="3571118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05" y="3846471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5229200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5504293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44" y="3593445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2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3573016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746" y="3584882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901" y="4437112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30" y="4712205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55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1691680" y="188640"/>
            <a:ext cx="6120680" cy="504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PROTOTIPOS </a:t>
            </a:r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– Módulo ECV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6 Imagen"/>
          <p:cNvPicPr/>
          <p:nvPr/>
        </p:nvPicPr>
        <p:blipFill rotWithShape="1">
          <a:blip r:embed="rId2"/>
          <a:srcRect t="6137" b="3799"/>
          <a:stretch/>
        </p:blipFill>
        <p:spPr>
          <a:xfrm>
            <a:off x="125730" y="1186131"/>
            <a:ext cx="8892540" cy="505118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7 CuadroTexto"/>
          <p:cNvSpPr txBox="1"/>
          <p:nvPr/>
        </p:nvSpPr>
        <p:spPr>
          <a:xfrm>
            <a:off x="187493" y="836712"/>
            <a:ext cx="4312499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rgbClr val="002060"/>
                </a:solidFill>
              </a:rPr>
              <a:t>Consultar documentos digitales del Expediente Coactivo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331640" y="4257092"/>
            <a:ext cx="7416824" cy="7560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011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1691680" y="188640"/>
            <a:ext cx="6120680" cy="504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PROTOTIPOS </a:t>
            </a:r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– Módulo ECV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7 Imagen"/>
          <p:cNvPicPr/>
          <p:nvPr/>
        </p:nvPicPr>
        <p:blipFill rotWithShape="1">
          <a:blip r:embed="rId2"/>
          <a:srcRect t="5674" b="3632"/>
          <a:stretch/>
        </p:blipFill>
        <p:spPr>
          <a:xfrm>
            <a:off x="341754" y="1124744"/>
            <a:ext cx="8478718" cy="50029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9" name="8 CuadroTexto"/>
          <p:cNvSpPr txBox="1"/>
          <p:nvPr/>
        </p:nvSpPr>
        <p:spPr>
          <a:xfrm>
            <a:off x="187493" y="836712"/>
            <a:ext cx="5536635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rgbClr val="002060"/>
                </a:solidFill>
              </a:rPr>
              <a:t>Registro de Documentos Digitales (doc. manuales o masivos)</a:t>
            </a:r>
          </a:p>
        </p:txBody>
      </p:sp>
    </p:spTree>
    <p:extLst>
      <p:ext uri="{BB962C8B-B14F-4D97-AF65-F5344CB8AC3E}">
        <p14:creationId xmlns:p14="http://schemas.microsoft.com/office/powerpoint/2010/main" val="1688376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1691680" y="188640"/>
            <a:ext cx="6120680" cy="504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PROTOTIPOS </a:t>
            </a:r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– SGD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250859"/>
            <a:ext cx="8136904" cy="4986453"/>
          </a:xfrm>
          <a:prstGeom prst="rect">
            <a:avLst/>
          </a:prstGeom>
          <a:ln w="3175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6 Rectángulo"/>
          <p:cNvSpPr/>
          <p:nvPr/>
        </p:nvSpPr>
        <p:spPr>
          <a:xfrm>
            <a:off x="4564760" y="2780928"/>
            <a:ext cx="2239488" cy="7560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400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1691680" y="188640"/>
            <a:ext cx="6120680" cy="504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PROTOTIPOS </a:t>
            </a:r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– SGD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412777"/>
            <a:ext cx="8352928" cy="5040560"/>
          </a:xfrm>
          <a:prstGeom prst="rect">
            <a:avLst/>
          </a:prstGeom>
          <a:ln w="3175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7 CuadroTexto"/>
          <p:cNvSpPr txBox="1"/>
          <p:nvPr/>
        </p:nvSpPr>
        <p:spPr>
          <a:xfrm>
            <a:off x="187493" y="836712"/>
            <a:ext cx="4312499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rgbClr val="002060"/>
                </a:solidFill>
              </a:rPr>
              <a:t>Preparar proyecto de respuesta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203848" y="2780928"/>
            <a:ext cx="3816424" cy="2952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65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71 Rectángulo redondeado"/>
          <p:cNvSpPr/>
          <p:nvPr/>
        </p:nvSpPr>
        <p:spPr>
          <a:xfrm>
            <a:off x="8159457" y="4119462"/>
            <a:ext cx="801630" cy="4616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61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1070288" y="2391852"/>
            <a:ext cx="20626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Documento Funcional:</a:t>
            </a:r>
          </a:p>
          <a:p>
            <a:r>
              <a:rPr lang="es-PE" sz="1200" dirty="0"/>
              <a:t>*Asuntos Judiciales - SAJU          </a:t>
            </a:r>
          </a:p>
          <a:p>
            <a:pPr marL="82550" indent="-82550"/>
            <a:r>
              <a:rPr lang="es-PE" sz="1200" dirty="0"/>
              <a:t>*Regulación y Asesoría - SGD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grpSp>
        <p:nvGrpSpPr>
          <p:cNvPr id="24" name="23 Grupo"/>
          <p:cNvGrpSpPr/>
          <p:nvPr/>
        </p:nvGrpSpPr>
        <p:grpSpPr>
          <a:xfrm>
            <a:off x="323528" y="116632"/>
            <a:ext cx="8368483" cy="707886"/>
            <a:chOff x="365620" y="776898"/>
            <a:chExt cx="8368483" cy="707886"/>
          </a:xfrm>
        </p:grpSpPr>
        <p:sp>
          <p:nvSpPr>
            <p:cNvPr id="35" name="34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1: MEJORAS AL SISTEMA DE GESTIÓN JUDICIAL </a:t>
              </a: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</a:p>
          </p:txBody>
        </p:sp>
      </p:grpSp>
      <p:pic>
        <p:nvPicPr>
          <p:cNvPr id="6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47" y="2005180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64 CuadroTexto"/>
          <p:cNvSpPr txBox="1"/>
          <p:nvPr/>
        </p:nvSpPr>
        <p:spPr>
          <a:xfrm>
            <a:off x="3086512" y="2492896"/>
            <a:ext cx="1044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/>
              <a:t>02 doc. aprobados</a:t>
            </a:r>
          </a:p>
          <a:p>
            <a:pPr algn="ctr"/>
            <a:r>
              <a:rPr lang="es-PE" sz="1100" b="1" dirty="0"/>
              <a:t> a jul 2017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1142296" y="1844824"/>
            <a:ext cx="1253936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defRPr sz="1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PE" dirty="0"/>
              <a:t>Ejecutado:</a:t>
            </a:r>
          </a:p>
        </p:txBody>
      </p:sp>
      <p:sp>
        <p:nvSpPr>
          <p:cNvPr id="70" name="69 Rectángulo redondeado"/>
          <p:cNvSpPr/>
          <p:nvPr/>
        </p:nvSpPr>
        <p:spPr>
          <a:xfrm>
            <a:off x="1187624" y="5589240"/>
            <a:ext cx="2664296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77 CuadroTexto"/>
          <p:cNvSpPr txBox="1"/>
          <p:nvPr/>
        </p:nvSpPr>
        <p:spPr>
          <a:xfrm>
            <a:off x="1547664" y="5661248"/>
            <a:ext cx="188336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/>
              <a:t>100% de avance de la fase </a:t>
            </a:r>
            <a:endParaRPr lang="es-PE" sz="1200" b="1" dirty="0"/>
          </a:p>
          <a:p>
            <a:pPr algn="ctr"/>
            <a:r>
              <a:rPr lang="es-PE" sz="1100" b="1" dirty="0">
                <a:solidFill>
                  <a:srgbClr val="002060"/>
                </a:solidFill>
              </a:rPr>
              <a:t>(04/04 entregables)     </a:t>
            </a:r>
          </a:p>
        </p:txBody>
      </p:sp>
      <p:cxnSp>
        <p:nvCxnSpPr>
          <p:cNvPr id="46" name="45 Conector recto"/>
          <p:cNvCxnSpPr/>
          <p:nvPr/>
        </p:nvCxnSpPr>
        <p:spPr>
          <a:xfrm>
            <a:off x="4227513" y="1908646"/>
            <a:ext cx="0" cy="4506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1105384" y="3413318"/>
            <a:ext cx="208921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Documento Técnico SGD: </a:t>
            </a:r>
          </a:p>
          <a:p>
            <a:r>
              <a:rPr lang="es-PE" sz="1200" dirty="0"/>
              <a:t>Elaboración: Equipo AE</a:t>
            </a:r>
          </a:p>
          <a:p>
            <a:endParaRPr lang="es-PE" sz="1200" dirty="0"/>
          </a:p>
          <a:p>
            <a:endParaRPr lang="es-PE" sz="1200" dirty="0"/>
          </a:p>
          <a:p>
            <a:endParaRPr lang="es-PE" sz="1200" dirty="0"/>
          </a:p>
          <a:p>
            <a:endParaRPr lang="es-PE" sz="1100" dirty="0"/>
          </a:p>
          <a:p>
            <a:r>
              <a:rPr lang="es-PE" sz="1400" b="1" dirty="0"/>
              <a:t>Documento Técnico SAJU:</a:t>
            </a:r>
          </a:p>
          <a:p>
            <a:r>
              <a:rPr lang="es-PE" sz="1200" dirty="0"/>
              <a:t>Elaboración: Empresa  GEPSIS</a:t>
            </a:r>
          </a:p>
        </p:txBody>
      </p:sp>
      <p:sp>
        <p:nvSpPr>
          <p:cNvPr id="50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355976" y="1916832"/>
            <a:ext cx="35964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Iteración 1:</a:t>
            </a:r>
          </a:p>
          <a:p>
            <a:endParaRPr lang="es-PE" sz="400" b="1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/>
              <a:t>Registro masivo de las Cédulas de Notificación Electrónicas.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/>
              <a:t>Validaciones para el registro correcto de las  Cédulas físicas y electrónicas.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4369034" y="1556792"/>
            <a:ext cx="951657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SGD</a:t>
            </a:r>
          </a:p>
        </p:txBody>
      </p:sp>
      <p:sp>
        <p:nvSpPr>
          <p:cNvPr id="59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428567" y="3842464"/>
            <a:ext cx="3546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Iteración 2:</a:t>
            </a:r>
          </a:p>
          <a:p>
            <a:endParaRPr lang="es-PE" sz="500" b="1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/>
              <a:t>Reflejo  automático de los estados  del proceso de atención . </a:t>
            </a:r>
          </a:p>
        </p:txBody>
      </p:sp>
      <p:sp>
        <p:nvSpPr>
          <p:cNvPr id="56" name="55 Rectángulo"/>
          <p:cNvSpPr/>
          <p:nvPr/>
        </p:nvSpPr>
        <p:spPr>
          <a:xfrm rot="16200000">
            <a:off x="-2628799" y="3537064"/>
            <a:ext cx="5796592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PLANIFICACIÓN – CULMINADO</a:t>
            </a:r>
          </a:p>
        </p:txBody>
      </p:sp>
      <p:sp>
        <p:nvSpPr>
          <p:cNvPr id="57" name="56 Rectángulo"/>
          <p:cNvSpPr/>
          <p:nvPr/>
        </p:nvSpPr>
        <p:spPr>
          <a:xfrm rot="16200000">
            <a:off x="-2078247" y="3537064"/>
            <a:ext cx="5796592" cy="46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MODELADO DE PROCESOS – CULMINADO</a:t>
            </a:r>
          </a:p>
        </p:txBody>
      </p:sp>
      <p:sp>
        <p:nvSpPr>
          <p:cNvPr id="89" name="88 Pentágono"/>
          <p:cNvSpPr/>
          <p:nvPr/>
        </p:nvSpPr>
        <p:spPr>
          <a:xfrm>
            <a:off x="1187624" y="872768"/>
            <a:ext cx="3039889" cy="61201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ANÁLISIS Y DISEÑO DE SISTEMAS</a:t>
            </a:r>
          </a:p>
        </p:txBody>
      </p:sp>
      <p:sp>
        <p:nvSpPr>
          <p:cNvPr id="90" name="89 Cheurón"/>
          <p:cNvSpPr/>
          <p:nvPr/>
        </p:nvSpPr>
        <p:spPr>
          <a:xfrm>
            <a:off x="4227513" y="872768"/>
            <a:ext cx="4657353" cy="612016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CONSTRUCCIÓN </a:t>
            </a:r>
          </a:p>
        </p:txBody>
      </p:sp>
      <p:pic>
        <p:nvPicPr>
          <p:cNvPr id="9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7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8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3" name="9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4748"/>
              </p:ext>
            </p:extLst>
          </p:nvPr>
        </p:nvGraphicFramePr>
        <p:xfrm>
          <a:off x="4427984" y="5628848"/>
          <a:ext cx="4546046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4204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1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36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400" dirty="0"/>
                        <a:t>Nuevo Presupuesto 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>
                          <a:solidFill>
                            <a:srgbClr val="002060"/>
                          </a:solidFill>
                        </a:rPr>
                        <a:t>S/ 247,321.60</a:t>
                      </a:r>
                      <a:endParaRPr lang="es-E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>
                          <a:solidFill>
                            <a:srgbClr val="002060"/>
                          </a:solidFill>
                        </a:rPr>
                        <a:t>100%</a:t>
                      </a:r>
                      <a:endParaRPr lang="es-E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/>
                        <a:t>Ejecutado a </a:t>
                      </a:r>
                      <a:r>
                        <a:rPr lang="es-PE" sz="1400" dirty="0" smtClean="0"/>
                        <a:t>Octubre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>
                          <a:solidFill>
                            <a:srgbClr val="002060"/>
                          </a:solidFill>
                        </a:rPr>
                        <a:t>S/ </a:t>
                      </a:r>
                      <a:r>
                        <a:rPr lang="es-PE" sz="1400" dirty="0" smtClean="0">
                          <a:solidFill>
                            <a:srgbClr val="002060"/>
                          </a:solidFill>
                        </a:rPr>
                        <a:t>121,446.60</a:t>
                      </a:r>
                      <a:endParaRPr lang="es-E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>
                          <a:solidFill>
                            <a:srgbClr val="002060"/>
                          </a:solidFill>
                        </a:rPr>
                        <a:t>49.10%</a:t>
                      </a:r>
                      <a:endParaRPr lang="es-E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Pendiente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>
                          <a:solidFill>
                            <a:srgbClr val="002060"/>
                          </a:solidFill>
                        </a:rPr>
                        <a:t>S/ </a:t>
                      </a:r>
                      <a:r>
                        <a:rPr lang="es-PE" sz="1400" dirty="0" smtClean="0">
                          <a:solidFill>
                            <a:srgbClr val="002060"/>
                          </a:solidFill>
                        </a:rPr>
                        <a:t>125,875</a:t>
                      </a:r>
                      <a:endParaRPr lang="es-E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>
                          <a:solidFill>
                            <a:srgbClr val="002060"/>
                          </a:solidFill>
                        </a:rPr>
                        <a:t>50.90%</a:t>
                      </a:r>
                      <a:endParaRPr lang="es-E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31 Conector recto"/>
          <p:cNvCxnSpPr/>
          <p:nvPr/>
        </p:nvCxnSpPr>
        <p:spPr>
          <a:xfrm flipH="1">
            <a:off x="4511582" y="5301208"/>
            <a:ext cx="444950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4660875" y="5322694"/>
            <a:ext cx="412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Avance Total:  </a:t>
            </a:r>
            <a:r>
              <a:rPr lang="es-PE" sz="1600" b="1" dirty="0" smtClean="0"/>
              <a:t>75 </a:t>
            </a:r>
            <a:r>
              <a:rPr lang="es-PE" sz="1600" b="1" dirty="0"/>
              <a:t>% (26 días)</a:t>
            </a:r>
          </a:p>
        </p:txBody>
      </p:sp>
      <p:sp>
        <p:nvSpPr>
          <p:cNvPr id="34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439510" y="4793377"/>
            <a:ext cx="3042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Iteración 3:</a:t>
            </a:r>
          </a:p>
          <a:p>
            <a:endParaRPr lang="es-PE" sz="200" b="1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/>
              <a:t>Cambios complementarios al Expediente</a:t>
            </a:r>
          </a:p>
        </p:txBody>
      </p:sp>
      <p:sp>
        <p:nvSpPr>
          <p:cNvPr id="2" name="1 Rectángulo"/>
          <p:cNvSpPr/>
          <p:nvPr/>
        </p:nvSpPr>
        <p:spPr>
          <a:xfrm>
            <a:off x="8100392" y="4952201"/>
            <a:ext cx="832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200" b="1" dirty="0">
                <a:solidFill>
                  <a:srgbClr val="0070C0"/>
                </a:solidFill>
              </a:rPr>
              <a:t>Pendiente</a:t>
            </a:r>
          </a:p>
        </p:txBody>
      </p:sp>
      <p:sp>
        <p:nvSpPr>
          <p:cNvPr id="38" name="37 Rectángulo redondeado"/>
          <p:cNvSpPr/>
          <p:nvPr/>
        </p:nvSpPr>
        <p:spPr>
          <a:xfrm>
            <a:off x="7020272" y="1541982"/>
            <a:ext cx="1864594" cy="5700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b="1" dirty="0" smtClean="0">
                <a:solidFill>
                  <a:schemeClr val="tx1"/>
                </a:solidFill>
              </a:rPr>
              <a:t>52 </a:t>
            </a:r>
            <a:r>
              <a:rPr lang="es-PE" sz="1100" b="1" dirty="0">
                <a:solidFill>
                  <a:schemeClr val="tx1"/>
                </a:solidFill>
              </a:rPr>
              <a:t>% </a:t>
            </a:r>
            <a:r>
              <a:rPr lang="es-PE" sz="1100" b="1" dirty="0"/>
              <a:t>de avance de la fase</a:t>
            </a:r>
          </a:p>
          <a:p>
            <a:pPr algn="ctr"/>
            <a:r>
              <a:rPr lang="es-PE" sz="900" i="1" dirty="0"/>
              <a:t>El desarrollo incluye el servicio del proveedor </a:t>
            </a:r>
          </a:p>
        </p:txBody>
      </p:sp>
      <p:pic>
        <p:nvPicPr>
          <p:cNvPr id="37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378" y="4941168"/>
            <a:ext cx="266021" cy="2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495" y="3373332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41 CuadroTexto"/>
          <p:cNvSpPr txBox="1"/>
          <p:nvPr/>
        </p:nvSpPr>
        <p:spPr>
          <a:xfrm>
            <a:off x="2987824" y="3790201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/>
              <a:t>02 doc. aprobado</a:t>
            </a:r>
          </a:p>
          <a:p>
            <a:pPr algn="ctr"/>
            <a:r>
              <a:rPr lang="es-PE" sz="1100" b="1" dirty="0"/>
              <a:t> a set 2017</a:t>
            </a:r>
          </a:p>
        </p:txBody>
      </p:sp>
      <p:pic>
        <p:nvPicPr>
          <p:cNvPr id="3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230" y="2213034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CuadroTexto"/>
          <p:cNvSpPr txBox="1"/>
          <p:nvPr/>
        </p:nvSpPr>
        <p:spPr>
          <a:xfrm>
            <a:off x="7952466" y="2636912"/>
            <a:ext cx="1044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50" b="1" dirty="0"/>
              <a:t>En producción</a:t>
            </a:r>
          </a:p>
          <a:p>
            <a:pPr algn="ctr"/>
            <a:r>
              <a:rPr lang="es-PE" sz="1050" b="1" dirty="0"/>
              <a:t>Octubre</a:t>
            </a:r>
          </a:p>
        </p:txBody>
      </p:sp>
      <p:sp>
        <p:nvSpPr>
          <p:cNvPr id="43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355976" y="3009726"/>
            <a:ext cx="368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      </a:t>
            </a:r>
            <a:r>
              <a:rPr lang="es-PE" sz="1200" b="1" i="1" dirty="0"/>
              <a:t>Requerimientos adicionales:</a:t>
            </a:r>
          </a:p>
          <a:p>
            <a:endParaRPr lang="es-PE" sz="400" b="1" i="1" dirty="0"/>
          </a:p>
          <a:p>
            <a:pPr marL="180975" indent="-98425" algn="just">
              <a:buFont typeface="Arial" panose="020B0604020202020204" pitchFamily="34" charset="0"/>
              <a:buChar char="•"/>
            </a:pPr>
            <a:r>
              <a:rPr lang="es-PE" sz="1200" i="1" dirty="0"/>
              <a:t>Validaciones y alerta de Órgano Jurisdiccional nuevo.</a:t>
            </a:r>
          </a:p>
          <a:p>
            <a:pPr marL="180975" indent="-98425" algn="just">
              <a:buFont typeface="Arial" panose="020B0604020202020204" pitchFamily="34" charset="0"/>
              <a:buChar char="•"/>
            </a:pPr>
            <a:r>
              <a:rPr lang="es-PE" sz="1200" i="1" dirty="0"/>
              <a:t>Reporte de demandas nuevas y validaciones de materia nueva y las que no trabaja el SAT.</a:t>
            </a:r>
          </a:p>
        </p:txBody>
      </p:sp>
      <p:pic>
        <p:nvPicPr>
          <p:cNvPr id="44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284984"/>
            <a:ext cx="249995" cy="23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36804"/>
            <a:ext cx="260262" cy="252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47" name="46 CuadroTexto"/>
          <p:cNvSpPr txBox="1"/>
          <p:nvPr/>
        </p:nvSpPr>
        <p:spPr>
          <a:xfrm>
            <a:off x="8316416" y="3284984"/>
            <a:ext cx="80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dirty="0"/>
              <a:t>En producción</a:t>
            </a:r>
          </a:p>
          <a:p>
            <a:pPr algn="ctr"/>
            <a:r>
              <a:rPr lang="es-PE" sz="800" b="1" dirty="0"/>
              <a:t>Octubre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8316416" y="3573016"/>
            <a:ext cx="804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dirty="0"/>
              <a:t>Noviembre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4427984" y="4509120"/>
            <a:ext cx="951657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SAJU</a:t>
            </a:r>
          </a:p>
        </p:txBody>
      </p:sp>
      <p:pic>
        <p:nvPicPr>
          <p:cNvPr id="5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453452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57 CuadroTexto"/>
          <p:cNvSpPr txBox="1"/>
          <p:nvPr/>
        </p:nvSpPr>
        <p:spPr>
          <a:xfrm>
            <a:off x="2915816" y="49411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/>
              <a:t>02 doc. </a:t>
            </a:r>
            <a:r>
              <a:rPr lang="es-PE" sz="1100" b="1" dirty="0"/>
              <a:t>aprobado</a:t>
            </a:r>
            <a:endParaRPr lang="es-PE" sz="1200" b="1" dirty="0"/>
          </a:p>
          <a:p>
            <a:pPr algn="ctr"/>
            <a:r>
              <a:rPr lang="es-PE" sz="1200" b="1" dirty="0"/>
              <a:t> a oct </a:t>
            </a:r>
          </a:p>
        </p:txBody>
      </p:sp>
    </p:spTree>
    <p:extLst>
      <p:ext uri="{BB962C8B-B14F-4D97-AF65-F5344CB8AC3E}">
        <p14:creationId xmlns:p14="http://schemas.microsoft.com/office/powerpoint/2010/main" val="393511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grpSp>
        <p:nvGrpSpPr>
          <p:cNvPr id="24" name="23 Grupo"/>
          <p:cNvGrpSpPr/>
          <p:nvPr/>
        </p:nvGrpSpPr>
        <p:grpSpPr>
          <a:xfrm>
            <a:off x="323528" y="116632"/>
            <a:ext cx="8368483" cy="707886"/>
            <a:chOff x="365620" y="776898"/>
            <a:chExt cx="8368483" cy="707886"/>
          </a:xfrm>
        </p:grpSpPr>
        <p:sp>
          <p:nvSpPr>
            <p:cNvPr id="35" name="34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3: MEJORAS AL SISTEMA DE GESTIÓN JUDICIAL </a:t>
              </a: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</a:p>
          </p:txBody>
        </p:sp>
      </p:grpSp>
      <p:sp>
        <p:nvSpPr>
          <p:cNvPr id="75" name="74 CuadroTexto"/>
          <p:cNvSpPr txBox="1"/>
          <p:nvPr/>
        </p:nvSpPr>
        <p:spPr>
          <a:xfrm>
            <a:off x="1907704" y="1628800"/>
            <a:ext cx="951657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SAJU</a:t>
            </a:r>
          </a:p>
        </p:txBody>
      </p:sp>
      <p:sp>
        <p:nvSpPr>
          <p:cNvPr id="82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3491880" y="1599183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Contrato firmado con el proveedor : 25 de agosto.</a:t>
            </a:r>
          </a:p>
          <a:p>
            <a:r>
              <a:rPr lang="es-PE" sz="1200" dirty="0"/>
              <a:t>Inicio de actividades:   28 de agosto </a:t>
            </a:r>
          </a:p>
        </p:txBody>
      </p:sp>
      <p:sp>
        <p:nvSpPr>
          <p:cNvPr id="56" name="55 Rectángulo"/>
          <p:cNvSpPr/>
          <p:nvPr/>
        </p:nvSpPr>
        <p:spPr>
          <a:xfrm rot="16200000">
            <a:off x="-2628799" y="3537064"/>
            <a:ext cx="5796592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PLANIFICACIÓN – CULMINADO</a:t>
            </a:r>
          </a:p>
        </p:txBody>
      </p:sp>
      <p:sp>
        <p:nvSpPr>
          <p:cNvPr id="57" name="56 Rectángulo"/>
          <p:cNvSpPr/>
          <p:nvPr/>
        </p:nvSpPr>
        <p:spPr>
          <a:xfrm rot="16200000">
            <a:off x="-2078247" y="3537064"/>
            <a:ext cx="5796592" cy="46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MODELADO DE PROCESOS – CULMINADO</a:t>
            </a:r>
          </a:p>
        </p:txBody>
      </p:sp>
      <p:sp>
        <p:nvSpPr>
          <p:cNvPr id="90" name="89 Cheurón"/>
          <p:cNvSpPr/>
          <p:nvPr/>
        </p:nvSpPr>
        <p:spPr>
          <a:xfrm>
            <a:off x="1888565" y="872768"/>
            <a:ext cx="6803446" cy="612016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ENTREGABLES DEL PROVEEDOR “GEPSIS”</a:t>
            </a:r>
          </a:p>
        </p:txBody>
      </p:sp>
      <p:pic>
        <p:nvPicPr>
          <p:cNvPr id="9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7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8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Rectángulo"/>
          <p:cNvSpPr/>
          <p:nvPr/>
        </p:nvSpPr>
        <p:spPr>
          <a:xfrm rot="16200000">
            <a:off x="-1548679" y="3537064"/>
            <a:ext cx="5796592" cy="46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ANÁLISIS Y DISEÑO DE SISTEMAS   </a:t>
            </a:r>
            <a:r>
              <a:rPr lang="es-PE" b="1" dirty="0"/>
              <a:t>–   Al  10</a:t>
            </a:r>
            <a:r>
              <a:rPr lang="es-PE" b="1" dirty="0">
                <a:solidFill>
                  <a:schemeClr val="bg1"/>
                </a:solidFill>
              </a:rPr>
              <a:t>0 % </a:t>
            </a:r>
          </a:p>
        </p:txBody>
      </p:sp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41034"/>
            <a:ext cx="441952" cy="4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1691680" y="4221088"/>
            <a:ext cx="352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Iteración 1 (10 requerimientos, dic 2017)</a:t>
            </a:r>
          </a:p>
          <a:p>
            <a:endParaRPr lang="es-PE" sz="600" b="1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/>
              <a:t>Importación automática de las Cédulas de Notificación Electrónicas y físicas.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/>
              <a:t>Asignación automática de las demandas nuevas y en curso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/>
              <a:t>Control del registro y atención de solicitudes de documentos internos solicitados por la GEC.</a:t>
            </a:r>
          </a:p>
        </p:txBody>
      </p:sp>
      <p:sp>
        <p:nvSpPr>
          <p:cNvPr id="42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5364088" y="4215279"/>
            <a:ext cx="33279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b="1" dirty="0"/>
              <a:t>Iteración 2 (10 requerimientos, enero 2018)</a:t>
            </a:r>
          </a:p>
          <a:p>
            <a:pPr algn="just"/>
            <a:endParaRPr lang="es-PE" sz="600" b="1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/>
              <a:t>Implementación del Perfil de “Consultas” que permita visualizar los reportes.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/>
              <a:t>Redefinición de las actividades del proceso de Calificación de las Cédulas.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/>
              <a:t>Generación de alertas  para las audiencias programadas con el Poder Judicial.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/>
              <a:t>Implementación de  05 reportes de gestión.</a:t>
            </a:r>
          </a:p>
        </p:txBody>
      </p:sp>
      <p:pic>
        <p:nvPicPr>
          <p:cNvPr id="1026" name="Picture 2" descr="D:\GOP\MATERIALES\FOTOLIA\correo2-kgHG--624x385@Las Provincia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808258"/>
            <a:ext cx="956958" cy="78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GOP\MATERIALES\FOTOLIA\Fotolia_48987571_XS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33256"/>
            <a:ext cx="770991" cy="7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5940152" y="5949280"/>
            <a:ext cx="1191835" cy="823998"/>
            <a:chOff x="2041585" y="5578677"/>
            <a:chExt cx="2087092" cy="1157197"/>
          </a:xfrm>
        </p:grpSpPr>
        <p:pic>
          <p:nvPicPr>
            <p:cNvPr id="1028" name="Picture 4" descr="D:\GOP\MATERIALES\FOTOLIA\grfdin20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585" y="5578677"/>
              <a:ext cx="1056494" cy="87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D:\GOP\MATERIALES\FOTOLIA\grfdin20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118" y="5736735"/>
              <a:ext cx="1056494" cy="87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D:\GOP\MATERIALES\FOTOLIA\grfdin20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184" y="5859354"/>
              <a:ext cx="1056493" cy="87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2 CuadroTexto"/>
            <p:cNvSpPr txBox="1"/>
            <p:nvPr/>
          </p:nvSpPr>
          <p:spPr>
            <a:xfrm rot="1486922">
              <a:off x="2378841" y="6030399"/>
              <a:ext cx="1677259" cy="400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b="1" dirty="0">
                  <a:solidFill>
                    <a:srgbClr val="002060"/>
                  </a:solidFill>
                </a:rPr>
                <a:t>Reportes</a:t>
              </a:r>
            </a:p>
          </p:txBody>
        </p:sp>
      </p:grpSp>
      <p:pic>
        <p:nvPicPr>
          <p:cNvPr id="1031" name="Picture 7" descr="D:\GOP\MATERIALES\FOTOLIA\fotolia_4598956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921867"/>
            <a:ext cx="747493" cy="74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Rectángulo"/>
          <p:cNvSpPr/>
          <p:nvPr/>
        </p:nvSpPr>
        <p:spPr>
          <a:xfrm>
            <a:off x="7286294" y="3872081"/>
            <a:ext cx="832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200" b="1" dirty="0">
                <a:solidFill>
                  <a:srgbClr val="0070C0"/>
                </a:solidFill>
              </a:rPr>
              <a:t>Pendiente</a:t>
            </a:r>
          </a:p>
        </p:txBody>
      </p:sp>
      <p:pic>
        <p:nvPicPr>
          <p:cNvPr id="29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883114"/>
            <a:ext cx="266021" cy="2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CuadroTexto"/>
          <p:cNvSpPr txBox="1"/>
          <p:nvPr/>
        </p:nvSpPr>
        <p:spPr>
          <a:xfrm>
            <a:off x="1835696" y="2996952"/>
            <a:ext cx="2306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Entregable 2:</a:t>
            </a:r>
          </a:p>
          <a:p>
            <a:r>
              <a:rPr lang="es-PE" sz="1400" dirty="0"/>
              <a:t>Documento Técnico SGD</a:t>
            </a:r>
            <a:r>
              <a:rPr lang="es-PE" sz="1400" b="1" dirty="0"/>
              <a:t> 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1835696" y="2185700"/>
            <a:ext cx="278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Entregable 1: </a:t>
            </a:r>
          </a:p>
          <a:p>
            <a:r>
              <a:rPr lang="es-PE" sz="1400" dirty="0"/>
              <a:t>Plan de Trabajo y Cronograma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1777009" y="3841303"/>
            <a:ext cx="1210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Entregable 3: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5551271" y="3825282"/>
            <a:ext cx="1210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Entregable 4:</a:t>
            </a:r>
          </a:p>
        </p:txBody>
      </p:sp>
      <p:cxnSp>
        <p:nvCxnSpPr>
          <p:cNvPr id="38" name="37 Conector recto"/>
          <p:cNvCxnSpPr/>
          <p:nvPr/>
        </p:nvCxnSpPr>
        <p:spPr>
          <a:xfrm flipH="1">
            <a:off x="1777009" y="3760222"/>
            <a:ext cx="675543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80" y="2102132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727" y="2924944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44 CuadroTexto"/>
          <p:cNvSpPr txBox="1"/>
          <p:nvPr/>
        </p:nvSpPr>
        <p:spPr>
          <a:xfrm>
            <a:off x="4418765" y="252989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/>
              <a:t>Setiembre  2017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4427984" y="338341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/>
              <a:t>Octubre  2017</a:t>
            </a:r>
          </a:p>
        </p:txBody>
      </p:sp>
      <p:sp>
        <p:nvSpPr>
          <p:cNvPr id="50" name="49 Rectángulo redondeado"/>
          <p:cNvSpPr/>
          <p:nvPr/>
        </p:nvSpPr>
        <p:spPr>
          <a:xfrm>
            <a:off x="3242182" y="3861048"/>
            <a:ext cx="681746" cy="2622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solidFill>
                  <a:schemeClr val="tx1"/>
                </a:solidFill>
              </a:rPr>
              <a:t>33</a:t>
            </a:r>
            <a:r>
              <a:rPr lang="es-PE" sz="1400" b="1" dirty="0" smtClean="0">
                <a:solidFill>
                  <a:srgbClr val="FF0000"/>
                </a:solidFill>
              </a:rPr>
              <a:t> </a:t>
            </a:r>
            <a:r>
              <a:rPr lang="es-PE" sz="1400" b="1" dirty="0">
                <a:solidFill>
                  <a:schemeClr val="tx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237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grpSp>
        <p:nvGrpSpPr>
          <p:cNvPr id="24" name="23 Grupo"/>
          <p:cNvGrpSpPr/>
          <p:nvPr/>
        </p:nvGrpSpPr>
        <p:grpSpPr>
          <a:xfrm>
            <a:off x="323528" y="116632"/>
            <a:ext cx="8368483" cy="707886"/>
            <a:chOff x="365620" y="776898"/>
            <a:chExt cx="8368483" cy="707886"/>
          </a:xfrm>
        </p:grpSpPr>
        <p:sp>
          <p:nvSpPr>
            <p:cNvPr id="35" name="34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3: MEJORAS AL SISTEMA DE GESTIÓN JUDICIAL </a:t>
              </a: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</a:p>
          </p:txBody>
        </p:sp>
      </p:grpSp>
      <p:sp>
        <p:nvSpPr>
          <p:cNvPr id="75" name="74 CuadroTexto"/>
          <p:cNvSpPr txBox="1"/>
          <p:nvPr/>
        </p:nvSpPr>
        <p:spPr>
          <a:xfrm>
            <a:off x="2277019" y="908720"/>
            <a:ext cx="3171142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OTRAS ACTIVIDADES</a:t>
            </a:r>
          </a:p>
        </p:txBody>
      </p:sp>
      <p:sp>
        <p:nvSpPr>
          <p:cNvPr id="56" name="55 Rectángulo"/>
          <p:cNvSpPr/>
          <p:nvPr/>
        </p:nvSpPr>
        <p:spPr>
          <a:xfrm rot="16200000">
            <a:off x="-2628799" y="3537064"/>
            <a:ext cx="5796592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PLANIFICACIÓN – CULMINADO</a:t>
            </a:r>
          </a:p>
        </p:txBody>
      </p:sp>
      <p:sp>
        <p:nvSpPr>
          <p:cNvPr id="57" name="56 Rectángulo"/>
          <p:cNvSpPr/>
          <p:nvPr/>
        </p:nvSpPr>
        <p:spPr>
          <a:xfrm rot="16200000">
            <a:off x="-2078247" y="3537064"/>
            <a:ext cx="5796592" cy="46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MODELADO DE PROCESOS – CULMINADO</a:t>
            </a:r>
          </a:p>
        </p:txBody>
      </p:sp>
      <p:pic>
        <p:nvPicPr>
          <p:cNvPr id="9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7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8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Rectángulo"/>
          <p:cNvSpPr/>
          <p:nvPr/>
        </p:nvSpPr>
        <p:spPr>
          <a:xfrm rot="16200000">
            <a:off x="-1548679" y="3537064"/>
            <a:ext cx="5796592" cy="46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ANÁLISIS Y DISEÑO DE SISTEMAS   </a:t>
            </a:r>
            <a:r>
              <a:rPr lang="es-PE" b="1" dirty="0"/>
              <a:t>–   Al </a:t>
            </a:r>
            <a:r>
              <a:rPr lang="es-PE" b="1" dirty="0">
                <a:solidFill>
                  <a:schemeClr val="bg1"/>
                </a:solidFill>
              </a:rPr>
              <a:t> 100  % </a:t>
            </a:r>
          </a:p>
        </p:txBody>
      </p:sp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41034"/>
            <a:ext cx="441952" cy="4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32 CuadroTexto"/>
          <p:cNvSpPr txBox="1"/>
          <p:nvPr/>
        </p:nvSpPr>
        <p:spPr>
          <a:xfrm>
            <a:off x="2195737" y="1700808"/>
            <a:ext cx="22369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Procedimiento</a:t>
            </a:r>
          </a:p>
          <a:p>
            <a:endParaRPr lang="es-PE" sz="6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200" dirty="0"/>
              <a:t>“Atención De Conflictos Jurídicos en los que el SAT o sus Colaboradores estén Involucrados.”</a:t>
            </a:r>
            <a:endParaRPr lang="es-PE" sz="1200" dirty="0"/>
          </a:p>
        </p:txBody>
      </p:sp>
      <p:sp>
        <p:nvSpPr>
          <p:cNvPr id="43" name="42 Rectángulo"/>
          <p:cNvSpPr/>
          <p:nvPr/>
        </p:nvSpPr>
        <p:spPr>
          <a:xfrm rot="16200000">
            <a:off x="-1008569" y="3537064"/>
            <a:ext cx="5796592" cy="46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CONSTRUCCIÓN </a:t>
            </a:r>
            <a:r>
              <a:rPr lang="es-PE" b="1" dirty="0"/>
              <a:t>–   Al  </a:t>
            </a:r>
            <a:r>
              <a:rPr lang="es-PE" b="1" dirty="0" smtClean="0"/>
              <a:t>52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>
                <a:solidFill>
                  <a:schemeClr val="bg1"/>
                </a:solidFill>
              </a:rPr>
              <a:t>% </a:t>
            </a:r>
          </a:p>
        </p:txBody>
      </p:sp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26" y="6241034"/>
            <a:ext cx="441952" cy="4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44 CuadroTexto"/>
          <p:cNvSpPr txBox="1"/>
          <p:nvPr/>
        </p:nvSpPr>
        <p:spPr>
          <a:xfrm>
            <a:off x="2277073" y="3429000"/>
            <a:ext cx="4599183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PROBLEMÁTICA Y ACCIONES REALIZADAS</a:t>
            </a:r>
          </a:p>
        </p:txBody>
      </p:sp>
      <p:pic>
        <p:nvPicPr>
          <p:cNvPr id="4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47 CuadroTexto"/>
          <p:cNvSpPr txBox="1"/>
          <p:nvPr/>
        </p:nvSpPr>
        <p:spPr>
          <a:xfrm>
            <a:off x="4385891" y="2204864"/>
            <a:ext cx="131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/>
              <a:t>02 Doc. aprobados</a:t>
            </a:r>
          </a:p>
          <a:p>
            <a:pPr algn="ctr"/>
            <a:r>
              <a:rPr lang="es-PE" sz="1200" b="1" dirty="0">
                <a:solidFill>
                  <a:srgbClr val="0070C0"/>
                </a:solidFill>
              </a:rPr>
              <a:t> Setiembre  2017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2195735" y="2780928"/>
            <a:ext cx="6496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Dimensionamiento</a:t>
            </a:r>
          </a:p>
          <a:p>
            <a:endParaRPr lang="es-PE" sz="700" b="1" dirty="0"/>
          </a:p>
          <a:p>
            <a:r>
              <a:rPr lang="es-PE" sz="1200" dirty="0"/>
              <a:t>Informe  </a:t>
            </a:r>
            <a:r>
              <a:rPr lang="es-PE" sz="1200" dirty="0" smtClean="0"/>
              <a:t>que refuerza los resultados de la estimación preliminar  realizada en el mes de Junio.</a:t>
            </a:r>
            <a:endParaRPr lang="es-PE" sz="12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2195735" y="3789040"/>
            <a:ext cx="6948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u="sng" dirty="0"/>
              <a:t>Problema </a:t>
            </a:r>
            <a:r>
              <a:rPr lang="es-PE" sz="1200" b="1" u="sng" dirty="0" smtClean="0"/>
              <a:t>1:</a:t>
            </a:r>
            <a:endParaRPr lang="es-PE" sz="1200" b="1" u="sng" dirty="0"/>
          </a:p>
          <a:p>
            <a:pPr lvl="0"/>
            <a:r>
              <a:rPr lang="es-PE" sz="1200" dirty="0" smtClean="0"/>
              <a:t>Durante las pruebas el usuario preciso algunas necesidades adicionales manifestadas en el levantamiento de información, sin embargo no se encontraban en la Definición Funcional.</a:t>
            </a:r>
            <a:endParaRPr lang="es-PE" sz="1200" dirty="0"/>
          </a:p>
          <a:p>
            <a:pPr lvl="0"/>
            <a:r>
              <a:rPr lang="es-PE" sz="1200" b="1" dirty="0"/>
              <a:t>Acción: </a:t>
            </a:r>
          </a:p>
          <a:p>
            <a:pPr lvl="0"/>
            <a:r>
              <a:rPr lang="es-PE" sz="1200" dirty="0" smtClean="0"/>
              <a:t>Se evaluó dichas necesidades y se realizó el desarrollo (Analista de Sistemas).</a:t>
            </a:r>
          </a:p>
          <a:p>
            <a:pPr lvl="0"/>
            <a:r>
              <a:rPr lang="es-PE" sz="1200" b="1" u="sng" dirty="0" smtClean="0"/>
              <a:t>Problema </a:t>
            </a:r>
            <a:r>
              <a:rPr lang="es-PE" sz="1200" b="1" u="sng" dirty="0"/>
              <a:t>2</a:t>
            </a:r>
            <a:r>
              <a:rPr lang="es-PE" sz="1200" b="1" u="sng" dirty="0" smtClean="0"/>
              <a:t>:</a:t>
            </a:r>
            <a:endParaRPr lang="es-PE" sz="1200" b="1" u="sng" dirty="0"/>
          </a:p>
          <a:p>
            <a:pPr lvl="0"/>
            <a:r>
              <a:rPr lang="es-PE" sz="1200" dirty="0"/>
              <a:t>Renuncia del </a:t>
            </a:r>
            <a:r>
              <a:rPr lang="es-PE" sz="1200" dirty="0" smtClean="0"/>
              <a:t>programador  (primera semana de octubre).</a:t>
            </a:r>
            <a:endParaRPr lang="es-PE" sz="1200" dirty="0"/>
          </a:p>
          <a:p>
            <a:pPr lvl="0"/>
            <a:r>
              <a:rPr lang="es-PE" sz="1200" b="1" dirty="0"/>
              <a:t>Acción: </a:t>
            </a:r>
          </a:p>
          <a:p>
            <a:pPr lvl="0"/>
            <a:r>
              <a:rPr lang="es-PE" sz="1200" dirty="0" smtClean="0"/>
              <a:t>El apoyo sobre el desarrollo de las mejoras adicionales ha sido realizado por </a:t>
            </a:r>
            <a:r>
              <a:rPr lang="es-PE" sz="1200" dirty="0"/>
              <a:t>el analista </a:t>
            </a:r>
            <a:r>
              <a:rPr lang="es-PE" sz="1200" dirty="0" smtClean="0"/>
              <a:t> de sistemas hasta </a:t>
            </a:r>
            <a:r>
              <a:rPr lang="es-PE" sz="1200" dirty="0"/>
              <a:t>que se tenga un nuevo recurso (previsto Nov</a:t>
            </a:r>
            <a:r>
              <a:rPr lang="es-PE" sz="1200" dirty="0" smtClean="0"/>
              <a:t>).</a:t>
            </a:r>
            <a:endParaRPr lang="es-PE" sz="700" dirty="0"/>
          </a:p>
          <a:p>
            <a:pPr lvl="0"/>
            <a:r>
              <a:rPr lang="es-PE" sz="1200" b="1" u="sng" dirty="0"/>
              <a:t>Problema </a:t>
            </a:r>
            <a:r>
              <a:rPr lang="es-PE" sz="1200" b="1" u="sng" dirty="0" smtClean="0"/>
              <a:t>3:</a:t>
            </a:r>
            <a:endParaRPr lang="es-PE" sz="1200" b="1" u="sng" dirty="0"/>
          </a:p>
          <a:p>
            <a:pPr lvl="0"/>
            <a:r>
              <a:rPr lang="es-PE" sz="1200" dirty="0"/>
              <a:t>Demoras en la revisión </a:t>
            </a:r>
            <a:r>
              <a:rPr lang="es-PE" sz="1200" dirty="0" smtClean="0"/>
              <a:t>de </a:t>
            </a:r>
            <a:r>
              <a:rPr lang="es-PE" sz="1200" dirty="0"/>
              <a:t>documentos y código por parte del equipo de arquitectura debido a la carga laboral con todas las AE</a:t>
            </a:r>
            <a:r>
              <a:rPr lang="es-PE" sz="1200" dirty="0" smtClean="0"/>
              <a:t>.</a:t>
            </a:r>
          </a:p>
          <a:p>
            <a:r>
              <a:rPr lang="es-PE" sz="1200" b="1" dirty="0"/>
              <a:t>Acción: </a:t>
            </a:r>
            <a:endParaRPr lang="es-PE" sz="1200" b="1" dirty="0" smtClean="0"/>
          </a:p>
          <a:p>
            <a:r>
              <a:rPr lang="es-PE" sz="1200" dirty="0" smtClean="0"/>
              <a:t>Coordinaciones al interno con el equipo de arquitectura.</a:t>
            </a:r>
            <a:endParaRPr lang="es-PE" sz="12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084168" y="1412776"/>
            <a:ext cx="1296144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Planificado: 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6012160" y="1844824"/>
            <a:ext cx="1872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Manuales</a:t>
            </a:r>
          </a:p>
          <a:p>
            <a:endParaRPr lang="es-PE" sz="600" b="1" dirty="0"/>
          </a:p>
          <a:p>
            <a:r>
              <a:rPr lang="es-PE" sz="1200" dirty="0"/>
              <a:t>Manual del SGD 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267744" y="1290246"/>
            <a:ext cx="1296144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Ejecutado: 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7488248" y="2359913"/>
            <a:ext cx="147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rgbClr val="0070C0"/>
                </a:solidFill>
              </a:rPr>
              <a:t>Noviembre  2017</a:t>
            </a:r>
          </a:p>
        </p:txBody>
      </p:sp>
      <p:pic>
        <p:nvPicPr>
          <p:cNvPr id="30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46" y="1844824"/>
            <a:ext cx="421043" cy="39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9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43216"/>
              </p:ext>
            </p:extLst>
          </p:nvPr>
        </p:nvGraphicFramePr>
        <p:xfrm>
          <a:off x="3923928" y="1124744"/>
          <a:ext cx="4643998" cy="532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5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6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79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53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79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353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79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24196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Mar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Abr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796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2796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2796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endParaRPr lang="es-PE" sz="8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5060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500">
                <a:tc gridSpan="10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1298">
                <a:tc gridSpan="10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4766">
                <a:tc gridSpan="10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5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5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8478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87316">
                <a:tc gridSpan="10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208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81920"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39652"/>
              </p:ext>
            </p:extLst>
          </p:nvPr>
        </p:nvGraphicFramePr>
        <p:xfrm>
          <a:off x="323528" y="1124744"/>
          <a:ext cx="3456384" cy="532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6124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r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ACTIVIDADES</a:t>
                      </a:r>
                    </a:p>
                  </a:txBody>
                  <a:tcPr marL="36000" marR="360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956">
                <a:tc>
                  <a:txBody>
                    <a:bodyPr/>
                    <a:lstStyle/>
                    <a:p>
                      <a:r>
                        <a:rPr lang="es-PE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PLANIFICACIÓN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MODELADO DE PROCESOS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ANÁLISIS Y DISEÑO DE SISTEMAS 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 Regulación y Asesoría</a:t>
                      </a:r>
                      <a:r>
                        <a:rPr lang="es-PE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SGD</a:t>
                      </a:r>
                      <a:endParaRPr lang="es-PE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 Asuntos Judiciales - SAJU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>
                          <a:solidFill>
                            <a:schemeClr val="tx1"/>
                          </a:solidFill>
                        </a:rPr>
                        <a:t>DT SGD</a:t>
                      </a:r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>
                          <a:solidFill>
                            <a:schemeClr val="tx1"/>
                          </a:solidFill>
                        </a:rPr>
                        <a:t>DT SAJU </a:t>
                      </a:r>
                      <a:r>
                        <a:rPr lang="es-PE" sz="1200" b="0" i="1" dirty="0">
                          <a:solidFill>
                            <a:schemeClr val="tx1"/>
                          </a:solidFill>
                        </a:rPr>
                        <a:t>(servicio</a:t>
                      </a:r>
                      <a:r>
                        <a:rPr lang="es-PE" sz="1200" b="0" i="1" baseline="0" dirty="0">
                          <a:solidFill>
                            <a:schemeClr val="tx1"/>
                          </a:solidFill>
                        </a:rPr>
                        <a:t> de consultoría)</a:t>
                      </a:r>
                      <a:endParaRPr lang="es-PE" sz="12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CONSTRUCCIÓN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s-PE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200" b="1" u="sng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SGD – Mejoras en SGD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8096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Iteración 1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Pase</a:t>
                      </a:r>
                      <a:r>
                        <a:rPr lang="es-PE" sz="1200" baseline="0" dirty="0"/>
                        <a:t> a Producción</a:t>
                      </a:r>
                      <a:endParaRPr lang="es-PE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i="1" dirty="0"/>
                        <a:t>Requerimiento</a:t>
                      </a:r>
                      <a:r>
                        <a:rPr lang="es-PE" sz="1200" i="1" baseline="0" dirty="0"/>
                        <a:t> 1</a:t>
                      </a:r>
                      <a:endParaRPr lang="es-PE" sz="1200" i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i="1" dirty="0"/>
                        <a:t>Requerimiento 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Iteración 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Pase</a:t>
                      </a:r>
                      <a:r>
                        <a:rPr lang="es-PE" sz="1200" baseline="0" dirty="0"/>
                        <a:t> a Producción</a:t>
                      </a:r>
                      <a:endParaRPr lang="es-PE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432048"/>
          </a:xfrm>
        </p:spPr>
        <p:txBody>
          <a:bodyPr>
            <a:noAutofit/>
          </a:bodyPr>
          <a:lstStyle/>
          <a:p>
            <a:r>
              <a:rPr lang="es-PE" sz="2400" b="1" dirty="0">
                <a:solidFill>
                  <a:schemeClr val="tx2">
                    <a:lumMod val="75000"/>
                  </a:schemeClr>
                </a:solidFill>
              </a:rPr>
              <a:t>CRONOGRAMA: MEJORAS AL SISTEMA DE GESTIÓN JUDICIAL </a:t>
            </a:r>
            <a:endParaRPr lang="es-P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12" y="2486292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36 Grupo"/>
          <p:cNvGrpSpPr/>
          <p:nvPr/>
        </p:nvGrpSpPr>
        <p:grpSpPr>
          <a:xfrm>
            <a:off x="2123728" y="6525344"/>
            <a:ext cx="5093168" cy="285016"/>
            <a:chOff x="270920" y="6579810"/>
            <a:chExt cx="5093168" cy="285016"/>
          </a:xfrm>
        </p:grpSpPr>
        <p:pic>
          <p:nvPicPr>
            <p:cNvPr id="38" name="Picture 11" descr="C:\Users\lufajardo\Desktop\ok-button-4308-larg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0" y="6617366"/>
              <a:ext cx="196624" cy="1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97" b="98805" l="2703" r="972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15" y="6607841"/>
              <a:ext cx="221756" cy="21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3" descr="C:\Users\meacevedo\Desktop\465f7afcc4f7c96d1180723390ab253b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815" y="6625347"/>
              <a:ext cx="209137" cy="19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467544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CULMINADO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2195736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EN PROCESO</a:t>
              </a: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067944" y="658782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PLANIFICADO</a:t>
              </a:r>
            </a:p>
          </p:txBody>
        </p:sp>
      </p:grpSp>
      <p:pic>
        <p:nvPicPr>
          <p:cNvPr id="3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99" y="2474325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680" y="2772974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99" y="2779125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99" y="306896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55" y="306896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99" y="4482618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949280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82618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482618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80471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058682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220631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94928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959" y="594928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56992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959" y="3356992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1" descr="C:\Users\lufajardo\Desktop\ok-button-4308-large.png">
            <a:extLst>
              <a:ext uri="{FF2B5EF4-FFF2-40B4-BE49-F238E27FC236}">
                <a16:creationId xmlns="" xmlns:a16="http://schemas.microsoft.com/office/drawing/2014/main" id="{0CD02DAA-879B-4139-8053-3951B27B5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373216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>
            <a:extLst>
              <a:ext uri="{FF2B5EF4-FFF2-40B4-BE49-F238E27FC236}">
                <a16:creationId xmlns="" xmlns:a16="http://schemas.microsoft.com/office/drawing/2014/main" id="{F7F03802-2547-492A-9F5E-4431D45B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373216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5830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48631"/>
              </p:ext>
            </p:extLst>
          </p:nvPr>
        </p:nvGraphicFramePr>
        <p:xfrm>
          <a:off x="3779912" y="1356051"/>
          <a:ext cx="5256582" cy="345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6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6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6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76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54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6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31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36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957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9148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9148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Mar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Abr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s-PE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Trim</a:t>
                      </a:r>
                      <a:endParaRPr lang="es-PE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0" hangingPunct="1"/>
                      <a:r>
                        <a:rPr lang="es-PE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6765">
                <a:tc gridSpan="1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9213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6637">
                <a:tc gridSpan="1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9427">
                <a:tc gridSpan="1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8821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032">
                <a:tc gridSpan="1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4976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98081"/>
              </p:ext>
            </p:extLst>
          </p:nvPr>
        </p:nvGraphicFramePr>
        <p:xfrm>
          <a:off x="107504" y="1328486"/>
          <a:ext cx="3600400" cy="348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357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058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r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ACTIVIDADES</a:t>
                      </a:r>
                    </a:p>
                  </a:txBody>
                  <a:tcPr marL="36000" marR="360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Iteración 3 – Cambios</a:t>
                      </a:r>
                      <a:r>
                        <a:rPr lang="es-PE" sz="1200" b="1" baseline="0" dirty="0"/>
                        <a:t> complementarios del expediente</a:t>
                      </a:r>
                      <a:endParaRPr lang="es-PE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3742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582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Pase</a:t>
                      </a:r>
                      <a:r>
                        <a:rPr lang="es-PE" sz="1200" baseline="0" dirty="0"/>
                        <a:t> a Producción</a:t>
                      </a:r>
                      <a:endParaRPr lang="es-PE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4.2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u="sng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SAJU (A</a:t>
                      </a:r>
                      <a:r>
                        <a:rPr lang="es-PE" sz="1200" b="1" u="sng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ejecutar por Proveedor)</a:t>
                      </a:r>
                      <a:endParaRPr lang="es-PE" sz="1200" b="1" u="sng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Iteración 1 – 10 requerimientos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21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Pase</a:t>
                      </a:r>
                      <a:r>
                        <a:rPr lang="es-PE" sz="1200" baseline="0" dirty="0"/>
                        <a:t> a Producción</a:t>
                      </a:r>
                      <a:endParaRPr lang="es-PE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Iteración 2 – 10 requerimientos</a:t>
                      </a:r>
                      <a:r>
                        <a:rPr lang="es-PE" sz="1200" b="1" baseline="0" dirty="0"/>
                        <a:t> </a:t>
                      </a:r>
                      <a:endParaRPr lang="es-PE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7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11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Pase</a:t>
                      </a:r>
                      <a:r>
                        <a:rPr lang="es-PE" sz="1200" baseline="0" dirty="0"/>
                        <a:t> a Producción</a:t>
                      </a:r>
                      <a:endParaRPr lang="es-PE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432048"/>
          </a:xfrm>
        </p:spPr>
        <p:txBody>
          <a:bodyPr>
            <a:noAutofit/>
          </a:bodyPr>
          <a:lstStyle/>
          <a:p>
            <a:r>
              <a:rPr lang="es-PE" sz="2400" b="1" dirty="0">
                <a:solidFill>
                  <a:schemeClr val="tx2">
                    <a:lumMod val="75000"/>
                  </a:schemeClr>
                </a:solidFill>
              </a:rPr>
              <a:t>CRONOGRAMA:MEJORAS AL SISTEMA DE GESTIÓN JUDICIAL </a:t>
            </a:r>
            <a:endParaRPr lang="es-P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2222138" y="5881634"/>
            <a:ext cx="5093168" cy="285016"/>
            <a:chOff x="270920" y="6579810"/>
            <a:chExt cx="5093168" cy="285016"/>
          </a:xfrm>
        </p:grpSpPr>
        <p:pic>
          <p:nvPicPr>
            <p:cNvPr id="38" name="Picture 11" descr="C:\Users\lufajardo\Desktop\ok-button-4308-lar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0" y="6617366"/>
              <a:ext cx="196624" cy="1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7" b="98805" l="2703" r="972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15" y="6607841"/>
              <a:ext cx="221756" cy="21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3" descr="C:\Users\meacevedo\Desktop\465f7afcc4f7c96d1180723390ab253b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815" y="6625347"/>
              <a:ext cx="209137" cy="19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467544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CULMINADO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2195736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EN PROCESO</a:t>
              </a: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067944" y="658782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PLANIFICADO</a:t>
              </a:r>
            </a:p>
          </p:txBody>
        </p:sp>
      </p:grpSp>
      <p:pic>
        <p:nvPicPr>
          <p:cNvPr id="50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82" y="3721732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82" y="3433053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864" y="4293096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82" y="2548223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606193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370" y="4293095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25" y="4301297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260191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429000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25" name="Picture 11" descr="C:\Users\lufajardo\Desktop\ok-button-4308-large.png">
            <a:extLst>
              <a:ext uri="{FF2B5EF4-FFF2-40B4-BE49-F238E27FC236}">
                <a16:creationId xmlns="" xmlns:a16="http://schemas.microsoft.com/office/drawing/2014/main" id="{0DFBA3A3-623D-48C2-A86D-E4C47566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959" y="342900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424936" cy="5328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1691680" y="188640"/>
            <a:ext cx="6120680" cy="504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PROTOTIPOS - SAJU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619672" y="4185084"/>
            <a:ext cx="7269407" cy="5400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3419872" y="5085184"/>
            <a:ext cx="1512168" cy="30777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dirty="0" smtClean="0"/>
              <a:t>Campos editables</a:t>
            </a:r>
          </a:p>
        </p:txBody>
      </p:sp>
      <p:sp>
        <p:nvSpPr>
          <p:cNvPr id="8" name="7 Flecha curvada hacia arriba"/>
          <p:cNvSpPr/>
          <p:nvPr/>
        </p:nvSpPr>
        <p:spPr>
          <a:xfrm rot="18381539">
            <a:off x="5010703" y="4966453"/>
            <a:ext cx="576064" cy="307777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1691680" y="116632"/>
            <a:ext cx="6120680" cy="504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PROTOTIPOS - SAJU</a:t>
            </a:r>
          </a:p>
        </p:txBody>
      </p:sp>
      <p:pic>
        <p:nvPicPr>
          <p:cNvPr id="7" name="6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2"/>
          <a:stretch/>
        </p:blipFill>
        <p:spPr bwMode="auto">
          <a:xfrm>
            <a:off x="539552" y="1052736"/>
            <a:ext cx="7992888" cy="33843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53136"/>
            <a:ext cx="6336704" cy="20882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10" name="9 CuadroTexto"/>
          <p:cNvSpPr txBox="1"/>
          <p:nvPr/>
        </p:nvSpPr>
        <p:spPr>
          <a:xfrm>
            <a:off x="371873" y="4807024"/>
            <a:ext cx="823491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dirty="0" smtClean="0"/>
              <a:t>Nuevo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87493" y="692696"/>
            <a:ext cx="2800331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rgbClr val="002060"/>
                </a:solidFill>
              </a:rPr>
              <a:t>Solicitud de Documentos </a:t>
            </a:r>
          </a:p>
        </p:txBody>
      </p:sp>
    </p:spTree>
    <p:extLst>
      <p:ext uri="{BB962C8B-B14F-4D97-AF65-F5344CB8AC3E}">
        <p14:creationId xmlns:p14="http://schemas.microsoft.com/office/powerpoint/2010/main" val="5688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1691680" y="188640"/>
            <a:ext cx="6120680" cy="504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PROTOTIPOS - SAJU</a:t>
            </a:r>
          </a:p>
        </p:txBody>
      </p:sp>
      <p:pic>
        <p:nvPicPr>
          <p:cNvPr id="1026" name="Picture 2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2822"/>
            <a:ext cx="8640960" cy="48245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2643974" y="4652482"/>
            <a:ext cx="1207946" cy="2886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Rectángulo"/>
          <p:cNvSpPr/>
          <p:nvPr/>
        </p:nvSpPr>
        <p:spPr>
          <a:xfrm>
            <a:off x="497944" y="4941822"/>
            <a:ext cx="8322527" cy="122348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CuadroTexto"/>
          <p:cNvSpPr txBox="1"/>
          <p:nvPr/>
        </p:nvSpPr>
        <p:spPr>
          <a:xfrm>
            <a:off x="187493" y="888975"/>
            <a:ext cx="2008243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rgbClr val="002060"/>
                </a:solidFill>
              </a:rPr>
              <a:t>Pago Fallo Sentencia</a:t>
            </a:r>
          </a:p>
        </p:txBody>
      </p:sp>
    </p:spTree>
    <p:extLst>
      <p:ext uri="{BB962C8B-B14F-4D97-AF65-F5344CB8AC3E}">
        <p14:creationId xmlns:p14="http://schemas.microsoft.com/office/powerpoint/2010/main" val="878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76028</TotalTime>
  <Words>1539</Words>
  <Application>Microsoft Office PowerPoint</Application>
  <PresentationFormat>Presentación en pantalla (4:3)</PresentationFormat>
  <Paragraphs>377</Paragraphs>
  <Slides>18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CRONOGRAMA: MEJORAS AL SISTEMA DE GESTIÓN JUDICIAL </vt:lpstr>
      <vt:lpstr>CRONOGRAMA:MEJORAS AL SISTEMA DE GESTIÓN JUDICIAL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CRONOGRAMA: DIGITALIZACIÓN</vt:lpstr>
      <vt:lpstr>CRONOGRAMA: DIGITALIZACIÓN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Fajardo Vidal, Luisa Fernanda</dc:creator>
  <cp:lastModifiedBy>Bautista Almeyda, America Roxana</cp:lastModifiedBy>
  <cp:revision>3092</cp:revision>
  <cp:lastPrinted>2017-07-07T23:34:56Z</cp:lastPrinted>
  <dcterms:created xsi:type="dcterms:W3CDTF">2015-09-24T19:52:15Z</dcterms:created>
  <dcterms:modified xsi:type="dcterms:W3CDTF">2017-11-03T14:52:46Z</dcterms:modified>
</cp:coreProperties>
</file>