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8" r:id="rId4"/>
    <p:sldId id="260" r:id="rId5"/>
    <p:sldId id="259" r:id="rId6"/>
    <p:sldId id="266" r:id="rId7"/>
    <p:sldId id="265" r:id="rId8"/>
    <p:sldId id="261" r:id="rId9"/>
    <p:sldId id="277" r:id="rId10"/>
    <p:sldId id="267" r:id="rId11"/>
    <p:sldId id="262" r:id="rId12"/>
    <p:sldId id="273" r:id="rId13"/>
    <p:sldId id="274" r:id="rId14"/>
    <p:sldId id="271" r:id="rId15"/>
    <p:sldId id="275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055838-70B3-4441-8821-6393BA833495}">
          <p14:sldIdLst>
            <p14:sldId id="256"/>
            <p14:sldId id="258"/>
            <p14:sldId id="260"/>
            <p14:sldId id="259"/>
            <p14:sldId id="266"/>
            <p14:sldId id="265"/>
            <p14:sldId id="261"/>
            <p14:sldId id="277"/>
            <p14:sldId id="267"/>
            <p14:sldId id="262"/>
          </p14:sldIdLst>
        </p14:section>
        <p14:section name="Untitled Section" id="{59523471-A65A-40D5-9938-0C04F38313FD}">
          <p14:sldIdLst>
            <p14:sldId id="273"/>
            <p14:sldId id="274"/>
            <p14:sldId id="271"/>
            <p14:sldId id="275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67063" autoAdjust="0"/>
  </p:normalViewPr>
  <p:slideViewPr>
    <p:cSldViewPr snapToGrid="0">
      <p:cViewPr varScale="1">
        <p:scale>
          <a:sx n="53" d="100"/>
          <a:sy n="5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03504-C83B-4EC6-85B1-7FBECD00AEB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A0B8C-64B3-4AE6-8C68-AE81206B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6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A0B8C-64B3-4AE6-8C68-AE81206B91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5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7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5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6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88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9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39CAC7-2D94-49F3-B40E-C284BAE83B2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40D3E31-6D1E-47B9-B723-129565F62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3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56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CAC7-2D94-49F3-B40E-C284BAE83B2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3E31-6D1E-47B9-B723-129565F6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2BA1-4612-4D5E-B141-4EA94357874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08/06/2015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10E4-254F-4583-BF48-1C48468A12C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514" y="1705037"/>
            <a:ext cx="77724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CVPR 2015</a:t>
            </a:r>
            <a:b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VPR_Logo_Boston2015_v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51" y="4847631"/>
            <a:ext cx="3259327" cy="16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2015 PAMI Young Researcher Award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John </a:t>
            </a:r>
            <a:r>
              <a:rPr lang="en-US" sz="3200" dirty="0"/>
              <a:t>Wright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Sponsored by Elsevier's </a:t>
            </a:r>
            <a:r>
              <a:rPr lang="en-US" dirty="0"/>
              <a:t>Image and Vision Computing </a:t>
            </a:r>
            <a:r>
              <a:rPr lang="en-US" dirty="0" smtClean="0"/>
              <a:t>Journal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paper prizes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Prize committee</a:t>
            </a:r>
          </a:p>
          <a:p>
            <a:pPr marL="457200" lvl="1" indent="0">
              <a:buNone/>
            </a:pPr>
            <a:r>
              <a:rPr lang="en-US" dirty="0"/>
              <a:t>Kobus </a:t>
            </a:r>
            <a:r>
              <a:rPr lang="en-US" dirty="0" smtClean="0"/>
              <a:t>Barnard, </a:t>
            </a:r>
            <a:r>
              <a:rPr lang="en-US" dirty="0"/>
              <a:t>Horst </a:t>
            </a:r>
            <a:r>
              <a:rPr lang="en-US" dirty="0" err="1" smtClean="0"/>
              <a:t>Bischof</a:t>
            </a:r>
            <a:r>
              <a:rPr lang="en-US" dirty="0" smtClean="0"/>
              <a:t>, </a:t>
            </a:r>
            <a:r>
              <a:rPr lang="en-US" dirty="0"/>
              <a:t>Pedro </a:t>
            </a:r>
            <a:r>
              <a:rPr lang="en-US" dirty="0" err="1" smtClean="0"/>
              <a:t>Felzenszwalb</a:t>
            </a:r>
            <a:r>
              <a:rPr lang="en-US" dirty="0" smtClean="0"/>
              <a:t>, </a:t>
            </a:r>
            <a:r>
              <a:rPr lang="en-US" dirty="0"/>
              <a:t>David </a:t>
            </a:r>
            <a:r>
              <a:rPr lang="en-US" dirty="0" smtClean="0"/>
              <a:t>Forsyth, </a:t>
            </a:r>
            <a:r>
              <a:rPr lang="en-US" dirty="0"/>
              <a:t>Svetlana </a:t>
            </a:r>
            <a:r>
              <a:rPr lang="en-US" dirty="0" err="1" smtClean="0"/>
              <a:t>Lazebnik</a:t>
            </a:r>
            <a:r>
              <a:rPr lang="en-US" dirty="0" smtClean="0"/>
              <a:t>, Jiri </a:t>
            </a:r>
            <a:r>
              <a:rPr lang="en-US" dirty="0" err="1"/>
              <a:t>Matas</a:t>
            </a:r>
            <a:r>
              <a:rPr lang="en-US" dirty="0"/>
              <a:t> (chair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33" y="328550"/>
            <a:ext cx="8387334" cy="1325563"/>
          </a:xfrm>
        </p:spPr>
        <p:txBody>
          <a:bodyPr/>
          <a:lstStyle/>
          <a:p>
            <a:pPr algn="ctr"/>
            <a:r>
              <a:rPr lang="en-US" dirty="0" smtClean="0"/>
              <a:t>2015 CVPR Best Student </a:t>
            </a:r>
            <a:r>
              <a:rPr lang="en-US" dirty="0"/>
              <a:t>P</a:t>
            </a:r>
            <a:r>
              <a:rPr lang="en-US" dirty="0" smtClean="0"/>
              <a:t>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Category-Specific Object Reconstruction from a Single </a:t>
            </a:r>
            <a:r>
              <a:rPr lang="en-US" b="1" dirty="0" smtClean="0"/>
              <a:t>Image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Abhishek </a:t>
            </a:r>
            <a:r>
              <a:rPr lang="en-US" dirty="0" err="1"/>
              <a:t>Kar</a:t>
            </a:r>
            <a:r>
              <a:rPr lang="en-US" dirty="0"/>
              <a:t>,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Tulsiani</a:t>
            </a:r>
            <a:r>
              <a:rPr lang="en-US" dirty="0"/>
              <a:t>, </a:t>
            </a:r>
            <a:r>
              <a:rPr lang="en-US" dirty="0" err="1"/>
              <a:t>João</a:t>
            </a:r>
            <a:r>
              <a:rPr lang="en-US" dirty="0"/>
              <a:t> </a:t>
            </a:r>
            <a:r>
              <a:rPr lang="en-US" dirty="0" err="1"/>
              <a:t>Carreira</a:t>
            </a:r>
            <a:r>
              <a:rPr lang="en-US" dirty="0"/>
              <a:t>, </a:t>
            </a:r>
            <a:r>
              <a:rPr lang="en-US" dirty="0" err="1"/>
              <a:t>Jitendra</a:t>
            </a:r>
            <a:r>
              <a:rPr lang="en-US" dirty="0"/>
              <a:t> </a:t>
            </a:r>
            <a:r>
              <a:rPr lang="en-US" dirty="0" smtClean="0"/>
              <a:t>Malik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  <a:r>
              <a:rPr lang="en-US" dirty="0" smtClean="0"/>
              <a:t>Sponsored by Google</a:t>
            </a:r>
          </a:p>
          <a:p>
            <a:pPr marL="0" indent="0" algn="ctr">
              <a:buNone/>
            </a:pPr>
            <a:r>
              <a:rPr lang="en-US" dirty="0" smtClean="0"/>
              <a:t>Hardware prize sponsored by NVIDIA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6917" t="47210" r="13045" b="40049"/>
          <a:stretch/>
        </p:blipFill>
        <p:spPr>
          <a:xfrm>
            <a:off x="8065007" y="6010147"/>
            <a:ext cx="1005841" cy="786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35" t="20543" r="45813" b="70568"/>
          <a:stretch/>
        </p:blipFill>
        <p:spPr>
          <a:xfrm>
            <a:off x="201168" y="6129019"/>
            <a:ext cx="164592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Honorable 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Efficient Globally Optimal Consensus </a:t>
            </a:r>
            <a:r>
              <a:rPr lang="en-US" b="1" dirty="0" err="1"/>
              <a:t>Maximisation</a:t>
            </a:r>
            <a:r>
              <a:rPr lang="en-US" b="1" dirty="0"/>
              <a:t> with Tree </a:t>
            </a:r>
            <a:r>
              <a:rPr lang="en-US" b="1" dirty="0" smtClean="0"/>
              <a:t>Search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Tat-Jun </a:t>
            </a:r>
            <a:r>
              <a:rPr lang="en-US" dirty="0"/>
              <a:t>Chin, </a:t>
            </a:r>
            <a:r>
              <a:rPr lang="en-US" dirty="0" err="1"/>
              <a:t>Pulak</a:t>
            </a:r>
            <a:r>
              <a:rPr lang="en-US" dirty="0"/>
              <a:t> </a:t>
            </a:r>
            <a:r>
              <a:rPr lang="en-US" dirty="0" err="1"/>
              <a:t>Purkait</a:t>
            </a:r>
            <a:r>
              <a:rPr lang="en-US" dirty="0"/>
              <a:t>, Anders Eriksson, David </a:t>
            </a:r>
            <a:r>
              <a:rPr lang="en-US" dirty="0" err="1" smtClean="0"/>
              <a:t>Suter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Sponsored by </a:t>
            </a:r>
            <a:r>
              <a:rPr lang="en-US" dirty="0" err="1" smtClean="0"/>
              <a:t>SenseTime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Hardware prize sponsored by NVIDIA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6917" t="47210" r="13045" b="40049"/>
          <a:stretch/>
        </p:blipFill>
        <p:spPr>
          <a:xfrm>
            <a:off x="8065007" y="6010147"/>
            <a:ext cx="1005841" cy="786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611" t="29432" r="5945" b="64049"/>
          <a:stretch/>
        </p:blipFill>
        <p:spPr>
          <a:xfrm>
            <a:off x="146303" y="6285579"/>
            <a:ext cx="2157985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Honorable 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034" y="1825625"/>
            <a:ext cx="646709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Fully Convolutional Networks for Semantic </a:t>
            </a:r>
            <a:r>
              <a:rPr lang="en-US" b="1" dirty="0" smtClean="0"/>
              <a:t>Segmentation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Jonathan </a:t>
            </a:r>
            <a:r>
              <a:rPr lang="en-US" dirty="0"/>
              <a:t>Long, Evan </a:t>
            </a:r>
            <a:r>
              <a:rPr lang="en-US" dirty="0" err="1"/>
              <a:t>Shelhamer</a:t>
            </a:r>
            <a:r>
              <a:rPr lang="en-US" dirty="0"/>
              <a:t>, Trevor </a:t>
            </a:r>
            <a:r>
              <a:rPr lang="en-US" dirty="0" smtClean="0"/>
              <a:t>Darrell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Sponsored by Intel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Hardware prize sponsored by NVIDIA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6917" t="47210" r="13045" b="40049"/>
          <a:stretch/>
        </p:blipFill>
        <p:spPr>
          <a:xfrm>
            <a:off x="8065007" y="6010147"/>
            <a:ext cx="1005841" cy="78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97" t="36246" r="62743" b="53087"/>
          <a:stretch/>
        </p:blipFill>
        <p:spPr>
          <a:xfrm>
            <a:off x="134875" y="6074155"/>
            <a:ext cx="1133856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Honorable 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Picture: A Probabilistic Programming Language for Scene </a:t>
            </a:r>
            <a:r>
              <a:rPr lang="en-US" b="1" dirty="0" smtClean="0"/>
              <a:t>Perception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Tejas</a:t>
            </a:r>
            <a:r>
              <a:rPr lang="en-US" dirty="0" smtClean="0"/>
              <a:t> </a:t>
            </a:r>
            <a:r>
              <a:rPr lang="en-US" dirty="0"/>
              <a:t>D Kulkarni, </a:t>
            </a:r>
            <a:r>
              <a:rPr lang="en-US" dirty="0" err="1"/>
              <a:t>Pushmeet</a:t>
            </a:r>
            <a:r>
              <a:rPr lang="en-US" dirty="0"/>
              <a:t> </a:t>
            </a:r>
            <a:r>
              <a:rPr lang="en-US" dirty="0" err="1"/>
              <a:t>Kohli</a:t>
            </a:r>
            <a:r>
              <a:rPr lang="en-US" dirty="0"/>
              <a:t>, Joshua B </a:t>
            </a:r>
            <a:r>
              <a:rPr lang="en-US" dirty="0" err="1"/>
              <a:t>Tenenbaum</a:t>
            </a:r>
            <a:r>
              <a:rPr lang="en-US" dirty="0"/>
              <a:t> and </a:t>
            </a:r>
            <a:r>
              <a:rPr lang="en-US" dirty="0" err="1"/>
              <a:t>Vikash</a:t>
            </a:r>
            <a:r>
              <a:rPr lang="en-US" dirty="0"/>
              <a:t> </a:t>
            </a:r>
            <a:r>
              <a:rPr lang="en-US" dirty="0" err="1" smtClean="0"/>
              <a:t>Mansinghka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Sponsored by </a:t>
            </a:r>
            <a:r>
              <a:rPr lang="en-US" dirty="0" err="1" smtClean="0"/>
              <a:t>Cognex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Hardware prize sponsored by NVIDIA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6917" t="47210" r="13045" b="40049"/>
          <a:stretch/>
        </p:blipFill>
        <p:spPr>
          <a:xfrm>
            <a:off x="8065007" y="6010147"/>
            <a:ext cx="1005841" cy="78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618" t="36542" r="3215" b="53680"/>
          <a:stretch/>
        </p:blipFill>
        <p:spPr>
          <a:xfrm>
            <a:off x="128016" y="6138163"/>
            <a:ext cx="2048257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2015 CVPR Best Paper </a:t>
            </a:r>
            <a:r>
              <a:rPr lang="en-US" dirty="0"/>
              <a:t>A</a:t>
            </a:r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DynamicFusion</a:t>
            </a:r>
            <a:r>
              <a:rPr lang="en-US" b="1" dirty="0"/>
              <a:t>: Reconstruction and Tracking of Non-rigid Scenes in </a:t>
            </a:r>
            <a:r>
              <a:rPr lang="en-US" b="1" dirty="0" smtClean="0"/>
              <a:t>Real-Time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Richard </a:t>
            </a:r>
            <a:r>
              <a:rPr lang="en-US" dirty="0"/>
              <a:t>A. </a:t>
            </a:r>
            <a:r>
              <a:rPr lang="en-US" dirty="0" err="1"/>
              <a:t>Newcombe</a:t>
            </a:r>
            <a:r>
              <a:rPr lang="en-US" dirty="0"/>
              <a:t>, Dieter </a:t>
            </a:r>
            <a:r>
              <a:rPr lang="en-US" dirty="0" smtClean="0"/>
              <a:t>Fox,</a:t>
            </a:r>
          </a:p>
          <a:p>
            <a:pPr marL="0" indent="0" algn="ctr">
              <a:buNone/>
            </a:pPr>
            <a:r>
              <a:rPr lang="en-US" dirty="0" smtClean="0"/>
              <a:t>Steven </a:t>
            </a:r>
            <a:r>
              <a:rPr lang="en-US" dirty="0"/>
              <a:t>M. Seitz</a:t>
            </a:r>
          </a:p>
          <a:p>
            <a:pPr marL="0" indent="0" algn="ctr">
              <a:buNone/>
            </a:pPr>
            <a:r>
              <a:rPr lang="en-US" dirty="0"/>
              <a:t>       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Sponsored by </a:t>
            </a:r>
            <a:r>
              <a:rPr lang="en-US" dirty="0" err="1" smtClean="0"/>
              <a:t>Megvii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Hardware prize sponsored by NVIDIA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27" t="13432" r="54005" b="80050"/>
          <a:stretch/>
        </p:blipFill>
        <p:spPr>
          <a:xfrm>
            <a:off x="164592" y="6176963"/>
            <a:ext cx="1782766" cy="537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917" t="47210" r="13045" b="40049"/>
          <a:stretch/>
        </p:blipFill>
        <p:spPr>
          <a:xfrm>
            <a:off x="8065007" y="6010147"/>
            <a:ext cx="1005841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649" y="-15527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CVPR 2015 Organizing Team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649" y="964853"/>
            <a:ext cx="8408986" cy="4351338"/>
          </a:xfrm>
        </p:spPr>
        <p:txBody>
          <a:bodyPr>
            <a:noAutofit/>
          </a:bodyPr>
          <a:lstStyle/>
          <a:p>
            <a:r>
              <a:rPr lang="en-US" sz="1400" dirty="0" smtClean="0"/>
              <a:t>General Chairs: 		Horst </a:t>
            </a:r>
            <a:r>
              <a:rPr lang="en-US" sz="1400" dirty="0" err="1" smtClean="0"/>
              <a:t>Bischof</a:t>
            </a:r>
            <a:r>
              <a:rPr lang="en-US" sz="1400" dirty="0" smtClean="0"/>
              <a:t>, David Forsyth, Cordelia </a:t>
            </a:r>
            <a:r>
              <a:rPr lang="en-US" sz="1400" dirty="0" err="1" smtClean="0"/>
              <a:t>Schmid</a:t>
            </a:r>
            <a:r>
              <a:rPr lang="en-US" sz="1400" dirty="0" smtClean="0"/>
              <a:t>, Stan Sclaroff</a:t>
            </a:r>
          </a:p>
          <a:p>
            <a:r>
              <a:rPr lang="en-US" sz="1400" dirty="0" smtClean="0"/>
              <a:t>Area Chairs</a:t>
            </a:r>
          </a:p>
          <a:p>
            <a:r>
              <a:rPr lang="en-US" sz="1400" dirty="0" smtClean="0"/>
              <a:t>Workflow and CMT:		</a:t>
            </a:r>
            <a:r>
              <a:rPr lang="en-US" sz="1400" dirty="0" err="1" smtClean="0"/>
              <a:t>Cheni</a:t>
            </a:r>
            <a:r>
              <a:rPr lang="en-US" sz="1400" dirty="0" smtClean="0"/>
              <a:t> </a:t>
            </a:r>
            <a:r>
              <a:rPr lang="en-US" sz="1400" dirty="0" err="1" smtClean="0"/>
              <a:t>Chadowitz</a:t>
            </a:r>
            <a:r>
              <a:rPr lang="en-US" sz="1400" dirty="0" smtClean="0"/>
              <a:t> and Joseph Lim</a:t>
            </a:r>
          </a:p>
          <a:p>
            <a:r>
              <a:rPr lang="en-US" sz="1400" dirty="0" smtClean="0"/>
              <a:t>Publications</a:t>
            </a:r>
            <a:r>
              <a:rPr lang="en-US" sz="1400" dirty="0"/>
              <a:t>: 		Eric Mortensen, </a:t>
            </a:r>
            <a:r>
              <a:rPr lang="en-US" sz="1400" dirty="0" err="1"/>
              <a:t>Sanja</a:t>
            </a:r>
            <a:r>
              <a:rPr lang="en-US" sz="1400" dirty="0"/>
              <a:t> </a:t>
            </a:r>
            <a:r>
              <a:rPr lang="en-US" sz="1400" dirty="0" err="1" smtClean="0"/>
              <a:t>Fidler</a:t>
            </a:r>
            <a:endParaRPr lang="en-US" sz="1400" dirty="0" smtClean="0"/>
          </a:p>
          <a:p>
            <a:r>
              <a:rPr lang="en-US" sz="1400" dirty="0"/>
              <a:t>Local Arrangements: 	Mike Jones	</a:t>
            </a:r>
          </a:p>
          <a:p>
            <a:r>
              <a:rPr lang="en-US" sz="1400" dirty="0" smtClean="0"/>
              <a:t>Website</a:t>
            </a:r>
            <a:r>
              <a:rPr lang="en-US" sz="1400" dirty="0"/>
              <a:t>:		Gary B. Huang	</a:t>
            </a:r>
          </a:p>
          <a:p>
            <a:r>
              <a:rPr lang="en-US" sz="1400" dirty="0"/>
              <a:t>Finance: 		Terry </a:t>
            </a:r>
            <a:r>
              <a:rPr lang="en-US" sz="1400" dirty="0" err="1"/>
              <a:t>Boult</a:t>
            </a:r>
            <a:r>
              <a:rPr lang="en-US" sz="1400" dirty="0"/>
              <a:t>, Greg Mori</a:t>
            </a:r>
          </a:p>
          <a:p>
            <a:r>
              <a:rPr lang="en-US" sz="1400" dirty="0" smtClean="0"/>
              <a:t>Logistics </a:t>
            </a:r>
            <a:r>
              <a:rPr lang="en-US" sz="1400" dirty="0"/>
              <a:t>Advisor:		Ginger </a:t>
            </a:r>
            <a:r>
              <a:rPr lang="en-US" sz="1400" dirty="0" err="1"/>
              <a:t>Boult</a:t>
            </a:r>
            <a:endParaRPr lang="en-US" sz="1400" dirty="0"/>
          </a:p>
          <a:p>
            <a:r>
              <a:rPr lang="en-US" sz="1400" dirty="0" smtClean="0"/>
              <a:t>Workshops:		Alex Berg, Tamara Berg</a:t>
            </a:r>
          </a:p>
          <a:p>
            <a:r>
              <a:rPr lang="en-US" sz="1400" dirty="0" smtClean="0"/>
              <a:t>Tutorials: 		Deva </a:t>
            </a:r>
            <a:r>
              <a:rPr lang="en-US" sz="1400" dirty="0" err="1" smtClean="0"/>
              <a:t>Ramanan</a:t>
            </a:r>
            <a:r>
              <a:rPr lang="en-US" sz="1400" dirty="0" smtClean="0"/>
              <a:t>, Octavia </a:t>
            </a:r>
            <a:r>
              <a:rPr lang="en-US" sz="1400" dirty="0"/>
              <a:t>Camps	</a:t>
            </a:r>
          </a:p>
          <a:p>
            <a:r>
              <a:rPr lang="en-US" sz="1400" dirty="0"/>
              <a:t>Corporate </a:t>
            </a:r>
            <a:r>
              <a:rPr lang="en-US" sz="1400" dirty="0" smtClean="0"/>
              <a:t>Relations:	</a:t>
            </a:r>
            <a:r>
              <a:rPr lang="en-US" sz="1400" dirty="0" err="1" smtClean="0"/>
              <a:t>Fatih</a:t>
            </a:r>
            <a:r>
              <a:rPr lang="en-US" sz="1400" dirty="0" smtClean="0"/>
              <a:t> </a:t>
            </a:r>
            <a:r>
              <a:rPr lang="en-US" sz="1400" dirty="0" err="1"/>
              <a:t>Porikli</a:t>
            </a:r>
            <a:r>
              <a:rPr lang="en-US" sz="1400" dirty="0"/>
              <a:t>	</a:t>
            </a:r>
          </a:p>
          <a:p>
            <a:r>
              <a:rPr lang="en-US" sz="1400" dirty="0" smtClean="0"/>
              <a:t>Publicity:		Kristin Dana</a:t>
            </a:r>
            <a:r>
              <a:rPr lang="en-US" sz="1400" dirty="0"/>
              <a:t>	</a:t>
            </a:r>
          </a:p>
          <a:p>
            <a:r>
              <a:rPr lang="en-US" sz="1400" dirty="0"/>
              <a:t>Video </a:t>
            </a:r>
            <a:r>
              <a:rPr lang="en-US" sz="1400" dirty="0" smtClean="0"/>
              <a:t>Proceedings: 		Nathan Jacobs</a:t>
            </a:r>
            <a:endParaRPr lang="en-US" sz="1400" dirty="0"/>
          </a:p>
          <a:p>
            <a:r>
              <a:rPr lang="en-US" sz="1400" dirty="0" smtClean="0"/>
              <a:t>Demos/Exhibitions: 		Kate </a:t>
            </a:r>
            <a:r>
              <a:rPr lang="en-US" sz="1400" dirty="0" err="1" smtClean="0"/>
              <a:t>Saenko</a:t>
            </a:r>
            <a:r>
              <a:rPr lang="en-US" sz="1400" dirty="0"/>
              <a:t>,</a:t>
            </a:r>
            <a:r>
              <a:rPr lang="en-US" sz="1400" dirty="0" smtClean="0"/>
              <a:t> Bruce </a:t>
            </a:r>
            <a:r>
              <a:rPr lang="en-US" sz="1400" dirty="0"/>
              <a:t>A. Maxwell	</a:t>
            </a:r>
          </a:p>
          <a:p>
            <a:r>
              <a:rPr lang="en-US" sz="1400" dirty="0"/>
              <a:t>Doctoral </a:t>
            </a:r>
            <a:r>
              <a:rPr lang="en-US" sz="1400" dirty="0" smtClean="0"/>
              <a:t>Consortium: 	Adriana </a:t>
            </a:r>
            <a:r>
              <a:rPr lang="en-US" sz="1400" dirty="0" err="1" smtClean="0"/>
              <a:t>Kovashka</a:t>
            </a:r>
            <a:r>
              <a:rPr lang="en-US" sz="1400" dirty="0" smtClean="0"/>
              <a:t>, Christoph Lampert</a:t>
            </a:r>
          </a:p>
          <a:p>
            <a:r>
              <a:rPr lang="en-US" sz="1400" dirty="0" smtClean="0"/>
              <a:t>Student Activities: 		Devi Parikh, James Hays</a:t>
            </a:r>
            <a:endParaRPr lang="en-US" sz="1400" dirty="0"/>
          </a:p>
          <a:p>
            <a:r>
              <a:rPr lang="en-US" sz="1400" dirty="0"/>
              <a:t>Conference Organizer</a:t>
            </a:r>
            <a:r>
              <a:rPr lang="en-US" sz="1400" dirty="0" smtClean="0"/>
              <a:t>: 	Nicole </a:t>
            </a:r>
            <a:r>
              <a:rPr lang="en-US" sz="1400" dirty="0"/>
              <a:t>Finn	</a:t>
            </a:r>
          </a:p>
          <a:p>
            <a:r>
              <a:rPr lang="en-US" sz="1400" dirty="0"/>
              <a:t>CVF Liaison</a:t>
            </a:r>
            <a:r>
              <a:rPr lang="en-US" sz="1400" dirty="0" smtClean="0"/>
              <a:t>: 		Walter </a:t>
            </a:r>
            <a:r>
              <a:rPr lang="en-US" sz="1400" dirty="0" err="1" smtClean="0"/>
              <a:t>Scheirer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26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49" y="432837"/>
            <a:ext cx="3348632" cy="617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81" y="450476"/>
            <a:ext cx="3120390" cy="617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41" y="432837"/>
            <a:ext cx="1746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Special thanks to: </a:t>
            </a:r>
          </a:p>
          <a:p>
            <a:pPr algn="r" defTabSz="45720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51 corporate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donors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r" defTabSz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NSF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615" y="3536576"/>
            <a:ext cx="1746297" cy="45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3" y="3600932"/>
            <a:ext cx="1645920" cy="2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972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Outstanding reviewer awards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21" y="1158113"/>
            <a:ext cx="8350758" cy="4351338"/>
          </a:xfrm>
        </p:spPr>
        <p:txBody>
          <a:bodyPr numCol="4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Tal </a:t>
            </a:r>
            <a:r>
              <a:rPr lang="en-US" sz="1400" dirty="0" err="1"/>
              <a:t>Arbel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Dan </a:t>
            </a:r>
            <a:r>
              <a:rPr lang="en-US" sz="1400" dirty="0" err="1"/>
              <a:t>Banica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Adrien </a:t>
            </a:r>
            <a:r>
              <a:rPr lang="en-US" sz="1400" dirty="0" err="1"/>
              <a:t>Bartoli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Dhruv Batra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Ismail Ben </a:t>
            </a:r>
            <a:r>
              <a:rPr lang="en-US" sz="1400" dirty="0" err="1"/>
              <a:t>Ayed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Rodrigo </a:t>
            </a:r>
            <a:r>
              <a:rPr lang="en-US" sz="1400" dirty="0" err="1"/>
              <a:t>Benenson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Ohad</a:t>
            </a:r>
            <a:r>
              <a:rPr lang="en-US" sz="1400" dirty="0"/>
              <a:t> Ben-</a:t>
            </a:r>
            <a:r>
              <a:rPr lang="en-US" sz="1400" dirty="0" err="1"/>
              <a:t>Shahar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Joan </a:t>
            </a:r>
            <a:r>
              <a:rPr lang="en-US" sz="1400" dirty="0" err="1"/>
              <a:t>Bruna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Ayan </a:t>
            </a:r>
            <a:r>
              <a:rPr lang="en-US" sz="1400" dirty="0" err="1"/>
              <a:t>Chakrabarti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David Crandall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Francisco Estrada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Bin Fan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Sanja Fidler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Alexander Fix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Boris </a:t>
            </a:r>
            <a:r>
              <a:rPr lang="en-US" sz="1400" dirty="0" err="1"/>
              <a:t>Flach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Francois </a:t>
            </a:r>
            <a:r>
              <a:rPr lang="en-US" sz="1400" dirty="0" err="1"/>
              <a:t>Fleuret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Wolfgang </a:t>
            </a:r>
            <a:r>
              <a:rPr lang="en-US" sz="1400" dirty="0" err="1"/>
              <a:t>Forstner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Friedrich </a:t>
            </a:r>
            <a:r>
              <a:rPr lang="en-US" sz="1400" dirty="0" err="1"/>
              <a:t>Fraundorfer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Adrien </a:t>
            </a:r>
            <a:r>
              <a:rPr lang="en-US" sz="1400" dirty="0" err="1" smtClean="0"/>
              <a:t>Gaidon</a:t>
            </a: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Ross </a:t>
            </a:r>
            <a:r>
              <a:rPr lang="en-US" sz="1400" dirty="0" err="1"/>
              <a:t>Girshick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Albert Gordo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Bharath</a:t>
            </a:r>
            <a:r>
              <a:rPr lang="en-US" sz="1400" dirty="0"/>
              <a:t> </a:t>
            </a:r>
            <a:r>
              <a:rPr lang="en-US" sz="1400" dirty="0" err="1"/>
              <a:t>Hariharan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Tal Hassner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Soren </a:t>
            </a:r>
            <a:r>
              <a:rPr lang="en-US" sz="1400" dirty="0" err="1"/>
              <a:t>Hauberg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Kaiming</a:t>
            </a:r>
            <a:r>
              <a:rPr lang="en-US" sz="1400" dirty="0"/>
              <a:t> He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Adrian Hilton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Jeremy </a:t>
            </a:r>
            <a:r>
              <a:rPr lang="en-US" sz="1400" dirty="0" err="1"/>
              <a:t>Jancsary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C. V. </a:t>
            </a:r>
            <a:r>
              <a:rPr lang="en-US" sz="1400" dirty="0" err="1"/>
              <a:t>Jawahar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Joerg</a:t>
            </a:r>
            <a:r>
              <a:rPr lang="en-US" sz="1400" dirty="0"/>
              <a:t> </a:t>
            </a:r>
            <a:r>
              <a:rPr lang="en-US" sz="1400" dirty="0" err="1"/>
              <a:t>Kappes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Andrej </a:t>
            </a:r>
            <a:r>
              <a:rPr lang="en-US" sz="1400" dirty="0" err="1"/>
              <a:t>Karpathy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Piotr </a:t>
            </a:r>
            <a:r>
              <a:rPr lang="en-US" sz="1400" dirty="0" err="1"/>
              <a:t>Koniusz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Adriana Kovashka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Jean-Francois </a:t>
            </a:r>
            <a:r>
              <a:rPr lang="en-US" sz="1400" dirty="0" err="1"/>
              <a:t>Lalonde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Yong Jae Lee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Stephen Lin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Michael </a:t>
            </a:r>
            <a:r>
              <a:rPr lang="en-US" sz="1400" dirty="0" err="1"/>
              <a:t>Maire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Subhransu Maji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Tim Marks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Stefan </a:t>
            </a:r>
            <a:r>
              <a:rPr lang="en-US" sz="1400" dirty="0" err="1"/>
              <a:t>Mathe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Richard </a:t>
            </a:r>
            <a:r>
              <a:rPr lang="en-US" sz="1400" dirty="0" err="1"/>
              <a:t>Newcombe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Takayuki </a:t>
            </a:r>
            <a:r>
              <a:rPr lang="en-US" sz="1400" dirty="0" err="1"/>
              <a:t>Okatani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Chris Pal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Vishal Patel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Marco </a:t>
            </a:r>
            <a:r>
              <a:rPr lang="en-US" sz="1400" dirty="0" err="1"/>
              <a:t>Pedersoli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Leonid </a:t>
            </a:r>
            <a:r>
              <a:rPr lang="en-US" sz="1400" dirty="0" err="1"/>
              <a:t>Pishchulin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Jerry Prince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Ian Reid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Hayko</a:t>
            </a:r>
            <a:r>
              <a:rPr lang="en-US" sz="1400" dirty="0"/>
              <a:t> </a:t>
            </a:r>
            <a:r>
              <a:rPr lang="en-US" sz="1400" dirty="0" err="1"/>
              <a:t>Riemenschneider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Emanuele</a:t>
            </a:r>
            <a:r>
              <a:rPr lang="en-US" sz="1400" dirty="0"/>
              <a:t> </a:t>
            </a:r>
            <a:r>
              <a:rPr lang="en-US" sz="1400" dirty="0" err="1"/>
              <a:t>Rodola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Jose Rodriguez-Serrano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Marcus </a:t>
            </a:r>
            <a:r>
              <a:rPr lang="en-US" sz="1400" dirty="0" err="1"/>
              <a:t>Rohrbach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Stefan Roth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Olga </a:t>
            </a:r>
            <a:r>
              <a:rPr lang="en-US" sz="1400" dirty="0" err="1"/>
              <a:t>Russakovsky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Torsten Sattler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Bogdan Savchynskyy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Walter </a:t>
            </a:r>
            <a:r>
              <a:rPr lang="en-US" sz="1400" dirty="0" err="1"/>
              <a:t>Scheirer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Falk Schubert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Samuel </a:t>
            </a:r>
            <a:r>
              <a:rPr lang="en-US" sz="1400" dirty="0" err="1"/>
              <a:t>Schulter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Pradeep Sen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Lavanya</a:t>
            </a:r>
            <a:r>
              <a:rPr lang="en-US" sz="1400" dirty="0"/>
              <a:t> </a:t>
            </a:r>
            <a:r>
              <a:rPr lang="en-US" sz="1400" dirty="0" err="1"/>
              <a:t>Sharan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Alexander </a:t>
            </a:r>
            <a:r>
              <a:rPr lang="en-US" sz="1400" dirty="0" err="1"/>
              <a:t>Shekhovtsov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Abhinav </a:t>
            </a:r>
            <a:r>
              <a:rPr lang="en-US" sz="1400" dirty="0" err="1"/>
              <a:t>Shrivastava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Cees </a:t>
            </a:r>
            <a:r>
              <a:rPr lang="en-US" sz="1400" dirty="0" err="1"/>
              <a:t>Snoek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Anuj</a:t>
            </a:r>
            <a:r>
              <a:rPr lang="en-US" sz="1400" dirty="0"/>
              <a:t> Srivastava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Michael Stark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Joost</a:t>
            </a:r>
            <a:r>
              <a:rPr lang="en-US" sz="1400" dirty="0"/>
              <a:t> van de </a:t>
            </a:r>
            <a:r>
              <a:rPr lang="en-US" sz="1400" dirty="0" err="1"/>
              <a:t>Weijer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Jan van </a:t>
            </a:r>
            <a:r>
              <a:rPr lang="en-US" sz="1400" dirty="0" err="1"/>
              <a:t>Gemert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Rene Vidal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Carl </a:t>
            </a:r>
            <a:r>
              <a:rPr lang="en-US" sz="1400" dirty="0" err="1"/>
              <a:t>Vondrick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Lei Wang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David </a:t>
            </a:r>
            <a:r>
              <a:rPr lang="en-US" sz="1400" dirty="0" err="1"/>
              <a:t>Wipf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Paul </a:t>
            </a:r>
            <a:r>
              <a:rPr lang="en-US" sz="1400" dirty="0" err="1"/>
              <a:t>Wohlhart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/>
              <a:t>Dijia</a:t>
            </a:r>
            <a:r>
              <a:rPr lang="en-US" sz="1400" dirty="0"/>
              <a:t> Wu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Stefanos Zafeiriou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65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Award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Overseen by the PAMI-TC Awards Committee</a:t>
            </a:r>
          </a:p>
          <a:p>
            <a:pPr lvl="1"/>
            <a:r>
              <a:rPr lang="en-US" sz="2600" dirty="0"/>
              <a:t>David Forsyth, Bill Freeman, Richard Hartley, </a:t>
            </a:r>
            <a:r>
              <a:rPr lang="en-US" sz="2600" dirty="0" err="1"/>
              <a:t>Jitendra</a:t>
            </a:r>
            <a:r>
              <a:rPr lang="en-US" sz="2600" dirty="0"/>
              <a:t> Malik, Cordelia </a:t>
            </a:r>
            <a:r>
              <a:rPr lang="en-US" sz="2600" dirty="0" err="1"/>
              <a:t>Schmid</a:t>
            </a:r>
            <a:r>
              <a:rPr lang="en-US" sz="2600" dirty="0"/>
              <a:t>, Andrew </a:t>
            </a:r>
            <a:r>
              <a:rPr lang="en-US" sz="2600" dirty="0" err="1"/>
              <a:t>Zisserman</a:t>
            </a:r>
            <a:endParaRPr lang="en-US" sz="2600" dirty="0"/>
          </a:p>
          <a:p>
            <a:pPr lvl="1"/>
            <a:r>
              <a:rPr lang="en-US" sz="2600" dirty="0"/>
              <a:t>Decide policy, select the group that chooses the winners of each award</a:t>
            </a:r>
          </a:p>
          <a:p>
            <a:endParaRPr lang="en-US" dirty="0"/>
          </a:p>
          <a:p>
            <a:r>
              <a:rPr lang="en-US" sz="3000" dirty="0"/>
              <a:t>Prizes come with a plaque plus $3,000</a:t>
            </a:r>
          </a:p>
          <a:p>
            <a:endParaRPr lang="en-US" dirty="0"/>
          </a:p>
          <a:p>
            <a:r>
              <a:rPr lang="en-US" sz="3000" dirty="0"/>
              <a:t>Process, including conflicts policy, described at</a:t>
            </a:r>
          </a:p>
          <a:p>
            <a:pPr lvl="1"/>
            <a:r>
              <a:rPr lang="en-US" sz="2200" dirty="0"/>
              <a:t>http://www.computer.org/portal/web/tcpami/Award-Committee</a:t>
            </a:r>
          </a:p>
        </p:txBody>
      </p:sp>
    </p:spTree>
    <p:extLst>
      <p:ext uri="{BB962C8B-B14F-4D97-AF65-F5344CB8AC3E}">
        <p14:creationId xmlns:p14="http://schemas.microsoft.com/office/powerpoint/2010/main" val="34464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Longuet</a:t>
            </a:r>
            <a:r>
              <a:rPr lang="en-US" dirty="0" smtClean="0"/>
              <a:t>-Higgins 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1116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Recognizes a CVPR paper from 10 years ago that has had significant impact</a:t>
            </a:r>
          </a:p>
          <a:p>
            <a:endParaRPr lang="en-US" dirty="0" smtClean="0"/>
          </a:p>
          <a:p>
            <a:r>
              <a:rPr lang="en-US" dirty="0" smtClean="0"/>
              <a:t>Prize committee:</a:t>
            </a:r>
          </a:p>
          <a:p>
            <a:pPr marL="457200" lvl="1" indent="0">
              <a:buNone/>
            </a:pPr>
            <a:r>
              <a:rPr lang="en-US" dirty="0" smtClean="0"/>
              <a:t>David Forsyth, William </a:t>
            </a:r>
            <a:r>
              <a:rPr lang="en-US" dirty="0"/>
              <a:t>T. </a:t>
            </a:r>
            <a:r>
              <a:rPr lang="en-US" dirty="0" smtClean="0"/>
              <a:t>Freeman,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/>
              <a:t>Malik (chair</a:t>
            </a:r>
            <a:r>
              <a:rPr lang="en-US" dirty="0" smtClean="0"/>
              <a:t>), Cordelia </a:t>
            </a:r>
            <a:r>
              <a:rPr lang="en-US" dirty="0" err="1"/>
              <a:t>Schmid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2015 </a:t>
            </a:r>
            <a:r>
              <a:rPr lang="en-US" dirty="0" err="1" smtClean="0"/>
              <a:t>Longuet</a:t>
            </a:r>
            <a:r>
              <a:rPr lang="en-US" dirty="0" smtClean="0"/>
              <a:t>-Higgins 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817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Histograms </a:t>
            </a:r>
            <a:r>
              <a:rPr lang="en-US" sz="2400" dirty="0"/>
              <a:t>of oriented gradients for human </a:t>
            </a:r>
            <a:r>
              <a:rPr lang="en-US" sz="2400" dirty="0" smtClean="0"/>
              <a:t>detection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Navneet</a:t>
            </a:r>
            <a:r>
              <a:rPr lang="en-US" sz="2000" dirty="0" smtClean="0"/>
              <a:t> </a:t>
            </a:r>
            <a:r>
              <a:rPr lang="en-US" sz="2000" dirty="0" err="1" smtClean="0"/>
              <a:t>Dalal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Bill </a:t>
            </a:r>
            <a:r>
              <a:rPr lang="en-US" sz="2000" dirty="0" err="1" smtClean="0"/>
              <a:t>Triggs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A </a:t>
            </a:r>
            <a:r>
              <a:rPr lang="en-US" sz="2400" dirty="0"/>
              <a:t>non-local algorithm for image </a:t>
            </a:r>
            <a:r>
              <a:rPr lang="en-US" sz="2400" dirty="0" err="1" smtClean="0"/>
              <a:t>denoising</a:t>
            </a:r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Antoni</a:t>
            </a:r>
            <a:r>
              <a:rPr lang="en-US" sz="2000" dirty="0" smtClean="0"/>
              <a:t> </a:t>
            </a:r>
            <a:r>
              <a:rPr lang="en-US" sz="2000" dirty="0" err="1" smtClean="0"/>
              <a:t>Buades</a:t>
            </a:r>
            <a:r>
              <a:rPr lang="en-US" sz="2000" dirty="0" smtClean="0"/>
              <a:t>, </a:t>
            </a:r>
            <a:r>
              <a:rPr lang="en-US" sz="2000" dirty="0" err="1" smtClean="0"/>
              <a:t>Bartomeu</a:t>
            </a:r>
            <a:r>
              <a:rPr lang="en-US" sz="2000" dirty="0" smtClean="0"/>
              <a:t> </a:t>
            </a:r>
            <a:r>
              <a:rPr lang="en-US" sz="2000" dirty="0" err="1"/>
              <a:t>Coll</a:t>
            </a:r>
            <a:r>
              <a:rPr lang="en-US" sz="2000" dirty="0" smtClean="0"/>
              <a:t>, and Jean-Michel </a:t>
            </a:r>
            <a:r>
              <a:rPr lang="en-US" sz="2000" dirty="0"/>
              <a:t>Morel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Sponsored by Microsoft Research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5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32455" y="3145786"/>
            <a:ext cx="901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 err="1" smtClean="0">
                <a:solidFill>
                  <a:prstClr val="black"/>
                </a:solidFill>
              </a:rPr>
              <a:t>Thank</a:t>
            </a:r>
            <a:r>
              <a:rPr lang="fr-FR" sz="2800" b="1" i="1" dirty="0" smtClean="0">
                <a:solidFill>
                  <a:prstClr val="black"/>
                </a:solidFill>
              </a:rPr>
              <a:t> </a:t>
            </a:r>
            <a:r>
              <a:rPr lang="fr-FR" sz="2800" b="1" i="1" dirty="0" err="1" smtClean="0">
                <a:solidFill>
                  <a:prstClr val="black"/>
                </a:solidFill>
              </a:rPr>
              <a:t>you</a:t>
            </a:r>
            <a:r>
              <a:rPr lang="fr-FR" sz="2800" b="1" i="1" dirty="0" smtClean="0">
                <a:solidFill>
                  <a:prstClr val="black"/>
                </a:solidFill>
              </a:rPr>
              <a:t> </a:t>
            </a:r>
            <a:r>
              <a:rPr lang="fr-FR" sz="2800" b="1" i="1" dirty="0" err="1" smtClean="0">
                <a:solidFill>
                  <a:prstClr val="black"/>
                </a:solidFill>
              </a:rPr>
              <a:t>very</a:t>
            </a:r>
            <a:r>
              <a:rPr lang="fr-FR" sz="2800" b="1" i="1" dirty="0" smtClean="0">
                <a:solidFill>
                  <a:prstClr val="black"/>
                </a:solidFill>
              </a:rPr>
              <a:t> </a:t>
            </a:r>
            <a:r>
              <a:rPr lang="fr-FR" sz="2800" b="1" i="1" dirty="0" err="1" smtClean="0">
                <a:solidFill>
                  <a:prstClr val="black"/>
                </a:solidFill>
              </a:rPr>
              <a:t>much</a:t>
            </a:r>
            <a:r>
              <a:rPr lang="fr-FR" sz="2800" b="1" i="1" dirty="0" smtClean="0">
                <a:solidFill>
                  <a:prstClr val="black"/>
                </a:solidFill>
              </a:rPr>
              <a:t> for the </a:t>
            </a:r>
            <a:r>
              <a:rPr lang="fr-FR" sz="2800" b="1" i="1" dirty="0" err="1" smtClean="0">
                <a:solidFill>
                  <a:prstClr val="black"/>
                </a:solidFill>
              </a:rPr>
              <a:t>great</a:t>
            </a:r>
            <a:r>
              <a:rPr lang="fr-FR" sz="2800" b="1" i="1" dirty="0" smtClean="0">
                <a:solidFill>
                  <a:prstClr val="black"/>
                </a:solidFill>
              </a:rPr>
              <a:t> </a:t>
            </a:r>
            <a:r>
              <a:rPr lang="fr-FR" sz="2800" b="1" i="1" dirty="0" err="1" smtClean="0">
                <a:solidFill>
                  <a:prstClr val="black"/>
                </a:solidFill>
              </a:rPr>
              <a:t>honour</a:t>
            </a:r>
            <a:endParaRPr lang="fr-FR" sz="2800" b="1" i="1" dirty="0">
              <a:solidFill>
                <a:prstClr val="black"/>
              </a:solidFill>
            </a:endParaRPr>
          </a:p>
          <a:p>
            <a:pPr algn="ctr"/>
            <a:r>
              <a:rPr lang="fr-FR" i="1" dirty="0" smtClean="0">
                <a:solidFill>
                  <a:prstClr val="black"/>
                </a:solidFill>
              </a:rPr>
              <a:t>This </a:t>
            </a:r>
            <a:r>
              <a:rPr lang="fr-FR" i="1" dirty="0" err="1" smtClean="0">
                <a:solidFill>
                  <a:prstClr val="black"/>
                </a:solidFill>
              </a:rPr>
              <a:t>prize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err="1" smtClean="0">
                <a:solidFill>
                  <a:prstClr val="black"/>
                </a:solidFill>
              </a:rPr>
              <a:t>was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err="1" smtClean="0">
                <a:solidFill>
                  <a:prstClr val="black"/>
                </a:solidFill>
              </a:rPr>
              <a:t>totally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err="1" smtClean="0">
                <a:solidFill>
                  <a:prstClr val="black"/>
                </a:solidFill>
              </a:rPr>
              <a:t>unexpected</a:t>
            </a:r>
            <a:r>
              <a:rPr lang="fr-FR" i="1" dirty="0" smtClean="0">
                <a:solidFill>
                  <a:prstClr val="black"/>
                </a:solidFill>
              </a:rPr>
              <a:t>! This </a:t>
            </a:r>
            <a:r>
              <a:rPr lang="fr-FR" i="1" dirty="0" err="1" smtClean="0">
                <a:solidFill>
                  <a:prstClr val="black"/>
                </a:solidFill>
              </a:rPr>
              <a:t>is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err="1" smtClean="0">
                <a:solidFill>
                  <a:prstClr val="black"/>
                </a:solidFill>
              </a:rPr>
              <a:t>why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err="1" smtClean="0">
                <a:solidFill>
                  <a:prstClr val="black"/>
                </a:solidFill>
              </a:rPr>
              <a:t>we</a:t>
            </a:r>
            <a:r>
              <a:rPr lang="fr-FR" i="1" dirty="0" smtClean="0">
                <a:solidFill>
                  <a:prstClr val="black"/>
                </a:solidFill>
              </a:rPr>
              <a:t> are not  </a:t>
            </a:r>
            <a:r>
              <a:rPr lang="fr-FR" i="1" dirty="0" err="1" smtClean="0">
                <a:solidFill>
                  <a:prstClr val="black"/>
                </a:solidFill>
              </a:rPr>
              <a:t>here</a:t>
            </a:r>
            <a:r>
              <a:rPr lang="fr-FR" i="1" dirty="0" smtClean="0">
                <a:solidFill>
                  <a:prstClr val="black"/>
                </a:solidFill>
              </a:rPr>
              <a:t> in </a:t>
            </a:r>
            <a:r>
              <a:rPr lang="fr-FR" i="1" dirty="0" err="1" smtClean="0">
                <a:solidFill>
                  <a:prstClr val="black"/>
                </a:solidFill>
              </a:rPr>
              <a:t>person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smtClean="0">
                <a:solidFill>
                  <a:prstClr val="black"/>
                </a:solidFill>
                <a:sym typeface="Wingdings"/>
              </a:rPr>
              <a:t>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fr-FR" i="1" dirty="0" err="1" smtClean="0">
                <a:solidFill>
                  <a:prstClr val="black"/>
                </a:solidFill>
              </a:rPr>
              <a:t>We</a:t>
            </a:r>
            <a:r>
              <a:rPr lang="fr-FR" i="1" dirty="0" smtClean="0">
                <a:solidFill>
                  <a:prstClr val="black"/>
                </a:solidFill>
              </a:rPr>
              <a:t> </a:t>
            </a:r>
            <a:r>
              <a:rPr lang="fr-FR" i="1" dirty="0" err="1" smtClean="0">
                <a:solidFill>
                  <a:prstClr val="black"/>
                </a:solidFill>
              </a:rPr>
              <a:t>hope</a:t>
            </a:r>
            <a:r>
              <a:rPr lang="fr-FR" i="1" dirty="0" smtClean="0">
                <a:solidFill>
                  <a:prstClr val="black"/>
                </a:solidFill>
              </a:rPr>
              <a:t> to </a:t>
            </a:r>
            <a:r>
              <a:rPr lang="fr-FR" i="1" dirty="0" err="1" smtClean="0">
                <a:solidFill>
                  <a:prstClr val="black"/>
                </a:solidFill>
              </a:rPr>
              <a:t>be</a:t>
            </a:r>
            <a:r>
              <a:rPr lang="fr-FR" i="1" dirty="0" smtClean="0">
                <a:solidFill>
                  <a:prstClr val="black"/>
                </a:solidFill>
              </a:rPr>
              <a:t> back </a:t>
            </a:r>
            <a:r>
              <a:rPr lang="fr-FR" i="1" dirty="0" err="1" smtClean="0">
                <a:solidFill>
                  <a:prstClr val="black"/>
                </a:solidFill>
              </a:rPr>
              <a:t>soon</a:t>
            </a:r>
            <a:r>
              <a:rPr lang="fr-FR" i="1" dirty="0" smtClean="0">
                <a:solidFill>
                  <a:prstClr val="black"/>
                </a:solidFill>
              </a:rPr>
              <a:t> for new </a:t>
            </a:r>
            <a:r>
              <a:rPr lang="fr-FR" i="1" dirty="0" err="1" smtClean="0">
                <a:solidFill>
                  <a:prstClr val="black"/>
                </a:solidFill>
              </a:rPr>
              <a:t>adventures</a:t>
            </a:r>
            <a:r>
              <a:rPr lang="fr-FR" i="1" dirty="0" smtClean="0">
                <a:solidFill>
                  <a:prstClr val="black"/>
                </a:solidFill>
              </a:rPr>
              <a:t>! </a:t>
            </a:r>
            <a:endParaRPr lang="fr-FR" i="1" dirty="0">
              <a:solidFill>
                <a:prstClr val="black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46" y="0"/>
            <a:ext cx="6154588" cy="202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1" y="0"/>
            <a:ext cx="2026436" cy="203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39" y="4350819"/>
            <a:ext cx="5624926" cy="212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519180" y="6501835"/>
            <a:ext cx="567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           Toni                           </a:t>
            </a:r>
            <a:r>
              <a:rPr lang="fr-FR" dirty="0" err="1" smtClean="0">
                <a:solidFill>
                  <a:prstClr val="black"/>
                </a:solidFill>
              </a:rPr>
              <a:t>Tomeu</a:t>
            </a:r>
            <a:r>
              <a:rPr lang="fr-FR" dirty="0" smtClean="0">
                <a:solidFill>
                  <a:prstClr val="black"/>
                </a:solidFill>
              </a:rPr>
              <a:t>                     Jean-Michel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195227"/>
            <a:ext cx="3384376" cy="7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1" y="2358296"/>
            <a:ext cx="3214566" cy="4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50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PAMI Young Researcher Award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403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 smtClean="0"/>
              <a:t>Eligible </a:t>
            </a:r>
            <a:r>
              <a:rPr lang="en-US" sz="2400" dirty="0"/>
              <a:t>if </a:t>
            </a:r>
            <a:r>
              <a:rPr lang="en-US" sz="2400" dirty="0" smtClean="0"/>
              <a:t>Ph.D. awarded </a:t>
            </a:r>
            <a:r>
              <a:rPr lang="en-US" sz="2400" dirty="0"/>
              <a:t>on January </a:t>
            </a:r>
            <a:r>
              <a:rPr lang="en-US" sz="2400" dirty="0" smtClean="0"/>
              <a:t>1, 2008 </a:t>
            </a:r>
            <a:r>
              <a:rPr lang="en-US" sz="2400" dirty="0"/>
              <a:t>or later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Nomination </a:t>
            </a:r>
            <a:r>
              <a:rPr lang="en-US" sz="2400" dirty="0"/>
              <a:t>process, including 2 letters of reference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NSF </a:t>
            </a:r>
            <a:r>
              <a:rPr lang="en-US" sz="2400" dirty="0"/>
              <a:t>definition of conflicts of interest with </a:t>
            </a:r>
            <a:r>
              <a:rPr lang="en-US" sz="2400" dirty="0" smtClean="0"/>
              <a:t>candidates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Award committee:</a:t>
            </a:r>
            <a:endParaRPr lang="en-US" sz="24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Bill Freeman, David </a:t>
            </a:r>
            <a:r>
              <a:rPr lang="en-US" dirty="0" err="1"/>
              <a:t>Kriegman</a:t>
            </a:r>
            <a:r>
              <a:rPr lang="en-US" dirty="0"/>
              <a:t>, Maja </a:t>
            </a:r>
            <a:r>
              <a:rPr lang="en-US" dirty="0" err="1"/>
              <a:t>Pantic</a:t>
            </a:r>
            <a:r>
              <a:rPr lang="en-US" dirty="0"/>
              <a:t>, Cordelia </a:t>
            </a:r>
            <a:r>
              <a:rPr lang="en-US" dirty="0" err="1"/>
              <a:t>Schmid</a:t>
            </a:r>
            <a:r>
              <a:rPr lang="en-US" dirty="0"/>
              <a:t> (chair), </a:t>
            </a:r>
            <a:r>
              <a:rPr lang="en-US" dirty="0" err="1"/>
              <a:t>Tinne</a:t>
            </a:r>
            <a:r>
              <a:rPr lang="en-US" dirty="0"/>
              <a:t> </a:t>
            </a:r>
            <a:r>
              <a:rPr lang="en-US" dirty="0" err="1"/>
              <a:t>Tuytelaars</a:t>
            </a: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560</Words>
  <Application>Microsoft Office PowerPoint</Application>
  <PresentationFormat>On-screen Show (4:3)</PresentationFormat>
  <Paragraphs>189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Thème Office</vt:lpstr>
      <vt:lpstr>CVPR 2015 Awards</vt:lpstr>
      <vt:lpstr>CVPR 2015 Organizing Team</vt:lpstr>
      <vt:lpstr>PowerPoint Presentation</vt:lpstr>
      <vt:lpstr>Outstanding reviewer awards</vt:lpstr>
      <vt:lpstr>TC Award Process</vt:lpstr>
      <vt:lpstr>Longuet-Higgins Prize</vt:lpstr>
      <vt:lpstr>2015 Longuet-Higgins Prize</vt:lpstr>
      <vt:lpstr>PowerPoint Presentation</vt:lpstr>
      <vt:lpstr>PAMI Young Researcher Award</vt:lpstr>
      <vt:lpstr>2015 PAMI Young Researcher Award</vt:lpstr>
      <vt:lpstr>Best paper prizes</vt:lpstr>
      <vt:lpstr>2015 CVPR Best Student Paper</vt:lpstr>
      <vt:lpstr>Honorable mention</vt:lpstr>
      <vt:lpstr>Honorable mention</vt:lpstr>
      <vt:lpstr>Honorable mention</vt:lpstr>
      <vt:lpstr>2015 CVPR Best Paper Award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grauman</dc:creator>
  <cp:lastModifiedBy>Kristen Grauman</cp:lastModifiedBy>
  <cp:revision>45</cp:revision>
  <dcterms:created xsi:type="dcterms:W3CDTF">2015-06-03T17:37:16Z</dcterms:created>
  <dcterms:modified xsi:type="dcterms:W3CDTF">2015-06-08T11:05:28Z</dcterms:modified>
</cp:coreProperties>
</file>