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0" d="100"/>
          <a:sy n="90" d="100"/>
        </p:scale>
        <p:origin x="-87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238767-4ABB-2949-A18F-4910DDC470CB}" type="datetimeFigureOut">
              <a:rPr lang="en-US" smtClean="0"/>
              <a:pPr/>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38767-4ABB-2949-A18F-4910DDC470CB}" type="datetimeFigureOut">
              <a:rPr lang="en-US" smtClean="0"/>
              <a:pPr/>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38767-4ABB-2949-A18F-4910DDC470CB}" type="datetimeFigureOut">
              <a:rPr lang="en-US" smtClean="0"/>
              <a:pPr/>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38767-4ABB-2949-A18F-4910DDC470CB}" type="datetimeFigureOut">
              <a:rPr lang="en-US" smtClean="0"/>
              <a:pPr/>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238767-4ABB-2949-A18F-4910DDC470CB}" type="datetimeFigureOut">
              <a:rPr lang="en-US" smtClean="0"/>
              <a:pPr/>
              <a:t>6/26/13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238767-4ABB-2949-A18F-4910DDC470CB}" type="datetimeFigureOut">
              <a:rPr lang="en-US" smtClean="0"/>
              <a:pPr/>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238767-4ABB-2949-A18F-4910DDC470CB}" type="datetimeFigureOut">
              <a:rPr lang="en-US" smtClean="0"/>
              <a:pPr/>
              <a:t>6/26/13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38767-4ABB-2949-A18F-4910DDC470CB}" type="datetimeFigureOut">
              <a:rPr lang="en-US" smtClean="0"/>
              <a:pPr/>
              <a:t>6/26/13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38767-4ABB-2949-A18F-4910DDC470CB}" type="datetimeFigureOut">
              <a:rPr lang="en-US" smtClean="0"/>
              <a:pPr/>
              <a:t>6/26/13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38767-4ABB-2949-A18F-4910DDC470CB}" type="datetimeFigureOut">
              <a:rPr lang="en-US" smtClean="0"/>
              <a:pPr/>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38767-4ABB-2949-A18F-4910DDC470CB}" type="datetimeFigureOut">
              <a:rPr lang="en-US" smtClean="0"/>
              <a:pPr/>
              <a:t>6/26/13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E25E7-72AB-4243-9F3B-73D968B93D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38767-4ABB-2949-A18F-4910DDC470CB}" type="datetimeFigureOut">
              <a:rPr lang="en-US" smtClean="0"/>
              <a:pPr/>
              <a:t>6/26/13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E25E7-72AB-4243-9F3B-73D968B93D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130425"/>
            <a:ext cx="8091311" cy="2455686"/>
          </a:xfrm>
        </p:spPr>
        <p:txBody>
          <a:bodyPr>
            <a:normAutofit/>
          </a:bodyPr>
          <a:lstStyle/>
          <a:p>
            <a:r>
              <a:rPr lang="en-US" dirty="0" smtClean="0"/>
              <a:t>Results of the vote</a:t>
            </a:r>
            <a:br>
              <a:rPr lang="en-US" dirty="0" smtClean="0"/>
            </a:br>
            <a:r>
              <a:rPr lang="en-US" dirty="0" smtClean="0"/>
              <a:t>for the motions raised at the PAMI-TC Meeting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New this year: electronic voting</a:t>
            </a:r>
            <a:endParaRPr lang="en-US" dirty="0"/>
          </a:p>
        </p:txBody>
      </p:sp>
      <p:sp>
        <p:nvSpPr>
          <p:cNvPr id="3" name="Content Placeholder 2"/>
          <p:cNvSpPr>
            <a:spLocks noGrp="1"/>
          </p:cNvSpPr>
          <p:nvPr>
            <p:ph idx="1"/>
          </p:nvPr>
        </p:nvSpPr>
        <p:spPr>
          <a:xfrm>
            <a:off x="457200" y="1806222"/>
            <a:ext cx="8229600" cy="4525963"/>
          </a:xfrm>
        </p:spPr>
        <p:txBody>
          <a:bodyPr/>
          <a:lstStyle/>
          <a:p>
            <a:r>
              <a:rPr lang="en-US" dirty="0" smtClean="0"/>
              <a:t>We are using electronic voting for motions raised at CVPR and ICCV</a:t>
            </a:r>
          </a:p>
          <a:p>
            <a:r>
              <a:rPr lang="en-US" dirty="0" smtClean="0"/>
              <a:t>Attendees voted on five motions using the CVF voting website</a:t>
            </a:r>
          </a:p>
          <a:p>
            <a:r>
              <a:rPr lang="en-US" dirty="0" smtClean="0"/>
              <a:t>Registration numbers used as a unique identifier: only one vote could be cast</a:t>
            </a:r>
          </a:p>
          <a:p>
            <a:r>
              <a:rPr lang="en-US" b="1" dirty="0" smtClean="0"/>
              <a:t>700 attendees voted</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2: Open Access</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“All future conferences shall provide at least the level of Open Access agreed to for ICCV13, where a collection of non-authoritative final versions of all papers is made available in a common location under an Open Access model.”</a:t>
            </a:r>
            <a:endParaRPr lang="en-US" sz="2400" dirty="0"/>
          </a:p>
        </p:txBody>
      </p:sp>
      <p:sp>
        <p:nvSpPr>
          <p:cNvPr id="4" name="TextBox 3"/>
          <p:cNvSpPr txBox="1"/>
          <p:nvPr/>
        </p:nvSpPr>
        <p:spPr>
          <a:xfrm>
            <a:off x="2906889" y="3527778"/>
            <a:ext cx="3979333" cy="2031325"/>
          </a:xfrm>
          <a:prstGeom prst="rect">
            <a:avLst/>
          </a:prstGeom>
          <a:noFill/>
        </p:spPr>
        <p:txBody>
          <a:bodyPr wrap="square" rtlCol="0">
            <a:spAutoFit/>
          </a:bodyPr>
          <a:lstStyle/>
          <a:p>
            <a:r>
              <a:rPr lang="en-US" sz="4200" b="1" dirty="0" smtClean="0"/>
              <a:t>Motion Passes</a:t>
            </a:r>
          </a:p>
          <a:p>
            <a:r>
              <a:rPr lang="en-US" sz="4200" b="1" dirty="0" smtClean="0"/>
              <a:t>Yes: 667</a:t>
            </a:r>
          </a:p>
          <a:p>
            <a:r>
              <a:rPr lang="en-US" sz="4200" dirty="0" smtClean="0"/>
              <a:t>No: 19</a:t>
            </a:r>
            <a:endParaRPr lang="en-US" sz="4200" dirty="0"/>
          </a:p>
        </p:txBody>
      </p:sp>
      <p:sp>
        <p:nvSpPr>
          <p:cNvPr id="5" name="TextBox 4"/>
          <p:cNvSpPr txBox="1"/>
          <p:nvPr/>
        </p:nvSpPr>
        <p:spPr>
          <a:xfrm>
            <a:off x="931334" y="6126163"/>
            <a:ext cx="8212666" cy="584776"/>
          </a:xfrm>
          <a:prstGeom prst="rect">
            <a:avLst/>
          </a:prstGeom>
          <a:noFill/>
        </p:spPr>
        <p:txBody>
          <a:bodyPr wrap="square" rtlCol="0">
            <a:spAutoFit/>
          </a:bodyPr>
          <a:lstStyle/>
          <a:p>
            <a:r>
              <a:rPr lang="en-US" sz="3200" dirty="0" err="1" smtClean="0"/>
              <a:t>http://www.cv-foundation.org/openaccess</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Motion 3: Awards Committee</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pPr algn="just">
              <a:buNone/>
            </a:pPr>
            <a:r>
              <a:rPr lang="en-US" sz="2400" dirty="0" smtClean="0"/>
              <a:t>“The PAMI-TC Awards Committee shall consist of 6 members, serving staggered 3-year terms. The members shall be elected by an annual vote of the PAMI-TC, from among candidates who are nominated a month in advance. The PAMI-TC chair shall fill any vacancies. The awards committee will make public its procedures for giving out awards, including its conflicts policy.”</a:t>
            </a:r>
            <a:endParaRPr lang="en-US" sz="2400" dirty="0"/>
          </a:p>
        </p:txBody>
      </p:sp>
      <p:sp>
        <p:nvSpPr>
          <p:cNvPr id="4" name="TextBox 3"/>
          <p:cNvSpPr txBox="1"/>
          <p:nvPr/>
        </p:nvSpPr>
        <p:spPr>
          <a:xfrm>
            <a:off x="2723445" y="4360333"/>
            <a:ext cx="3979333" cy="2031325"/>
          </a:xfrm>
          <a:prstGeom prst="rect">
            <a:avLst/>
          </a:prstGeom>
          <a:noFill/>
        </p:spPr>
        <p:txBody>
          <a:bodyPr wrap="square" rtlCol="0">
            <a:spAutoFit/>
          </a:bodyPr>
          <a:lstStyle/>
          <a:p>
            <a:r>
              <a:rPr lang="en-US" sz="4200" b="1" dirty="0" smtClean="0"/>
              <a:t>Motion Passes</a:t>
            </a:r>
          </a:p>
          <a:p>
            <a:r>
              <a:rPr lang="en-US" sz="4200" b="1" dirty="0" smtClean="0"/>
              <a:t>Yes: 618</a:t>
            </a:r>
          </a:p>
          <a:p>
            <a:r>
              <a:rPr lang="en-US" sz="4200" dirty="0" smtClean="0"/>
              <a:t>No: 35</a:t>
            </a:r>
            <a:endParaRPr lang="en-US" sz="4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Motion 4: Conference Committee</a:t>
            </a:r>
            <a:endParaRPr lang="en-US" dirty="0"/>
          </a:p>
        </p:txBody>
      </p:sp>
      <p:sp>
        <p:nvSpPr>
          <p:cNvPr id="3" name="Content Placeholder 2"/>
          <p:cNvSpPr>
            <a:spLocks noGrp="1"/>
          </p:cNvSpPr>
          <p:nvPr>
            <p:ph idx="1"/>
          </p:nvPr>
        </p:nvSpPr>
        <p:spPr>
          <a:xfrm>
            <a:off x="457200" y="1143000"/>
            <a:ext cx="8229600" cy="4525963"/>
          </a:xfrm>
        </p:spPr>
        <p:txBody>
          <a:bodyPr>
            <a:normAutofit/>
          </a:bodyPr>
          <a:lstStyle/>
          <a:p>
            <a:pPr algn="just">
              <a:buNone/>
            </a:pPr>
            <a:r>
              <a:rPr lang="en-US" sz="2400" dirty="0" smtClean="0"/>
              <a:t>“Decisions of the CVPR organizing committee are subject to review by the PAMI-TC conference committee, though it is expected that this oversight authority will only be exercise in unusual circumstances. Any organizing committee decisions can be overturned by a 2/3 majority vote of the conference committee, before or after the conference. The sole exception concerns decisions related to the technical program, where the majority opinion of the Program Chairs is final.”</a:t>
            </a:r>
            <a:endParaRPr lang="en-US" sz="2400" dirty="0"/>
          </a:p>
        </p:txBody>
      </p:sp>
      <p:sp>
        <p:nvSpPr>
          <p:cNvPr id="4" name="TextBox 3"/>
          <p:cNvSpPr txBox="1"/>
          <p:nvPr/>
        </p:nvSpPr>
        <p:spPr>
          <a:xfrm>
            <a:off x="2906889" y="4445000"/>
            <a:ext cx="3979333" cy="2031325"/>
          </a:xfrm>
          <a:prstGeom prst="rect">
            <a:avLst/>
          </a:prstGeom>
          <a:noFill/>
        </p:spPr>
        <p:txBody>
          <a:bodyPr wrap="square" rtlCol="0">
            <a:spAutoFit/>
          </a:bodyPr>
          <a:lstStyle/>
          <a:p>
            <a:r>
              <a:rPr lang="en-US" sz="4200" b="1" dirty="0" smtClean="0"/>
              <a:t>Motion Passes</a:t>
            </a:r>
          </a:p>
          <a:p>
            <a:r>
              <a:rPr lang="en-US" sz="4200" b="1" dirty="0" smtClean="0"/>
              <a:t>Yes: 513</a:t>
            </a:r>
          </a:p>
          <a:p>
            <a:r>
              <a:rPr lang="en-US" sz="4200" dirty="0" smtClean="0"/>
              <a:t>No: 128</a:t>
            </a:r>
            <a:endParaRPr lang="en-US" sz="4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Motion 5: Limiting Area Chairs</a:t>
            </a:r>
            <a:endParaRPr lang="en-US" dirty="0"/>
          </a:p>
        </p:txBody>
      </p:sp>
      <p:sp>
        <p:nvSpPr>
          <p:cNvPr id="3" name="Content Placeholder 2"/>
          <p:cNvSpPr>
            <a:spLocks noGrp="1"/>
          </p:cNvSpPr>
          <p:nvPr>
            <p:ph idx="1"/>
          </p:nvPr>
        </p:nvSpPr>
        <p:spPr>
          <a:xfrm>
            <a:off x="457200" y="1143000"/>
            <a:ext cx="7882467" cy="4525963"/>
          </a:xfrm>
        </p:spPr>
        <p:txBody>
          <a:bodyPr>
            <a:normAutofit/>
          </a:bodyPr>
          <a:lstStyle/>
          <a:p>
            <a:pPr algn="just">
              <a:buNone/>
            </a:pPr>
            <a:r>
              <a:rPr lang="en-US" sz="2400" dirty="0" smtClean="0"/>
              <a:t>“An individual should not serve as area chair for CVPR if, by doing so, she/he would have served more than twice as area chair for CVPR or other similar top computer vision conferences in any four year period. The PAMI TC advises program chairs that deviation from this standard requires exceptional circumstances.”</a:t>
            </a:r>
            <a:endParaRPr lang="en-US" sz="2400" dirty="0"/>
          </a:p>
        </p:txBody>
      </p:sp>
      <p:sp>
        <p:nvSpPr>
          <p:cNvPr id="4" name="TextBox 3"/>
          <p:cNvSpPr txBox="1"/>
          <p:nvPr/>
        </p:nvSpPr>
        <p:spPr>
          <a:xfrm>
            <a:off x="2906889" y="4078111"/>
            <a:ext cx="3979333" cy="2031325"/>
          </a:xfrm>
          <a:prstGeom prst="rect">
            <a:avLst/>
          </a:prstGeom>
          <a:noFill/>
        </p:spPr>
        <p:txBody>
          <a:bodyPr wrap="square" rtlCol="0">
            <a:spAutoFit/>
          </a:bodyPr>
          <a:lstStyle/>
          <a:p>
            <a:r>
              <a:rPr lang="en-US" sz="4200" b="1" dirty="0" smtClean="0"/>
              <a:t>Motion Passes</a:t>
            </a:r>
          </a:p>
          <a:p>
            <a:r>
              <a:rPr lang="en-US" sz="4200" b="1" dirty="0" smtClean="0"/>
              <a:t>Yes: 398</a:t>
            </a:r>
          </a:p>
          <a:p>
            <a:r>
              <a:rPr lang="en-US" sz="4200" dirty="0" smtClean="0"/>
              <a:t>No: 262</a:t>
            </a:r>
            <a:endParaRPr lang="en-US" sz="4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eattle.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473946" y="320898"/>
            <a:ext cx="8091498" cy="4801435"/>
          </a:xfrm>
          <a:prstGeom prst="rect">
            <a:avLst/>
          </a:prstGeom>
        </p:spPr>
      </p:pic>
      <p:sp>
        <p:nvSpPr>
          <p:cNvPr id="5" name="TextBox 4"/>
          <p:cNvSpPr txBox="1"/>
          <p:nvPr/>
        </p:nvSpPr>
        <p:spPr>
          <a:xfrm>
            <a:off x="2695221" y="5194616"/>
            <a:ext cx="3979333" cy="1384995"/>
          </a:xfrm>
          <a:prstGeom prst="rect">
            <a:avLst/>
          </a:prstGeom>
          <a:noFill/>
        </p:spPr>
        <p:txBody>
          <a:bodyPr wrap="square" rtlCol="0">
            <a:spAutoFit/>
          </a:bodyPr>
          <a:lstStyle/>
          <a:p>
            <a:r>
              <a:rPr lang="en-US" sz="4200" b="1" dirty="0" smtClean="0"/>
              <a:t>Seattle: 383</a:t>
            </a:r>
          </a:p>
          <a:p>
            <a:r>
              <a:rPr lang="en-US" sz="4200" dirty="0" smtClean="0"/>
              <a:t>Los Angeles: 317</a:t>
            </a:r>
            <a:endParaRPr lang="en-US" sz="4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TotalTime>
  <Words>392</Words>
  <Application>Microsoft Macintosh PowerPoint</Application>
  <PresentationFormat>On-screen Show (4:3)</PresentationFormat>
  <Paragraphs>29</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Office Theme</vt:lpstr>
      <vt:lpstr>Results of the vote for the motions raised at the PAMI-TC Meeting</vt:lpstr>
      <vt:lpstr>New this year: electronic voting</vt:lpstr>
      <vt:lpstr>Motion 2: Open Access</vt:lpstr>
      <vt:lpstr>Motion 3: Awards Committee</vt:lpstr>
      <vt:lpstr>Motion 4: Conference Committee</vt:lpstr>
      <vt:lpstr>Motion 5: Limiting Area Chairs</vt:lpstr>
      <vt:lpstr>Slide 7</vt:lpstr>
    </vt:vector>
  </TitlesOfParts>
  <Company>Securics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of the vote for the motions raised at the PAMI-TC Meeting</dc:title>
  <dc:creator>interface</dc:creator>
  <cp:lastModifiedBy>interface</cp:lastModifiedBy>
  <cp:revision>14</cp:revision>
  <dcterms:created xsi:type="dcterms:W3CDTF">2013-06-26T21:13:10Z</dcterms:created>
  <dcterms:modified xsi:type="dcterms:W3CDTF">2013-06-26T22:17:45Z</dcterms:modified>
</cp:coreProperties>
</file>