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BAF152D-59CB-4C4A-B4CD-021D68AA6E94}">
  <a:tblStyle styleId="{2BAF152D-59CB-4C4A-B4CD-021D68AA6E9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61296" y="1095263"/>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League of Legends Champion </a:t>
            </a:r>
            <a:endParaRPr/>
          </a:p>
          <a:p>
            <a:pPr indent="0" lvl="0" marL="0">
              <a:spcBef>
                <a:spcPts val="0"/>
              </a:spcBef>
              <a:spcAft>
                <a:spcPts val="0"/>
              </a:spcAft>
              <a:buNone/>
            </a:pPr>
            <a:r>
              <a:rPr lang="en"/>
              <a:t>Recommender</a:t>
            </a:r>
            <a:endParaRPr/>
          </a:p>
        </p:txBody>
      </p:sp>
      <p:sp>
        <p:nvSpPr>
          <p:cNvPr id="55" name="Shape 55"/>
          <p:cNvSpPr txBox="1"/>
          <p:nvPr>
            <p:ph idx="1" type="subTitle"/>
          </p:nvPr>
        </p:nvSpPr>
        <p:spPr>
          <a:xfrm>
            <a:off x="262113" y="3255638"/>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Springboard Data Science Career Track</a:t>
            </a:r>
            <a:endParaRPr sz="1400"/>
          </a:p>
          <a:p>
            <a:pPr indent="0" lvl="0" marL="0">
              <a:spcBef>
                <a:spcPts val="0"/>
              </a:spcBef>
              <a:spcAft>
                <a:spcPts val="0"/>
              </a:spcAft>
              <a:buNone/>
            </a:pPr>
            <a:r>
              <a:rPr lang="en" sz="1400"/>
              <a:t>Chris Gardner</a:t>
            </a:r>
            <a:endParaRPr sz="1400"/>
          </a:p>
          <a:p>
            <a:pPr indent="0" lvl="0" marL="0">
              <a:spcBef>
                <a:spcPts val="0"/>
              </a:spcBef>
              <a:spcAft>
                <a:spcPts val="0"/>
              </a:spcAft>
              <a:buNone/>
            </a:pPr>
            <a:r>
              <a:rPr lang="en" sz="1400"/>
              <a:t>April 11th 2018</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Building the Recommender: Normalization</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Normalization is extremely important to avoid datasets being dominated too harshly by popularity or highly skilled users. </a:t>
            </a:r>
            <a:endParaRPr/>
          </a:p>
          <a:p>
            <a:pPr indent="-342900" lvl="0" marL="457200" rtl="0">
              <a:spcBef>
                <a:spcPts val="1600"/>
              </a:spcBef>
              <a:spcAft>
                <a:spcPts val="0"/>
              </a:spcAft>
              <a:buSzPts val="1800"/>
              <a:buChar char="-"/>
            </a:pPr>
            <a:r>
              <a:rPr lang="en"/>
              <a:t>We are primarily interested in row-based (user-based) normalization to prevent a overall high skill user or low skill users from skewing data.</a:t>
            </a:r>
            <a:endParaRPr/>
          </a:p>
          <a:p>
            <a:pPr indent="-342900" lvl="0" marL="457200" rtl="0">
              <a:spcBef>
                <a:spcPts val="0"/>
              </a:spcBef>
              <a:spcAft>
                <a:spcPts val="0"/>
              </a:spcAft>
              <a:buSzPts val="1800"/>
              <a:buChar char="-"/>
            </a:pPr>
            <a:r>
              <a:rPr lang="en"/>
              <a:t>We will use a Standard Scaler to standardize to normally distributed data.</a:t>
            </a:r>
            <a:endParaRPr/>
          </a:p>
          <a:p>
            <a:pPr indent="0" lvl="0" marL="0" rtl="0">
              <a:spcBef>
                <a:spcPts val="1600"/>
              </a:spcBef>
              <a:spcAft>
                <a:spcPts val="0"/>
              </a:spcAft>
              <a:buNone/>
            </a:pPr>
            <a:br>
              <a:rPr lang="en"/>
            </a:br>
            <a:endParaRPr/>
          </a:p>
          <a:p>
            <a:pPr indent="0" lvl="0" marL="0" rtl="0">
              <a:spcBef>
                <a:spcPts val="1600"/>
              </a:spcBef>
              <a:spcAft>
                <a:spcPts val="1600"/>
              </a:spcAft>
              <a:buNone/>
            </a:pPr>
            <a:r>
              <a:rPr lang="en"/>
              <a:t>While these two points are our objectives we will be testing other normalization methods for comparison.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Evaluating the Recommender: Standard Scaler</a:t>
            </a:r>
            <a:endParaRPr/>
          </a:p>
          <a:p>
            <a:pPr indent="0" lvl="0" marL="0">
              <a:spcBef>
                <a:spcPts val="0"/>
              </a:spcBef>
              <a:spcAft>
                <a:spcPts val="0"/>
              </a:spcAft>
              <a:buNone/>
            </a:pPr>
            <a:r>
              <a:t/>
            </a:r>
            <a:endParaRPr/>
          </a:p>
        </p:txBody>
      </p:sp>
      <p:sp>
        <p:nvSpPr>
          <p:cNvPr id="121" name="Shape 121"/>
          <p:cNvSpPr txBox="1"/>
          <p:nvPr>
            <p:ph idx="1" type="body"/>
          </p:nvPr>
        </p:nvSpPr>
        <p:spPr>
          <a:xfrm>
            <a:off x="311700" y="1152475"/>
            <a:ext cx="44055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Very few combinations of algorithms and normalizations perform better than the baseline. SVD, and K-nn with Cosine/Pearson are the standouts.</a:t>
            </a:r>
            <a:endParaRPr/>
          </a:p>
          <a:p>
            <a:pPr indent="0" lvl="0" marL="0">
              <a:spcBef>
                <a:spcPts val="1600"/>
              </a:spcBef>
              <a:spcAft>
                <a:spcPts val="0"/>
              </a:spcAft>
              <a:buNone/>
            </a:pPr>
            <a:r>
              <a:t/>
            </a:r>
            <a:endParaRPr/>
          </a:p>
          <a:p>
            <a:pPr indent="0" lvl="0" marL="0">
              <a:spcBef>
                <a:spcPts val="1600"/>
              </a:spcBef>
              <a:spcAft>
                <a:spcPts val="1600"/>
              </a:spcAft>
              <a:buNone/>
            </a:pPr>
            <a:r>
              <a:rPr lang="en"/>
              <a:t>It is concerning that most of the recommenders have the same RMSE score of 1.4142.</a:t>
            </a:r>
            <a:endParaRPr/>
          </a:p>
        </p:txBody>
      </p:sp>
      <p:graphicFrame>
        <p:nvGraphicFramePr>
          <p:cNvPr id="122" name="Shape 122"/>
          <p:cNvGraphicFramePr/>
          <p:nvPr/>
        </p:nvGraphicFramePr>
        <p:xfrm>
          <a:off x="4816500" y="1152475"/>
          <a:ext cx="3000000" cy="3000000"/>
        </p:xfrm>
        <a:graphic>
          <a:graphicData uri="http://schemas.openxmlformats.org/drawingml/2006/table">
            <a:tbl>
              <a:tblPr>
                <a:noFill/>
                <a:tableStyleId>{2BAF152D-59CB-4C4A-B4CD-021D68AA6E94}</a:tableStyleId>
              </a:tblPr>
              <a:tblGrid>
                <a:gridCol w="1121075"/>
                <a:gridCol w="734900"/>
                <a:gridCol w="734900"/>
                <a:gridCol w="734900"/>
                <a:gridCol w="734900"/>
              </a:tblGrid>
              <a:tr h="627325">
                <a:tc>
                  <a:txBody>
                    <a:bodyPr>
                      <a:noAutofit/>
                    </a:bodyPr>
                    <a:lstStyle/>
                    <a:p>
                      <a:pPr indent="0" lvl="0" marL="0" rtl="0">
                        <a:spcBef>
                          <a:spcPts val="0"/>
                        </a:spcBef>
                        <a:spcAft>
                          <a:spcPts val="0"/>
                        </a:spcAft>
                        <a:buNone/>
                      </a:pPr>
                      <a:r>
                        <a:rPr lang="en" sz="1100"/>
                        <a:t>Model</a:t>
                      </a:r>
                      <a:endParaRPr sz="1100"/>
                    </a:p>
                  </a:txBody>
                  <a:tcPr marT="63500" marB="63500" marR="63500" marL="63500"/>
                </a:tc>
                <a:tc>
                  <a:txBody>
                    <a:bodyPr>
                      <a:noAutofit/>
                    </a:bodyPr>
                    <a:lstStyle/>
                    <a:p>
                      <a:pPr indent="0" lvl="0" marL="0" rtl="0">
                        <a:spcBef>
                          <a:spcPts val="0"/>
                        </a:spcBef>
                        <a:spcAft>
                          <a:spcPts val="0"/>
                        </a:spcAft>
                        <a:buNone/>
                      </a:pPr>
                      <a:r>
                        <a:rPr lang="en" sz="1100"/>
                        <a:t>Column Scaled</a:t>
                      </a:r>
                      <a:endParaRPr sz="1100"/>
                    </a:p>
                  </a:txBody>
                  <a:tcPr marT="63500" marB="63500" marR="63500" marL="63500"/>
                </a:tc>
                <a:tc>
                  <a:txBody>
                    <a:bodyPr>
                      <a:noAutofit/>
                    </a:bodyPr>
                    <a:lstStyle/>
                    <a:p>
                      <a:pPr indent="0" lvl="0" marL="0" rtl="0">
                        <a:spcBef>
                          <a:spcPts val="0"/>
                        </a:spcBef>
                        <a:spcAft>
                          <a:spcPts val="0"/>
                        </a:spcAft>
                        <a:buNone/>
                      </a:pPr>
                      <a:r>
                        <a:rPr lang="en" sz="1100"/>
                        <a:t>Row Scaled</a:t>
                      </a:r>
                      <a:endParaRPr sz="1100"/>
                    </a:p>
                  </a:txBody>
                  <a:tcPr marT="63500" marB="63500" marR="63500" marL="63500"/>
                </a:tc>
                <a:tc>
                  <a:txBody>
                    <a:bodyPr>
                      <a:noAutofit/>
                    </a:bodyPr>
                    <a:lstStyle/>
                    <a:p>
                      <a:pPr indent="0" lvl="0" marL="0" rtl="0">
                        <a:spcBef>
                          <a:spcPts val="0"/>
                        </a:spcBef>
                        <a:spcAft>
                          <a:spcPts val="0"/>
                        </a:spcAft>
                        <a:buNone/>
                      </a:pPr>
                      <a:r>
                        <a:rPr lang="en" sz="1100"/>
                        <a:t>Row -&gt; Column</a:t>
                      </a:r>
                      <a:endParaRPr sz="1100"/>
                    </a:p>
                  </a:txBody>
                  <a:tcPr marT="63500" marB="63500" marR="63500" marL="63500"/>
                </a:tc>
                <a:tc>
                  <a:txBody>
                    <a:bodyPr>
                      <a:noAutofit/>
                    </a:bodyPr>
                    <a:lstStyle/>
                    <a:p>
                      <a:pPr indent="0" lvl="0" marL="0" rtl="0">
                        <a:spcBef>
                          <a:spcPts val="0"/>
                        </a:spcBef>
                        <a:spcAft>
                          <a:spcPts val="0"/>
                        </a:spcAft>
                        <a:buNone/>
                      </a:pPr>
                      <a:r>
                        <a:rPr lang="en" sz="1100"/>
                        <a:t>Column -&gt; Row</a:t>
                      </a:r>
                      <a:endParaRPr sz="1100"/>
                    </a:p>
                  </a:txBody>
                  <a:tcPr marT="63500" marB="63500" marR="63500" marL="63500"/>
                </a:tc>
              </a:tr>
              <a:tr h="398450">
                <a:tc>
                  <a:txBody>
                    <a:bodyPr>
                      <a:noAutofit/>
                    </a:bodyPr>
                    <a:lstStyle/>
                    <a:p>
                      <a:pPr indent="0" lvl="0" marL="0" rtl="0">
                        <a:spcBef>
                          <a:spcPts val="0"/>
                        </a:spcBef>
                        <a:spcAft>
                          <a:spcPts val="0"/>
                        </a:spcAft>
                        <a:buNone/>
                      </a:pPr>
                      <a:r>
                        <a:rPr lang="en" sz="1100"/>
                        <a:t>Base</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r>
              <a:tr h="398450">
                <a:tc>
                  <a:txBody>
                    <a:bodyPr>
                      <a:noAutofit/>
                    </a:bodyPr>
                    <a:lstStyle/>
                    <a:p>
                      <a:pPr indent="0" lvl="0" marL="0" rtl="0">
                        <a:spcBef>
                          <a:spcPts val="0"/>
                        </a:spcBef>
                        <a:spcAft>
                          <a:spcPts val="0"/>
                        </a:spcAft>
                        <a:buNone/>
                      </a:pPr>
                      <a:r>
                        <a:rPr lang="en" sz="1100"/>
                        <a:t>Slope One</a:t>
                      </a:r>
                      <a:endParaRPr sz="1100"/>
                    </a:p>
                  </a:txBody>
                  <a:tcPr marT="63500" marB="63500" marR="63500" marL="63500"/>
                </a:tc>
                <a:tc>
                  <a:txBody>
                    <a:bodyPr>
                      <a:noAutofit/>
                    </a:bodyPr>
                    <a:lstStyle/>
                    <a:p>
                      <a:pPr indent="0" lvl="0" marL="0" rtl="0">
                        <a:spcBef>
                          <a:spcPts val="0"/>
                        </a:spcBef>
                        <a:spcAft>
                          <a:spcPts val="0"/>
                        </a:spcAft>
                        <a:buNone/>
                      </a:pPr>
                      <a:r>
                        <a:rPr lang="en" sz="1100"/>
                        <a:t>1.4143</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r>
              <a:tr h="398450">
                <a:tc>
                  <a:txBody>
                    <a:bodyPr>
                      <a:noAutofit/>
                    </a:bodyPr>
                    <a:lstStyle/>
                    <a:p>
                      <a:pPr indent="0" lvl="0" marL="0" rtl="0">
                        <a:spcBef>
                          <a:spcPts val="0"/>
                        </a:spcBef>
                        <a:spcAft>
                          <a:spcPts val="0"/>
                        </a:spcAft>
                        <a:buNone/>
                      </a:pPr>
                      <a:r>
                        <a:rPr lang="en" sz="1100"/>
                        <a:t>NMF</a:t>
                      </a:r>
                      <a:endParaRPr sz="1100"/>
                    </a:p>
                  </a:txBody>
                  <a:tcPr marT="63500" marB="63500" marR="63500" marL="63500"/>
                </a:tc>
                <a:tc>
                  <a:txBody>
                    <a:bodyPr>
                      <a:noAutofit/>
                    </a:bodyPr>
                    <a:lstStyle/>
                    <a:p>
                      <a:pPr indent="0" lvl="0" marL="0" rtl="0">
                        <a:spcBef>
                          <a:spcPts val="0"/>
                        </a:spcBef>
                        <a:spcAft>
                          <a:spcPts val="0"/>
                        </a:spcAft>
                        <a:buNone/>
                      </a:pPr>
                      <a:r>
                        <a:rPr lang="en" sz="1100"/>
                        <a:t>1.4195</a:t>
                      </a:r>
                      <a:endParaRPr sz="1100"/>
                    </a:p>
                  </a:txBody>
                  <a:tcPr marT="63500" marB="63500" marR="63500" marL="63500"/>
                </a:tc>
                <a:tc>
                  <a:txBody>
                    <a:bodyPr>
                      <a:noAutofit/>
                    </a:bodyPr>
                    <a:lstStyle/>
                    <a:p>
                      <a:pPr indent="0" lvl="0" marL="0" rtl="0">
                        <a:spcBef>
                          <a:spcPts val="0"/>
                        </a:spcBef>
                        <a:spcAft>
                          <a:spcPts val="0"/>
                        </a:spcAft>
                        <a:buNone/>
                      </a:pPr>
                      <a:r>
                        <a:rPr lang="en" sz="1100"/>
                        <a:t>1.4246</a:t>
                      </a:r>
                      <a:endParaRPr sz="1100"/>
                    </a:p>
                  </a:txBody>
                  <a:tcPr marT="63500" marB="63500" marR="63500" marL="63500"/>
                </a:tc>
                <a:tc>
                  <a:txBody>
                    <a:bodyPr>
                      <a:noAutofit/>
                    </a:bodyPr>
                    <a:lstStyle/>
                    <a:p>
                      <a:pPr indent="0" lvl="0" marL="0" rtl="0">
                        <a:spcBef>
                          <a:spcPts val="0"/>
                        </a:spcBef>
                        <a:spcAft>
                          <a:spcPts val="0"/>
                        </a:spcAft>
                        <a:buNone/>
                      </a:pPr>
                      <a:r>
                        <a:rPr lang="en" sz="1100"/>
                        <a:t>1.4259</a:t>
                      </a:r>
                      <a:endParaRPr sz="1100"/>
                    </a:p>
                  </a:txBody>
                  <a:tcPr marT="63500" marB="63500" marR="63500" marL="63500"/>
                </a:tc>
                <a:tc>
                  <a:txBody>
                    <a:bodyPr>
                      <a:noAutofit/>
                    </a:bodyPr>
                    <a:lstStyle/>
                    <a:p>
                      <a:pPr indent="0" lvl="0" marL="0" rtl="0">
                        <a:spcBef>
                          <a:spcPts val="0"/>
                        </a:spcBef>
                        <a:spcAft>
                          <a:spcPts val="0"/>
                        </a:spcAft>
                        <a:buNone/>
                      </a:pPr>
                      <a:r>
                        <a:rPr lang="en" sz="1100"/>
                        <a:t>1.4272</a:t>
                      </a:r>
                      <a:endParaRPr sz="1100"/>
                    </a:p>
                  </a:txBody>
                  <a:tcPr marT="63500" marB="63500" marR="63500" marL="63500"/>
                </a:tc>
              </a:tr>
              <a:tr h="398450">
                <a:tc>
                  <a:txBody>
                    <a:bodyPr>
                      <a:noAutofit/>
                    </a:bodyPr>
                    <a:lstStyle/>
                    <a:p>
                      <a:pPr indent="0" lvl="0" marL="0" rtl="0">
                        <a:spcBef>
                          <a:spcPts val="0"/>
                        </a:spcBef>
                        <a:spcAft>
                          <a:spcPts val="0"/>
                        </a:spcAft>
                        <a:buNone/>
                      </a:pPr>
                      <a:r>
                        <a:rPr lang="en" sz="1100"/>
                        <a:t>SVD</a:t>
                      </a:r>
                      <a:endParaRPr sz="1100"/>
                    </a:p>
                  </a:txBody>
                  <a:tcPr marT="63500" marB="63500" marR="63500" marL="63500"/>
                </a:tc>
                <a:tc>
                  <a:txBody>
                    <a:bodyPr>
                      <a:noAutofit/>
                    </a:bodyPr>
                    <a:lstStyle/>
                    <a:p>
                      <a:pPr indent="0" lvl="0" marL="0" rtl="0">
                        <a:spcBef>
                          <a:spcPts val="0"/>
                        </a:spcBef>
                        <a:spcAft>
                          <a:spcPts val="0"/>
                        </a:spcAft>
                        <a:buNone/>
                      </a:pPr>
                      <a:r>
                        <a:rPr lang="en" sz="1100"/>
                        <a:t>1.4127</a:t>
                      </a:r>
                      <a:endParaRPr sz="1100"/>
                    </a:p>
                  </a:txBody>
                  <a:tcPr marT="63500" marB="63500" marR="63500" marL="63500"/>
                </a:tc>
                <a:tc>
                  <a:txBody>
                    <a:bodyPr>
                      <a:noAutofit/>
                    </a:bodyPr>
                    <a:lstStyle/>
                    <a:p>
                      <a:pPr indent="0" lvl="0" marL="0" rtl="0">
                        <a:spcBef>
                          <a:spcPts val="0"/>
                        </a:spcBef>
                        <a:spcAft>
                          <a:spcPts val="0"/>
                        </a:spcAft>
                        <a:buNone/>
                      </a:pPr>
                      <a:r>
                        <a:rPr lang="en" sz="1100"/>
                        <a:t>1.4100</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c>
                  <a:txBody>
                    <a:bodyPr>
                      <a:noAutofit/>
                    </a:bodyPr>
                    <a:lstStyle/>
                    <a:p>
                      <a:pPr indent="0" lvl="0" marL="0" rtl="0">
                        <a:spcBef>
                          <a:spcPts val="0"/>
                        </a:spcBef>
                        <a:spcAft>
                          <a:spcPts val="0"/>
                        </a:spcAft>
                        <a:buNone/>
                      </a:pPr>
                      <a:r>
                        <a:rPr lang="en" sz="1100"/>
                        <a:t>1.4132</a:t>
                      </a:r>
                      <a:endParaRPr sz="1100"/>
                    </a:p>
                  </a:txBody>
                  <a:tcPr marT="63500" marB="63500" marR="63500" marL="63500"/>
                </a:tc>
              </a:tr>
              <a:tr h="398450">
                <a:tc>
                  <a:txBody>
                    <a:bodyPr>
                      <a:noAutofit/>
                    </a:bodyPr>
                    <a:lstStyle/>
                    <a:p>
                      <a:pPr indent="0" lvl="0" marL="0" rtl="0">
                        <a:spcBef>
                          <a:spcPts val="0"/>
                        </a:spcBef>
                        <a:spcAft>
                          <a:spcPts val="0"/>
                        </a:spcAft>
                        <a:buNone/>
                      </a:pPr>
                      <a:r>
                        <a:rPr lang="en" sz="1100"/>
                        <a:t>Item-item Cosine K-nn</a:t>
                      </a:r>
                      <a:endParaRPr sz="1100"/>
                    </a:p>
                  </a:txBody>
                  <a:tcPr marT="63500" marB="63500" marR="63500" marL="63500"/>
                </a:tc>
                <a:tc>
                  <a:txBody>
                    <a:bodyPr>
                      <a:noAutofit/>
                    </a:bodyPr>
                    <a:lstStyle/>
                    <a:p>
                      <a:pPr indent="0" lvl="0" marL="0" rtl="0">
                        <a:spcBef>
                          <a:spcPts val="0"/>
                        </a:spcBef>
                        <a:spcAft>
                          <a:spcPts val="0"/>
                        </a:spcAft>
                        <a:buNone/>
                      </a:pPr>
                      <a:r>
                        <a:rPr lang="en" sz="1100"/>
                        <a:t>1.4125</a:t>
                      </a:r>
                      <a:endParaRPr sz="1100"/>
                    </a:p>
                  </a:txBody>
                  <a:tcPr marT="63500" marB="63500" marR="63500" marL="63500"/>
                </a:tc>
                <a:tc>
                  <a:txBody>
                    <a:bodyPr>
                      <a:noAutofit/>
                    </a:bodyPr>
                    <a:lstStyle/>
                    <a:p>
                      <a:pPr indent="0" lvl="0" marL="0" rtl="0">
                        <a:spcBef>
                          <a:spcPts val="0"/>
                        </a:spcBef>
                        <a:spcAft>
                          <a:spcPts val="0"/>
                        </a:spcAft>
                        <a:buNone/>
                      </a:pPr>
                      <a:r>
                        <a:rPr lang="en" sz="1100"/>
                        <a:t>1.4139</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c>
                  <a:txBody>
                    <a:bodyPr>
                      <a:noAutofit/>
                    </a:bodyPr>
                    <a:lstStyle/>
                    <a:p>
                      <a:pPr indent="0" lvl="0" marL="0" rtl="0">
                        <a:spcBef>
                          <a:spcPts val="0"/>
                        </a:spcBef>
                        <a:spcAft>
                          <a:spcPts val="0"/>
                        </a:spcAft>
                        <a:buNone/>
                      </a:pPr>
                      <a:r>
                        <a:rPr lang="en" sz="1100"/>
                        <a:t>1.4140</a:t>
                      </a:r>
                      <a:endParaRPr sz="1100"/>
                    </a:p>
                  </a:txBody>
                  <a:tcPr marT="63500" marB="63500" marR="63500" marL="63500"/>
                </a:tc>
              </a:tr>
              <a:tr h="398450">
                <a:tc>
                  <a:txBody>
                    <a:bodyPr>
                      <a:noAutofit/>
                    </a:bodyPr>
                    <a:lstStyle/>
                    <a:p>
                      <a:pPr indent="0" lvl="0" marL="0" rtl="0">
                        <a:spcBef>
                          <a:spcPts val="0"/>
                        </a:spcBef>
                        <a:spcAft>
                          <a:spcPts val="0"/>
                        </a:spcAft>
                        <a:buNone/>
                      </a:pPr>
                      <a:r>
                        <a:rPr lang="en" sz="1100"/>
                        <a:t>Item-item MSD K-nn</a:t>
                      </a:r>
                      <a:endParaRPr sz="1100"/>
                    </a:p>
                  </a:txBody>
                  <a:tcPr marT="63500" marB="63500" marR="63500" marL="63500"/>
                </a:tc>
                <a:tc>
                  <a:txBody>
                    <a:bodyPr>
                      <a:noAutofit/>
                    </a:bodyPr>
                    <a:lstStyle/>
                    <a:p>
                      <a:pPr indent="0" lvl="0" marL="0" rtl="0">
                        <a:spcBef>
                          <a:spcPts val="0"/>
                        </a:spcBef>
                        <a:spcAft>
                          <a:spcPts val="0"/>
                        </a:spcAft>
                        <a:buNone/>
                      </a:pPr>
                      <a:r>
                        <a:rPr lang="en" sz="1100"/>
                        <a:t>1.4156</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c>
                  <a:txBody>
                    <a:bodyPr>
                      <a:noAutofit/>
                    </a:bodyPr>
                    <a:lstStyle/>
                    <a:p>
                      <a:pPr indent="0" lvl="0" marL="0" rtl="0">
                        <a:spcBef>
                          <a:spcPts val="0"/>
                        </a:spcBef>
                        <a:spcAft>
                          <a:spcPts val="0"/>
                        </a:spcAft>
                        <a:buNone/>
                      </a:pPr>
                      <a:r>
                        <a:rPr lang="en" sz="1100"/>
                        <a:t>1.4142</a:t>
                      </a:r>
                      <a:endParaRPr sz="1100"/>
                    </a:p>
                  </a:txBody>
                  <a:tcPr marT="63500" marB="63500" marR="63500" marL="63500"/>
                </a:tc>
              </a:tr>
              <a:tr h="398450">
                <a:tc>
                  <a:txBody>
                    <a:bodyPr>
                      <a:noAutofit/>
                    </a:bodyPr>
                    <a:lstStyle/>
                    <a:p>
                      <a:pPr indent="0" lvl="0" marL="0" rtl="0">
                        <a:spcBef>
                          <a:spcPts val="0"/>
                        </a:spcBef>
                        <a:spcAft>
                          <a:spcPts val="0"/>
                        </a:spcAft>
                        <a:buNone/>
                      </a:pPr>
                      <a:r>
                        <a:rPr lang="en" sz="1100"/>
                        <a:t>Item-item Pearson K-nn</a:t>
                      </a:r>
                      <a:endParaRPr sz="1100"/>
                    </a:p>
                  </a:txBody>
                  <a:tcPr marT="63500" marB="63500" marR="63500" marL="63500"/>
                </a:tc>
                <a:tc>
                  <a:txBody>
                    <a:bodyPr>
                      <a:noAutofit/>
                    </a:bodyPr>
                    <a:lstStyle/>
                    <a:p>
                      <a:pPr indent="0" lvl="0" marL="0" rtl="0">
                        <a:spcBef>
                          <a:spcPts val="0"/>
                        </a:spcBef>
                        <a:spcAft>
                          <a:spcPts val="0"/>
                        </a:spcAft>
                        <a:buNone/>
                      </a:pPr>
                      <a:r>
                        <a:rPr lang="en" sz="1100"/>
                        <a:t>1.4126</a:t>
                      </a:r>
                      <a:endParaRPr sz="1100"/>
                    </a:p>
                  </a:txBody>
                  <a:tcPr marT="63500" marB="63500" marR="63500" marL="63500"/>
                </a:tc>
                <a:tc>
                  <a:txBody>
                    <a:bodyPr>
                      <a:noAutofit/>
                    </a:bodyPr>
                    <a:lstStyle/>
                    <a:p>
                      <a:pPr indent="0" lvl="0" marL="0" rtl="0">
                        <a:spcBef>
                          <a:spcPts val="0"/>
                        </a:spcBef>
                        <a:spcAft>
                          <a:spcPts val="0"/>
                        </a:spcAft>
                        <a:buNone/>
                      </a:pPr>
                      <a:r>
                        <a:rPr lang="en" sz="1100"/>
                        <a:t>1.4127</a:t>
                      </a:r>
                      <a:endParaRPr sz="1100"/>
                    </a:p>
                  </a:txBody>
                  <a:tcPr marT="63500" marB="63500" marR="63500" marL="63500"/>
                </a:tc>
                <a:tc>
                  <a:txBody>
                    <a:bodyPr>
                      <a:noAutofit/>
                    </a:bodyPr>
                    <a:lstStyle/>
                    <a:p>
                      <a:pPr indent="0" lvl="0" marL="0" rtl="0">
                        <a:spcBef>
                          <a:spcPts val="0"/>
                        </a:spcBef>
                        <a:spcAft>
                          <a:spcPts val="0"/>
                        </a:spcAft>
                        <a:buNone/>
                      </a:pPr>
                      <a:r>
                        <a:rPr lang="en" sz="1100"/>
                        <a:t>1.4145</a:t>
                      </a:r>
                      <a:endParaRPr sz="1100"/>
                    </a:p>
                  </a:txBody>
                  <a:tcPr marT="63500" marB="63500" marR="63500" marL="63500"/>
                </a:tc>
                <a:tc>
                  <a:txBody>
                    <a:bodyPr>
                      <a:noAutofit/>
                    </a:bodyPr>
                    <a:lstStyle/>
                    <a:p>
                      <a:pPr indent="0" lvl="0" marL="0" rtl="0">
                        <a:spcBef>
                          <a:spcPts val="0"/>
                        </a:spcBef>
                        <a:spcAft>
                          <a:spcPts val="0"/>
                        </a:spcAft>
                        <a:buNone/>
                      </a:pPr>
                      <a:r>
                        <a:rPr lang="en" sz="1100"/>
                        <a:t>1.4138</a:t>
                      </a:r>
                      <a:endParaRPr sz="1100"/>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Evaluating the Recommender: Prediction Limitations</a:t>
            </a:r>
            <a:endParaRPr/>
          </a:p>
          <a:p>
            <a:pPr indent="0" lvl="0" marL="0" rtl="0">
              <a:spcBef>
                <a:spcPts val="0"/>
              </a:spcBef>
              <a:spcAft>
                <a:spcPts val="0"/>
              </a:spcAft>
              <a:buNone/>
            </a:pPr>
            <a:r>
              <a:t/>
            </a:r>
            <a:endParaRPr/>
          </a:p>
        </p:txBody>
      </p:sp>
      <p:sp>
        <p:nvSpPr>
          <p:cNvPr id="128" name="Shape 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We decided to examine the actual estimations of the standard scaled data to understand what the issue of similar RMSE scores is. </a:t>
            </a:r>
            <a:endParaRPr/>
          </a:p>
        </p:txBody>
      </p:sp>
      <p:pic>
        <p:nvPicPr>
          <p:cNvPr id="129" name="Shape 129"/>
          <p:cNvPicPr preferRelativeResize="0"/>
          <p:nvPr/>
        </p:nvPicPr>
        <p:blipFill>
          <a:blip r:embed="rId3">
            <a:alphaModFix/>
          </a:blip>
          <a:stretch>
            <a:fillRect/>
          </a:stretch>
        </p:blipFill>
        <p:spPr>
          <a:xfrm>
            <a:off x="832250" y="1896175"/>
            <a:ext cx="5586000" cy="966808"/>
          </a:xfrm>
          <a:prstGeom prst="rect">
            <a:avLst/>
          </a:prstGeom>
          <a:noFill/>
          <a:ln>
            <a:noFill/>
          </a:ln>
        </p:spPr>
      </p:pic>
      <p:pic>
        <p:nvPicPr>
          <p:cNvPr id="130" name="Shape 130"/>
          <p:cNvPicPr preferRelativeResize="0"/>
          <p:nvPr/>
        </p:nvPicPr>
        <p:blipFill>
          <a:blip r:embed="rId4">
            <a:alphaModFix/>
          </a:blip>
          <a:stretch>
            <a:fillRect/>
          </a:stretch>
        </p:blipFill>
        <p:spPr>
          <a:xfrm>
            <a:off x="800375" y="2862975"/>
            <a:ext cx="5649751" cy="1149875"/>
          </a:xfrm>
          <a:prstGeom prst="rect">
            <a:avLst/>
          </a:prstGeom>
          <a:noFill/>
          <a:ln>
            <a:noFill/>
          </a:ln>
        </p:spPr>
      </p:pic>
      <p:sp>
        <p:nvSpPr>
          <p:cNvPr id="131" name="Shape 131"/>
          <p:cNvSpPr txBox="1"/>
          <p:nvPr>
            <p:ph idx="1" type="body"/>
          </p:nvPr>
        </p:nvSpPr>
        <p:spPr>
          <a:xfrm>
            <a:off x="311700" y="39538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Here it becomes obvious there is a minimum prediction score at 1 and a maximum at 5. </a:t>
            </a:r>
            <a:r>
              <a:rPr lang="en"/>
              <a:t> After determining there was a minimum a min-max scaler was used to find the maximum prediction score by moving the data to a range between 10-20.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Evaluating the Recommender: Min-max Scaler</a:t>
            </a:r>
            <a:endParaRPr/>
          </a:p>
          <a:p>
            <a:pPr indent="0" lvl="0" marL="0" rtl="0">
              <a:spcBef>
                <a:spcPts val="0"/>
              </a:spcBef>
              <a:spcAft>
                <a:spcPts val="0"/>
              </a:spcAft>
              <a:buNone/>
            </a:pPr>
            <a:r>
              <a:t/>
            </a:r>
            <a:endParaRPr/>
          </a:p>
        </p:txBody>
      </p:sp>
      <p:sp>
        <p:nvSpPr>
          <p:cNvPr id="137" name="Shape 137"/>
          <p:cNvSpPr txBox="1"/>
          <p:nvPr>
            <p:ph idx="1" type="body"/>
          </p:nvPr>
        </p:nvSpPr>
        <p:spPr>
          <a:xfrm>
            <a:off x="386700" y="361025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700"/>
              <a:t>Based on the min/max prediction scores we re-evaluated using a min-max scaler on the range 1-5. This improves the RMSE scores overall and shows that SVD on row scaled data is again the highest performing algorithm. The min-max scaler successfully help distinguish the algorithms more effectively by avoiding prediction limitations.</a:t>
            </a:r>
            <a:endParaRPr sz="1700"/>
          </a:p>
        </p:txBody>
      </p:sp>
      <p:graphicFrame>
        <p:nvGraphicFramePr>
          <p:cNvPr id="138" name="Shape 138"/>
          <p:cNvGraphicFramePr/>
          <p:nvPr/>
        </p:nvGraphicFramePr>
        <p:xfrm>
          <a:off x="1675200" y="1152475"/>
          <a:ext cx="3000000" cy="3000000"/>
        </p:xfrm>
        <a:graphic>
          <a:graphicData uri="http://schemas.openxmlformats.org/drawingml/2006/table">
            <a:tbl>
              <a:tblPr>
                <a:noFill/>
                <a:tableStyleId>{2BAF152D-59CB-4C4A-B4CD-021D68AA6E94}</a:tableStyleId>
              </a:tblPr>
              <a:tblGrid>
                <a:gridCol w="1981200"/>
                <a:gridCol w="1981200"/>
                <a:gridCol w="1981200"/>
              </a:tblGrid>
              <a:tr h="12700">
                <a:tc>
                  <a:txBody>
                    <a:bodyPr>
                      <a:noAutofit/>
                    </a:bodyPr>
                    <a:lstStyle/>
                    <a:p>
                      <a:pPr indent="0" lvl="0" marL="0" rtl="0">
                        <a:spcBef>
                          <a:spcPts val="0"/>
                        </a:spcBef>
                        <a:spcAft>
                          <a:spcPts val="0"/>
                        </a:spcAft>
                        <a:buNone/>
                      </a:pPr>
                      <a:r>
                        <a:rPr lang="en" sz="1100"/>
                        <a:t>Model</a:t>
                      </a:r>
                      <a:endParaRPr sz="1100"/>
                    </a:p>
                  </a:txBody>
                  <a:tcPr marT="63500" marB="63500" marR="63500" marL="63500"/>
                </a:tc>
                <a:tc>
                  <a:txBody>
                    <a:bodyPr>
                      <a:noAutofit/>
                    </a:bodyPr>
                    <a:lstStyle/>
                    <a:p>
                      <a:pPr indent="0" lvl="0" marL="0" rtl="0">
                        <a:spcBef>
                          <a:spcPts val="0"/>
                        </a:spcBef>
                        <a:spcAft>
                          <a:spcPts val="0"/>
                        </a:spcAft>
                        <a:buNone/>
                      </a:pPr>
                      <a:r>
                        <a:rPr lang="en" sz="1100"/>
                        <a:t>Row  Scaled</a:t>
                      </a:r>
                      <a:endParaRPr sz="1100"/>
                    </a:p>
                  </a:txBody>
                  <a:tcPr marT="63500" marB="63500" marR="63500" marL="63500"/>
                </a:tc>
                <a:tc>
                  <a:txBody>
                    <a:bodyPr>
                      <a:noAutofit/>
                    </a:bodyPr>
                    <a:lstStyle/>
                    <a:p>
                      <a:pPr indent="0" lvl="0" marL="0" rtl="0">
                        <a:spcBef>
                          <a:spcPts val="0"/>
                        </a:spcBef>
                        <a:spcAft>
                          <a:spcPts val="0"/>
                        </a:spcAft>
                        <a:buNone/>
                      </a:pPr>
                      <a:r>
                        <a:rPr lang="en" sz="1100"/>
                        <a:t>Column Scaled</a:t>
                      </a:r>
                      <a:endParaRPr sz="1100"/>
                    </a:p>
                  </a:txBody>
                  <a:tcPr marT="63500" marB="63500" marR="63500" marL="63500"/>
                </a:tc>
              </a:tr>
              <a:tr h="12700">
                <a:tc>
                  <a:txBody>
                    <a:bodyPr>
                      <a:noAutofit/>
                    </a:bodyPr>
                    <a:lstStyle/>
                    <a:p>
                      <a:pPr indent="0" lvl="0" marL="0" rtl="0">
                        <a:spcBef>
                          <a:spcPts val="0"/>
                        </a:spcBef>
                        <a:spcAft>
                          <a:spcPts val="0"/>
                        </a:spcAft>
                        <a:buNone/>
                      </a:pPr>
                      <a:r>
                        <a:rPr lang="en" sz="1100"/>
                        <a:t>Base</a:t>
                      </a:r>
                      <a:endParaRPr sz="1100"/>
                    </a:p>
                  </a:txBody>
                  <a:tcPr marT="63500" marB="63500" marR="63500" marL="63500"/>
                </a:tc>
                <a:tc>
                  <a:txBody>
                    <a:bodyPr>
                      <a:noAutofit/>
                    </a:bodyPr>
                    <a:lstStyle/>
                    <a:p>
                      <a:pPr indent="0" lvl="0" marL="0" rtl="0">
                        <a:spcBef>
                          <a:spcPts val="0"/>
                        </a:spcBef>
                        <a:spcAft>
                          <a:spcPts val="0"/>
                        </a:spcAft>
                        <a:buNone/>
                      </a:pPr>
                      <a:r>
                        <a:rPr lang="en" sz="1100"/>
                        <a:t>0.5431</a:t>
                      </a:r>
                      <a:endParaRPr sz="1100"/>
                    </a:p>
                  </a:txBody>
                  <a:tcPr marT="63500" marB="63500" marR="63500" marL="63500"/>
                </a:tc>
                <a:tc>
                  <a:txBody>
                    <a:bodyPr>
                      <a:noAutofit/>
                    </a:bodyPr>
                    <a:lstStyle/>
                    <a:p>
                      <a:pPr indent="0" lvl="0" marL="0" rtl="0">
                        <a:spcBef>
                          <a:spcPts val="0"/>
                        </a:spcBef>
                        <a:spcAft>
                          <a:spcPts val="0"/>
                        </a:spcAft>
                        <a:buNone/>
                      </a:pPr>
                      <a:r>
                        <a:rPr lang="en" sz="1100"/>
                        <a:t>0.1295</a:t>
                      </a:r>
                      <a:endParaRPr sz="1100"/>
                    </a:p>
                  </a:txBody>
                  <a:tcPr marT="63500" marB="63500" marR="63500" marL="63500"/>
                </a:tc>
              </a:tr>
              <a:tr h="12700">
                <a:tc>
                  <a:txBody>
                    <a:bodyPr>
                      <a:noAutofit/>
                    </a:bodyPr>
                    <a:lstStyle/>
                    <a:p>
                      <a:pPr indent="0" lvl="0" marL="0" rtl="0">
                        <a:spcBef>
                          <a:spcPts val="0"/>
                        </a:spcBef>
                        <a:spcAft>
                          <a:spcPts val="0"/>
                        </a:spcAft>
                        <a:buNone/>
                      </a:pPr>
                      <a:r>
                        <a:rPr lang="en" sz="1100"/>
                        <a:t>Slope One</a:t>
                      </a:r>
                      <a:endParaRPr sz="1100"/>
                    </a:p>
                  </a:txBody>
                  <a:tcPr marT="63500" marB="63500" marR="63500" marL="63500"/>
                </a:tc>
                <a:tc>
                  <a:txBody>
                    <a:bodyPr>
                      <a:noAutofit/>
                    </a:bodyPr>
                    <a:lstStyle/>
                    <a:p>
                      <a:pPr indent="0" lvl="0" marL="0" rtl="0">
                        <a:spcBef>
                          <a:spcPts val="0"/>
                        </a:spcBef>
                        <a:spcAft>
                          <a:spcPts val="0"/>
                        </a:spcAft>
                        <a:buNone/>
                      </a:pPr>
                      <a:r>
                        <a:rPr lang="en" sz="1100"/>
                        <a:t>0.5462</a:t>
                      </a:r>
                      <a:endParaRPr sz="1100"/>
                    </a:p>
                  </a:txBody>
                  <a:tcPr marT="63500" marB="63500" marR="63500" marL="63500"/>
                </a:tc>
                <a:tc>
                  <a:txBody>
                    <a:bodyPr>
                      <a:noAutofit/>
                    </a:bodyPr>
                    <a:lstStyle/>
                    <a:p>
                      <a:pPr indent="0" lvl="0" marL="0" rtl="0">
                        <a:spcBef>
                          <a:spcPts val="0"/>
                        </a:spcBef>
                        <a:spcAft>
                          <a:spcPts val="0"/>
                        </a:spcAft>
                        <a:buNone/>
                      </a:pPr>
                      <a:r>
                        <a:rPr lang="en" sz="1100"/>
                        <a:t>0.1319</a:t>
                      </a:r>
                      <a:endParaRPr sz="1100"/>
                    </a:p>
                  </a:txBody>
                  <a:tcPr marT="63500" marB="63500" marR="63500" marL="63500"/>
                </a:tc>
              </a:tr>
              <a:tr h="304800">
                <a:tc>
                  <a:txBody>
                    <a:bodyPr>
                      <a:noAutofit/>
                    </a:bodyPr>
                    <a:lstStyle/>
                    <a:p>
                      <a:pPr indent="0" lvl="0" marL="0" rtl="0">
                        <a:spcBef>
                          <a:spcPts val="0"/>
                        </a:spcBef>
                        <a:spcAft>
                          <a:spcPts val="0"/>
                        </a:spcAft>
                        <a:buNone/>
                      </a:pPr>
                      <a:r>
                        <a:rPr lang="en" sz="1100"/>
                        <a:t>NMF</a:t>
                      </a:r>
                      <a:endParaRPr sz="1100"/>
                    </a:p>
                  </a:txBody>
                  <a:tcPr marT="63500" marB="63500" marR="63500" marL="63500"/>
                </a:tc>
                <a:tc>
                  <a:txBody>
                    <a:bodyPr>
                      <a:noAutofit/>
                    </a:bodyPr>
                    <a:lstStyle/>
                    <a:p>
                      <a:pPr indent="0" lvl="0" marL="0" rtl="0">
                        <a:spcBef>
                          <a:spcPts val="0"/>
                        </a:spcBef>
                        <a:spcAft>
                          <a:spcPts val="0"/>
                        </a:spcAft>
                        <a:buNone/>
                      </a:pPr>
                      <a:r>
                        <a:rPr lang="en" sz="1100"/>
                        <a:t>0.5259</a:t>
                      </a:r>
                      <a:endParaRPr sz="1100"/>
                    </a:p>
                  </a:txBody>
                  <a:tcPr marT="63500" marB="63500" marR="63500" marL="63500"/>
                </a:tc>
                <a:tc>
                  <a:txBody>
                    <a:bodyPr>
                      <a:noAutofit/>
                    </a:bodyPr>
                    <a:lstStyle/>
                    <a:p>
                      <a:pPr indent="0" lvl="0" marL="0" rtl="0">
                        <a:spcBef>
                          <a:spcPts val="0"/>
                        </a:spcBef>
                        <a:spcAft>
                          <a:spcPts val="0"/>
                        </a:spcAft>
                        <a:buNone/>
                      </a:pPr>
                      <a:r>
                        <a:rPr lang="en" sz="1100"/>
                        <a:t>0.1354</a:t>
                      </a:r>
                      <a:endParaRPr sz="1100"/>
                    </a:p>
                  </a:txBody>
                  <a:tcPr marT="63500" marB="63500" marR="63500" marL="63500"/>
                </a:tc>
              </a:tr>
              <a:tr h="12700">
                <a:tc>
                  <a:txBody>
                    <a:bodyPr>
                      <a:noAutofit/>
                    </a:bodyPr>
                    <a:lstStyle/>
                    <a:p>
                      <a:pPr indent="0" lvl="0" marL="0" rtl="0">
                        <a:spcBef>
                          <a:spcPts val="0"/>
                        </a:spcBef>
                        <a:spcAft>
                          <a:spcPts val="0"/>
                        </a:spcAft>
                        <a:buNone/>
                      </a:pPr>
                      <a:r>
                        <a:rPr lang="en" sz="1100"/>
                        <a:t>SVD</a:t>
                      </a:r>
                      <a:endParaRPr sz="1100"/>
                    </a:p>
                  </a:txBody>
                  <a:tcPr marT="63500" marB="63500" marR="63500" marL="63500"/>
                </a:tc>
                <a:tc>
                  <a:txBody>
                    <a:bodyPr>
                      <a:noAutofit/>
                    </a:bodyPr>
                    <a:lstStyle/>
                    <a:p>
                      <a:pPr indent="0" lvl="0" marL="0" rtl="0">
                        <a:spcBef>
                          <a:spcPts val="0"/>
                        </a:spcBef>
                        <a:spcAft>
                          <a:spcPts val="0"/>
                        </a:spcAft>
                        <a:buNone/>
                      </a:pPr>
                      <a:r>
                        <a:rPr lang="en" sz="1100"/>
                        <a:t>0.5109</a:t>
                      </a:r>
                      <a:endParaRPr sz="1100"/>
                    </a:p>
                  </a:txBody>
                  <a:tcPr marT="63500" marB="63500" marR="63500" marL="63500"/>
                </a:tc>
                <a:tc>
                  <a:txBody>
                    <a:bodyPr>
                      <a:noAutofit/>
                    </a:bodyPr>
                    <a:lstStyle/>
                    <a:p>
                      <a:pPr indent="0" lvl="0" marL="0" rtl="0">
                        <a:spcBef>
                          <a:spcPts val="0"/>
                        </a:spcBef>
                        <a:spcAft>
                          <a:spcPts val="0"/>
                        </a:spcAft>
                        <a:buNone/>
                      </a:pPr>
                      <a:r>
                        <a:rPr lang="en" sz="1100"/>
                        <a:t>0.1296</a:t>
                      </a:r>
                      <a:endParaRPr sz="1100"/>
                    </a:p>
                  </a:txBody>
                  <a:tcPr marT="63500" marB="63500" marR="63500" marL="63500"/>
                </a:tc>
              </a:tr>
              <a:tr h="12700">
                <a:tc>
                  <a:txBody>
                    <a:bodyPr>
                      <a:noAutofit/>
                    </a:bodyPr>
                    <a:lstStyle/>
                    <a:p>
                      <a:pPr indent="0" lvl="0" marL="0" rtl="0">
                        <a:spcBef>
                          <a:spcPts val="0"/>
                        </a:spcBef>
                        <a:spcAft>
                          <a:spcPts val="0"/>
                        </a:spcAft>
                        <a:buNone/>
                      </a:pPr>
                      <a:r>
                        <a:rPr lang="en" sz="1100"/>
                        <a:t>Item-item Cosine K-nn</a:t>
                      </a:r>
                      <a:endParaRPr sz="1100"/>
                    </a:p>
                  </a:txBody>
                  <a:tcPr marT="63500" marB="63500" marR="63500" marL="63500"/>
                </a:tc>
                <a:tc>
                  <a:txBody>
                    <a:bodyPr>
                      <a:noAutofit/>
                    </a:bodyPr>
                    <a:lstStyle/>
                    <a:p>
                      <a:pPr indent="0" lvl="0" marL="0" rtl="0">
                        <a:spcBef>
                          <a:spcPts val="0"/>
                        </a:spcBef>
                        <a:spcAft>
                          <a:spcPts val="0"/>
                        </a:spcAft>
                        <a:buNone/>
                      </a:pPr>
                      <a:r>
                        <a:rPr lang="en" sz="1100"/>
                        <a:t>0.5714</a:t>
                      </a:r>
                      <a:endParaRPr sz="1100"/>
                    </a:p>
                  </a:txBody>
                  <a:tcPr marT="63500" marB="63500" marR="63500" marL="63500"/>
                </a:tc>
                <a:tc>
                  <a:txBody>
                    <a:bodyPr>
                      <a:noAutofit/>
                    </a:bodyPr>
                    <a:lstStyle/>
                    <a:p>
                      <a:pPr indent="0" lvl="0" marL="0" rtl="0">
                        <a:spcBef>
                          <a:spcPts val="0"/>
                        </a:spcBef>
                        <a:spcAft>
                          <a:spcPts val="0"/>
                        </a:spcAft>
                        <a:buNone/>
                      </a:pPr>
                      <a:r>
                        <a:rPr lang="en" sz="1100"/>
                        <a:t>0.1341</a:t>
                      </a:r>
                      <a:endParaRPr sz="1100"/>
                    </a:p>
                  </a:txBody>
                  <a:tcPr marT="63500" marB="63500" marR="63500" marL="63500"/>
                </a:tc>
              </a:tr>
              <a:tr h="12700">
                <a:tc>
                  <a:txBody>
                    <a:bodyPr>
                      <a:noAutofit/>
                    </a:bodyPr>
                    <a:lstStyle/>
                    <a:p>
                      <a:pPr indent="0" lvl="0" marL="0" rtl="0">
                        <a:spcBef>
                          <a:spcPts val="0"/>
                        </a:spcBef>
                        <a:spcAft>
                          <a:spcPts val="0"/>
                        </a:spcAft>
                        <a:buNone/>
                      </a:pPr>
                      <a:r>
                        <a:rPr lang="en" sz="1100"/>
                        <a:t>Item-item MSD K-nn</a:t>
                      </a:r>
                      <a:endParaRPr sz="1100"/>
                    </a:p>
                  </a:txBody>
                  <a:tcPr marT="63500" marB="63500" marR="63500" marL="63500"/>
                </a:tc>
                <a:tc>
                  <a:txBody>
                    <a:bodyPr>
                      <a:noAutofit/>
                    </a:bodyPr>
                    <a:lstStyle/>
                    <a:p>
                      <a:pPr indent="0" lvl="0" marL="0" rtl="0">
                        <a:spcBef>
                          <a:spcPts val="0"/>
                        </a:spcBef>
                        <a:spcAft>
                          <a:spcPts val="0"/>
                        </a:spcAft>
                        <a:buNone/>
                      </a:pPr>
                      <a:r>
                        <a:rPr lang="en" sz="1100"/>
                        <a:t>0.5710</a:t>
                      </a:r>
                      <a:endParaRPr sz="1100"/>
                    </a:p>
                  </a:txBody>
                  <a:tcPr marT="63500" marB="63500" marR="63500" marL="63500"/>
                </a:tc>
                <a:tc>
                  <a:txBody>
                    <a:bodyPr>
                      <a:noAutofit/>
                    </a:bodyPr>
                    <a:lstStyle/>
                    <a:p>
                      <a:pPr indent="0" lvl="0" marL="0" rtl="0">
                        <a:spcBef>
                          <a:spcPts val="0"/>
                        </a:spcBef>
                        <a:spcAft>
                          <a:spcPts val="0"/>
                        </a:spcAft>
                        <a:buNone/>
                      </a:pPr>
                      <a:r>
                        <a:rPr lang="en" sz="1100"/>
                        <a:t>0.1341</a:t>
                      </a:r>
                      <a:endParaRPr sz="1100"/>
                    </a:p>
                  </a:txBody>
                  <a:tcPr marT="63500" marB="63500" marR="63500" marL="63500"/>
                </a:tc>
              </a:tr>
              <a:tr h="12700">
                <a:tc>
                  <a:txBody>
                    <a:bodyPr>
                      <a:noAutofit/>
                    </a:bodyPr>
                    <a:lstStyle/>
                    <a:p>
                      <a:pPr indent="0" lvl="0" marL="0" rtl="0">
                        <a:spcBef>
                          <a:spcPts val="0"/>
                        </a:spcBef>
                        <a:spcAft>
                          <a:spcPts val="0"/>
                        </a:spcAft>
                        <a:buNone/>
                      </a:pPr>
                      <a:r>
                        <a:rPr lang="en" sz="1100"/>
                        <a:t>Item-item Pearson K-nn</a:t>
                      </a:r>
                      <a:endParaRPr sz="1100"/>
                    </a:p>
                  </a:txBody>
                  <a:tcPr marT="63500" marB="63500" marR="63500" marL="63500"/>
                </a:tc>
                <a:tc>
                  <a:txBody>
                    <a:bodyPr>
                      <a:noAutofit/>
                    </a:bodyPr>
                    <a:lstStyle/>
                    <a:p>
                      <a:pPr indent="0" lvl="0" marL="0" rtl="0">
                        <a:spcBef>
                          <a:spcPts val="0"/>
                        </a:spcBef>
                        <a:spcAft>
                          <a:spcPts val="0"/>
                        </a:spcAft>
                        <a:buNone/>
                      </a:pPr>
                      <a:r>
                        <a:rPr lang="en" sz="1100"/>
                        <a:t>0.5203</a:t>
                      </a:r>
                      <a:endParaRPr sz="1100"/>
                    </a:p>
                  </a:txBody>
                  <a:tcPr marT="63500" marB="63500" marR="63500" marL="63500"/>
                </a:tc>
                <a:tc>
                  <a:txBody>
                    <a:bodyPr>
                      <a:noAutofit/>
                    </a:bodyPr>
                    <a:lstStyle/>
                    <a:p>
                      <a:pPr indent="0" lvl="0" marL="0" rtl="0">
                        <a:spcBef>
                          <a:spcPts val="0"/>
                        </a:spcBef>
                        <a:spcAft>
                          <a:spcPts val="0"/>
                        </a:spcAft>
                        <a:buNone/>
                      </a:pPr>
                      <a:r>
                        <a:rPr lang="en" sz="1100"/>
                        <a:t>0.1420</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Evaluating the Recommender: Comparison to Real </a:t>
            </a:r>
            <a:endParaRPr/>
          </a:p>
          <a:p>
            <a:pPr indent="0" lvl="0" marL="0" rtl="0">
              <a:spcBef>
                <a:spcPts val="0"/>
              </a:spcBef>
              <a:spcAft>
                <a:spcPts val="0"/>
              </a:spcAft>
              <a:buNone/>
            </a:pPr>
            <a:r>
              <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Finally having determined the best recommender we pulled prediction scores from my personal account from a 3-fold cross validation. The results below show how the ranked predictions match up to the ranked real values with about 25% mean accuracy.</a:t>
            </a:r>
            <a:endParaRPr/>
          </a:p>
        </p:txBody>
      </p:sp>
      <p:pic>
        <p:nvPicPr>
          <p:cNvPr id="145" name="Shape 145"/>
          <p:cNvPicPr preferRelativeResize="0"/>
          <p:nvPr/>
        </p:nvPicPr>
        <p:blipFill>
          <a:blip r:embed="rId3">
            <a:alphaModFix/>
          </a:blip>
          <a:stretch>
            <a:fillRect/>
          </a:stretch>
        </p:blipFill>
        <p:spPr>
          <a:xfrm>
            <a:off x="2390625" y="2192275"/>
            <a:ext cx="3743325" cy="26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 Thoughts</a:t>
            </a:r>
            <a:endParaRPr/>
          </a:p>
        </p:txBody>
      </p:sp>
      <p:sp>
        <p:nvSpPr>
          <p:cNvPr id="151" name="Shape 151"/>
          <p:cNvSpPr txBox="1"/>
          <p:nvPr>
            <p:ph idx="1" type="body"/>
          </p:nvPr>
        </p:nvSpPr>
        <p:spPr>
          <a:xfrm>
            <a:off x="311700" y="1152475"/>
            <a:ext cx="44550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Producing actual recommendations will involve ignoring the prediction scores of the top 5-10 champions of the target user. The inaccuracy of the model for the top 10 results becomes less important because of this. </a:t>
            </a:r>
            <a:endParaRPr/>
          </a:p>
          <a:p>
            <a:pPr indent="0" lvl="0" marL="0">
              <a:spcBef>
                <a:spcPts val="1600"/>
              </a:spcBef>
              <a:spcAft>
                <a:spcPts val="1600"/>
              </a:spcAft>
              <a:buNone/>
            </a:pPr>
            <a:r>
              <a:rPr lang="en"/>
              <a:t>The client now has a full recommender pipeline which can be implemented to improve user engagement via champion suggestions.</a:t>
            </a:r>
            <a:endParaRPr/>
          </a:p>
        </p:txBody>
      </p:sp>
      <p:pic>
        <p:nvPicPr>
          <p:cNvPr id="152" name="Shape 152"/>
          <p:cNvPicPr preferRelativeResize="0"/>
          <p:nvPr/>
        </p:nvPicPr>
        <p:blipFill>
          <a:blip r:embed="rId3">
            <a:alphaModFix/>
          </a:blip>
          <a:stretch>
            <a:fillRect/>
          </a:stretch>
        </p:blipFill>
        <p:spPr>
          <a:xfrm>
            <a:off x="4766700" y="1717725"/>
            <a:ext cx="3743325"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Steps</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Create API to implement a Web Application so anyone can try the recommender.</a:t>
            </a:r>
            <a:br>
              <a:rPr lang="en"/>
            </a:br>
            <a:endParaRPr/>
          </a:p>
          <a:p>
            <a:pPr indent="-342900" lvl="0" marL="457200" rtl="0">
              <a:spcBef>
                <a:spcPts val="0"/>
              </a:spcBef>
              <a:spcAft>
                <a:spcPts val="0"/>
              </a:spcAft>
              <a:buSzPts val="1800"/>
              <a:buChar char="●"/>
            </a:pPr>
            <a:r>
              <a:rPr lang="en"/>
              <a:t>Implement Hybrid Collaborative/Content Filtering to create more accurate predictions for new champions. (Use champion stats such as difficulty)</a:t>
            </a:r>
            <a:br>
              <a:rPr lang="en"/>
            </a:br>
            <a:endParaRPr/>
          </a:p>
          <a:p>
            <a:pPr indent="-342900" lvl="0" marL="457200">
              <a:spcBef>
                <a:spcPts val="0"/>
              </a:spcBef>
              <a:spcAft>
                <a:spcPts val="0"/>
              </a:spcAft>
              <a:buSzPts val="1800"/>
              <a:buChar char="●"/>
            </a:pPr>
            <a:r>
              <a:rPr lang="en"/>
              <a:t>Add in datasets for ranked information to create subsets of users at different skill levels. This should help account for the difference between competitive and casual players.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and Client</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client is Riot Games the developer of League of Legends. Riot Games is having issues retaining users. </a:t>
            </a:r>
            <a:endParaRPr/>
          </a:p>
          <a:p>
            <a:pPr indent="0" lvl="0" marL="0">
              <a:spcBef>
                <a:spcPts val="1600"/>
              </a:spcBef>
              <a:spcAft>
                <a:spcPts val="0"/>
              </a:spcAft>
              <a:buNone/>
            </a:pPr>
            <a:r>
              <a:t/>
            </a:r>
            <a:endParaRPr/>
          </a:p>
          <a:p>
            <a:pPr indent="0" lvl="0" marL="0">
              <a:spcBef>
                <a:spcPts val="1600"/>
              </a:spcBef>
              <a:spcAft>
                <a:spcPts val="1600"/>
              </a:spcAft>
              <a:buNone/>
            </a:pPr>
            <a:r>
              <a:rPr lang="en"/>
              <a:t>The problem that Riot Games has identified is that users (players) are tired of repetitive gameplay cause by playing the same characters (champions) over and over. Our solution to this is a recommender system to increase each user’s champion diversity.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 Explanation</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Recommender systems need user (player) and item (champion) data to make predictions. The metric we will use is called Champion Mastery. </a:t>
            </a:r>
            <a:endParaRPr/>
          </a:p>
          <a:p>
            <a:pPr indent="0" lvl="0" marL="0">
              <a:spcBef>
                <a:spcPts val="1600"/>
              </a:spcBef>
              <a:spcAft>
                <a:spcPts val="0"/>
              </a:spcAft>
              <a:buNone/>
            </a:pPr>
            <a:r>
              <a:rPr lang="en"/>
              <a:t>		</a:t>
            </a:r>
            <a:r>
              <a:rPr i="1" lang="en">
                <a:solidFill>
                  <a:srgbClr val="999999"/>
                </a:solidFill>
              </a:rPr>
              <a:t>“The mastery system is designed to recognize a player's respective investment in a champion and uses skill-based progression to measure advancement... Points are based on your performance, your team’s performance, the length of the game, win vs. loss and a few other factors.” - Riot Games</a:t>
            </a:r>
            <a:br>
              <a:rPr i="1" lang="en">
                <a:solidFill>
                  <a:srgbClr val="666666"/>
                </a:solidFill>
              </a:rPr>
            </a:br>
            <a:endParaRPr i="1">
              <a:solidFill>
                <a:srgbClr val="666666"/>
              </a:solidFill>
            </a:endParaRPr>
          </a:p>
          <a:p>
            <a:pPr indent="0" lvl="0" marL="0">
              <a:spcBef>
                <a:spcPts val="1600"/>
              </a:spcBef>
              <a:spcAft>
                <a:spcPts val="1600"/>
              </a:spcAft>
              <a:buNone/>
            </a:pPr>
            <a:r>
              <a:rPr lang="en">
                <a:solidFill>
                  <a:srgbClr val="666666"/>
                </a:solidFill>
              </a:rPr>
              <a:t>Using the assumption that enjoyment relates to proficiency, the champion mastery system becomes a metric of preference.</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Scraping: Mastery Data</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League of Legends API provides easy access to the champion mastery information by user.   The data simply needs to be transformed into the right form.</a:t>
            </a:r>
            <a:endParaRPr/>
          </a:p>
        </p:txBody>
      </p:sp>
      <p:pic>
        <p:nvPicPr>
          <p:cNvPr id="74" name="Shape 74"/>
          <p:cNvPicPr preferRelativeResize="0"/>
          <p:nvPr/>
        </p:nvPicPr>
        <p:blipFill>
          <a:blip r:embed="rId3">
            <a:alphaModFix/>
          </a:blip>
          <a:stretch>
            <a:fillRect/>
          </a:stretch>
        </p:blipFill>
        <p:spPr>
          <a:xfrm>
            <a:off x="1600200" y="2384425"/>
            <a:ext cx="5943600" cy="952500"/>
          </a:xfrm>
          <a:prstGeom prst="rect">
            <a:avLst/>
          </a:prstGeom>
          <a:noFill/>
          <a:ln>
            <a:noFill/>
          </a:ln>
        </p:spPr>
      </p:pic>
      <p:sp>
        <p:nvSpPr>
          <p:cNvPr id="75" name="Shape 75"/>
          <p:cNvSpPr txBox="1"/>
          <p:nvPr/>
        </p:nvSpPr>
        <p:spPr>
          <a:xfrm>
            <a:off x="1381150" y="3444625"/>
            <a:ext cx="6565800" cy="131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Above is a sample output for champion mastery data. We are most interested in champion points since its a more useful metric than champion level for making predictions.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Scraping: Gathering Users</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Since the API does not give us a list of users we designed a simple protocol to gather users.</a:t>
            </a:r>
            <a:endParaRPr/>
          </a:p>
          <a:p>
            <a:pPr indent="-342900" lvl="0" marL="457200" rtl="0">
              <a:spcBef>
                <a:spcPts val="1600"/>
              </a:spcBef>
              <a:spcAft>
                <a:spcPts val="0"/>
              </a:spcAft>
              <a:buSzPts val="1800"/>
              <a:buAutoNum type="arabicPeriod"/>
            </a:pPr>
            <a:r>
              <a:rPr lang="en"/>
              <a:t>Request a user’s most recent 20 games.</a:t>
            </a:r>
            <a:endParaRPr/>
          </a:p>
          <a:p>
            <a:pPr indent="-342900" lvl="0" marL="457200" rtl="0">
              <a:spcBef>
                <a:spcPts val="0"/>
              </a:spcBef>
              <a:spcAft>
                <a:spcPts val="0"/>
              </a:spcAft>
              <a:buSzPts val="1800"/>
              <a:buAutoNum type="arabicPeriod"/>
            </a:pPr>
            <a:r>
              <a:rPr lang="en"/>
              <a:t>Gather a list of users for each of those games.</a:t>
            </a:r>
            <a:endParaRPr/>
          </a:p>
          <a:p>
            <a:pPr indent="-342900" lvl="0" marL="457200" rtl="0">
              <a:spcBef>
                <a:spcPts val="0"/>
              </a:spcBef>
              <a:spcAft>
                <a:spcPts val="0"/>
              </a:spcAft>
              <a:buSzPts val="1800"/>
              <a:buAutoNum type="arabicPeriod"/>
            </a:pPr>
            <a:r>
              <a:rPr lang="en"/>
              <a:t>Repeat steps 1-2 until enough users are gathered.</a:t>
            </a:r>
            <a:endParaRPr/>
          </a:p>
          <a:p>
            <a:pPr indent="0" lvl="0" marL="0" rtl="0">
              <a:spcBef>
                <a:spcPts val="1600"/>
              </a:spcBef>
              <a:spcAft>
                <a:spcPts val="1600"/>
              </a:spcAft>
              <a:buNone/>
            </a:pPr>
            <a:r>
              <a:rPr lang="en"/>
              <a:t>Using my personal account as a seed the method above was used to gather 10,000 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Exploration: Most Champion Points</a:t>
            </a:r>
            <a:endParaRPr/>
          </a:p>
        </p:txBody>
      </p:sp>
      <p:sp>
        <p:nvSpPr>
          <p:cNvPr id="87" name="Shape 87"/>
          <p:cNvSpPr txBox="1"/>
          <p:nvPr>
            <p:ph idx="1" type="body"/>
          </p:nvPr>
        </p:nvSpPr>
        <p:spPr>
          <a:xfrm>
            <a:off x="311700" y="31502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top champions by total  and mean champion points across all users can be used to inform us which champions are popular. This information can be used later to optimize the recommender incase it leans too much towards the popular items.</a:t>
            </a:r>
            <a:endParaRPr/>
          </a:p>
        </p:txBody>
      </p:sp>
      <p:graphicFrame>
        <p:nvGraphicFramePr>
          <p:cNvPr id="88" name="Shape 88"/>
          <p:cNvGraphicFramePr/>
          <p:nvPr/>
        </p:nvGraphicFramePr>
        <p:xfrm>
          <a:off x="877750" y="1047300"/>
          <a:ext cx="3000000" cy="3000000"/>
        </p:xfrm>
        <a:graphic>
          <a:graphicData uri="http://schemas.openxmlformats.org/drawingml/2006/table">
            <a:tbl>
              <a:tblPr>
                <a:noFill/>
                <a:tableStyleId>{2BAF152D-59CB-4C4A-B4CD-021D68AA6E94}</a:tableStyleId>
              </a:tblPr>
              <a:tblGrid>
                <a:gridCol w="1479100"/>
                <a:gridCol w="1479100"/>
              </a:tblGrid>
              <a:tr h="304575">
                <a:tc>
                  <a:txBody>
                    <a:bodyPr>
                      <a:noAutofit/>
                    </a:bodyPr>
                    <a:lstStyle/>
                    <a:p>
                      <a:pPr indent="0" lvl="0" marL="0" rtl="0">
                        <a:spcBef>
                          <a:spcPts val="0"/>
                        </a:spcBef>
                        <a:spcAft>
                          <a:spcPts val="0"/>
                        </a:spcAft>
                        <a:buNone/>
                      </a:pPr>
                      <a:r>
                        <a:rPr lang="en" sz="1100"/>
                        <a:t>Champion (Id)</a:t>
                      </a:r>
                      <a:endParaRPr sz="1100"/>
                    </a:p>
                  </a:txBody>
                  <a:tcPr marT="63500" marB="63500" marR="63500" marL="63500"/>
                </a:tc>
                <a:tc>
                  <a:txBody>
                    <a:bodyPr>
                      <a:noAutofit/>
                    </a:bodyPr>
                    <a:lstStyle/>
                    <a:p>
                      <a:pPr indent="0" lvl="0" marL="0" rtl="0">
                        <a:spcBef>
                          <a:spcPts val="0"/>
                        </a:spcBef>
                        <a:spcAft>
                          <a:spcPts val="0"/>
                        </a:spcAft>
                        <a:buNone/>
                      </a:pPr>
                      <a:r>
                        <a:rPr lang="en" sz="1100"/>
                        <a:t>Total Summed Champion Points</a:t>
                      </a:r>
                      <a:endParaRPr sz="1100"/>
                    </a:p>
                  </a:txBody>
                  <a:tcPr marT="63500" marB="63500" marR="63500" marL="63500"/>
                </a:tc>
              </a:tr>
              <a:tr h="324025">
                <a:tc>
                  <a:txBody>
                    <a:bodyPr>
                      <a:noAutofit/>
                    </a:bodyPr>
                    <a:lstStyle/>
                    <a:p>
                      <a:pPr indent="0" lvl="0" marL="0" rtl="0">
                        <a:lnSpc>
                          <a:spcPct val="115000"/>
                        </a:lnSpc>
                        <a:spcBef>
                          <a:spcPts val="0"/>
                        </a:spcBef>
                        <a:spcAft>
                          <a:spcPts val="0"/>
                        </a:spcAft>
                        <a:buNone/>
                      </a:pPr>
                      <a:r>
                        <a:rPr lang="en" sz="1100"/>
                        <a:t>Thresh (412)</a:t>
                      </a:r>
                      <a:endParaRPr sz="1100"/>
                    </a:p>
                  </a:txBody>
                  <a:tcPr marT="63500" marB="63500" marR="63500" marL="63500"/>
                </a:tc>
                <a:tc>
                  <a:txBody>
                    <a:bodyPr>
                      <a:noAutofit/>
                    </a:bodyPr>
                    <a:lstStyle/>
                    <a:p>
                      <a:pPr indent="0" lvl="0" marL="0" rtl="0">
                        <a:spcBef>
                          <a:spcPts val="0"/>
                        </a:spcBef>
                        <a:spcAft>
                          <a:spcPts val="0"/>
                        </a:spcAft>
                        <a:buNone/>
                      </a:pPr>
                      <a:r>
                        <a:rPr lang="en" sz="1050">
                          <a:highlight>
                            <a:srgbClr val="FFFFFF"/>
                          </a:highlight>
                        </a:rPr>
                        <a:t>289064356</a:t>
                      </a:r>
                      <a:endParaRPr sz="1100"/>
                    </a:p>
                  </a:txBody>
                  <a:tcPr marT="63500" marB="63500" marR="63500" marL="63500"/>
                </a:tc>
              </a:tr>
              <a:tr h="324025">
                <a:tc>
                  <a:txBody>
                    <a:bodyPr>
                      <a:noAutofit/>
                    </a:bodyPr>
                    <a:lstStyle/>
                    <a:p>
                      <a:pPr indent="0" lvl="0" marL="0" rtl="0">
                        <a:lnSpc>
                          <a:spcPct val="115000"/>
                        </a:lnSpc>
                        <a:spcBef>
                          <a:spcPts val="0"/>
                        </a:spcBef>
                        <a:spcAft>
                          <a:spcPts val="0"/>
                        </a:spcAft>
                        <a:buNone/>
                      </a:pPr>
                      <a:r>
                        <a:rPr lang="en" sz="1100"/>
                        <a:t>Yasuo (157)</a:t>
                      </a:r>
                      <a:endParaRPr sz="1100"/>
                    </a:p>
                  </a:txBody>
                  <a:tcPr marT="63500" marB="63500" marR="63500" marL="63500"/>
                </a:tc>
                <a:tc>
                  <a:txBody>
                    <a:bodyPr>
                      <a:noAutofit/>
                    </a:bodyPr>
                    <a:lstStyle/>
                    <a:p>
                      <a:pPr indent="0" lvl="0" marL="0" rtl="0">
                        <a:spcBef>
                          <a:spcPts val="0"/>
                        </a:spcBef>
                        <a:spcAft>
                          <a:spcPts val="0"/>
                        </a:spcAft>
                        <a:buNone/>
                      </a:pPr>
                      <a:r>
                        <a:rPr lang="en" sz="1050">
                          <a:highlight>
                            <a:srgbClr val="FFFFFF"/>
                          </a:highlight>
                        </a:rPr>
                        <a:t>265167147</a:t>
                      </a:r>
                      <a:endParaRPr sz="1100"/>
                    </a:p>
                  </a:txBody>
                  <a:tcPr marT="63500" marB="63500" marR="63500" marL="63500"/>
                </a:tc>
              </a:tr>
              <a:tr h="336975">
                <a:tc>
                  <a:txBody>
                    <a:bodyPr>
                      <a:noAutofit/>
                    </a:bodyPr>
                    <a:lstStyle/>
                    <a:p>
                      <a:pPr indent="0" lvl="0" marL="0" rtl="0">
                        <a:lnSpc>
                          <a:spcPct val="115000"/>
                        </a:lnSpc>
                        <a:spcBef>
                          <a:spcPts val="0"/>
                        </a:spcBef>
                        <a:spcAft>
                          <a:spcPts val="0"/>
                        </a:spcAft>
                        <a:buNone/>
                      </a:pPr>
                      <a:r>
                        <a:rPr lang="en" sz="1100"/>
                        <a:t>Vayne (67)</a:t>
                      </a:r>
                      <a:endParaRPr sz="1100"/>
                    </a:p>
                  </a:txBody>
                  <a:tcPr marT="63500" marB="63500" marR="63500" marL="63500"/>
                </a:tc>
                <a:tc>
                  <a:txBody>
                    <a:bodyPr>
                      <a:noAutofit/>
                    </a:bodyPr>
                    <a:lstStyle/>
                    <a:p>
                      <a:pPr indent="0" lvl="0" marL="0" rtl="0">
                        <a:spcBef>
                          <a:spcPts val="0"/>
                        </a:spcBef>
                        <a:spcAft>
                          <a:spcPts val="0"/>
                        </a:spcAft>
                        <a:buNone/>
                      </a:pPr>
                      <a:r>
                        <a:rPr lang="en" sz="1050">
                          <a:highlight>
                            <a:srgbClr val="FFFFFF"/>
                          </a:highlight>
                        </a:rPr>
                        <a:t>263557123</a:t>
                      </a:r>
                      <a:endParaRPr sz="1100"/>
                    </a:p>
                  </a:txBody>
                  <a:tcPr marT="63500" marB="63500" marR="63500" marL="63500"/>
                </a:tc>
              </a:tr>
              <a:tr h="324025">
                <a:tc>
                  <a:txBody>
                    <a:bodyPr>
                      <a:noAutofit/>
                    </a:bodyPr>
                    <a:lstStyle/>
                    <a:p>
                      <a:pPr indent="0" lvl="0" marL="0" rtl="0">
                        <a:lnSpc>
                          <a:spcPct val="115000"/>
                        </a:lnSpc>
                        <a:spcBef>
                          <a:spcPts val="0"/>
                        </a:spcBef>
                        <a:spcAft>
                          <a:spcPts val="0"/>
                        </a:spcAft>
                        <a:buNone/>
                      </a:pPr>
                      <a:r>
                        <a:rPr lang="en" sz="1100"/>
                        <a:t>Ezreal (81)</a:t>
                      </a:r>
                      <a:endParaRPr sz="1100"/>
                    </a:p>
                  </a:txBody>
                  <a:tcPr marT="63500" marB="63500" marR="63500" marL="63500"/>
                </a:tc>
                <a:tc>
                  <a:txBody>
                    <a:bodyPr>
                      <a:noAutofit/>
                    </a:bodyPr>
                    <a:lstStyle/>
                    <a:p>
                      <a:pPr indent="0" lvl="0" marL="0" rtl="0">
                        <a:spcBef>
                          <a:spcPts val="0"/>
                        </a:spcBef>
                        <a:spcAft>
                          <a:spcPts val="0"/>
                        </a:spcAft>
                        <a:buNone/>
                      </a:pPr>
                      <a:r>
                        <a:rPr lang="en" sz="1050">
                          <a:highlight>
                            <a:srgbClr val="FFFFFF"/>
                          </a:highlight>
                        </a:rPr>
                        <a:t>228536943</a:t>
                      </a:r>
                      <a:endParaRPr sz="1100"/>
                    </a:p>
                  </a:txBody>
                  <a:tcPr marT="63500" marB="63500" marR="63500" marL="63500"/>
                </a:tc>
              </a:tr>
              <a:tr h="324025">
                <a:tc>
                  <a:txBody>
                    <a:bodyPr>
                      <a:noAutofit/>
                    </a:bodyPr>
                    <a:lstStyle/>
                    <a:p>
                      <a:pPr indent="0" lvl="0" marL="0" rtl="0">
                        <a:lnSpc>
                          <a:spcPct val="115000"/>
                        </a:lnSpc>
                        <a:spcBef>
                          <a:spcPts val="0"/>
                        </a:spcBef>
                        <a:spcAft>
                          <a:spcPts val="0"/>
                        </a:spcAft>
                        <a:buNone/>
                      </a:pPr>
                      <a:r>
                        <a:rPr lang="en" sz="1100"/>
                        <a:t>Jhin (202)</a:t>
                      </a:r>
                      <a:endParaRPr sz="1100"/>
                    </a:p>
                  </a:txBody>
                  <a:tcPr marT="63500" marB="63500" marR="63500" marL="63500"/>
                </a:tc>
                <a:tc>
                  <a:txBody>
                    <a:bodyPr>
                      <a:noAutofit/>
                    </a:bodyPr>
                    <a:lstStyle/>
                    <a:p>
                      <a:pPr indent="0" lvl="0" marL="0" rtl="0">
                        <a:spcBef>
                          <a:spcPts val="0"/>
                        </a:spcBef>
                        <a:spcAft>
                          <a:spcPts val="0"/>
                        </a:spcAft>
                        <a:buNone/>
                      </a:pPr>
                      <a:r>
                        <a:rPr lang="en" sz="1050">
                          <a:highlight>
                            <a:srgbClr val="FFFFFF"/>
                          </a:highlight>
                        </a:rPr>
                        <a:t>227652027</a:t>
                      </a:r>
                      <a:endParaRPr sz="1100"/>
                    </a:p>
                  </a:txBody>
                  <a:tcPr marT="63500" marB="63500" marR="63500" marL="63500"/>
                </a:tc>
              </a:tr>
            </a:tbl>
          </a:graphicData>
        </a:graphic>
      </p:graphicFrame>
      <p:pic>
        <p:nvPicPr>
          <p:cNvPr id="89" name="Shape 89"/>
          <p:cNvPicPr preferRelativeResize="0"/>
          <p:nvPr/>
        </p:nvPicPr>
        <p:blipFill>
          <a:blip r:embed="rId3">
            <a:alphaModFix/>
          </a:blip>
          <a:stretch>
            <a:fillRect/>
          </a:stretch>
        </p:blipFill>
        <p:spPr>
          <a:xfrm>
            <a:off x="4696190" y="939050"/>
            <a:ext cx="3420810" cy="23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Exploration: Champion Release Order</a:t>
            </a:r>
            <a:endParaRPr/>
          </a:p>
        </p:txBody>
      </p:sp>
      <p:sp>
        <p:nvSpPr>
          <p:cNvPr id="95" name="Shape 95"/>
          <p:cNvSpPr txBox="1"/>
          <p:nvPr>
            <p:ph idx="1" type="body"/>
          </p:nvPr>
        </p:nvSpPr>
        <p:spPr>
          <a:xfrm>
            <a:off x="311700" y="1152475"/>
            <a:ext cx="40125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want to know how the release date of champions affects their champion mastery points. This is important since the Mastery system is relatively new compared to League of Legends. </a:t>
            </a:r>
            <a:endParaRPr/>
          </a:p>
          <a:p>
            <a:pPr indent="0" lvl="0" marL="0" rtl="0">
              <a:spcBef>
                <a:spcPts val="1600"/>
              </a:spcBef>
              <a:spcAft>
                <a:spcPts val="1600"/>
              </a:spcAft>
              <a:buNone/>
            </a:pPr>
            <a:r>
              <a:rPr lang="en"/>
              <a:t>Newer Champions a favored more so we should take care to ensure that older champions do not get stuck in the long tail.</a:t>
            </a:r>
            <a:endParaRPr/>
          </a:p>
        </p:txBody>
      </p:sp>
      <p:pic>
        <p:nvPicPr>
          <p:cNvPr id="96" name="Shape 96"/>
          <p:cNvPicPr preferRelativeResize="0"/>
          <p:nvPr/>
        </p:nvPicPr>
        <p:blipFill>
          <a:blip r:embed="rId3">
            <a:alphaModFix/>
          </a:blip>
          <a:stretch>
            <a:fillRect/>
          </a:stretch>
        </p:blipFill>
        <p:spPr>
          <a:xfrm>
            <a:off x="4324225" y="1274763"/>
            <a:ext cx="4391025" cy="31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Exploration: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700"/>
              <a:t>Standard deviation is a very insightful statistic. A high std dev implies that many players either prefer a champion a lot or don’t play it at all. While low std dev Implies consistent mastery across the board. Kai’sa is interesting for its low std dev. This makes sense if you consider she was released a month before this project. All users have lower mastery.</a:t>
            </a:r>
            <a:endParaRPr sz="1700"/>
          </a:p>
        </p:txBody>
      </p:sp>
      <p:graphicFrame>
        <p:nvGraphicFramePr>
          <p:cNvPr id="103" name="Shape 103"/>
          <p:cNvGraphicFramePr/>
          <p:nvPr/>
        </p:nvGraphicFramePr>
        <p:xfrm>
          <a:off x="2464925" y="2473325"/>
          <a:ext cx="3000000" cy="3000000"/>
        </p:xfrm>
        <a:graphic>
          <a:graphicData uri="http://schemas.openxmlformats.org/drawingml/2006/table">
            <a:tbl>
              <a:tblPr>
                <a:noFill/>
                <a:tableStyleId>{2BAF152D-59CB-4C4A-B4CD-021D68AA6E94}</a:tableStyleId>
              </a:tblPr>
              <a:tblGrid>
                <a:gridCol w="2059900"/>
                <a:gridCol w="2059900"/>
              </a:tblGrid>
              <a:tr h="268975">
                <a:tc>
                  <a:txBody>
                    <a:bodyPr>
                      <a:noAutofit/>
                    </a:bodyPr>
                    <a:lstStyle/>
                    <a:p>
                      <a:pPr indent="0" lvl="0" marL="0" rtl="0">
                        <a:spcBef>
                          <a:spcPts val="0"/>
                        </a:spcBef>
                        <a:spcAft>
                          <a:spcPts val="0"/>
                        </a:spcAft>
                        <a:buNone/>
                      </a:pPr>
                      <a:r>
                        <a:rPr lang="en" sz="900"/>
                        <a:t>Champion (Id)</a:t>
                      </a:r>
                      <a:endParaRPr sz="900"/>
                    </a:p>
                  </a:txBody>
                  <a:tcPr marT="63500" marB="63500" marR="63500" marL="63500"/>
                </a:tc>
                <a:tc>
                  <a:txBody>
                    <a:bodyPr>
                      <a:noAutofit/>
                    </a:bodyPr>
                    <a:lstStyle/>
                    <a:p>
                      <a:pPr indent="0" lvl="0" marL="0" rtl="0">
                        <a:spcBef>
                          <a:spcPts val="0"/>
                        </a:spcBef>
                        <a:spcAft>
                          <a:spcPts val="0"/>
                        </a:spcAft>
                        <a:buNone/>
                      </a:pPr>
                      <a:r>
                        <a:rPr lang="en" sz="900"/>
                        <a:t>Standard Deviation</a:t>
                      </a:r>
                      <a:endParaRPr sz="900"/>
                    </a:p>
                  </a:txBody>
                  <a:tcPr marT="63500" marB="63500" marR="63500" marL="63500"/>
                </a:tc>
              </a:tr>
              <a:tr h="286150">
                <a:tc>
                  <a:txBody>
                    <a:bodyPr>
                      <a:noAutofit/>
                    </a:bodyPr>
                    <a:lstStyle/>
                    <a:p>
                      <a:pPr indent="0" lvl="0" marL="0" rtl="0">
                        <a:lnSpc>
                          <a:spcPct val="115000"/>
                        </a:lnSpc>
                        <a:spcBef>
                          <a:spcPts val="0"/>
                        </a:spcBef>
                        <a:spcAft>
                          <a:spcPts val="0"/>
                        </a:spcAft>
                        <a:buNone/>
                      </a:pPr>
                      <a:r>
                        <a:rPr lang="en" sz="900"/>
                        <a:t>Thresh (412)</a:t>
                      </a:r>
                      <a:endParaRPr sz="900"/>
                    </a:p>
                  </a:txBody>
                  <a:tcPr marT="63500" marB="63500" marR="63500" marL="63500"/>
                </a:tc>
                <a:tc>
                  <a:txBody>
                    <a:bodyPr>
                      <a:noAutofit/>
                    </a:bodyPr>
                    <a:lstStyle/>
                    <a:p>
                      <a:pPr indent="0" lvl="0" marL="0" rtl="0">
                        <a:spcBef>
                          <a:spcPts val="0"/>
                        </a:spcBef>
                        <a:spcAft>
                          <a:spcPts val="0"/>
                        </a:spcAft>
                        <a:buNone/>
                      </a:pPr>
                      <a:r>
                        <a:rPr lang="en" sz="900">
                          <a:highlight>
                            <a:srgbClr val="FFFFFF"/>
                          </a:highlight>
                        </a:rPr>
                        <a:t>969689</a:t>
                      </a:r>
                      <a:endParaRPr sz="900"/>
                    </a:p>
                  </a:txBody>
                  <a:tcPr marT="63500" marB="63500" marR="63500" marL="63500"/>
                </a:tc>
              </a:tr>
              <a:tr h="286150">
                <a:tc>
                  <a:txBody>
                    <a:bodyPr>
                      <a:noAutofit/>
                    </a:bodyPr>
                    <a:lstStyle/>
                    <a:p>
                      <a:pPr indent="0" lvl="0" marL="0" rtl="0">
                        <a:lnSpc>
                          <a:spcPct val="115000"/>
                        </a:lnSpc>
                        <a:spcBef>
                          <a:spcPts val="0"/>
                        </a:spcBef>
                        <a:spcAft>
                          <a:spcPts val="0"/>
                        </a:spcAft>
                        <a:buNone/>
                      </a:pPr>
                      <a:r>
                        <a:rPr lang="en" sz="900"/>
                        <a:t>Ahri (103)</a:t>
                      </a:r>
                      <a:endParaRPr sz="900"/>
                    </a:p>
                  </a:txBody>
                  <a:tcPr marT="63500" marB="63500" marR="63500" marL="63500"/>
                </a:tc>
                <a:tc>
                  <a:txBody>
                    <a:bodyPr>
                      <a:noAutofit/>
                    </a:bodyPr>
                    <a:lstStyle/>
                    <a:p>
                      <a:pPr indent="0" lvl="0" marL="0" rtl="0">
                        <a:spcBef>
                          <a:spcPts val="0"/>
                        </a:spcBef>
                        <a:spcAft>
                          <a:spcPts val="0"/>
                        </a:spcAft>
                        <a:buNone/>
                      </a:pPr>
                      <a:r>
                        <a:rPr lang="en" sz="900">
                          <a:highlight>
                            <a:srgbClr val="FFFFFF"/>
                          </a:highlight>
                        </a:rPr>
                        <a:t>924257</a:t>
                      </a:r>
                      <a:endParaRPr sz="900"/>
                    </a:p>
                  </a:txBody>
                  <a:tcPr marT="63500" marB="63500" marR="63500" marL="63500"/>
                </a:tc>
              </a:tr>
              <a:tr h="286150">
                <a:tc>
                  <a:txBody>
                    <a:bodyPr>
                      <a:noAutofit/>
                    </a:bodyPr>
                    <a:lstStyle/>
                    <a:p>
                      <a:pPr indent="0" lvl="0" marL="0" rtl="0">
                        <a:lnSpc>
                          <a:spcPct val="115000"/>
                        </a:lnSpc>
                        <a:spcBef>
                          <a:spcPts val="0"/>
                        </a:spcBef>
                        <a:spcAft>
                          <a:spcPts val="0"/>
                        </a:spcAft>
                        <a:buNone/>
                      </a:pPr>
                      <a:r>
                        <a:rPr lang="en" sz="900"/>
                        <a:t>Zed (238)</a:t>
                      </a:r>
                      <a:endParaRPr sz="900"/>
                    </a:p>
                  </a:txBody>
                  <a:tcPr marT="63500" marB="63500" marR="63500" marL="63500"/>
                </a:tc>
                <a:tc>
                  <a:txBody>
                    <a:bodyPr>
                      <a:noAutofit/>
                    </a:bodyPr>
                    <a:lstStyle/>
                    <a:p>
                      <a:pPr indent="0" lvl="0" marL="0" rtl="0">
                        <a:spcBef>
                          <a:spcPts val="0"/>
                        </a:spcBef>
                        <a:spcAft>
                          <a:spcPts val="0"/>
                        </a:spcAft>
                        <a:buNone/>
                      </a:pPr>
                      <a:r>
                        <a:rPr lang="en" sz="900">
                          <a:highlight>
                            <a:srgbClr val="FFFFFF"/>
                          </a:highlight>
                        </a:rPr>
                        <a:t>767840</a:t>
                      </a:r>
                      <a:endParaRPr sz="900"/>
                    </a:p>
                  </a:txBody>
                  <a:tcPr marT="63500" marB="63500" marR="63500" marL="63500"/>
                </a:tc>
              </a:tr>
              <a:tr h="286150">
                <a:tc>
                  <a:txBody>
                    <a:bodyPr>
                      <a:noAutofit/>
                    </a:bodyPr>
                    <a:lstStyle/>
                    <a:p>
                      <a:pPr indent="0" lvl="0" marL="0" rtl="0">
                        <a:lnSpc>
                          <a:spcPct val="115000"/>
                        </a:lnSpc>
                        <a:spcBef>
                          <a:spcPts val="0"/>
                        </a:spcBef>
                        <a:spcAft>
                          <a:spcPts val="0"/>
                        </a:spcAft>
                        <a:buNone/>
                      </a:pPr>
                      <a:r>
                        <a:rPr lang="en" sz="900"/>
                        <a:t>Draven (119)</a:t>
                      </a:r>
                      <a:endParaRPr sz="900"/>
                    </a:p>
                  </a:txBody>
                  <a:tcPr marT="63500" marB="63500" marR="63500" marL="63500"/>
                </a:tc>
                <a:tc>
                  <a:txBody>
                    <a:bodyPr>
                      <a:noAutofit/>
                    </a:bodyPr>
                    <a:lstStyle/>
                    <a:p>
                      <a:pPr indent="0" lvl="0" marL="0" rtl="0">
                        <a:spcBef>
                          <a:spcPts val="0"/>
                        </a:spcBef>
                        <a:spcAft>
                          <a:spcPts val="0"/>
                        </a:spcAft>
                        <a:buNone/>
                      </a:pPr>
                      <a:r>
                        <a:rPr lang="en" sz="900">
                          <a:highlight>
                            <a:srgbClr val="FFFFFF"/>
                          </a:highlight>
                        </a:rPr>
                        <a:t>740387</a:t>
                      </a:r>
                      <a:endParaRPr sz="900"/>
                    </a:p>
                  </a:txBody>
                  <a:tcPr marT="63500" marB="63500" marR="63500" marL="63500"/>
                </a:tc>
              </a:tr>
              <a:tr h="268975">
                <a:tc>
                  <a:txBody>
                    <a:bodyPr>
                      <a:noAutofit/>
                    </a:bodyPr>
                    <a:lstStyle/>
                    <a:p>
                      <a:pPr indent="0" lvl="0" marL="0" rtl="0">
                        <a:spcBef>
                          <a:spcPts val="0"/>
                        </a:spcBef>
                        <a:spcAft>
                          <a:spcPts val="0"/>
                        </a:spcAft>
                        <a:buNone/>
                      </a:pPr>
                      <a:r>
                        <a:rPr lang="en" sz="900"/>
                        <a:t>Aatrox (266)</a:t>
                      </a:r>
                      <a:endParaRPr sz="900"/>
                    </a:p>
                  </a:txBody>
                  <a:tcPr marT="63500" marB="63500" marR="63500" marL="63500"/>
                </a:tc>
                <a:tc>
                  <a:txBody>
                    <a:bodyPr>
                      <a:noAutofit/>
                    </a:bodyPr>
                    <a:lstStyle/>
                    <a:p>
                      <a:pPr indent="0" lvl="0" marL="0" rtl="0">
                        <a:spcBef>
                          <a:spcPts val="0"/>
                        </a:spcBef>
                        <a:spcAft>
                          <a:spcPts val="0"/>
                        </a:spcAft>
                        <a:buNone/>
                      </a:pPr>
                      <a:r>
                        <a:rPr lang="en" sz="900">
                          <a:highlight>
                            <a:srgbClr val="FFFFFF"/>
                          </a:highlight>
                        </a:rPr>
                        <a:t>661385</a:t>
                      </a:r>
                      <a:endParaRPr sz="900"/>
                    </a:p>
                  </a:txBody>
                  <a:tcPr marT="63500" marB="63500" marR="63500" marL="63500"/>
                </a:tc>
              </a:tr>
              <a:tr h="268975">
                <a:tc>
                  <a:txBody>
                    <a:bodyPr>
                      <a:noAutofit/>
                    </a:bodyPr>
                    <a:lstStyle/>
                    <a:p>
                      <a:pPr indent="0" lvl="0" marL="0" rtl="0">
                        <a:spcBef>
                          <a:spcPts val="0"/>
                        </a:spcBef>
                        <a:spcAft>
                          <a:spcPts val="0"/>
                        </a:spcAft>
                        <a:buNone/>
                      </a:pPr>
                      <a:r>
                        <a:rPr lang="en" sz="900"/>
                        <a:t>...</a:t>
                      </a:r>
                      <a:endParaRPr sz="900"/>
                    </a:p>
                  </a:txBody>
                  <a:tcPr marT="63500" marB="63500" marR="63500" marL="63500"/>
                </a:tc>
                <a:tc>
                  <a:txBody>
                    <a:bodyPr>
                      <a:noAutofit/>
                    </a:bodyPr>
                    <a:lstStyle/>
                    <a:p>
                      <a:pPr indent="0" lvl="0" marL="0" rtl="0">
                        <a:spcBef>
                          <a:spcPts val="0"/>
                        </a:spcBef>
                        <a:spcAft>
                          <a:spcPts val="0"/>
                        </a:spcAft>
                        <a:buNone/>
                      </a:pPr>
                      <a:r>
                        <a:rPr lang="en" sz="900"/>
                        <a:t>...</a:t>
                      </a:r>
                      <a:endParaRPr sz="900"/>
                    </a:p>
                  </a:txBody>
                  <a:tcPr marT="63500" marB="63500" marR="63500" marL="63500"/>
                </a:tc>
              </a:tr>
              <a:tr h="268975">
                <a:tc>
                  <a:txBody>
                    <a:bodyPr>
                      <a:noAutofit/>
                    </a:bodyPr>
                    <a:lstStyle/>
                    <a:p>
                      <a:pPr indent="0" lvl="0" marL="0" rtl="0">
                        <a:spcBef>
                          <a:spcPts val="0"/>
                        </a:spcBef>
                        <a:spcAft>
                          <a:spcPts val="0"/>
                        </a:spcAft>
                        <a:buNone/>
                      </a:pPr>
                      <a:r>
                        <a:rPr lang="en" sz="900"/>
                        <a:t>Ornn (516)</a:t>
                      </a:r>
                      <a:endParaRPr sz="900"/>
                    </a:p>
                  </a:txBody>
                  <a:tcPr marT="63500" marB="63500" marR="63500" marL="63500"/>
                </a:tc>
                <a:tc>
                  <a:txBody>
                    <a:bodyPr>
                      <a:noAutofit/>
                    </a:bodyPr>
                    <a:lstStyle/>
                    <a:p>
                      <a:pPr indent="0" lvl="0" marL="0" rtl="0">
                        <a:spcBef>
                          <a:spcPts val="0"/>
                        </a:spcBef>
                        <a:spcAft>
                          <a:spcPts val="0"/>
                        </a:spcAft>
                        <a:buNone/>
                      </a:pPr>
                      <a:r>
                        <a:rPr lang="en" sz="900"/>
                        <a:t>60886</a:t>
                      </a:r>
                      <a:endParaRPr sz="900"/>
                    </a:p>
                  </a:txBody>
                  <a:tcPr marT="63500" marB="63500" marR="63500" marL="63500"/>
                </a:tc>
              </a:tr>
              <a:tr h="268975">
                <a:tc>
                  <a:txBody>
                    <a:bodyPr>
                      <a:noAutofit/>
                    </a:bodyPr>
                    <a:lstStyle/>
                    <a:p>
                      <a:pPr indent="0" lvl="0" marL="0" rtl="0">
                        <a:spcBef>
                          <a:spcPts val="0"/>
                        </a:spcBef>
                        <a:spcAft>
                          <a:spcPts val="0"/>
                        </a:spcAft>
                        <a:buNone/>
                      </a:pPr>
                      <a:r>
                        <a:rPr lang="en" sz="900"/>
                        <a:t>Kai’Sa (145)</a:t>
                      </a:r>
                      <a:endParaRPr sz="900"/>
                    </a:p>
                  </a:txBody>
                  <a:tcPr marT="63500" marB="63500" marR="63500" marL="63500"/>
                </a:tc>
                <a:tc>
                  <a:txBody>
                    <a:bodyPr>
                      <a:noAutofit/>
                    </a:bodyPr>
                    <a:lstStyle/>
                    <a:p>
                      <a:pPr indent="0" lvl="0" marL="0" rtl="0">
                        <a:spcBef>
                          <a:spcPts val="0"/>
                        </a:spcBef>
                        <a:spcAft>
                          <a:spcPts val="0"/>
                        </a:spcAft>
                        <a:buNone/>
                      </a:pPr>
                      <a:r>
                        <a:rPr lang="en" sz="900">
                          <a:highlight>
                            <a:srgbClr val="FFFFFF"/>
                          </a:highlight>
                        </a:rPr>
                        <a:t>13676</a:t>
                      </a:r>
                      <a:endParaRPr sz="900"/>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Building the Recommender: Model Type</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Type: Collaborative filtering</a:t>
            </a:r>
            <a:endParaRPr/>
          </a:p>
          <a:p>
            <a:pPr indent="-342900" lvl="0" marL="457200" rtl="0">
              <a:spcBef>
                <a:spcPts val="1600"/>
              </a:spcBef>
              <a:spcAft>
                <a:spcPts val="0"/>
              </a:spcAft>
              <a:buSzPts val="1800"/>
              <a:buChar char="-"/>
            </a:pPr>
            <a:r>
              <a:rPr lang="en"/>
              <a:t>Typically Collaborative filtering models have issues with cold-start (not a lot of users), sparsity and new items. The champion mastery system is able to </a:t>
            </a:r>
            <a:r>
              <a:rPr lang="en"/>
              <a:t>mitigate</a:t>
            </a:r>
            <a:r>
              <a:rPr lang="en"/>
              <a:t> two of these issues. </a:t>
            </a:r>
            <a:endParaRPr/>
          </a:p>
          <a:p>
            <a:pPr indent="-342900" lvl="0" marL="457200" rtl="0">
              <a:spcBef>
                <a:spcPts val="0"/>
              </a:spcBef>
              <a:spcAft>
                <a:spcPts val="0"/>
              </a:spcAft>
              <a:buSzPts val="1800"/>
              <a:buChar char="-"/>
            </a:pPr>
            <a:r>
              <a:rPr lang="en"/>
              <a:t>Our dataset avoids cold start with 67million active users monthly in 2014. (Even if this project will only use a subset of 10k users)</a:t>
            </a:r>
            <a:endParaRPr/>
          </a:p>
          <a:p>
            <a:pPr indent="-342900" lvl="0" marL="457200" rtl="0">
              <a:spcBef>
                <a:spcPts val="0"/>
              </a:spcBef>
              <a:spcAft>
                <a:spcPts val="0"/>
              </a:spcAft>
              <a:buSzPts val="1800"/>
              <a:buChar char="-"/>
            </a:pPr>
            <a:r>
              <a:rPr lang="en"/>
              <a:t>Sparsity is not as much of an issue with so many users and 140 items. It should be easy to find other users who play the same champions.</a:t>
            </a:r>
            <a:endParaRPr/>
          </a:p>
          <a:p>
            <a:pPr indent="-342900" lvl="0" marL="457200">
              <a:spcBef>
                <a:spcPts val="0"/>
              </a:spcBef>
              <a:spcAft>
                <a:spcPts val="0"/>
              </a:spcAft>
              <a:buSzPts val="1800"/>
              <a:buChar char="-"/>
            </a:pPr>
            <a:r>
              <a:rPr lang="en"/>
              <a:t>We choose to use a collaborative filtering approach because of these benefits. The champion mastery system also lends itself to a collaborative 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