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39788E1-6078-4CDB-BE41-B7144C370265}">
  <a:tblStyle styleId="{739788E1-6078-4CDB-BE41-B7144C3702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DE618C4-DB32-4250-BC3D-3379AA4F50F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Detection of Bot users in an online auction</a:t>
            </a:r>
            <a:endParaRPr/>
          </a:p>
        </p:txBody>
      </p:sp>
      <p:sp>
        <p:nvSpPr>
          <p:cNvPr id="55" name="Shape 55"/>
          <p:cNvSpPr txBox="1"/>
          <p:nvPr>
            <p:ph idx="1" type="subTitle"/>
          </p:nvPr>
        </p:nvSpPr>
        <p:spPr>
          <a:xfrm>
            <a:off x="311700" y="28482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Springboard Data Science Career Track</a:t>
            </a:r>
            <a:endParaRPr sz="1400"/>
          </a:p>
          <a:p>
            <a:pPr indent="0" lvl="0" marL="0">
              <a:spcBef>
                <a:spcPts val="0"/>
              </a:spcBef>
              <a:spcAft>
                <a:spcPts val="0"/>
              </a:spcAft>
              <a:buNone/>
            </a:pPr>
            <a:r>
              <a:rPr lang="en" sz="1400"/>
              <a:t>Christopher Gardner</a:t>
            </a:r>
            <a:endParaRPr sz="1400"/>
          </a:p>
          <a:p>
            <a:pPr indent="0" lvl="0" marL="0">
              <a:spcBef>
                <a:spcPts val="0"/>
              </a:spcBef>
              <a:spcAft>
                <a:spcPts val="0"/>
              </a:spcAft>
              <a:buNone/>
            </a:pPr>
            <a:r>
              <a:rPr lang="en" sz="1400"/>
              <a:t>February 8th, 2018</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Steps</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Depending on the needs of the clients we will pursue optimizing the machine learning models to either minimize loss of human users (human recall) or maximize detection of bot users (bot precision). To do this we will have a few tasks.</a:t>
            </a:r>
            <a:endParaRPr/>
          </a:p>
          <a:p>
            <a:pPr indent="-342900" lvl="0" marL="457200" rtl="0">
              <a:spcBef>
                <a:spcPts val="1600"/>
              </a:spcBef>
              <a:spcAft>
                <a:spcPts val="0"/>
              </a:spcAft>
              <a:buSzPts val="1800"/>
              <a:buChar char="-"/>
            </a:pPr>
            <a:r>
              <a:rPr lang="en"/>
              <a:t>Use gridsearch and thresholding to optimize the model with respect to the score which represents the client’s needs.</a:t>
            </a:r>
            <a:endParaRPr/>
          </a:p>
          <a:p>
            <a:pPr indent="-342900" lvl="0" marL="457200">
              <a:spcBef>
                <a:spcPts val="0"/>
              </a:spcBef>
              <a:spcAft>
                <a:spcPts val="0"/>
              </a:spcAft>
              <a:buSzPts val="1800"/>
              <a:buChar char="-"/>
            </a:pPr>
            <a:r>
              <a:rPr lang="en"/>
              <a:t>Implement systems of periodic classifications adding features for repeated bot classifications. This could improve bot precision assuming that the immediate banning of bots is not a major concern for the client.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and Client</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client is a small online auction website. They have identified an issue with bot users pushing out the human bidders from being able to win bids. </a:t>
            </a:r>
            <a:endParaRPr/>
          </a:p>
          <a:p>
            <a:pPr indent="0" lvl="0" marL="0" rtl="0">
              <a:spcBef>
                <a:spcPts val="1600"/>
              </a:spcBef>
              <a:spcAft>
                <a:spcPts val="0"/>
              </a:spcAft>
              <a:buNone/>
            </a:pPr>
            <a:r>
              <a:t/>
            </a:r>
            <a:endParaRPr/>
          </a:p>
          <a:p>
            <a:pPr indent="0" lvl="0" marL="0">
              <a:spcBef>
                <a:spcPts val="1600"/>
              </a:spcBef>
              <a:spcAft>
                <a:spcPts val="1600"/>
              </a:spcAft>
              <a:buNone/>
            </a:pPr>
            <a:r>
              <a:rPr lang="en"/>
              <a:t>Bot users are problematic in an auction setting because they can submit bids much faster than human bidders. Because of this bots can get the last bid and thus win the auction much easier than their human counterparts. This would cause a negative experience for human users which are never able to win any bids due to bots bidding faster than them.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Wrangling: About the data</a:t>
            </a:r>
            <a:endParaRPr/>
          </a:p>
        </p:txBody>
      </p:sp>
      <p:sp>
        <p:nvSpPr>
          <p:cNvPr id="67" name="Shape 67"/>
          <p:cNvSpPr txBox="1"/>
          <p:nvPr>
            <p:ph idx="1" type="body"/>
          </p:nvPr>
        </p:nvSpPr>
        <p:spPr>
          <a:xfrm>
            <a:off x="311700" y="11312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data for this project is two sets of data one which includes information about different bids that have occurred in the auction and the second informs the user about which users are bots.</a:t>
            </a:r>
            <a:endParaRPr/>
          </a:p>
        </p:txBody>
      </p:sp>
      <p:pic>
        <p:nvPicPr>
          <p:cNvPr id="68" name="Shape 68"/>
          <p:cNvPicPr preferRelativeResize="0"/>
          <p:nvPr/>
        </p:nvPicPr>
        <p:blipFill>
          <a:blip r:embed="rId3">
            <a:alphaModFix/>
          </a:blip>
          <a:stretch>
            <a:fillRect/>
          </a:stretch>
        </p:blipFill>
        <p:spPr>
          <a:xfrm>
            <a:off x="442075" y="2801738"/>
            <a:ext cx="5943600" cy="1152525"/>
          </a:xfrm>
          <a:prstGeom prst="rect">
            <a:avLst/>
          </a:prstGeom>
          <a:noFill/>
          <a:ln>
            <a:noFill/>
          </a:ln>
        </p:spPr>
      </p:pic>
      <p:pic>
        <p:nvPicPr>
          <p:cNvPr id="69" name="Shape 69"/>
          <p:cNvPicPr preferRelativeResize="0"/>
          <p:nvPr/>
        </p:nvPicPr>
        <p:blipFill>
          <a:blip r:embed="rId4">
            <a:alphaModFix/>
          </a:blip>
          <a:stretch>
            <a:fillRect/>
          </a:stretch>
        </p:blipFill>
        <p:spPr>
          <a:xfrm>
            <a:off x="6551900" y="2082600"/>
            <a:ext cx="1857375" cy="2590800"/>
          </a:xfrm>
          <a:prstGeom prst="rect">
            <a:avLst/>
          </a:prstGeom>
          <a:noFill/>
          <a:ln>
            <a:noFill/>
          </a:ln>
        </p:spPr>
      </p:pic>
      <p:sp>
        <p:nvSpPr>
          <p:cNvPr id="70" name="Shape 70"/>
          <p:cNvSpPr txBox="1"/>
          <p:nvPr/>
        </p:nvSpPr>
        <p:spPr>
          <a:xfrm>
            <a:off x="722450" y="3954275"/>
            <a:ext cx="6105300" cy="1139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Above, sample of data points. Left, Number of unique values for each feature.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Wrangling</a:t>
            </a:r>
            <a:r>
              <a:rPr lang="en"/>
              <a:t>: Histograms</a:t>
            </a:r>
            <a:endParaRPr/>
          </a:p>
        </p:txBody>
      </p:sp>
      <p:sp>
        <p:nvSpPr>
          <p:cNvPr id="76" name="Shape 76"/>
          <p:cNvSpPr txBox="1"/>
          <p:nvPr>
            <p:ph idx="1" type="body"/>
          </p:nvPr>
        </p:nvSpPr>
        <p:spPr>
          <a:xfrm>
            <a:off x="285750" y="3088175"/>
            <a:ext cx="54870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The human and bot distributions for the “Time between final bid and end of auction” are very similar, thus we expect that it is not a useful feature. The other features have distinct shapes between the distributions and we will want to focus on these.</a:t>
            </a:r>
            <a:endParaRPr/>
          </a:p>
        </p:txBody>
      </p:sp>
      <p:pic>
        <p:nvPicPr>
          <p:cNvPr id="77" name="Shape 77"/>
          <p:cNvPicPr preferRelativeResize="0"/>
          <p:nvPr/>
        </p:nvPicPr>
        <p:blipFill>
          <a:blip r:embed="rId3">
            <a:alphaModFix/>
          </a:blip>
          <a:stretch>
            <a:fillRect/>
          </a:stretch>
        </p:blipFill>
        <p:spPr>
          <a:xfrm>
            <a:off x="3026100" y="1152482"/>
            <a:ext cx="2539805" cy="1826887"/>
          </a:xfrm>
          <a:prstGeom prst="rect">
            <a:avLst/>
          </a:prstGeom>
          <a:noFill/>
          <a:ln>
            <a:noFill/>
          </a:ln>
        </p:spPr>
      </p:pic>
      <p:pic>
        <p:nvPicPr>
          <p:cNvPr id="78" name="Shape 78"/>
          <p:cNvPicPr preferRelativeResize="0"/>
          <p:nvPr/>
        </p:nvPicPr>
        <p:blipFill>
          <a:blip r:embed="rId4">
            <a:alphaModFix/>
          </a:blip>
          <a:stretch>
            <a:fillRect/>
          </a:stretch>
        </p:blipFill>
        <p:spPr>
          <a:xfrm>
            <a:off x="447893" y="1228213"/>
            <a:ext cx="2364869" cy="1675411"/>
          </a:xfrm>
          <a:prstGeom prst="rect">
            <a:avLst/>
          </a:prstGeom>
          <a:noFill/>
          <a:ln>
            <a:noFill/>
          </a:ln>
        </p:spPr>
      </p:pic>
      <p:pic>
        <p:nvPicPr>
          <p:cNvPr id="79" name="Shape 79"/>
          <p:cNvPicPr preferRelativeResize="0"/>
          <p:nvPr/>
        </p:nvPicPr>
        <p:blipFill>
          <a:blip r:embed="rId5">
            <a:alphaModFix/>
          </a:blip>
          <a:stretch>
            <a:fillRect/>
          </a:stretch>
        </p:blipFill>
        <p:spPr>
          <a:xfrm>
            <a:off x="5798695" y="2961113"/>
            <a:ext cx="2624033" cy="1826887"/>
          </a:xfrm>
          <a:prstGeom prst="rect">
            <a:avLst/>
          </a:prstGeom>
          <a:noFill/>
          <a:ln>
            <a:noFill/>
          </a:ln>
        </p:spPr>
      </p:pic>
      <p:pic>
        <p:nvPicPr>
          <p:cNvPr id="80" name="Shape 80"/>
          <p:cNvPicPr preferRelativeResize="0"/>
          <p:nvPr/>
        </p:nvPicPr>
        <p:blipFill>
          <a:blip r:embed="rId6">
            <a:alphaModFix/>
          </a:blip>
          <a:stretch>
            <a:fillRect/>
          </a:stretch>
        </p:blipFill>
        <p:spPr>
          <a:xfrm>
            <a:off x="5934896" y="1152469"/>
            <a:ext cx="2539800" cy="17179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Wrangling</a:t>
            </a:r>
            <a:r>
              <a:rPr lang="en"/>
              <a:t>: Stacked Bar Charts</a:t>
            </a:r>
            <a:endParaRPr/>
          </a:p>
        </p:txBody>
      </p:sp>
      <p:sp>
        <p:nvSpPr>
          <p:cNvPr id="86" name="Shape 86"/>
          <p:cNvSpPr txBox="1"/>
          <p:nvPr>
            <p:ph idx="1" type="body"/>
          </p:nvPr>
        </p:nvSpPr>
        <p:spPr>
          <a:xfrm>
            <a:off x="311700" y="34307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Stacked bar charts let us determine if certain locations are significant indicators a bidder being a bot. Both of these features seem to have values which significantly indicate a user being a bot. However to </a:t>
            </a:r>
            <a:r>
              <a:rPr lang="en"/>
              <a:t>obtain</a:t>
            </a:r>
            <a:r>
              <a:rPr lang="en"/>
              <a:t> a plot URL data had to be truncated so much that only 5-10 urls having bots come from them is not useful. (1786351 unique URLs.</a:t>
            </a:r>
            <a:endParaRPr/>
          </a:p>
        </p:txBody>
      </p:sp>
      <p:pic>
        <p:nvPicPr>
          <p:cNvPr id="87" name="Shape 87"/>
          <p:cNvPicPr preferRelativeResize="0"/>
          <p:nvPr/>
        </p:nvPicPr>
        <p:blipFill>
          <a:blip r:embed="rId3">
            <a:alphaModFix/>
          </a:blip>
          <a:stretch>
            <a:fillRect/>
          </a:stretch>
        </p:blipFill>
        <p:spPr>
          <a:xfrm>
            <a:off x="4947525" y="970875"/>
            <a:ext cx="3705225" cy="2647950"/>
          </a:xfrm>
          <a:prstGeom prst="rect">
            <a:avLst/>
          </a:prstGeom>
          <a:noFill/>
          <a:ln>
            <a:noFill/>
          </a:ln>
        </p:spPr>
      </p:pic>
      <p:pic>
        <p:nvPicPr>
          <p:cNvPr id="88" name="Shape 88"/>
          <p:cNvPicPr preferRelativeResize="0"/>
          <p:nvPr/>
        </p:nvPicPr>
        <p:blipFill>
          <a:blip r:embed="rId4">
            <a:alphaModFix/>
          </a:blip>
          <a:stretch>
            <a:fillRect/>
          </a:stretch>
        </p:blipFill>
        <p:spPr>
          <a:xfrm>
            <a:off x="843550" y="970875"/>
            <a:ext cx="3705225" cy="26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Inferential Statistics: t-test and chi-squared</a:t>
            </a:r>
            <a:endParaRPr/>
          </a:p>
        </p:txBody>
      </p:sp>
      <p:sp>
        <p:nvSpPr>
          <p:cNvPr id="94" name="Shape 94"/>
          <p:cNvSpPr txBox="1"/>
          <p:nvPr>
            <p:ph idx="1" type="body"/>
          </p:nvPr>
        </p:nvSpPr>
        <p:spPr>
          <a:xfrm>
            <a:off x="311700" y="1075525"/>
            <a:ext cx="4857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Trends from data visualization are confirmed with statistics. URL was not useful and Country of bid was significant as expected (Right).  Surprisingly the time between final bid and bid end is significant which we did not expect from visualization.</a:t>
            </a:r>
            <a:endParaRPr sz="1600"/>
          </a:p>
        </p:txBody>
      </p:sp>
      <p:graphicFrame>
        <p:nvGraphicFramePr>
          <p:cNvPr id="95" name="Shape 95"/>
          <p:cNvGraphicFramePr/>
          <p:nvPr/>
        </p:nvGraphicFramePr>
        <p:xfrm>
          <a:off x="789288" y="2822675"/>
          <a:ext cx="3000000" cy="3000000"/>
        </p:xfrm>
        <a:graphic>
          <a:graphicData uri="http://schemas.openxmlformats.org/drawingml/2006/table">
            <a:tbl>
              <a:tblPr>
                <a:noFill/>
                <a:tableStyleId>{739788E1-6078-4CDB-BE41-B7144C370265}</a:tableStyleId>
              </a:tblPr>
              <a:tblGrid>
                <a:gridCol w="2455525"/>
                <a:gridCol w="2455525"/>
                <a:gridCol w="2455525"/>
              </a:tblGrid>
              <a:tr h="220575">
                <a:tc>
                  <a:txBody>
                    <a:bodyPr>
                      <a:noAutofit/>
                    </a:bodyPr>
                    <a:lstStyle/>
                    <a:p>
                      <a:pPr indent="0" lvl="0" marL="0" rtl="0">
                        <a:spcBef>
                          <a:spcPts val="0"/>
                        </a:spcBef>
                        <a:spcAft>
                          <a:spcPts val="0"/>
                        </a:spcAft>
                        <a:buNone/>
                      </a:pPr>
                      <a:r>
                        <a:rPr lang="en" sz="1100"/>
                        <a:t>Feature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P-value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Significant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575">
                <a:tc>
                  <a:txBody>
                    <a:bodyPr>
                      <a:noAutofit/>
                    </a:bodyPr>
                    <a:lstStyle/>
                    <a:p>
                      <a:pPr indent="0" lvl="0" marL="0" rtl="0">
                        <a:spcBef>
                          <a:spcPts val="0"/>
                        </a:spcBef>
                        <a:spcAft>
                          <a:spcPts val="0"/>
                        </a:spcAft>
                        <a:buNone/>
                      </a:pPr>
                      <a:r>
                        <a:rPr lang="en" sz="1100"/>
                        <a:t># of Auction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4.7e-9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575">
                <a:tc>
                  <a:txBody>
                    <a:bodyPr>
                      <a:noAutofit/>
                    </a:bodyPr>
                    <a:lstStyle/>
                    <a:p>
                      <a:pPr indent="0" lvl="0" marL="0" rtl="0">
                        <a:spcBef>
                          <a:spcPts val="0"/>
                        </a:spcBef>
                        <a:spcAft>
                          <a:spcPts val="0"/>
                        </a:spcAft>
                        <a:buNone/>
                      </a:pPr>
                      <a:r>
                        <a:rPr lang="en" sz="1100"/>
                        <a:t># of total bids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0.01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575">
                <a:tc>
                  <a:txBody>
                    <a:bodyPr>
                      <a:noAutofit/>
                    </a:bodyPr>
                    <a:lstStyle/>
                    <a:p>
                      <a:pPr indent="0" lvl="0" marL="0" rtl="0">
                        <a:spcBef>
                          <a:spcPts val="0"/>
                        </a:spcBef>
                        <a:spcAft>
                          <a:spcPts val="0"/>
                        </a:spcAft>
                        <a:buNone/>
                      </a:pPr>
                      <a:r>
                        <a:rPr lang="en" sz="1100"/>
                        <a:t># of bids / auction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1.7e-8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575">
                <a:tc>
                  <a:txBody>
                    <a:bodyPr>
                      <a:noAutofit/>
                    </a:bodyPr>
                    <a:lstStyle/>
                    <a:p>
                      <a:pPr indent="0" lvl="0" marL="0" rtl="0">
                        <a:spcBef>
                          <a:spcPts val="0"/>
                        </a:spcBef>
                        <a:spcAft>
                          <a:spcPts val="0"/>
                        </a:spcAft>
                        <a:buNone/>
                      </a:pPr>
                      <a:r>
                        <a:rPr lang="en" sz="1100"/>
                        <a:t># of unique urls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0.43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No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575">
                <a:tc>
                  <a:txBody>
                    <a:bodyPr>
                      <a:noAutofit/>
                    </a:bodyPr>
                    <a:lstStyle/>
                    <a:p>
                      <a:pPr indent="0" lvl="0" marL="0" rtl="0">
                        <a:spcBef>
                          <a:spcPts val="0"/>
                        </a:spcBef>
                        <a:spcAft>
                          <a:spcPts val="0"/>
                        </a:spcAft>
                        <a:buNone/>
                      </a:pPr>
                      <a:r>
                        <a:rPr lang="en" sz="1100"/>
                        <a:t>Shortest time between bids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0575">
                <a:tc>
                  <a:txBody>
                    <a:bodyPr>
                      <a:noAutofit/>
                    </a:bodyPr>
                    <a:lstStyle/>
                    <a:p>
                      <a:pPr indent="0" lvl="0" marL="0" rtl="0">
                        <a:spcBef>
                          <a:spcPts val="0"/>
                        </a:spcBef>
                        <a:spcAft>
                          <a:spcPts val="0"/>
                        </a:spcAft>
                        <a:buNone/>
                      </a:pPr>
                      <a:r>
                        <a:rPr lang="en" sz="1100"/>
                        <a:t>Final bid time -&gt; bid end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96" name="Shape 96"/>
          <p:cNvGraphicFramePr/>
          <p:nvPr/>
        </p:nvGraphicFramePr>
        <p:xfrm>
          <a:off x="5714375" y="1243775"/>
          <a:ext cx="3000000" cy="3000000"/>
        </p:xfrm>
        <a:graphic>
          <a:graphicData uri="http://schemas.openxmlformats.org/drawingml/2006/table">
            <a:tbl>
              <a:tblPr>
                <a:noFill/>
                <a:tableStyleId>{739788E1-6078-4CDB-BE41-B7144C370265}</a:tableStyleId>
              </a:tblPr>
              <a:tblGrid>
                <a:gridCol w="1007325"/>
                <a:gridCol w="1007325"/>
                <a:gridCol w="1007325"/>
              </a:tblGrid>
              <a:tr h="306150">
                <a:tc>
                  <a:txBody>
                    <a:bodyPr>
                      <a:noAutofit/>
                    </a:bodyPr>
                    <a:lstStyle/>
                    <a:p>
                      <a:pPr indent="0" lvl="0" marL="0" rtl="0">
                        <a:spcBef>
                          <a:spcPts val="0"/>
                        </a:spcBef>
                        <a:spcAft>
                          <a:spcPts val="0"/>
                        </a:spcAft>
                        <a:buNone/>
                      </a:pPr>
                      <a:r>
                        <a:rPr lang="en" sz="1100"/>
                        <a:t>Feature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P-value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Significant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6150">
                <a:tc>
                  <a:txBody>
                    <a:bodyPr>
                      <a:noAutofit/>
                    </a:bodyPr>
                    <a:lstStyle/>
                    <a:p>
                      <a:pPr indent="0" lvl="0" marL="0" rtl="0">
                        <a:spcBef>
                          <a:spcPts val="0"/>
                        </a:spcBef>
                        <a:spcAft>
                          <a:spcPts val="0"/>
                        </a:spcAft>
                        <a:buNone/>
                      </a:pPr>
                      <a:r>
                        <a:rPr lang="en" sz="1100"/>
                        <a:t>URL of bid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0.89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No</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6150">
                <a:tc>
                  <a:txBody>
                    <a:bodyPr>
                      <a:noAutofit/>
                    </a:bodyPr>
                    <a:lstStyle/>
                    <a:p>
                      <a:pPr indent="0" lvl="0" marL="0" rtl="0">
                        <a:spcBef>
                          <a:spcPts val="0"/>
                        </a:spcBef>
                        <a:spcAft>
                          <a:spcPts val="0"/>
                        </a:spcAft>
                        <a:buNone/>
                      </a:pPr>
                      <a:r>
                        <a:rPr lang="en" sz="1100"/>
                        <a:t>IP of bid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No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6150">
                <a:tc>
                  <a:txBody>
                    <a:bodyPr>
                      <a:noAutofit/>
                    </a:bodyPr>
                    <a:lstStyle/>
                    <a:p>
                      <a:pPr indent="0" lvl="0" marL="0" rtl="0">
                        <a:spcBef>
                          <a:spcPts val="0"/>
                        </a:spcBef>
                        <a:spcAft>
                          <a:spcPts val="0"/>
                        </a:spcAft>
                        <a:buNone/>
                      </a:pPr>
                      <a:r>
                        <a:rPr lang="en" sz="1100"/>
                        <a:t>Country of bid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t>Yes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 Sampling Training data</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The training data is skewed towards humans bidders (1328) which causes bot bidders (75) to be drowned out. Different sampling techniques are used to correct this and a few a compared below using AUC score as a determining factor. Undersampling is the most valuable sampling method shown with an AUC score of 0.88</a:t>
            </a:r>
            <a:endParaRPr/>
          </a:p>
        </p:txBody>
      </p:sp>
      <p:pic>
        <p:nvPicPr>
          <p:cNvPr id="103" name="Shape 103"/>
          <p:cNvPicPr preferRelativeResize="0"/>
          <p:nvPr/>
        </p:nvPicPr>
        <p:blipFill>
          <a:blip r:embed="rId3">
            <a:alphaModFix/>
          </a:blip>
          <a:stretch>
            <a:fillRect/>
          </a:stretch>
        </p:blipFill>
        <p:spPr>
          <a:xfrm>
            <a:off x="3332729" y="2821425"/>
            <a:ext cx="2483528" cy="2229543"/>
          </a:xfrm>
          <a:prstGeom prst="rect">
            <a:avLst/>
          </a:prstGeom>
          <a:noFill/>
          <a:ln>
            <a:noFill/>
          </a:ln>
        </p:spPr>
      </p:pic>
      <p:pic>
        <p:nvPicPr>
          <p:cNvPr id="104" name="Shape 104"/>
          <p:cNvPicPr preferRelativeResize="0"/>
          <p:nvPr/>
        </p:nvPicPr>
        <p:blipFill>
          <a:blip r:embed="rId4">
            <a:alphaModFix/>
          </a:blip>
          <a:stretch>
            <a:fillRect/>
          </a:stretch>
        </p:blipFill>
        <p:spPr>
          <a:xfrm>
            <a:off x="525800" y="2821425"/>
            <a:ext cx="2504713" cy="2225663"/>
          </a:xfrm>
          <a:prstGeom prst="rect">
            <a:avLst/>
          </a:prstGeom>
          <a:noFill/>
          <a:ln>
            <a:noFill/>
          </a:ln>
        </p:spPr>
      </p:pic>
      <p:pic>
        <p:nvPicPr>
          <p:cNvPr id="105" name="Shape 105"/>
          <p:cNvPicPr preferRelativeResize="0"/>
          <p:nvPr/>
        </p:nvPicPr>
        <p:blipFill>
          <a:blip r:embed="rId5">
            <a:alphaModFix/>
          </a:blip>
          <a:stretch>
            <a:fillRect/>
          </a:stretch>
        </p:blipFill>
        <p:spPr>
          <a:xfrm>
            <a:off x="6118474" y="2821425"/>
            <a:ext cx="2546696" cy="2221967"/>
          </a:xfrm>
          <a:prstGeom prst="rect">
            <a:avLst/>
          </a:prstGeom>
          <a:noFill/>
          <a:ln>
            <a:noFill/>
          </a:ln>
        </p:spPr>
      </p:pic>
      <p:sp>
        <p:nvSpPr>
          <p:cNvPr id="106" name="Shape 106"/>
          <p:cNvSpPr txBox="1"/>
          <p:nvPr/>
        </p:nvSpPr>
        <p:spPr>
          <a:xfrm>
            <a:off x="926630" y="3372680"/>
            <a:ext cx="2103600" cy="2655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0.880030181087</a:t>
            </a:r>
            <a:endParaRPr sz="1050">
              <a:highlight>
                <a:srgbClr val="FFFFFF"/>
              </a:highlight>
            </a:endParaRPr>
          </a:p>
        </p:txBody>
      </p:sp>
      <p:sp>
        <p:nvSpPr>
          <p:cNvPr id="107" name="Shape 107"/>
          <p:cNvSpPr txBox="1"/>
          <p:nvPr/>
        </p:nvSpPr>
        <p:spPr>
          <a:xfrm>
            <a:off x="3730533" y="3370366"/>
            <a:ext cx="2085600" cy="26601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0.848214285714</a:t>
            </a:r>
            <a:endParaRPr sz="1050">
              <a:highlight>
                <a:srgbClr val="FFFFFF"/>
              </a:highlight>
            </a:endParaRPr>
          </a:p>
        </p:txBody>
      </p:sp>
      <p:sp>
        <p:nvSpPr>
          <p:cNvPr id="108" name="Shape 108"/>
          <p:cNvSpPr txBox="1"/>
          <p:nvPr/>
        </p:nvSpPr>
        <p:spPr>
          <a:xfrm>
            <a:off x="6693813" y="3377359"/>
            <a:ext cx="2138400" cy="2650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0.835261569416</a:t>
            </a:r>
            <a:endParaRPr sz="10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Machine Learning: Testing Models</a:t>
            </a:r>
            <a:endParaRPr/>
          </a:p>
        </p:txBody>
      </p:sp>
      <p:sp>
        <p:nvSpPr>
          <p:cNvPr id="114" name="Shape 114"/>
          <p:cNvSpPr txBox="1"/>
          <p:nvPr>
            <p:ph idx="1" type="body"/>
          </p:nvPr>
        </p:nvSpPr>
        <p:spPr>
          <a:xfrm>
            <a:off x="311700" y="1152475"/>
            <a:ext cx="32880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Using undersampling as common method, the random forest model proved to have the best AUC score. However the logistic regression model was a close second so both will be analyzed more in depth.</a:t>
            </a:r>
            <a:endParaRPr/>
          </a:p>
        </p:txBody>
      </p:sp>
      <p:pic>
        <p:nvPicPr>
          <p:cNvPr id="115" name="Shape 115"/>
          <p:cNvPicPr preferRelativeResize="0"/>
          <p:nvPr/>
        </p:nvPicPr>
        <p:blipFill>
          <a:blip r:embed="rId3">
            <a:alphaModFix/>
          </a:blip>
          <a:stretch>
            <a:fillRect/>
          </a:stretch>
        </p:blipFill>
        <p:spPr>
          <a:xfrm>
            <a:off x="6468201" y="1212299"/>
            <a:ext cx="2494492" cy="1635071"/>
          </a:xfrm>
          <a:prstGeom prst="rect">
            <a:avLst/>
          </a:prstGeom>
          <a:noFill/>
          <a:ln>
            <a:noFill/>
          </a:ln>
        </p:spPr>
      </p:pic>
      <p:sp>
        <p:nvSpPr>
          <p:cNvPr id="116" name="Shape 116"/>
          <p:cNvSpPr txBox="1"/>
          <p:nvPr/>
        </p:nvSpPr>
        <p:spPr>
          <a:xfrm>
            <a:off x="6949498" y="1582537"/>
            <a:ext cx="2194500" cy="2043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0.913135060362</a:t>
            </a:r>
            <a:endParaRPr sz="1050">
              <a:highlight>
                <a:srgbClr val="FFFFFF"/>
              </a:highlight>
            </a:endParaRPr>
          </a:p>
        </p:txBody>
      </p:sp>
      <p:pic>
        <p:nvPicPr>
          <p:cNvPr id="117" name="Shape 117"/>
          <p:cNvPicPr preferRelativeResize="0"/>
          <p:nvPr/>
        </p:nvPicPr>
        <p:blipFill>
          <a:blip r:embed="rId4">
            <a:alphaModFix/>
          </a:blip>
          <a:stretch>
            <a:fillRect/>
          </a:stretch>
        </p:blipFill>
        <p:spPr>
          <a:xfrm>
            <a:off x="6409109" y="2983155"/>
            <a:ext cx="2612658" cy="1712526"/>
          </a:xfrm>
          <a:prstGeom prst="rect">
            <a:avLst/>
          </a:prstGeom>
          <a:noFill/>
          <a:ln>
            <a:noFill/>
          </a:ln>
        </p:spPr>
      </p:pic>
      <p:sp>
        <p:nvSpPr>
          <p:cNvPr id="118" name="Shape 118"/>
          <p:cNvSpPr txBox="1"/>
          <p:nvPr/>
        </p:nvSpPr>
        <p:spPr>
          <a:xfrm>
            <a:off x="6949498" y="3447098"/>
            <a:ext cx="2194500" cy="2043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0.832180583501</a:t>
            </a:r>
            <a:endParaRPr sz="1050">
              <a:highlight>
                <a:srgbClr val="FFFFFF"/>
              </a:highlight>
            </a:endParaRPr>
          </a:p>
        </p:txBody>
      </p:sp>
      <p:pic>
        <p:nvPicPr>
          <p:cNvPr id="119" name="Shape 119"/>
          <p:cNvPicPr preferRelativeResize="0"/>
          <p:nvPr/>
        </p:nvPicPr>
        <p:blipFill>
          <a:blip r:embed="rId5">
            <a:alphaModFix/>
          </a:blip>
          <a:stretch>
            <a:fillRect/>
          </a:stretch>
        </p:blipFill>
        <p:spPr>
          <a:xfrm>
            <a:off x="3710049" y="1212299"/>
            <a:ext cx="2612658" cy="1712526"/>
          </a:xfrm>
          <a:prstGeom prst="rect">
            <a:avLst/>
          </a:prstGeom>
          <a:noFill/>
          <a:ln>
            <a:noFill/>
          </a:ln>
        </p:spPr>
      </p:pic>
      <p:sp>
        <p:nvSpPr>
          <p:cNvPr id="120" name="Shape 120"/>
          <p:cNvSpPr txBox="1"/>
          <p:nvPr/>
        </p:nvSpPr>
        <p:spPr>
          <a:xfrm>
            <a:off x="4315920" y="1626231"/>
            <a:ext cx="2194500" cy="2043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0.880030181087</a:t>
            </a:r>
            <a:endParaRPr sz="1050">
              <a:highlight>
                <a:srgbClr val="FFFFFF"/>
              </a:highlight>
            </a:endParaRPr>
          </a:p>
        </p:txBody>
      </p:sp>
      <p:pic>
        <p:nvPicPr>
          <p:cNvPr id="121" name="Shape 121"/>
          <p:cNvPicPr preferRelativeResize="0"/>
          <p:nvPr/>
        </p:nvPicPr>
        <p:blipFill>
          <a:blip r:embed="rId6">
            <a:alphaModFix/>
          </a:blip>
          <a:stretch>
            <a:fillRect/>
          </a:stretch>
        </p:blipFill>
        <p:spPr>
          <a:xfrm>
            <a:off x="3710049" y="2983155"/>
            <a:ext cx="2612658" cy="1712526"/>
          </a:xfrm>
          <a:prstGeom prst="rect">
            <a:avLst/>
          </a:prstGeom>
          <a:noFill/>
          <a:ln>
            <a:noFill/>
          </a:ln>
        </p:spPr>
      </p:pic>
      <p:sp>
        <p:nvSpPr>
          <p:cNvPr id="122" name="Shape 122"/>
          <p:cNvSpPr txBox="1"/>
          <p:nvPr/>
        </p:nvSpPr>
        <p:spPr>
          <a:xfrm>
            <a:off x="4315922" y="3447109"/>
            <a:ext cx="2194500" cy="20433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50">
                <a:highlight>
                  <a:srgbClr val="FFFFFF"/>
                </a:highlight>
              </a:rPr>
              <a:t>AUC score: 0.773547535211</a:t>
            </a:r>
            <a:endParaRPr sz="105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 Thoughts</a:t>
            </a:r>
            <a:endParaRPr/>
          </a:p>
        </p:txBody>
      </p:sp>
      <p:sp>
        <p:nvSpPr>
          <p:cNvPr id="128" name="Shape 128"/>
          <p:cNvSpPr txBox="1"/>
          <p:nvPr>
            <p:ph idx="1" type="body"/>
          </p:nvPr>
        </p:nvSpPr>
        <p:spPr>
          <a:xfrm>
            <a:off x="311700" y="1152475"/>
            <a:ext cx="49977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Logistic regression outperforms the random forest model in precision but not recall of bots. This represents random forest identifying more bots but logreg having less false positive bots. The client will need to determine which is the most useful to them. </a:t>
            </a:r>
            <a:endParaRPr/>
          </a:p>
        </p:txBody>
      </p:sp>
      <p:graphicFrame>
        <p:nvGraphicFramePr>
          <p:cNvPr id="129" name="Shape 129"/>
          <p:cNvGraphicFramePr/>
          <p:nvPr/>
        </p:nvGraphicFramePr>
        <p:xfrm>
          <a:off x="1514525" y="3884750"/>
          <a:ext cx="3000000" cy="3000000"/>
        </p:xfrm>
        <a:graphic>
          <a:graphicData uri="http://schemas.openxmlformats.org/drawingml/2006/table">
            <a:tbl>
              <a:tblPr>
                <a:noFill/>
                <a:tableStyleId>{ADE618C4-DB32-4250-BC3D-3379AA4F50FE}</a:tableStyleId>
              </a:tblPr>
              <a:tblGrid>
                <a:gridCol w="1188725"/>
                <a:gridCol w="1188725"/>
                <a:gridCol w="1188725"/>
                <a:gridCol w="1188725"/>
                <a:gridCol w="1188725"/>
              </a:tblGrid>
              <a:tr h="12700">
                <a:tc>
                  <a:txBody>
                    <a:bodyPr>
                      <a:noAutofit/>
                    </a:bodyPr>
                    <a:lstStyle/>
                    <a:p>
                      <a:pPr indent="0" lvl="0" marL="0" rtl="0">
                        <a:spcBef>
                          <a:spcPts val="0"/>
                        </a:spcBef>
                        <a:spcAft>
                          <a:spcPts val="0"/>
                        </a:spcAft>
                        <a:buNone/>
                      </a:pPr>
                      <a:r>
                        <a:rPr lang="en" sz="1100"/>
                        <a:t>Data</a:t>
                      </a:r>
                      <a:endParaRPr sz="1100"/>
                    </a:p>
                  </a:txBody>
                  <a:tcPr marT="63500" marB="63500" marR="63500" marL="63500"/>
                </a:tc>
                <a:tc>
                  <a:txBody>
                    <a:bodyPr>
                      <a:noAutofit/>
                    </a:bodyPr>
                    <a:lstStyle/>
                    <a:p>
                      <a:pPr indent="0" lvl="0" marL="0" rtl="0">
                        <a:spcBef>
                          <a:spcPts val="0"/>
                        </a:spcBef>
                        <a:spcAft>
                          <a:spcPts val="0"/>
                        </a:spcAft>
                        <a:buNone/>
                      </a:pPr>
                      <a:r>
                        <a:rPr lang="en" sz="1100"/>
                        <a:t>Precision</a:t>
                      </a:r>
                      <a:endParaRPr sz="1100"/>
                    </a:p>
                  </a:txBody>
                  <a:tcPr marT="63500" marB="63500" marR="63500" marL="63500"/>
                </a:tc>
                <a:tc>
                  <a:txBody>
                    <a:bodyPr>
                      <a:noAutofit/>
                    </a:bodyPr>
                    <a:lstStyle/>
                    <a:p>
                      <a:pPr indent="0" lvl="0" marL="0" rtl="0">
                        <a:spcBef>
                          <a:spcPts val="0"/>
                        </a:spcBef>
                        <a:spcAft>
                          <a:spcPts val="0"/>
                        </a:spcAft>
                        <a:buNone/>
                      </a:pPr>
                      <a:r>
                        <a:rPr lang="en" sz="1100"/>
                        <a:t>Recall</a:t>
                      </a:r>
                      <a:endParaRPr sz="1100"/>
                    </a:p>
                  </a:txBody>
                  <a:tcPr marT="63500" marB="63500" marR="63500" marL="63500"/>
                </a:tc>
                <a:tc>
                  <a:txBody>
                    <a:bodyPr>
                      <a:noAutofit/>
                    </a:bodyPr>
                    <a:lstStyle/>
                    <a:p>
                      <a:pPr indent="0" lvl="0" marL="0" rtl="0">
                        <a:spcBef>
                          <a:spcPts val="0"/>
                        </a:spcBef>
                        <a:spcAft>
                          <a:spcPts val="0"/>
                        </a:spcAft>
                        <a:buNone/>
                      </a:pPr>
                      <a:r>
                        <a:rPr lang="en" sz="1100"/>
                        <a:t>F1-Score</a:t>
                      </a:r>
                      <a:endParaRPr sz="1100"/>
                    </a:p>
                  </a:txBody>
                  <a:tcPr marT="63500" marB="63500" marR="63500" marL="63500"/>
                </a:tc>
                <a:tc>
                  <a:txBody>
                    <a:bodyPr>
                      <a:noAutofit/>
                    </a:bodyPr>
                    <a:lstStyle/>
                    <a:p>
                      <a:pPr indent="0" lvl="0" marL="0" rtl="0">
                        <a:spcBef>
                          <a:spcPts val="0"/>
                        </a:spcBef>
                        <a:spcAft>
                          <a:spcPts val="0"/>
                        </a:spcAft>
                        <a:buNone/>
                      </a:pPr>
                      <a:r>
                        <a:rPr lang="en" sz="1100"/>
                        <a:t>AUC Score</a:t>
                      </a:r>
                      <a:endParaRPr sz="1100"/>
                    </a:p>
                  </a:txBody>
                  <a:tcPr marT="63500" marB="63500" marR="63500" marL="63500"/>
                </a:tc>
              </a:tr>
              <a:tr h="12700">
                <a:tc>
                  <a:txBody>
                    <a:bodyPr>
                      <a:noAutofit/>
                    </a:bodyPr>
                    <a:lstStyle/>
                    <a:p>
                      <a:pPr indent="0" lvl="0" marL="0" rtl="0">
                        <a:spcBef>
                          <a:spcPts val="0"/>
                        </a:spcBef>
                        <a:spcAft>
                          <a:spcPts val="0"/>
                        </a:spcAft>
                        <a:buNone/>
                      </a:pPr>
                      <a:r>
                        <a:rPr lang="en" sz="1100"/>
                        <a:t>LogReg Bot </a:t>
                      </a:r>
                      <a:endParaRPr sz="1100"/>
                    </a:p>
                  </a:txBody>
                  <a:tcPr marT="63500" marB="63500" marR="63500" marL="63500"/>
                </a:tc>
                <a:tc>
                  <a:txBody>
                    <a:bodyPr>
                      <a:noAutofit/>
                    </a:bodyPr>
                    <a:lstStyle/>
                    <a:p>
                      <a:pPr indent="0" lvl="0" marL="0" rtl="0">
                        <a:spcBef>
                          <a:spcPts val="0"/>
                        </a:spcBef>
                        <a:spcAft>
                          <a:spcPts val="0"/>
                        </a:spcAft>
                        <a:buNone/>
                      </a:pPr>
                      <a:r>
                        <a:rPr lang="en" sz="1100"/>
                        <a:t>0.22</a:t>
                      </a:r>
                      <a:endParaRPr sz="1100"/>
                    </a:p>
                  </a:txBody>
                  <a:tcPr marT="63500" marB="63500" marR="63500" marL="63500"/>
                </a:tc>
                <a:tc>
                  <a:txBody>
                    <a:bodyPr>
                      <a:noAutofit/>
                    </a:bodyPr>
                    <a:lstStyle/>
                    <a:p>
                      <a:pPr indent="0" lvl="0" marL="0" rtl="0">
                        <a:spcBef>
                          <a:spcPts val="0"/>
                        </a:spcBef>
                        <a:spcAft>
                          <a:spcPts val="0"/>
                        </a:spcAft>
                        <a:buNone/>
                      </a:pPr>
                      <a:r>
                        <a:rPr lang="en" sz="1100"/>
                        <a:t>0.86</a:t>
                      </a:r>
                      <a:endParaRPr sz="1100"/>
                    </a:p>
                  </a:txBody>
                  <a:tcPr marT="63500" marB="63500" marR="63500" marL="63500"/>
                </a:tc>
                <a:tc>
                  <a:txBody>
                    <a:bodyPr>
                      <a:noAutofit/>
                    </a:bodyPr>
                    <a:lstStyle/>
                    <a:p>
                      <a:pPr indent="0" lvl="0" marL="0" rtl="0">
                        <a:spcBef>
                          <a:spcPts val="0"/>
                        </a:spcBef>
                        <a:spcAft>
                          <a:spcPts val="0"/>
                        </a:spcAft>
                        <a:buNone/>
                      </a:pPr>
                      <a:r>
                        <a:rPr lang="en" sz="1100"/>
                        <a:t>0.35</a:t>
                      </a:r>
                      <a:endParaRPr sz="1100"/>
                    </a:p>
                  </a:txBody>
                  <a:tcPr marT="63500" marB="63500" marR="63500" marL="63500"/>
                </a:tc>
                <a:tc>
                  <a:txBody>
                    <a:bodyPr>
                      <a:noAutofit/>
                    </a:bodyPr>
                    <a:lstStyle/>
                    <a:p>
                      <a:pPr indent="0" lvl="0" marL="0" rtl="0">
                        <a:spcBef>
                          <a:spcPts val="0"/>
                        </a:spcBef>
                        <a:spcAft>
                          <a:spcPts val="0"/>
                        </a:spcAft>
                        <a:buNone/>
                      </a:pPr>
                      <a:r>
                        <a:rPr lang="en" sz="1100"/>
                        <a:t>0.88</a:t>
                      </a:r>
                      <a:endParaRPr sz="1100"/>
                    </a:p>
                  </a:txBody>
                  <a:tcPr marT="63500" marB="63500" marR="63500" marL="63500"/>
                </a:tc>
              </a:tr>
              <a:tr h="12700">
                <a:tc>
                  <a:txBody>
                    <a:bodyPr>
                      <a:noAutofit/>
                    </a:bodyPr>
                    <a:lstStyle/>
                    <a:p>
                      <a:pPr indent="0" lvl="0" marL="0" rtl="0">
                        <a:spcBef>
                          <a:spcPts val="0"/>
                        </a:spcBef>
                        <a:spcAft>
                          <a:spcPts val="0"/>
                        </a:spcAft>
                        <a:buNone/>
                      </a:pPr>
                      <a:r>
                        <a:rPr lang="en" sz="1100"/>
                        <a:t>Forest Bot</a:t>
                      </a:r>
                      <a:endParaRPr sz="1100"/>
                    </a:p>
                  </a:txBody>
                  <a:tcPr marT="63500" marB="63500" marR="63500" marL="63500"/>
                </a:tc>
                <a:tc>
                  <a:txBody>
                    <a:bodyPr>
                      <a:noAutofit/>
                    </a:bodyPr>
                    <a:lstStyle/>
                    <a:p>
                      <a:pPr indent="0" lvl="0" marL="0" rtl="0">
                        <a:spcBef>
                          <a:spcPts val="0"/>
                        </a:spcBef>
                        <a:spcAft>
                          <a:spcPts val="0"/>
                        </a:spcAft>
                        <a:buNone/>
                      </a:pPr>
                      <a:r>
                        <a:rPr lang="en" sz="1100"/>
                        <a:t>0.19</a:t>
                      </a:r>
                      <a:endParaRPr sz="1100"/>
                    </a:p>
                  </a:txBody>
                  <a:tcPr marT="63500" marB="63500" marR="63500" marL="63500"/>
                </a:tc>
                <a:tc>
                  <a:txBody>
                    <a:bodyPr>
                      <a:noAutofit/>
                    </a:bodyPr>
                    <a:lstStyle/>
                    <a:p>
                      <a:pPr indent="0" lvl="0" marL="0" rtl="0">
                        <a:spcBef>
                          <a:spcPts val="0"/>
                        </a:spcBef>
                        <a:spcAft>
                          <a:spcPts val="0"/>
                        </a:spcAft>
                        <a:buNone/>
                      </a:pPr>
                      <a:r>
                        <a:rPr lang="en" sz="1100"/>
                        <a:t>0.89</a:t>
                      </a:r>
                      <a:endParaRPr sz="1100"/>
                    </a:p>
                  </a:txBody>
                  <a:tcPr marT="63500" marB="63500" marR="63500" marL="63500"/>
                </a:tc>
                <a:tc>
                  <a:txBody>
                    <a:bodyPr>
                      <a:noAutofit/>
                    </a:bodyPr>
                    <a:lstStyle/>
                    <a:p>
                      <a:pPr indent="0" lvl="0" marL="0" rtl="0">
                        <a:spcBef>
                          <a:spcPts val="0"/>
                        </a:spcBef>
                        <a:spcAft>
                          <a:spcPts val="0"/>
                        </a:spcAft>
                        <a:buNone/>
                      </a:pPr>
                      <a:r>
                        <a:rPr lang="en" sz="1100"/>
                        <a:t>0.31</a:t>
                      </a:r>
                      <a:endParaRPr sz="1100"/>
                    </a:p>
                  </a:txBody>
                  <a:tcPr marT="63500" marB="63500" marR="63500" marL="63500"/>
                </a:tc>
                <a:tc>
                  <a:txBody>
                    <a:bodyPr>
                      <a:noAutofit/>
                    </a:bodyPr>
                    <a:lstStyle/>
                    <a:p>
                      <a:pPr indent="0" lvl="0" marL="0" rtl="0">
                        <a:spcBef>
                          <a:spcPts val="0"/>
                        </a:spcBef>
                        <a:spcAft>
                          <a:spcPts val="0"/>
                        </a:spcAft>
                        <a:buNone/>
                      </a:pPr>
                      <a:r>
                        <a:rPr lang="en" sz="1100"/>
                        <a:t>0.91</a:t>
                      </a:r>
                      <a:endParaRPr sz="1100"/>
                    </a:p>
                  </a:txBody>
                  <a:tcPr marT="63500" marB="63500" marR="63500" marL="63500"/>
                </a:tc>
              </a:tr>
            </a:tbl>
          </a:graphicData>
        </a:graphic>
      </p:graphicFrame>
      <p:pic>
        <p:nvPicPr>
          <p:cNvPr id="130" name="Shape 130"/>
          <p:cNvPicPr preferRelativeResize="0"/>
          <p:nvPr/>
        </p:nvPicPr>
        <p:blipFill>
          <a:blip r:embed="rId3">
            <a:alphaModFix/>
          </a:blip>
          <a:stretch>
            <a:fillRect/>
          </a:stretch>
        </p:blipFill>
        <p:spPr>
          <a:xfrm>
            <a:off x="5434050" y="1152476"/>
            <a:ext cx="3568775" cy="251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