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60" r:id="rId3"/>
    <p:sldId id="259" r:id="rId4"/>
    <p:sldId id="261" r:id="rId5"/>
    <p:sldId id="262" r:id="rId6"/>
    <p:sldId id="263" r:id="rId7"/>
    <p:sldId id="265"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2/29/2020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2/29/2020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2/29/2020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2/29/2020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2/29/2020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2/29/2020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2/29/2020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2/29/2020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2/29/2020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2/29/2020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2/29/2020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2/29/2020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usdot/flight-delay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5300" dirty="0"/>
              <a:t>DSC 530 Exploratory Data Analysis</a:t>
            </a:r>
            <a:br>
              <a:rPr lang="en-US" sz="2800" dirty="0"/>
            </a:br>
            <a:r>
              <a:rPr lang="en-US" sz="2800" dirty="0"/>
              <a:t>Final Project-Winter 2019</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Conrad Ibanez</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6CF79-49D8-41A6-8ECA-699B3A914519}"/>
              </a:ext>
            </a:extLst>
          </p:cNvPr>
          <p:cNvSpPr>
            <a:spLocks noGrp="1"/>
          </p:cNvSpPr>
          <p:nvPr>
            <p:ph type="title"/>
          </p:nvPr>
        </p:nvSpPr>
        <p:spPr/>
        <p:txBody>
          <a:bodyPr/>
          <a:lstStyle/>
          <a:p>
            <a:r>
              <a:rPr lang="en-US" dirty="0"/>
              <a:t>Data Set</a:t>
            </a:r>
          </a:p>
        </p:txBody>
      </p:sp>
      <p:sp>
        <p:nvSpPr>
          <p:cNvPr id="3" name="Content Placeholder 2">
            <a:extLst>
              <a:ext uri="{FF2B5EF4-FFF2-40B4-BE49-F238E27FC236}">
                <a16:creationId xmlns:a16="http://schemas.microsoft.com/office/drawing/2014/main" id="{59791C37-DA8C-4A87-AEB9-DB3858A19D30}"/>
              </a:ext>
            </a:extLst>
          </p:cNvPr>
          <p:cNvSpPr>
            <a:spLocks noGrp="1"/>
          </p:cNvSpPr>
          <p:nvPr>
            <p:ph idx="1"/>
          </p:nvPr>
        </p:nvSpPr>
        <p:spPr>
          <a:xfrm>
            <a:off x="1587610" y="2413001"/>
            <a:ext cx="10058400" cy="3760891"/>
          </a:xfrm>
        </p:spPr>
        <p:txBody>
          <a:bodyPr/>
          <a:lstStyle/>
          <a:p>
            <a:pPr lvl="0"/>
            <a:r>
              <a:rPr lang="en-US" u="sng" dirty="0">
                <a:hlinkClick r:id="rId2"/>
              </a:rPr>
              <a:t>https://www.kaggle.com/usdot/flight-delays</a:t>
            </a:r>
            <a:endParaRPr lang="en-US" u="sng" dirty="0"/>
          </a:p>
          <a:p>
            <a:pPr lvl="0"/>
            <a:r>
              <a:rPr lang="en-US" dirty="0"/>
              <a:t>Context Description from Kaggle:</a:t>
            </a:r>
          </a:p>
          <a:p>
            <a:pPr lvl="0"/>
            <a:r>
              <a:rPr lang="en-US" dirty="0"/>
              <a:t>The U.S. Department of Transportation's (DOT) Bureau of Transportation Statistics tracks the on-time performance of domestic flights operated by large air carriers. Summary information on the number of on-time, delayed, canceled, and diverted flights is published in DOT's monthly Air Travel Consumer Report and in this dataset of 2015 flight delays and cancellations.</a:t>
            </a:r>
          </a:p>
        </p:txBody>
      </p:sp>
    </p:spTree>
    <p:extLst>
      <p:ext uri="{BB962C8B-B14F-4D97-AF65-F5344CB8AC3E}">
        <p14:creationId xmlns:p14="http://schemas.microsoft.com/office/powerpoint/2010/main" val="2967231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6CF79-49D8-41A6-8ECA-699B3A914519}"/>
              </a:ext>
            </a:extLst>
          </p:cNvPr>
          <p:cNvSpPr>
            <a:spLocks noGrp="1"/>
          </p:cNvSpPr>
          <p:nvPr>
            <p:ph type="title"/>
          </p:nvPr>
        </p:nvSpPr>
        <p:spPr/>
        <p:txBody>
          <a:bodyPr/>
          <a:lstStyle/>
          <a:p>
            <a:r>
              <a:rPr lang="en-US" dirty="0"/>
              <a:t>Statistical Questions</a:t>
            </a:r>
          </a:p>
        </p:txBody>
      </p:sp>
      <p:sp>
        <p:nvSpPr>
          <p:cNvPr id="3" name="Content Placeholder 2">
            <a:extLst>
              <a:ext uri="{FF2B5EF4-FFF2-40B4-BE49-F238E27FC236}">
                <a16:creationId xmlns:a16="http://schemas.microsoft.com/office/drawing/2014/main" id="{59791C37-DA8C-4A87-AEB9-DB3858A19D30}"/>
              </a:ext>
            </a:extLst>
          </p:cNvPr>
          <p:cNvSpPr>
            <a:spLocks noGrp="1"/>
          </p:cNvSpPr>
          <p:nvPr>
            <p:ph idx="1"/>
          </p:nvPr>
        </p:nvSpPr>
        <p:spPr/>
        <p:txBody>
          <a:bodyPr/>
          <a:lstStyle/>
          <a:p>
            <a:pPr lvl="0"/>
            <a:r>
              <a:rPr lang="en-US" dirty="0"/>
              <a:t>Which airline was the best in terms of different metrics such as delays or cancellations?</a:t>
            </a:r>
          </a:p>
          <a:p>
            <a:pPr lvl="0"/>
            <a:r>
              <a:rPr lang="en-US" dirty="0"/>
              <a:t>Which airport was the best?</a:t>
            </a:r>
          </a:p>
          <a:p>
            <a:pPr lvl="0"/>
            <a:r>
              <a:rPr lang="en-US" dirty="0"/>
              <a:t>Is there a relationship between airline and airport for such metrics?</a:t>
            </a:r>
          </a:p>
          <a:p>
            <a:pPr lvl="0"/>
            <a:r>
              <a:rPr lang="en-US" dirty="0"/>
              <a:t>Is there a time (ex. day of the week) where travelling is the best? </a:t>
            </a:r>
          </a:p>
          <a:p>
            <a:pPr lvl="0"/>
            <a:r>
              <a:rPr lang="en-US" dirty="0"/>
              <a:t>Are there variables that can be represented by certain distributions?  For example, do any variables follow the Pareto distribution or 80/20 rule?  </a:t>
            </a:r>
          </a:p>
          <a:p>
            <a:pPr lvl="0"/>
            <a:r>
              <a:rPr lang="en-US" dirty="0"/>
              <a:t>Are there certain flights or airports that are responsible for most of the delays?</a:t>
            </a:r>
          </a:p>
          <a:p>
            <a:endParaRPr lang="en-US" dirty="0"/>
          </a:p>
        </p:txBody>
      </p:sp>
    </p:spTree>
    <p:extLst>
      <p:ext uri="{BB962C8B-B14F-4D97-AF65-F5344CB8AC3E}">
        <p14:creationId xmlns:p14="http://schemas.microsoft.com/office/powerpoint/2010/main" val="2735990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6CF79-49D8-41A6-8ECA-699B3A914519}"/>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59791C37-DA8C-4A87-AEB9-DB3858A19D30}"/>
              </a:ext>
            </a:extLst>
          </p:cNvPr>
          <p:cNvSpPr>
            <a:spLocks noGrp="1"/>
          </p:cNvSpPr>
          <p:nvPr>
            <p:ph idx="1"/>
          </p:nvPr>
        </p:nvSpPr>
        <p:spPr/>
        <p:txBody>
          <a:bodyPr/>
          <a:lstStyle/>
          <a:p>
            <a:pPr lvl="0"/>
            <a:r>
              <a:rPr lang="en-US" dirty="0"/>
              <a:t>Airlines that are rated the best by travelers also perform the best.</a:t>
            </a:r>
          </a:p>
          <a:p>
            <a:pPr lvl="0"/>
            <a:r>
              <a:rPr lang="en-US" dirty="0"/>
              <a:t>Airports that are rated the best by travelers also perform the best.</a:t>
            </a:r>
          </a:p>
          <a:p>
            <a:pPr lvl="0"/>
            <a:r>
              <a:rPr lang="en-US" dirty="0"/>
              <a:t>Is there a relationship between airline and airport for such metrics?</a:t>
            </a:r>
          </a:p>
          <a:p>
            <a:pPr lvl="0"/>
            <a:r>
              <a:rPr lang="en-US" dirty="0"/>
              <a:t>Mondays and Thursday are the worst days for travelling.</a:t>
            </a:r>
          </a:p>
          <a:p>
            <a:pPr lvl="0"/>
            <a:r>
              <a:rPr lang="en-US" dirty="0"/>
              <a:t>Certain flights or airports are responsible for most of the delays.</a:t>
            </a:r>
          </a:p>
          <a:p>
            <a:endParaRPr lang="en-US" dirty="0"/>
          </a:p>
        </p:txBody>
      </p:sp>
    </p:spTree>
    <p:extLst>
      <p:ext uri="{BB962C8B-B14F-4D97-AF65-F5344CB8AC3E}">
        <p14:creationId xmlns:p14="http://schemas.microsoft.com/office/powerpoint/2010/main" val="3726694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6CF79-49D8-41A6-8ECA-699B3A914519}"/>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59791C37-DA8C-4A87-AEB9-DB3858A19D30}"/>
              </a:ext>
            </a:extLst>
          </p:cNvPr>
          <p:cNvSpPr>
            <a:spLocks noGrp="1"/>
          </p:cNvSpPr>
          <p:nvPr>
            <p:ph idx="1"/>
          </p:nvPr>
        </p:nvSpPr>
        <p:spPr/>
        <p:txBody>
          <a:bodyPr/>
          <a:lstStyle/>
          <a:p>
            <a:r>
              <a:rPr lang="en-US" dirty="0"/>
              <a:t>DAY_OF_WEEK - Integer 1 - 7 corresponding to the day of the week.  1 is Monday and 7 is Sunday.</a:t>
            </a:r>
          </a:p>
          <a:p>
            <a:r>
              <a:rPr lang="en-US" dirty="0"/>
              <a:t>AIRLINE - Letter code corresponding to the airline for the flight.</a:t>
            </a:r>
          </a:p>
          <a:p>
            <a:r>
              <a:rPr lang="en-US" dirty="0"/>
              <a:t>ORIGIN_AIRPORT - Airport code corresponding to the flight's origin airport.</a:t>
            </a:r>
          </a:p>
          <a:p>
            <a:r>
              <a:rPr lang="en-US" dirty="0"/>
              <a:t>DESTINATION_AIRPORT - Airport code corresponding to the flight's destination airport.</a:t>
            </a:r>
          </a:p>
          <a:p>
            <a:r>
              <a:rPr lang="en-US" dirty="0"/>
              <a:t>DEPARTURE_DELAY - Integer value corresponding to the departure delay for the flight. Computed from SCHEDULED_DEPARTURE and DEPARTURE_TIME.</a:t>
            </a:r>
          </a:p>
          <a:p>
            <a:r>
              <a:rPr lang="en-US" dirty="0"/>
              <a:t>ARRIVAL_DELAY - Integer value corresponding to the arrival delay for the flight.  Computed from SCHEDULED_ARRIVAL and ARRIVAL_TIME.</a:t>
            </a:r>
          </a:p>
        </p:txBody>
      </p:sp>
    </p:spTree>
    <p:extLst>
      <p:ext uri="{BB962C8B-B14F-4D97-AF65-F5344CB8AC3E}">
        <p14:creationId xmlns:p14="http://schemas.microsoft.com/office/powerpoint/2010/main" val="3389520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6CF79-49D8-41A6-8ECA-699B3A914519}"/>
              </a:ext>
            </a:extLst>
          </p:cNvPr>
          <p:cNvSpPr>
            <a:spLocks noGrp="1"/>
          </p:cNvSpPr>
          <p:nvPr>
            <p:ph type="title"/>
          </p:nvPr>
        </p:nvSpPr>
        <p:spPr/>
        <p:txBody>
          <a:bodyPr/>
          <a:lstStyle/>
          <a:p>
            <a:r>
              <a:rPr lang="en-US" dirty="0"/>
              <a:t>Output Examples- Histogram</a:t>
            </a:r>
          </a:p>
        </p:txBody>
      </p:sp>
      <p:pic>
        <p:nvPicPr>
          <p:cNvPr id="5" name="Content Placeholder 4" descr="A screenshot of a cell phone&#10;&#10;Description automatically generated">
            <a:extLst>
              <a:ext uri="{FF2B5EF4-FFF2-40B4-BE49-F238E27FC236}">
                <a16:creationId xmlns:a16="http://schemas.microsoft.com/office/drawing/2014/main" id="{6284722E-2FFD-42D0-8FA4-3899F13BF2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2214" y="2023794"/>
            <a:ext cx="5014384" cy="3760788"/>
          </a:xfrm>
        </p:spPr>
      </p:pic>
      <p:pic>
        <p:nvPicPr>
          <p:cNvPr id="7" name="Picture 6" descr="A screenshot of a cell phone&#10;&#10;Description automatically generated">
            <a:extLst>
              <a:ext uri="{FF2B5EF4-FFF2-40B4-BE49-F238E27FC236}">
                <a16:creationId xmlns:a16="http://schemas.microsoft.com/office/drawing/2014/main" id="{17B6EF91-7D0E-4F8B-BA3A-1A13E1E6C4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6503" y="2023794"/>
            <a:ext cx="5014384" cy="3760788"/>
          </a:xfrm>
          <a:prstGeom prst="rect">
            <a:avLst/>
          </a:prstGeom>
        </p:spPr>
      </p:pic>
    </p:spTree>
    <p:extLst>
      <p:ext uri="{BB962C8B-B14F-4D97-AF65-F5344CB8AC3E}">
        <p14:creationId xmlns:p14="http://schemas.microsoft.com/office/powerpoint/2010/main" val="887522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6CF79-49D8-41A6-8ECA-699B3A914519}"/>
              </a:ext>
            </a:extLst>
          </p:cNvPr>
          <p:cNvSpPr>
            <a:spLocks noGrp="1"/>
          </p:cNvSpPr>
          <p:nvPr>
            <p:ph type="title"/>
          </p:nvPr>
        </p:nvSpPr>
        <p:spPr/>
        <p:txBody>
          <a:bodyPr/>
          <a:lstStyle/>
          <a:p>
            <a:r>
              <a:rPr lang="en-US" dirty="0"/>
              <a:t>Probability Mass Functions</a:t>
            </a:r>
          </a:p>
        </p:txBody>
      </p:sp>
      <p:pic>
        <p:nvPicPr>
          <p:cNvPr id="6" name="Content Placeholder 5" descr="A screenshot of a cell phone&#10;&#10;Description automatically generated">
            <a:extLst>
              <a:ext uri="{FF2B5EF4-FFF2-40B4-BE49-F238E27FC236}">
                <a16:creationId xmlns:a16="http://schemas.microsoft.com/office/drawing/2014/main" id="{E248C9F5-3D79-4860-B07A-403FA014A7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8606" y="2080065"/>
            <a:ext cx="7521576" cy="3760788"/>
          </a:xfrm>
        </p:spPr>
      </p:pic>
      <p:pic>
        <p:nvPicPr>
          <p:cNvPr id="9" name="Picture 8" descr="A close up of a piece of paper&#10;&#10;Description automatically generated">
            <a:extLst>
              <a:ext uri="{FF2B5EF4-FFF2-40B4-BE49-F238E27FC236}">
                <a16:creationId xmlns:a16="http://schemas.microsoft.com/office/drawing/2014/main" id="{66DD40EB-C37F-44E8-957E-996BE6EB7F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0267" y="1927274"/>
            <a:ext cx="5913127" cy="4250607"/>
          </a:xfrm>
          <a:prstGeom prst="rect">
            <a:avLst/>
          </a:prstGeom>
        </p:spPr>
      </p:pic>
    </p:spTree>
    <p:extLst>
      <p:ext uri="{BB962C8B-B14F-4D97-AF65-F5344CB8AC3E}">
        <p14:creationId xmlns:p14="http://schemas.microsoft.com/office/powerpoint/2010/main" val="2438716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D3234-C478-4E4E-A68F-D4E1010987A6}"/>
              </a:ext>
            </a:extLst>
          </p:cNvPr>
          <p:cNvSpPr>
            <a:spLocks noGrp="1"/>
          </p:cNvSpPr>
          <p:nvPr>
            <p:ph type="title"/>
          </p:nvPr>
        </p:nvSpPr>
        <p:spPr/>
        <p:txBody>
          <a:bodyPr/>
          <a:lstStyle/>
          <a:p>
            <a:r>
              <a:rPr lang="en-US" dirty="0" err="1"/>
              <a:t>Cummulative</a:t>
            </a:r>
            <a:r>
              <a:rPr lang="en-US" dirty="0"/>
              <a:t> Distribution Functions</a:t>
            </a:r>
          </a:p>
        </p:txBody>
      </p:sp>
      <p:pic>
        <p:nvPicPr>
          <p:cNvPr id="5" name="Content Placeholder 4" descr="A screenshot of a cell phone&#10;&#10;Description automatically generated">
            <a:extLst>
              <a:ext uri="{FF2B5EF4-FFF2-40B4-BE49-F238E27FC236}">
                <a16:creationId xmlns:a16="http://schemas.microsoft.com/office/drawing/2014/main" id="{ED559C52-2CF0-487D-BF67-C04869C8B3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8971" y="2108200"/>
            <a:ext cx="5014384" cy="3760788"/>
          </a:xfrm>
        </p:spPr>
      </p:pic>
    </p:spTree>
    <p:extLst>
      <p:ext uri="{BB962C8B-B14F-4D97-AF65-F5344CB8AC3E}">
        <p14:creationId xmlns:p14="http://schemas.microsoft.com/office/powerpoint/2010/main" val="1814941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D3234-C478-4E4E-A68F-D4E1010987A6}"/>
              </a:ext>
            </a:extLst>
          </p:cNvPr>
          <p:cNvSpPr>
            <a:spLocks noGrp="1"/>
          </p:cNvSpPr>
          <p:nvPr>
            <p:ph type="title"/>
          </p:nvPr>
        </p:nvSpPr>
        <p:spPr/>
        <p:txBody>
          <a:bodyPr/>
          <a:lstStyle/>
          <a:p>
            <a:r>
              <a:rPr lang="en-US" dirty="0"/>
              <a:t>EDA Results:</a:t>
            </a:r>
          </a:p>
        </p:txBody>
      </p:sp>
      <p:sp>
        <p:nvSpPr>
          <p:cNvPr id="4" name="Content Placeholder 3">
            <a:extLst>
              <a:ext uri="{FF2B5EF4-FFF2-40B4-BE49-F238E27FC236}">
                <a16:creationId xmlns:a16="http://schemas.microsoft.com/office/drawing/2014/main" id="{6C91712B-E840-4D74-8A3D-8E1DBD732D38}"/>
              </a:ext>
            </a:extLst>
          </p:cNvPr>
          <p:cNvSpPr>
            <a:spLocks noGrp="1"/>
          </p:cNvSpPr>
          <p:nvPr>
            <p:ph idx="1"/>
          </p:nvPr>
        </p:nvSpPr>
        <p:spPr/>
        <p:txBody>
          <a:bodyPr>
            <a:normAutofit fontScale="85000" lnSpcReduction="10000"/>
          </a:bodyPr>
          <a:lstStyle/>
          <a:p>
            <a:pPr lvl="1"/>
            <a:r>
              <a:rPr lang="en-US" dirty="0"/>
              <a:t>My initial hypothesis questions were very subjective in nature.  I had to come up with an approach to use the data to show objectivity and to define the meaning of “best” or “worst”.</a:t>
            </a:r>
          </a:p>
          <a:p>
            <a:pPr lvl="1"/>
            <a:r>
              <a:rPr lang="en-US" dirty="0"/>
              <a:t>Histograms for all the variables mentioned were created.  The airline histogram indicated that </a:t>
            </a:r>
            <a:r>
              <a:rPr lang="en-US" dirty="0" err="1"/>
              <a:t>SouthWest</a:t>
            </a:r>
            <a:r>
              <a:rPr lang="en-US" dirty="0"/>
              <a:t> Airlines had the most flights by far, but I question that because I have not heard it mentioned as the biggest U.S. airline.  The histogram for day shows that Thursday has the most flights, and Saturday has the fewest.  The histograms for both departure and arrival delays show that most flights did not suffer long delays.</a:t>
            </a:r>
          </a:p>
          <a:p>
            <a:pPr lvl="1"/>
            <a:r>
              <a:rPr lang="en-US" dirty="0"/>
              <a:t>Probability Mass Functions (PMFs) for airlines were skewed to left and showed that airline data for the most part had arrival delays that were closer to zero or negative.  The PMF for Alaska Airlines which is top ranked according to J.D. Power versus other airlines had lower probability as the arrival delay time increased.  PMFs for airports showed similar characteristics where arrival delays were closer to zero or negative.  For J.D. Power’s top-rated large airport, Detroit Metropolitan Airport, had lower probability compared to other airports as the arrival delay time increased.  </a:t>
            </a:r>
          </a:p>
          <a:p>
            <a:pPr lvl="1"/>
            <a:r>
              <a:rPr lang="en-US" dirty="0"/>
              <a:t>The Cumulative Distribution Function (CDF) supports why travelers rate Alaska airlines higher as arrival delay of 10 minutes or less is expected over 80% of the time.</a:t>
            </a:r>
          </a:p>
          <a:p>
            <a:pPr lvl="1"/>
            <a:r>
              <a:rPr lang="en-US" dirty="0"/>
              <a:t>For linear regression, it showed a direct relationship between departure delay and arrival delay.  This makes absolute sense since a plane that takes off later will likely arrive delayed as well.  I am not sure if variables like these can be considered independent from each other.</a:t>
            </a:r>
          </a:p>
          <a:p>
            <a:endParaRPr lang="en-US" dirty="0"/>
          </a:p>
        </p:txBody>
      </p:sp>
    </p:spTree>
    <p:extLst>
      <p:ext uri="{BB962C8B-B14F-4D97-AF65-F5344CB8AC3E}">
        <p14:creationId xmlns:p14="http://schemas.microsoft.com/office/powerpoint/2010/main" val="191539676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{A347AFDE-B329-49D3-A45D-92E5FF645D66}tf56160789</Template>
  <TotalTime>0</TotalTime>
  <Words>677</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Bookman Old Style</vt:lpstr>
      <vt:lpstr>Calibri</vt:lpstr>
      <vt:lpstr>Franklin Gothic Book</vt:lpstr>
      <vt:lpstr>1_RetrospectVTI</vt:lpstr>
      <vt:lpstr>DSC 530 Exploratory Data Analysis Final Project-Winter 2019</vt:lpstr>
      <vt:lpstr>Data Set</vt:lpstr>
      <vt:lpstr>Statistical Questions</vt:lpstr>
      <vt:lpstr>Hypothesis</vt:lpstr>
      <vt:lpstr>Variables</vt:lpstr>
      <vt:lpstr>Output Examples- Histogram</vt:lpstr>
      <vt:lpstr>Probability Mass Functions</vt:lpstr>
      <vt:lpstr>Cummulative Distribution Functions</vt:lpstr>
      <vt:lpstr>EDA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2020-03-01T02:29:16Z</dcterms:created>
  <dcterms:modified xsi:type="dcterms:W3CDTF">2020-03-01T04:34:09Z</dcterms:modified>
</cp:coreProperties>
</file>