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1" r:id="rId3"/>
    <p:sldId id="274" r:id="rId4"/>
    <p:sldId id="275" r:id="rId5"/>
    <p:sldId id="273" r:id="rId6"/>
    <p:sldId id="277" r:id="rId7"/>
    <p:sldId id="276"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a Waite" initials="E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5DD"/>
    <a:srgbClr val="C4D2E7"/>
    <a:srgbClr val="F0A622"/>
    <a:srgbClr val="5E913E"/>
    <a:srgbClr val="CE1D02"/>
    <a:srgbClr val="4DACA4"/>
    <a:srgbClr val="D57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74"/>
  </p:normalViewPr>
  <p:slideViewPr>
    <p:cSldViewPr snapToGrid="0" snapToObjects="1">
      <p:cViewPr varScale="1">
        <p:scale>
          <a:sx n="72" d="100"/>
          <a:sy n="72" d="100"/>
        </p:scale>
        <p:origin x="5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3567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94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381E756-E947-FD4A-8A23-D2C983A1A8BD}" type="datetimeFigureOut">
              <a:rPr lang="en-US" smtClean="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7381E756-E947-FD4A-8A23-D2C983A1A8BD}" type="datetimeFigureOut">
              <a:rPr lang="en-US" smtClean="0"/>
              <a:t>3/28/2021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7381E756-E947-FD4A-8A23-D2C983A1A8BD}" type="datetimeFigureOut">
              <a:rPr lang="en-US" smtClean="0"/>
              <a:t>3/28/2021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7381E756-E947-FD4A-8A23-D2C983A1A8BD}" type="datetimeFigureOut">
              <a:rPr lang="en-US" smtClean="0"/>
              <a:t>3/28/2021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3/28/2021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3/28/2021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3/28/2021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40000"/>
              </a:schemeClr>
            </a:gs>
            <a:gs pos="100000">
              <a:schemeClr val="bg1">
                <a:lumMod val="6500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3/28/2021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dirty="0"/>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333892"/>
            <a:ext cx="12192000" cy="524107"/>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24107">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1" name="TextBox 10">
            <a:extLst>
              <a:ext uri="{FF2B5EF4-FFF2-40B4-BE49-F238E27FC236}">
                <a16:creationId xmlns:a16="http://schemas.microsoft.com/office/drawing/2014/main" id="{D25B69A5-3B0C-C540-8CC8-9794435EA004}"/>
              </a:ext>
            </a:extLst>
          </p:cNvPr>
          <p:cNvSpPr txBox="1"/>
          <p:nvPr/>
        </p:nvSpPr>
        <p:spPr>
          <a:xfrm>
            <a:off x="3875096" y="1983541"/>
            <a:ext cx="7119681" cy="769441"/>
          </a:xfrm>
          <a:prstGeom prst="rect">
            <a:avLst/>
          </a:prstGeom>
          <a:noFill/>
        </p:spPr>
        <p:txBody>
          <a:bodyPr wrap="square" rtlCol="0">
            <a:spAutoFit/>
          </a:bodyPr>
          <a:lstStyle/>
          <a:p>
            <a:r>
              <a:rPr lang="en-US" sz="4400" dirty="0">
                <a:latin typeface="Century Gothic" panose="020B0502020202020204" pitchFamily="34" charset="0"/>
              </a:rPr>
              <a:t>Southwest Airlines </a:t>
            </a:r>
          </a:p>
        </p:txBody>
      </p:sp>
      <p:sp>
        <p:nvSpPr>
          <p:cNvPr id="9" name="TextBox 8">
            <a:extLst>
              <a:ext uri="{FF2B5EF4-FFF2-40B4-BE49-F238E27FC236}">
                <a16:creationId xmlns:a16="http://schemas.microsoft.com/office/drawing/2014/main" id="{BE98E647-E4C9-4B4B-888B-2F662C468983}"/>
              </a:ext>
            </a:extLst>
          </p:cNvPr>
          <p:cNvSpPr txBox="1"/>
          <p:nvPr/>
        </p:nvSpPr>
        <p:spPr>
          <a:xfrm>
            <a:off x="3875096" y="2927621"/>
            <a:ext cx="7854449" cy="923330"/>
          </a:xfrm>
          <a:prstGeom prst="rect">
            <a:avLst/>
          </a:prstGeom>
          <a:noFill/>
        </p:spPr>
        <p:txBody>
          <a:bodyPr wrap="square" rtlCol="0">
            <a:spAutoFit/>
          </a:bodyPr>
          <a:lstStyle/>
          <a:p>
            <a:r>
              <a:rPr lang="en-US" sz="5400" dirty="0">
                <a:latin typeface="Century Gothic" panose="020B0502020202020204" pitchFamily="34" charset="0"/>
              </a:rPr>
              <a:t>Executive Summary</a:t>
            </a:r>
          </a:p>
        </p:txBody>
      </p:sp>
      <p:cxnSp>
        <p:nvCxnSpPr>
          <p:cNvPr id="3" name="Straight Connector 2">
            <a:extLst>
              <a:ext uri="{FF2B5EF4-FFF2-40B4-BE49-F238E27FC236}">
                <a16:creationId xmlns:a16="http://schemas.microsoft.com/office/drawing/2014/main" id="{75C502E9-323D-6147-AE85-54814FCF265C}"/>
              </a:ext>
            </a:extLst>
          </p:cNvPr>
          <p:cNvCxnSpPr/>
          <p:nvPr/>
        </p:nvCxnSpPr>
        <p:spPr>
          <a:xfrm>
            <a:off x="3875096" y="2831812"/>
            <a:ext cx="8189945"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E9FEB64A-76FC-3D4F-AD1A-A7C744DE5653}"/>
              </a:ext>
            </a:extLst>
          </p:cNvPr>
          <p:cNvSpPr txBox="1"/>
          <p:nvPr/>
        </p:nvSpPr>
        <p:spPr>
          <a:xfrm>
            <a:off x="4161182" y="4492257"/>
            <a:ext cx="7726017" cy="1415772"/>
          </a:xfrm>
          <a:prstGeom prst="rect">
            <a:avLst/>
          </a:prstGeom>
          <a:noFill/>
        </p:spPr>
        <p:txBody>
          <a:bodyPr wrap="square" numCol="2" rtlCol="0">
            <a:spAutoFit/>
          </a:bodyPr>
          <a:lstStyle/>
          <a:p>
            <a:r>
              <a:rPr lang="en-US" dirty="0">
                <a:latin typeface="Century Gothic" panose="020B0502020202020204" pitchFamily="34" charset="0"/>
              </a:rPr>
              <a:t>Conrad V. Ibanez</a:t>
            </a:r>
          </a:p>
          <a:p>
            <a:r>
              <a:rPr lang="en-US" dirty="0">
                <a:latin typeface="Century Gothic" panose="020B0502020202020204" pitchFamily="34" charset="0"/>
              </a:rPr>
              <a:t>Hypothetical Project </a:t>
            </a:r>
          </a:p>
          <a:p>
            <a:r>
              <a:rPr lang="en-US" dirty="0">
                <a:latin typeface="Century Gothic" panose="020B0502020202020204" pitchFamily="34" charset="0"/>
              </a:rPr>
              <a:t>Analyzing Airline Safety                                                                   </a:t>
            </a:r>
          </a:p>
          <a:p>
            <a:r>
              <a:rPr lang="en-US" dirty="0">
                <a:latin typeface="Century Gothic" panose="020B0502020202020204" pitchFamily="34" charset="0"/>
              </a:rPr>
              <a:t>January 24, 2021</a:t>
            </a:r>
          </a:p>
          <a:p>
            <a:endParaRPr lang="en-US" sz="1400" dirty="0">
              <a:latin typeface="Century Gothic" panose="020B0502020202020204" pitchFamily="34" charset="0"/>
            </a:endParaRPr>
          </a:p>
          <a:p>
            <a:endParaRPr lang="en-US" sz="1400" dirty="0">
              <a:latin typeface="Century Gothic" panose="020B0502020202020204" pitchFamily="34" charset="0"/>
            </a:endParaRPr>
          </a:p>
        </p:txBody>
      </p:sp>
      <p:pic>
        <p:nvPicPr>
          <p:cNvPr id="1028" name="Picture 4">
            <a:extLst>
              <a:ext uri="{FF2B5EF4-FFF2-40B4-BE49-F238E27FC236}">
                <a16:creationId xmlns:a16="http://schemas.microsoft.com/office/drawing/2014/main" id="{D417B7E1-DDD5-412D-BFFE-5EF04381D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35" y="2393282"/>
            <a:ext cx="2857500"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15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333892"/>
            <a:ext cx="12192000" cy="524107"/>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24107">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3" name="Text Placeholder 7">
            <a:extLst>
              <a:ext uri="{FF2B5EF4-FFF2-40B4-BE49-F238E27FC236}">
                <a16:creationId xmlns:a16="http://schemas.microsoft.com/office/drawing/2014/main" id="{9378763E-1503-C740-A5CB-839E42EFC588}"/>
              </a:ext>
            </a:extLst>
          </p:cNvPr>
          <p:cNvSpPr txBox="1">
            <a:spLocks/>
          </p:cNvSpPr>
          <p:nvPr/>
        </p:nvSpPr>
        <p:spPr>
          <a:xfrm>
            <a:off x="417786" y="700473"/>
            <a:ext cx="11356427" cy="5289510"/>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1200"/>
              </a:spcAft>
            </a:pPr>
            <a:r>
              <a:rPr lang="en-US" sz="3200" b="1" dirty="0">
                <a:solidFill>
                  <a:schemeClr val="tx1"/>
                </a:solidFill>
                <a:latin typeface="Century Gothic" panose="020B0502020202020204" pitchFamily="34" charset="0"/>
              </a:rPr>
              <a:t>Objectives</a:t>
            </a:r>
          </a:p>
          <a:p>
            <a:pPr algn="l"/>
            <a:endParaRPr lang="en-US" sz="1600" b="0" i="0" dirty="0">
              <a:solidFill>
                <a:srgbClr val="000000"/>
              </a:solidFill>
              <a:effectLst/>
              <a:latin typeface="Open Sans"/>
            </a:endParaRPr>
          </a:p>
          <a:p>
            <a:pPr algn="l"/>
            <a:r>
              <a:rPr lang="en-US" sz="1600" b="0" i="0" dirty="0">
                <a:solidFill>
                  <a:srgbClr val="000000"/>
                </a:solidFill>
                <a:effectLst/>
                <a:latin typeface="Open Sans"/>
              </a:rPr>
              <a:t>Due to recent unfortunate airline crashes, the media has been promoting statistics stating air is no longer a safe way to travel. The news and media outlets have been bombarding the public with reports and figures about the trends of airline safety and that things are not looking good. What was previously thought as the safest way to travel, especially when compared to automobiles, is now being presented as one of the most dangerous to the public.   </a:t>
            </a:r>
          </a:p>
          <a:p>
            <a:pPr algn="l"/>
            <a:endParaRPr lang="en-US" sz="1600" dirty="0">
              <a:solidFill>
                <a:srgbClr val="000000"/>
              </a:solidFill>
              <a:latin typeface="Open Sans"/>
            </a:endParaRPr>
          </a:p>
          <a:p>
            <a:pPr algn="l"/>
            <a:r>
              <a:rPr lang="en-US" sz="1600" b="0" i="0" dirty="0">
                <a:solidFill>
                  <a:srgbClr val="000000"/>
                </a:solidFill>
                <a:effectLst/>
                <a:latin typeface="Open Sans"/>
              </a:rPr>
              <a:t>In this executive summary, we presen</a:t>
            </a:r>
            <a:r>
              <a:rPr lang="en-US" sz="1600" dirty="0">
                <a:solidFill>
                  <a:srgbClr val="000000"/>
                </a:solidFill>
                <a:latin typeface="Open Sans"/>
              </a:rPr>
              <a:t>t findings on the airline industry and our company.  We analyzed data related to some of these claims and address the following topics:</a:t>
            </a:r>
          </a:p>
          <a:p>
            <a:pPr algn="l"/>
            <a:endParaRPr lang="en-US" sz="1600" b="0" i="0" dirty="0">
              <a:solidFill>
                <a:srgbClr val="000000"/>
              </a:solidFill>
              <a:effectLst/>
              <a:latin typeface="Open Sans"/>
            </a:endParaRPr>
          </a:p>
          <a:p>
            <a:pPr marL="742950" lvl="1" indent="-285750">
              <a:spcAft>
                <a:spcPts val="1200"/>
              </a:spcAft>
              <a:buFont typeface="Arial" panose="020B0604020202020204" pitchFamily="34" charset="0"/>
              <a:buChar char="•"/>
            </a:pPr>
            <a:r>
              <a:rPr lang="en-US" b="1" dirty="0">
                <a:latin typeface="Century Gothic" panose="020B0502020202020204" pitchFamily="34" charset="0"/>
              </a:rPr>
              <a:t>U.S. Airline Safety </a:t>
            </a:r>
          </a:p>
          <a:p>
            <a:pPr marL="742950" lvl="1" indent="-285750">
              <a:spcAft>
                <a:spcPts val="1200"/>
              </a:spcAft>
              <a:buFont typeface="Arial" panose="020B0604020202020204" pitchFamily="34" charset="0"/>
              <a:buChar char="•"/>
            </a:pPr>
            <a:r>
              <a:rPr lang="en-US" b="1" dirty="0">
                <a:latin typeface="Century Gothic" panose="020B0502020202020204" pitchFamily="34" charset="0"/>
              </a:rPr>
              <a:t>U.S. Auto Safety</a:t>
            </a:r>
          </a:p>
          <a:p>
            <a:pPr marL="742950" lvl="1" indent="-285750">
              <a:spcAft>
                <a:spcPts val="1200"/>
              </a:spcAft>
              <a:buFont typeface="Arial" panose="020B0604020202020204" pitchFamily="34" charset="0"/>
              <a:buChar char="•"/>
            </a:pPr>
            <a:r>
              <a:rPr lang="en-US" b="1" dirty="0">
                <a:latin typeface="Century Gothic" panose="020B0502020202020204" pitchFamily="34" charset="0"/>
              </a:rPr>
              <a:t>Incidents and Fatalities </a:t>
            </a:r>
          </a:p>
          <a:p>
            <a:pPr marL="742950" lvl="1" indent="-285750">
              <a:spcAft>
                <a:spcPts val="1200"/>
              </a:spcAft>
              <a:buFont typeface="Arial" panose="020B0604020202020204" pitchFamily="34" charset="0"/>
              <a:buChar char="•"/>
            </a:pPr>
            <a:r>
              <a:rPr lang="en-US" b="1" dirty="0">
                <a:latin typeface="Century Gothic" panose="020B0502020202020204" pitchFamily="34" charset="0"/>
              </a:rPr>
              <a:t>Passenger Metrics</a:t>
            </a:r>
          </a:p>
          <a:p>
            <a:pPr marL="742950" lvl="1" indent="-285750">
              <a:spcAft>
                <a:spcPts val="1200"/>
              </a:spcAft>
              <a:buFont typeface="Arial" panose="020B0604020202020204" pitchFamily="34" charset="0"/>
              <a:buChar char="•"/>
            </a:pPr>
            <a:r>
              <a:rPr lang="en-US" b="1" dirty="0">
                <a:latin typeface="Century Gothic" panose="020B0502020202020204" pitchFamily="34" charset="0"/>
              </a:rPr>
              <a:t>Revenue</a:t>
            </a:r>
          </a:p>
          <a:p>
            <a:pPr marL="742950" lvl="1" indent="-285750">
              <a:spcAft>
                <a:spcPts val="1200"/>
              </a:spcAft>
              <a:buFont typeface="Arial" panose="020B0604020202020204" pitchFamily="34" charset="0"/>
              <a:buChar char="•"/>
            </a:pPr>
            <a:endParaRPr lang="en-US" sz="1600" dirty="0">
              <a:latin typeface="Century Gothic" panose="020B0502020202020204" pitchFamily="34" charset="0"/>
            </a:endParaRPr>
          </a:p>
          <a:p>
            <a:pPr>
              <a:spcAft>
                <a:spcPts val="1200"/>
              </a:spcAft>
            </a:pPr>
            <a:endParaRPr lang="en-US" dirty="0"/>
          </a:p>
        </p:txBody>
      </p:sp>
    </p:spTree>
    <p:extLst>
      <p:ext uri="{BB962C8B-B14F-4D97-AF65-F5344CB8AC3E}">
        <p14:creationId xmlns:p14="http://schemas.microsoft.com/office/powerpoint/2010/main" val="181863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7B94-665F-468B-A0CC-DF2F5ECA011F}"/>
              </a:ext>
            </a:extLst>
          </p:cNvPr>
          <p:cNvSpPr>
            <a:spLocks noGrp="1"/>
          </p:cNvSpPr>
          <p:nvPr>
            <p:ph type="title"/>
          </p:nvPr>
        </p:nvSpPr>
        <p:spPr/>
        <p:txBody>
          <a:bodyPr/>
          <a:lstStyle/>
          <a:p>
            <a:r>
              <a:rPr lang="en-US" b="1" dirty="0">
                <a:latin typeface="Century Gothic" panose="020B0502020202020204" pitchFamily="34" charset="0"/>
              </a:rPr>
              <a:t>U.S. Airline Safety </a:t>
            </a:r>
            <a:endParaRPr lang="en-US" dirty="0"/>
          </a:p>
        </p:txBody>
      </p:sp>
      <p:pic>
        <p:nvPicPr>
          <p:cNvPr id="4" name="Picture 3">
            <a:extLst>
              <a:ext uri="{FF2B5EF4-FFF2-40B4-BE49-F238E27FC236}">
                <a16:creationId xmlns:a16="http://schemas.microsoft.com/office/drawing/2014/main" id="{0F5B9EA6-1745-461B-A3AF-A3215126A78D}"/>
              </a:ext>
            </a:extLst>
          </p:cNvPr>
          <p:cNvPicPr>
            <a:picLocks noChangeAspect="1"/>
          </p:cNvPicPr>
          <p:nvPr/>
        </p:nvPicPr>
        <p:blipFill>
          <a:blip r:embed="rId2"/>
          <a:stretch>
            <a:fillRect/>
          </a:stretch>
        </p:blipFill>
        <p:spPr>
          <a:xfrm>
            <a:off x="348439" y="2033330"/>
            <a:ext cx="7812280" cy="4242767"/>
          </a:xfrm>
          <a:prstGeom prst="rect">
            <a:avLst/>
          </a:prstGeom>
        </p:spPr>
      </p:pic>
      <p:sp>
        <p:nvSpPr>
          <p:cNvPr id="7" name="Text Placeholder 7">
            <a:extLst>
              <a:ext uri="{FF2B5EF4-FFF2-40B4-BE49-F238E27FC236}">
                <a16:creationId xmlns:a16="http://schemas.microsoft.com/office/drawing/2014/main" id="{D657248A-980A-4776-B794-C2A36CBEF0FE}"/>
              </a:ext>
            </a:extLst>
          </p:cNvPr>
          <p:cNvSpPr txBox="1">
            <a:spLocks/>
          </p:cNvSpPr>
          <p:nvPr/>
        </p:nvSpPr>
        <p:spPr>
          <a:xfrm>
            <a:off x="8375374" y="2425148"/>
            <a:ext cx="3468188" cy="306125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1800" dirty="0">
                <a:solidFill>
                  <a:schemeClr val="tx1"/>
                </a:solidFill>
                <a:latin typeface="Century Gothic" panose="020B0502020202020204" pitchFamily="34" charset="0"/>
              </a:rPr>
              <a:t>Total Number of Accidents has declined since 1983</a:t>
            </a:r>
          </a:p>
          <a:p>
            <a:pPr marL="285750" indent="-285750">
              <a:spcAft>
                <a:spcPts val="1200"/>
              </a:spcAft>
              <a:buFont typeface="Arial" panose="020B0604020202020204" pitchFamily="34" charset="0"/>
              <a:buChar char="•"/>
            </a:pPr>
            <a:r>
              <a:rPr lang="en-US" sz="1800" dirty="0">
                <a:solidFill>
                  <a:schemeClr val="tx1"/>
                </a:solidFill>
                <a:latin typeface="Century Gothic" panose="020B0502020202020204" pitchFamily="34" charset="0"/>
              </a:rPr>
              <a:t>Fatal accidents remain low compared to total number of accidents</a:t>
            </a:r>
          </a:p>
          <a:p>
            <a:pPr marL="285750" indent="-285750">
              <a:spcAft>
                <a:spcPts val="1200"/>
              </a:spcAft>
              <a:buFont typeface="Arial" panose="020B0604020202020204" pitchFamily="34" charset="0"/>
              <a:buChar char="•"/>
            </a:pPr>
            <a:endParaRPr lang="en-US" sz="16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54842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7B94-665F-468B-A0CC-DF2F5ECA011F}"/>
              </a:ext>
            </a:extLst>
          </p:cNvPr>
          <p:cNvSpPr>
            <a:spLocks noGrp="1"/>
          </p:cNvSpPr>
          <p:nvPr>
            <p:ph type="title"/>
          </p:nvPr>
        </p:nvSpPr>
        <p:spPr/>
        <p:txBody>
          <a:bodyPr/>
          <a:lstStyle/>
          <a:p>
            <a:r>
              <a:rPr lang="en-US" b="1" dirty="0">
                <a:latin typeface="Century Gothic" panose="020B0502020202020204" pitchFamily="34" charset="0"/>
              </a:rPr>
              <a:t>U.S. Auto Safety</a:t>
            </a:r>
            <a:br>
              <a:rPr lang="en-US" b="1" dirty="0">
                <a:latin typeface="Century Gothic" panose="020B0502020202020204" pitchFamily="34" charset="0"/>
              </a:rPr>
            </a:br>
            <a:endParaRPr lang="en-US" dirty="0"/>
          </a:p>
        </p:txBody>
      </p:sp>
      <p:pic>
        <p:nvPicPr>
          <p:cNvPr id="9" name="Picture 8">
            <a:extLst>
              <a:ext uri="{FF2B5EF4-FFF2-40B4-BE49-F238E27FC236}">
                <a16:creationId xmlns:a16="http://schemas.microsoft.com/office/drawing/2014/main" id="{900D85B1-E320-43AF-9E6F-2D20D8D43E0F}"/>
              </a:ext>
            </a:extLst>
          </p:cNvPr>
          <p:cNvPicPr>
            <a:picLocks noChangeAspect="1"/>
          </p:cNvPicPr>
          <p:nvPr/>
        </p:nvPicPr>
        <p:blipFill>
          <a:blip r:embed="rId2"/>
          <a:stretch>
            <a:fillRect/>
          </a:stretch>
        </p:blipFill>
        <p:spPr>
          <a:xfrm>
            <a:off x="838200" y="1564152"/>
            <a:ext cx="5297107" cy="4928723"/>
          </a:xfrm>
          <a:prstGeom prst="rect">
            <a:avLst/>
          </a:prstGeom>
        </p:spPr>
      </p:pic>
      <p:sp>
        <p:nvSpPr>
          <p:cNvPr id="10" name="Text Placeholder 7">
            <a:extLst>
              <a:ext uri="{FF2B5EF4-FFF2-40B4-BE49-F238E27FC236}">
                <a16:creationId xmlns:a16="http://schemas.microsoft.com/office/drawing/2014/main" id="{ECA53E54-9416-482F-9FB1-D70319A723DD}"/>
              </a:ext>
            </a:extLst>
          </p:cNvPr>
          <p:cNvSpPr txBox="1">
            <a:spLocks/>
          </p:cNvSpPr>
          <p:nvPr/>
        </p:nvSpPr>
        <p:spPr>
          <a:xfrm>
            <a:off x="6930887" y="2292626"/>
            <a:ext cx="3843130" cy="306125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1800" b="1" dirty="0">
                <a:solidFill>
                  <a:schemeClr val="tx1"/>
                </a:solidFill>
                <a:latin typeface="Century Gothic" panose="020B0502020202020204" pitchFamily="34" charset="0"/>
              </a:rPr>
              <a:t>Over 5 million </a:t>
            </a:r>
            <a:r>
              <a:rPr lang="en-US" sz="1800" dirty="0">
                <a:solidFill>
                  <a:schemeClr val="tx1"/>
                </a:solidFill>
                <a:latin typeface="Century Gothic" panose="020B0502020202020204" pitchFamily="34" charset="0"/>
              </a:rPr>
              <a:t>auto accidents yearly since 2010</a:t>
            </a:r>
          </a:p>
          <a:p>
            <a:pPr marL="285750" indent="-285750">
              <a:spcAft>
                <a:spcPts val="1200"/>
              </a:spcAft>
              <a:buFont typeface="Arial" panose="020B0604020202020204" pitchFamily="34" charset="0"/>
              <a:buChar char="•"/>
            </a:pPr>
            <a:r>
              <a:rPr lang="en-US" sz="1800" dirty="0">
                <a:solidFill>
                  <a:schemeClr val="tx1"/>
                </a:solidFill>
                <a:latin typeface="Century Gothic" panose="020B0502020202020204" pitchFamily="34" charset="0"/>
              </a:rPr>
              <a:t># Fatal U.S. auto accidents is low compared to total number of accidents</a:t>
            </a:r>
          </a:p>
          <a:p>
            <a:pPr marL="285750" indent="-285750">
              <a:spcAft>
                <a:spcPts val="1200"/>
              </a:spcAft>
              <a:buFont typeface="Arial" panose="020B0604020202020204" pitchFamily="34" charset="0"/>
              <a:buChar char="•"/>
            </a:pPr>
            <a:endParaRPr lang="en-US" sz="16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33326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7B94-665F-468B-A0CC-DF2F5ECA011F}"/>
              </a:ext>
            </a:extLst>
          </p:cNvPr>
          <p:cNvSpPr>
            <a:spLocks noGrp="1"/>
          </p:cNvSpPr>
          <p:nvPr>
            <p:ph type="title"/>
          </p:nvPr>
        </p:nvSpPr>
        <p:spPr>
          <a:xfrm>
            <a:off x="734995" y="365125"/>
            <a:ext cx="10515600" cy="1325563"/>
          </a:xfrm>
        </p:spPr>
        <p:txBody>
          <a:bodyPr/>
          <a:lstStyle/>
          <a:p>
            <a:r>
              <a:rPr lang="en-US" b="1" dirty="0">
                <a:latin typeface="Century Gothic" panose="020B0502020202020204" pitchFamily="34" charset="0"/>
              </a:rPr>
              <a:t>Incidents and Fatalities </a:t>
            </a:r>
            <a:endParaRPr lang="en-US" dirty="0"/>
          </a:p>
        </p:txBody>
      </p:sp>
      <p:pic>
        <p:nvPicPr>
          <p:cNvPr id="17" name="Picture 16">
            <a:extLst>
              <a:ext uri="{FF2B5EF4-FFF2-40B4-BE49-F238E27FC236}">
                <a16:creationId xmlns:a16="http://schemas.microsoft.com/office/drawing/2014/main" id="{23C5ABE3-736D-4623-95A8-DF1A78EB527D}"/>
              </a:ext>
            </a:extLst>
          </p:cNvPr>
          <p:cNvPicPr>
            <a:picLocks noChangeAspect="1"/>
          </p:cNvPicPr>
          <p:nvPr/>
        </p:nvPicPr>
        <p:blipFill>
          <a:blip r:embed="rId2"/>
          <a:stretch>
            <a:fillRect/>
          </a:stretch>
        </p:blipFill>
        <p:spPr>
          <a:xfrm>
            <a:off x="6199206" y="1521547"/>
            <a:ext cx="5729005" cy="4230064"/>
          </a:xfrm>
          <a:prstGeom prst="rect">
            <a:avLst/>
          </a:prstGeom>
        </p:spPr>
      </p:pic>
      <p:pic>
        <p:nvPicPr>
          <p:cNvPr id="19" name="Picture 18">
            <a:extLst>
              <a:ext uri="{FF2B5EF4-FFF2-40B4-BE49-F238E27FC236}">
                <a16:creationId xmlns:a16="http://schemas.microsoft.com/office/drawing/2014/main" id="{C0E53F2D-8874-4CB1-8247-946A4DCDC1BC}"/>
              </a:ext>
            </a:extLst>
          </p:cNvPr>
          <p:cNvPicPr>
            <a:picLocks noChangeAspect="1"/>
          </p:cNvPicPr>
          <p:nvPr/>
        </p:nvPicPr>
        <p:blipFill>
          <a:blip r:embed="rId3"/>
          <a:stretch>
            <a:fillRect/>
          </a:stretch>
        </p:blipFill>
        <p:spPr>
          <a:xfrm>
            <a:off x="263791" y="1521547"/>
            <a:ext cx="5729005" cy="4230064"/>
          </a:xfrm>
          <a:prstGeom prst="rect">
            <a:avLst/>
          </a:prstGeom>
        </p:spPr>
      </p:pic>
      <p:sp>
        <p:nvSpPr>
          <p:cNvPr id="21" name="TextBox 20">
            <a:extLst>
              <a:ext uri="{FF2B5EF4-FFF2-40B4-BE49-F238E27FC236}">
                <a16:creationId xmlns:a16="http://schemas.microsoft.com/office/drawing/2014/main" id="{476BBBE2-2BA7-42AD-8268-B8A2059D5B7C}"/>
              </a:ext>
            </a:extLst>
          </p:cNvPr>
          <p:cNvSpPr txBox="1"/>
          <p:nvPr/>
        </p:nvSpPr>
        <p:spPr>
          <a:xfrm>
            <a:off x="1815546" y="5938875"/>
            <a:ext cx="7832036" cy="800219"/>
          </a:xfrm>
          <a:prstGeom prst="rect">
            <a:avLst/>
          </a:prstGeom>
          <a:noFill/>
        </p:spPr>
        <p:txBody>
          <a:bodyPr wrap="square">
            <a:spAutoFit/>
          </a:bodyPr>
          <a:lstStyle/>
          <a:p>
            <a:pPr marL="742950" lvl="1" indent="-285750">
              <a:spcAft>
                <a:spcPts val="1200"/>
              </a:spcAft>
              <a:buFont typeface="Arial" panose="020B0604020202020204" pitchFamily="34" charset="0"/>
              <a:buChar char="•"/>
            </a:pPr>
            <a:r>
              <a:rPr lang="en-US" dirty="0">
                <a:latin typeface="Century Gothic" panose="020B0502020202020204" pitchFamily="34" charset="0"/>
              </a:rPr>
              <a:t>No Fatalities for Southwest Airlines from 2000 - 2014</a:t>
            </a:r>
          </a:p>
          <a:p>
            <a:pPr marL="742950" lvl="1" indent="-285750">
              <a:spcAft>
                <a:spcPts val="1200"/>
              </a:spcAft>
              <a:buFont typeface="Arial" panose="020B0604020202020204" pitchFamily="34" charset="0"/>
              <a:buChar char="•"/>
            </a:pPr>
            <a:r>
              <a:rPr lang="en-US" dirty="0">
                <a:latin typeface="Century Gothic" panose="020B0502020202020204" pitchFamily="34" charset="0"/>
              </a:rPr>
              <a:t>8 Incidents during same time period</a:t>
            </a:r>
          </a:p>
        </p:txBody>
      </p:sp>
    </p:spTree>
    <p:extLst>
      <p:ext uri="{BB962C8B-B14F-4D97-AF65-F5344CB8AC3E}">
        <p14:creationId xmlns:p14="http://schemas.microsoft.com/office/powerpoint/2010/main" val="16921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7B94-665F-468B-A0CC-DF2F5ECA011F}"/>
              </a:ext>
            </a:extLst>
          </p:cNvPr>
          <p:cNvSpPr>
            <a:spLocks noGrp="1"/>
          </p:cNvSpPr>
          <p:nvPr>
            <p:ph type="title"/>
          </p:nvPr>
        </p:nvSpPr>
        <p:spPr/>
        <p:txBody>
          <a:bodyPr/>
          <a:lstStyle/>
          <a:p>
            <a:r>
              <a:rPr lang="en-US" b="1" dirty="0">
                <a:latin typeface="Century Gothic" panose="020B0502020202020204" pitchFamily="34" charset="0"/>
              </a:rPr>
              <a:t>Passenger Metrics</a:t>
            </a:r>
            <a:endParaRPr lang="en-US" dirty="0"/>
          </a:p>
        </p:txBody>
      </p:sp>
      <p:pic>
        <p:nvPicPr>
          <p:cNvPr id="4" name="Picture 3">
            <a:extLst>
              <a:ext uri="{FF2B5EF4-FFF2-40B4-BE49-F238E27FC236}">
                <a16:creationId xmlns:a16="http://schemas.microsoft.com/office/drawing/2014/main" id="{BC4B2C86-22BA-4819-BB38-1C8DEC86C9FD}"/>
              </a:ext>
            </a:extLst>
          </p:cNvPr>
          <p:cNvPicPr>
            <a:picLocks noChangeAspect="1"/>
          </p:cNvPicPr>
          <p:nvPr/>
        </p:nvPicPr>
        <p:blipFill>
          <a:blip r:embed="rId2"/>
          <a:stretch>
            <a:fillRect/>
          </a:stretch>
        </p:blipFill>
        <p:spPr>
          <a:xfrm>
            <a:off x="1093836" y="2000258"/>
            <a:ext cx="6402259" cy="3734651"/>
          </a:xfrm>
          <a:prstGeom prst="rect">
            <a:avLst/>
          </a:prstGeom>
        </p:spPr>
      </p:pic>
      <p:sp>
        <p:nvSpPr>
          <p:cNvPr id="7" name="Text Placeholder 7">
            <a:extLst>
              <a:ext uri="{FF2B5EF4-FFF2-40B4-BE49-F238E27FC236}">
                <a16:creationId xmlns:a16="http://schemas.microsoft.com/office/drawing/2014/main" id="{046AC1CC-DBC0-4602-8904-4E9708D439B8}"/>
              </a:ext>
            </a:extLst>
          </p:cNvPr>
          <p:cNvSpPr txBox="1">
            <a:spLocks/>
          </p:cNvSpPr>
          <p:nvPr/>
        </p:nvSpPr>
        <p:spPr>
          <a:xfrm>
            <a:off x="7739270" y="2292626"/>
            <a:ext cx="4055165" cy="306125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1800" dirty="0">
                <a:solidFill>
                  <a:schemeClr val="tx1"/>
                </a:solidFill>
                <a:latin typeface="Century Gothic" panose="020B0502020202020204" pitchFamily="34" charset="0"/>
              </a:rPr>
              <a:t># of Enplaned Passengers has gradually increased for the largest U.S. Airlines</a:t>
            </a:r>
          </a:p>
          <a:p>
            <a:pPr marL="285750" indent="-285750">
              <a:spcAft>
                <a:spcPts val="1200"/>
              </a:spcAft>
              <a:buFont typeface="Arial" panose="020B0604020202020204" pitchFamily="34" charset="0"/>
              <a:buChar char="•"/>
            </a:pPr>
            <a:r>
              <a:rPr lang="en-US" sz="1800" dirty="0">
                <a:solidFill>
                  <a:schemeClr val="tx1"/>
                </a:solidFill>
                <a:latin typeface="Century Gothic" panose="020B0502020202020204" pitchFamily="34" charset="0"/>
              </a:rPr>
              <a:t>Southwest has led the U.S. airline industry based on Enplaned Passengers in recent years</a:t>
            </a:r>
          </a:p>
          <a:p>
            <a:pPr marL="285750" indent="-285750">
              <a:spcAft>
                <a:spcPts val="1200"/>
              </a:spcAft>
              <a:buFont typeface="Arial" panose="020B0604020202020204" pitchFamily="34" charset="0"/>
              <a:buChar char="•"/>
            </a:pPr>
            <a:endParaRPr lang="en-US" sz="16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47764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7B94-665F-468B-A0CC-DF2F5ECA011F}"/>
              </a:ext>
            </a:extLst>
          </p:cNvPr>
          <p:cNvSpPr>
            <a:spLocks noGrp="1"/>
          </p:cNvSpPr>
          <p:nvPr>
            <p:ph type="title"/>
          </p:nvPr>
        </p:nvSpPr>
        <p:spPr/>
        <p:txBody>
          <a:bodyPr/>
          <a:lstStyle/>
          <a:p>
            <a:r>
              <a:rPr lang="en-US" b="1" dirty="0">
                <a:latin typeface="Century Gothic" panose="020B0502020202020204" pitchFamily="34" charset="0"/>
              </a:rPr>
              <a:t>Revenue</a:t>
            </a:r>
            <a:endParaRPr lang="en-US" dirty="0"/>
          </a:p>
        </p:txBody>
      </p:sp>
      <p:pic>
        <p:nvPicPr>
          <p:cNvPr id="6" name="Picture 5">
            <a:extLst>
              <a:ext uri="{FF2B5EF4-FFF2-40B4-BE49-F238E27FC236}">
                <a16:creationId xmlns:a16="http://schemas.microsoft.com/office/drawing/2014/main" id="{513BDDD5-4D40-4C87-8AD6-A411D8391F15}"/>
              </a:ext>
            </a:extLst>
          </p:cNvPr>
          <p:cNvPicPr>
            <a:picLocks noChangeAspect="1"/>
          </p:cNvPicPr>
          <p:nvPr/>
        </p:nvPicPr>
        <p:blipFill>
          <a:blip r:embed="rId2"/>
          <a:stretch>
            <a:fillRect/>
          </a:stretch>
        </p:blipFill>
        <p:spPr>
          <a:xfrm>
            <a:off x="1257524" y="2013510"/>
            <a:ext cx="6326041" cy="3734651"/>
          </a:xfrm>
          <a:prstGeom prst="rect">
            <a:avLst/>
          </a:prstGeom>
        </p:spPr>
      </p:pic>
      <p:sp>
        <p:nvSpPr>
          <p:cNvPr id="8" name="Text Placeholder 7">
            <a:extLst>
              <a:ext uri="{FF2B5EF4-FFF2-40B4-BE49-F238E27FC236}">
                <a16:creationId xmlns:a16="http://schemas.microsoft.com/office/drawing/2014/main" id="{7DFE907E-C537-471B-BD35-9FBB5E349E5C}"/>
              </a:ext>
            </a:extLst>
          </p:cNvPr>
          <p:cNvSpPr txBox="1">
            <a:spLocks/>
          </p:cNvSpPr>
          <p:nvPr/>
        </p:nvSpPr>
        <p:spPr>
          <a:xfrm>
            <a:off x="7739270" y="2292626"/>
            <a:ext cx="4055165" cy="306125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1800" dirty="0">
                <a:solidFill>
                  <a:schemeClr val="tx1"/>
                </a:solidFill>
                <a:latin typeface="Century Gothic" panose="020B0502020202020204" pitchFamily="34" charset="0"/>
              </a:rPr>
              <a:t>Revenue has increased for the largest U.S. airlines including Southwest</a:t>
            </a:r>
          </a:p>
          <a:p>
            <a:pPr marL="285750" indent="-285750">
              <a:spcAft>
                <a:spcPts val="1200"/>
              </a:spcAft>
              <a:buFont typeface="Arial" panose="020B0604020202020204" pitchFamily="34" charset="0"/>
              <a:buChar char="•"/>
            </a:pPr>
            <a:endParaRPr lang="en-US" sz="16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44387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333892"/>
            <a:ext cx="12192000" cy="524107"/>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24107">
                <a:moveTo>
                  <a:pt x="0" y="3171"/>
                </a:moveTo>
                <a:lnTo>
                  <a:pt x="11054576" y="0"/>
                </a:lnTo>
                <a:lnTo>
                  <a:pt x="11296185" y="159836"/>
                </a:lnTo>
                <a:lnTo>
                  <a:pt x="11508059" y="3718"/>
                </a:lnTo>
                <a:lnTo>
                  <a:pt x="12192000" y="3171"/>
                </a:lnTo>
                <a:lnTo>
                  <a:pt x="12192000" y="524107"/>
                </a:lnTo>
                <a:lnTo>
                  <a:pt x="0" y="524107"/>
                </a:lnTo>
                <a:lnTo>
                  <a:pt x="0" y="317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3" name="Text Placeholder 7">
            <a:extLst>
              <a:ext uri="{FF2B5EF4-FFF2-40B4-BE49-F238E27FC236}">
                <a16:creationId xmlns:a16="http://schemas.microsoft.com/office/drawing/2014/main" id="{FD584CDC-7C96-5942-8C67-6D8559F73DB7}"/>
              </a:ext>
            </a:extLst>
          </p:cNvPr>
          <p:cNvSpPr txBox="1">
            <a:spLocks/>
          </p:cNvSpPr>
          <p:nvPr/>
        </p:nvSpPr>
        <p:spPr>
          <a:xfrm>
            <a:off x="507177" y="524151"/>
            <a:ext cx="11177646" cy="523865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1200"/>
              </a:spcAft>
            </a:pPr>
            <a:r>
              <a:rPr lang="en-US" sz="3200" b="1" dirty="0">
                <a:solidFill>
                  <a:schemeClr val="tx1"/>
                </a:solidFill>
                <a:latin typeface="Century Gothic" panose="020B0502020202020204" pitchFamily="34" charset="0"/>
              </a:rPr>
              <a:t>CONCLUSION</a:t>
            </a:r>
          </a:p>
          <a:p>
            <a:pPr marL="800100" lvl="1" indent="-342900">
              <a:spcAft>
                <a:spcPts val="1200"/>
              </a:spcAft>
              <a:buFont typeface="+mj-lt"/>
              <a:buAutoNum type="arabicPeriod"/>
            </a:pPr>
            <a:r>
              <a:rPr lang="en-US" dirty="0">
                <a:latin typeface="Century Gothic" panose="020B0502020202020204" pitchFamily="34" charset="0"/>
              </a:rPr>
              <a:t>U.S. Airlines remain safe based on metrics for accidents</a:t>
            </a:r>
          </a:p>
          <a:p>
            <a:pPr marL="800100" lvl="1" indent="-342900">
              <a:spcAft>
                <a:spcPts val="1200"/>
              </a:spcAft>
              <a:buFont typeface="+mj-lt"/>
              <a:buAutoNum type="arabicPeriod"/>
            </a:pPr>
            <a:r>
              <a:rPr lang="en-US" dirty="0">
                <a:latin typeface="Century Gothic" panose="020B0502020202020204" pitchFamily="34" charset="0"/>
              </a:rPr>
              <a:t>U.S. Auto Safety metrics show over 5 million yearly accidents occurring since 2010</a:t>
            </a:r>
          </a:p>
          <a:p>
            <a:pPr marL="800100" lvl="1" indent="-342900">
              <a:spcAft>
                <a:spcPts val="1200"/>
              </a:spcAft>
              <a:buFont typeface="+mj-lt"/>
              <a:buAutoNum type="arabicPeriod"/>
            </a:pPr>
            <a:r>
              <a:rPr lang="en-US" dirty="0">
                <a:latin typeface="Century Gothic" panose="020B0502020202020204" pitchFamily="34" charset="0"/>
              </a:rPr>
              <a:t>Southwest has a good airline safety track record</a:t>
            </a:r>
          </a:p>
          <a:p>
            <a:pPr marL="800100" lvl="1" indent="-342900">
              <a:spcAft>
                <a:spcPts val="1200"/>
              </a:spcAft>
              <a:buFont typeface="+mj-lt"/>
              <a:buAutoNum type="arabicPeriod"/>
            </a:pPr>
            <a:r>
              <a:rPr lang="en-US" dirty="0">
                <a:latin typeface="Century Gothic" panose="020B0502020202020204" pitchFamily="34" charset="0"/>
              </a:rPr>
              <a:t>Southwest has experienced significant growth for enplaned passengers</a:t>
            </a:r>
          </a:p>
          <a:p>
            <a:pPr marL="800100" lvl="1" indent="-342900">
              <a:spcAft>
                <a:spcPts val="1200"/>
              </a:spcAft>
              <a:buFont typeface="+mj-lt"/>
              <a:buAutoNum type="arabicPeriod"/>
            </a:pPr>
            <a:r>
              <a:rPr lang="en-US" dirty="0">
                <a:latin typeface="Century Gothic" panose="020B0502020202020204" pitchFamily="34" charset="0"/>
              </a:rPr>
              <a:t>Revenue indicates a growing and healthy airline industry in the U.S.</a:t>
            </a:r>
          </a:p>
          <a:p>
            <a:pPr lvl="1">
              <a:spcAft>
                <a:spcPts val="1200"/>
              </a:spcAft>
            </a:pPr>
            <a:endParaRPr lang="en-US" sz="1600" dirty="0">
              <a:latin typeface="Century Gothic" panose="020B0502020202020204" pitchFamily="34" charset="0"/>
            </a:endParaRPr>
          </a:p>
          <a:p>
            <a:pPr marL="914400" lvl="1" indent="-457200">
              <a:spcAft>
                <a:spcPts val="1200"/>
              </a:spcAft>
              <a:buFont typeface="+mj-lt"/>
              <a:buAutoNum type="arabicPeriod"/>
            </a:pPr>
            <a:endParaRPr lang="en-US" sz="1600" dirty="0">
              <a:latin typeface="Century Gothic" panose="020B0502020202020204" pitchFamily="34" charset="0"/>
            </a:endParaRPr>
          </a:p>
          <a:p>
            <a:pPr>
              <a:spcAft>
                <a:spcPts val="1200"/>
              </a:spcAft>
            </a:pPr>
            <a:endParaRPr lang="en-US" sz="16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4101975104"/>
      </p:ext>
    </p:extLst>
  </p:cSld>
  <p:clrMapOvr>
    <a:masterClrMapping/>
  </p:clrMapOvr>
</p:sld>
</file>

<file path=ppt/theme/theme1.xml><?xml version="1.0" encoding="utf-8"?>
<a:theme xmlns:a="http://schemas.openxmlformats.org/drawingml/2006/main" name="IC-Executive-Summary-Outline-Presentation-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Executive-Summary-Outline-Presentation-Template" id="{2DB6C10E-B34D-254B-8308-B82C5451CBFD}" vid="{86C98BB4-0117-8F4E-9EB8-9F0E8755BC17}"/>
    </a:ext>
  </a:extLst>
</a:theme>
</file>

<file path=docProps/app.xml><?xml version="1.0" encoding="utf-8"?>
<Properties xmlns="http://schemas.openxmlformats.org/officeDocument/2006/extended-properties" xmlns:vt="http://schemas.openxmlformats.org/officeDocument/2006/docPropsVTypes">
  <Template>IC-Executive-Summary-Outline-Template - SR edits</Template>
  <TotalTime>435</TotalTime>
  <Words>330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Century Gothic</vt:lpstr>
      <vt:lpstr>Open Sans</vt:lpstr>
      <vt:lpstr>IC-Executive-Summary-Outline-Presentation-Template</vt:lpstr>
      <vt:lpstr>PowerPoint Presentation</vt:lpstr>
      <vt:lpstr>PowerPoint Presentation</vt:lpstr>
      <vt:lpstr>U.S. Airline Safety </vt:lpstr>
      <vt:lpstr>U.S. Auto Safety </vt:lpstr>
      <vt:lpstr>Incidents and Fatalities </vt:lpstr>
      <vt:lpstr>Passenger Metrics</vt:lpstr>
      <vt:lpstr>Revenue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Conrad Ibanez</cp:lastModifiedBy>
  <cp:revision>28</cp:revision>
  <dcterms:created xsi:type="dcterms:W3CDTF">2018-04-30T01:41:14Z</dcterms:created>
  <dcterms:modified xsi:type="dcterms:W3CDTF">2021-03-29T02:11:49Z</dcterms:modified>
</cp:coreProperties>
</file>