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74" r:id="rId4"/>
    <p:sldId id="283" r:id="rId5"/>
    <p:sldId id="284" r:id="rId6"/>
    <p:sldId id="285" r:id="rId7"/>
    <p:sldId id="287" r:id="rId8"/>
    <p:sldId id="286" r:id="rId9"/>
    <p:sldId id="289" r:id="rId10"/>
    <p:sldId id="291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a Waite" initials="E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5DD"/>
    <a:srgbClr val="C4D2E7"/>
    <a:srgbClr val="F0A622"/>
    <a:srgbClr val="5E913E"/>
    <a:srgbClr val="CE1D02"/>
    <a:srgbClr val="4DACA4"/>
    <a:srgbClr val="D57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42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4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3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1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7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7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6/5/2021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0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6/5/2021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0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6/5/2021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7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0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  <a:alpha val="40000"/>
              </a:schemeClr>
            </a:gs>
            <a:gs pos="100000">
              <a:schemeClr val="bg1">
                <a:lumMod val="6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E756-E947-FD4A-8A23-D2C983A1A8BD}" type="datetimeFigureOut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5B69A5-3B0C-C540-8CC8-9794435EA004}"/>
              </a:ext>
            </a:extLst>
          </p:cNvPr>
          <p:cNvSpPr txBox="1"/>
          <p:nvPr/>
        </p:nvSpPr>
        <p:spPr>
          <a:xfrm>
            <a:off x="2567025" y="2126081"/>
            <a:ext cx="9735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entury Gothic" panose="020B0502020202020204" pitchFamily="34" charset="0"/>
              </a:rPr>
              <a:t>Twitter Sentiment Analysis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C502E9-323D-6147-AE85-54814FCF265C}"/>
              </a:ext>
            </a:extLst>
          </p:cNvPr>
          <p:cNvCxnSpPr/>
          <p:nvPr/>
        </p:nvCxnSpPr>
        <p:spPr>
          <a:xfrm>
            <a:off x="3875096" y="2831812"/>
            <a:ext cx="81899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FEB64A-76FC-3D4F-AD1A-A7C744DE5653}"/>
              </a:ext>
            </a:extLst>
          </p:cNvPr>
          <p:cNvSpPr txBox="1"/>
          <p:nvPr/>
        </p:nvSpPr>
        <p:spPr>
          <a:xfrm>
            <a:off x="3875095" y="4492257"/>
            <a:ext cx="7119681" cy="113877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Conrad V. Ibanez</a:t>
            </a:r>
          </a:p>
          <a:p>
            <a:r>
              <a:rPr lang="en-US" dirty="0">
                <a:latin typeface="Century Gothic" panose="020B0502020202020204" pitchFamily="34" charset="0"/>
              </a:rPr>
              <a:t>Bellevue University - DSC 680</a:t>
            </a:r>
          </a:p>
          <a:p>
            <a:r>
              <a:rPr lang="en-US" dirty="0">
                <a:latin typeface="Century Gothic" panose="020B0502020202020204" pitchFamily="34" charset="0"/>
              </a:rPr>
              <a:t>Spring 2021</a:t>
            </a:r>
          </a:p>
          <a:p>
            <a:endParaRPr lang="en-US" sz="1400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50CFE4-F5BA-40F1-8D20-E17C250B1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9" y="77930"/>
            <a:ext cx="3442959" cy="229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15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03B7-21F2-44BE-B65B-F3A78DA8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incorrect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E6A38-E95B-4ECA-A045-1CE2C2FC5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Error: Actual= negative  Predicted= neutral  tweet= its at 3 am,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very tired but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can`t sleep  but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try it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Error: Actual= positive  Predicted= neutral  tweet= All alone in this old house again.  Thanks for the net which keeps me alive and kicking! Whoever invented the net,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kiss your hair!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Error: Actual= negative  Predicted= neutral  tweet=  I know what you mean. My little dog is sinking into depression... he wants to move someplace tropical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Error: Actual= positive  Predicted= neutral  tweet= _sutra what is your next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youtube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video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gonna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 about? I love your videos!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Error: Actual= positive  Predicted= neutral  tweet=  http://twitpic.com/4woj2 -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omgssh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ang cute 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4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D584CDC-7C96-5942-8C67-6D8559F73DB7}"/>
              </a:ext>
            </a:extLst>
          </p:cNvPr>
          <p:cNvSpPr txBox="1">
            <a:spLocks/>
          </p:cNvSpPr>
          <p:nvPr/>
        </p:nvSpPr>
        <p:spPr>
          <a:xfrm>
            <a:off x="507177" y="524151"/>
            <a:ext cx="11177646" cy="5238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3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CONCLUSION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can be leveraged in many ways and in many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sentiment at a high accuracy can be challenging.</a:t>
            </a:r>
            <a:endParaRPr lang="en-US" dirty="0">
              <a:latin typeface="Century Gothic" panose="020B0502020202020204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spcAft>
                <a:spcPts val="1200"/>
              </a:spcAft>
            </a:pPr>
            <a:endParaRPr lang="en-US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97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9378763E-1503-C740-A5CB-839E42EFC588}"/>
              </a:ext>
            </a:extLst>
          </p:cNvPr>
          <p:cNvSpPr txBox="1">
            <a:spLocks/>
          </p:cNvSpPr>
          <p:nvPr/>
        </p:nvSpPr>
        <p:spPr>
          <a:xfrm>
            <a:off x="417786" y="187890"/>
            <a:ext cx="11356427" cy="5802093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3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Objectives</a:t>
            </a:r>
          </a:p>
          <a:p>
            <a:pPr algn="l"/>
            <a:endParaRPr lang="en-US" sz="1600" b="0" i="0" dirty="0">
              <a:solidFill>
                <a:srgbClr val="000000"/>
              </a:solidFill>
              <a:effectLst/>
              <a:latin typeface="Open Sans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Perform sentiment analysis using Twitter data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Dataset</a:t>
            </a:r>
          </a:p>
          <a:p>
            <a:pPr marL="1200150" lvl="2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Century Gothic" panose="020B0502020202020204" pitchFamily="34" charset="0"/>
              </a:rPr>
              <a:t>https://www.kaggle.com/c/tweet-sentiment-extraction/data. </a:t>
            </a:r>
          </a:p>
          <a:p>
            <a:pPr marL="1200150" lvl="2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Century Gothic" panose="020B0502020202020204" pitchFamily="34" charset="0"/>
              </a:rPr>
              <a:t>Tweet Sentiment Extraction dataset that was used as part of a Kaggle competition in 2020 that included over 2,000 teams and 37,000 entries.  The dataset includes three csv files: a train file, a test file, and a sample submission file.</a:t>
            </a:r>
          </a:p>
        </p:txBody>
      </p:sp>
    </p:spTree>
    <p:extLst>
      <p:ext uri="{BB962C8B-B14F-4D97-AF65-F5344CB8AC3E}">
        <p14:creationId xmlns:p14="http://schemas.microsoft.com/office/powerpoint/2010/main" val="181863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7B94-665F-468B-A0CC-DF2F5ECA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57883-C478-433C-9ED6-1F46AC601514}"/>
              </a:ext>
            </a:extLst>
          </p:cNvPr>
          <p:cNvSpPr txBox="1"/>
          <p:nvPr/>
        </p:nvSpPr>
        <p:spPr>
          <a:xfrm>
            <a:off x="838200" y="1916482"/>
            <a:ext cx="8302668" cy="3337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utilizes natural language processing (NLP) </a:t>
            </a:r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Natural Language Toolkit (NLTK) package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NLTK includes classes and functions that lemmatizes or groups together different forms of the same word.</a:t>
            </a:r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WordNet as the lexical database for the English language. 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4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7B94-665F-468B-A0CC-DF2F5ECA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118382"/>
            <a:ext cx="10515600" cy="132556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CF35714-1598-479B-BA41-AE93714D1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889" y="1443942"/>
            <a:ext cx="5923597" cy="4231141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39AE80DF-17CE-44BE-8DFB-1F7412161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4" y="1443943"/>
            <a:ext cx="5923597" cy="423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2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7B94-665F-468B-A0CC-DF2F5ECA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118382"/>
            <a:ext cx="10515600" cy="1325563"/>
          </a:xfrm>
        </p:spPr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D86D6E-EC75-4970-A43D-2BC74AC317CF}"/>
              </a:ext>
            </a:extLst>
          </p:cNvPr>
          <p:cNvSpPr txBox="1"/>
          <p:nvPr/>
        </p:nvSpPr>
        <p:spPr>
          <a:xfrm>
            <a:off x="141514" y="1644362"/>
            <a:ext cx="11908971" cy="3891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Positive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[('good', 950), ('love', 795), ('happy', 733), ('day', 476), ('thanks', 438), ('great', 370), ('fun', 287), ('nice', 268), ('hope', 247), ('awesome', 234)]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Negative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[('miss', 525), ('sad', 347), ('sorry', 294), ('bad', 294), ('..', 265), ('hate', 248), ('...', 230), ('feel', 219), ('get', 219), ('suck', 208)]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Neutral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[('...', 1392), ('get', 1239), ('go', 1147), ('..', 638), ('day', 629), ('work', 625), ('like', 462), ('lol', 462), ('time', 458), ('know', 442)]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92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7B94-665F-468B-A0CC-DF2F5ECA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118382"/>
            <a:ext cx="10515600" cy="1325563"/>
          </a:xfrm>
        </p:spPr>
        <p:txBody>
          <a:bodyPr/>
          <a:lstStyle/>
          <a:p>
            <a:r>
              <a:rPr lang="en-US" dirty="0" err="1"/>
              <a:t>WordClouds</a:t>
            </a: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61D37D4-13FE-4F9B-A8F8-93E7728A5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455" y="2201678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9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7B94-665F-468B-A0CC-DF2F5ECA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118382"/>
            <a:ext cx="10515600" cy="4476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WordClouds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7D776C4-F538-468D-AEE7-1EAC9A217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" y="566057"/>
            <a:ext cx="4658742" cy="3105828"/>
          </a:xfrm>
          <a:prstGeom prst="rect">
            <a:avLst/>
          </a:prstGeom>
        </p:spPr>
      </p:pic>
      <p:pic>
        <p:nvPicPr>
          <p:cNvPr id="7" name="Picture 6" descr="Qr code&#10;&#10;Description automatically generated with medium confidence">
            <a:extLst>
              <a:ext uri="{FF2B5EF4-FFF2-40B4-BE49-F238E27FC236}">
                <a16:creationId xmlns:a16="http://schemas.microsoft.com/office/drawing/2014/main" id="{A114F5EF-B4EF-4C92-A53D-8B3EDF6D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456" y="566057"/>
            <a:ext cx="4658743" cy="3105829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024F6015-0205-40D7-B402-DA30CF7CE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457" y="3752171"/>
            <a:ext cx="4658743" cy="31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6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7B94-665F-468B-A0CC-DF2F5ECA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118382"/>
            <a:ext cx="3365774" cy="4666560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Informative words from the dataset and the ratio among different sentiments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E523E-5AD7-4EF3-907D-6EDB4024D7EA}"/>
              </a:ext>
            </a:extLst>
          </p:cNvPr>
          <p:cNvSpPr txBox="1"/>
          <p:nvPr/>
        </p:nvSpPr>
        <p:spPr>
          <a:xfrm>
            <a:off x="3723362" y="0"/>
            <a:ext cx="6146800" cy="6740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sad = True   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   151.5 : 1.0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thank = True   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   109.1 : 1.0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hate = True   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   105.2 : 1.0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suck = True   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    92.0 : 1.0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awesome = True   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    84.0 : 1.0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http = True   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neutra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    76.0 : 1.0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stupid = True   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    65.8 : 1.0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fail = True   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    51.1 : 1.0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beautiful = True   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    46.2 : 1.0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till = True   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neutra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    44.0 : 1.0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amazing = True   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    42.6 : 1.0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thanks = True   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    41.7 : 1.0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sick = True   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    40.8 : 1.0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love = True   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    40.5 : 1.0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hour = True   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neutra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    35.4 : 1.0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hurt = True   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    34.6 : 1.0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poor = True   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    33.7 : 1.0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close = True   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neutra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    33.2 : 1.0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lose = True   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    32.9 : 1.0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mother = True   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    32.6 : 1.0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595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7B94-665F-468B-A0CC-DF2F5ECA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118382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7ADC9-056E-4F34-B464-6A48F5154CE8}"/>
              </a:ext>
            </a:extLst>
          </p:cNvPr>
          <p:cNvSpPr txBox="1"/>
          <p:nvPr/>
        </p:nvSpPr>
        <p:spPr>
          <a:xfrm>
            <a:off x="338203" y="1763501"/>
            <a:ext cx="10318911" cy="2777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NaiveBayesClassifier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was used to train on the training dataset which contained over 5,000 rows.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71% accuracy- training dataset was split into 80/20 train and test sets. 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78%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full training set and the full testing set from the files 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creating predicted attribute for the test file, only 47% accuracy was achieved.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827187"/>
      </p:ext>
    </p:extLst>
  </p:cSld>
  <p:clrMapOvr>
    <a:masterClrMapping/>
  </p:clrMapOvr>
</p:sld>
</file>

<file path=ppt/theme/theme1.xml><?xml version="1.0" encoding="utf-8"?>
<a:theme xmlns:a="http://schemas.openxmlformats.org/drawingml/2006/main" name="IC-Executive-Summary-Outline-Presentation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-Executive-Summary-Outline-Presentation-Template" id="{2DB6C10E-B34D-254B-8308-B82C5451CBFD}" vid="{86C98BB4-0117-8F4E-9EB8-9F0E8755BC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IC-Executive-Summary-Outline-Template - SR edits</Template>
  <TotalTime>525</TotalTime>
  <Words>746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Courier New</vt:lpstr>
      <vt:lpstr>Open Sans</vt:lpstr>
      <vt:lpstr>Times New Roman</vt:lpstr>
      <vt:lpstr>Wingdings</vt:lpstr>
      <vt:lpstr>IC-Executive-Summary-Outline-Presentation-Template</vt:lpstr>
      <vt:lpstr>PowerPoint Presentation</vt:lpstr>
      <vt:lpstr>PowerPoint Presentation</vt:lpstr>
      <vt:lpstr>Methods</vt:lpstr>
      <vt:lpstr>Data</vt:lpstr>
      <vt:lpstr>Sentiment Analysis</vt:lpstr>
      <vt:lpstr>WordClouds</vt:lpstr>
      <vt:lpstr>WordClouds</vt:lpstr>
      <vt:lpstr>Informative words from the dataset and the ratio among different sentiments</vt:lpstr>
      <vt:lpstr>Results</vt:lpstr>
      <vt:lpstr>Sample incorrect predictions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Conrad Ibanez</cp:lastModifiedBy>
  <cp:revision>41</cp:revision>
  <dcterms:created xsi:type="dcterms:W3CDTF">2018-04-30T01:41:14Z</dcterms:created>
  <dcterms:modified xsi:type="dcterms:W3CDTF">2021-06-06T02:40:04Z</dcterms:modified>
</cp:coreProperties>
</file>