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310" r:id="rId8"/>
    <p:sldId id="266" r:id="rId9"/>
    <p:sldId id="263" r:id="rId10"/>
    <p:sldId id="264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311" r:id="rId22"/>
    <p:sldId id="278" r:id="rId23"/>
    <p:sldId id="279" r:id="rId24"/>
    <p:sldId id="281" r:id="rId25"/>
    <p:sldId id="282" r:id="rId26"/>
    <p:sldId id="285" r:id="rId27"/>
    <p:sldId id="287" r:id="rId28"/>
    <p:sldId id="288" r:id="rId29"/>
    <p:sldId id="291" r:id="rId30"/>
    <p:sldId id="292" r:id="rId31"/>
    <p:sldId id="294" r:id="rId32"/>
    <p:sldId id="295" r:id="rId33"/>
    <p:sldId id="298" r:id="rId34"/>
    <p:sldId id="299" r:id="rId35"/>
    <p:sldId id="302" r:id="rId36"/>
    <p:sldId id="303" r:id="rId37"/>
    <p:sldId id="304" r:id="rId38"/>
    <p:sldId id="305" r:id="rId39"/>
    <p:sldId id="307" r:id="rId40"/>
    <p:sldId id="309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A737-4D7D-754A-83E5-2C8EAAC54453}" type="datetimeFigureOut">
              <a:rPr lang="en-US" smtClean="0"/>
              <a:t>12/14/11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40C8-C055-F348-A011-A32F03D80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11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A737-4D7D-754A-83E5-2C8EAAC54453}" type="datetimeFigureOut">
              <a:rPr lang="en-US" smtClean="0"/>
              <a:t>12/14/11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40C8-C055-F348-A011-A32F03D80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5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A737-4D7D-754A-83E5-2C8EAAC54453}" type="datetimeFigureOut">
              <a:rPr lang="en-US" smtClean="0"/>
              <a:t>12/14/11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40C8-C055-F348-A011-A32F03D80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2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A737-4D7D-754A-83E5-2C8EAAC54453}" type="datetimeFigureOut">
              <a:rPr lang="en-US" smtClean="0"/>
              <a:t>12/14/11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40C8-C055-F348-A011-A32F03D80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7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A737-4D7D-754A-83E5-2C8EAAC54453}" type="datetimeFigureOut">
              <a:rPr lang="en-US" smtClean="0"/>
              <a:t>12/14/11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40C8-C055-F348-A011-A32F03D80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0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A737-4D7D-754A-83E5-2C8EAAC54453}" type="datetimeFigureOut">
              <a:rPr lang="en-US" smtClean="0"/>
              <a:t>12/14/11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40C8-C055-F348-A011-A32F03D80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2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A737-4D7D-754A-83E5-2C8EAAC54453}" type="datetimeFigureOut">
              <a:rPr lang="en-US" smtClean="0"/>
              <a:t>12/14/11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40C8-C055-F348-A011-A32F03D80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5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A737-4D7D-754A-83E5-2C8EAAC54453}" type="datetimeFigureOut">
              <a:rPr lang="en-US" smtClean="0"/>
              <a:t>12/14/11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40C8-C055-F348-A011-A32F03D80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93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A737-4D7D-754A-83E5-2C8EAAC54453}" type="datetimeFigureOut">
              <a:rPr lang="en-US" smtClean="0"/>
              <a:t>12/14/11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40C8-C055-F348-A011-A32F03D80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0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A737-4D7D-754A-83E5-2C8EAAC54453}" type="datetimeFigureOut">
              <a:rPr lang="en-US" smtClean="0"/>
              <a:t>12/14/11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40C8-C055-F348-A011-A32F03D80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3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A737-4D7D-754A-83E5-2C8EAAC54453}" type="datetimeFigureOut">
              <a:rPr lang="en-US" smtClean="0"/>
              <a:t>12/14/11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40C8-C055-F348-A011-A32F03D80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4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BA737-4D7D-754A-83E5-2C8EAAC54453}" type="datetimeFigureOut">
              <a:rPr lang="en-US" smtClean="0"/>
              <a:t>12/14/11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340C8-C055-F348-A011-A32F03D80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3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</a:rPr>
              <a:t>Language at Queens College</a:t>
            </a:r>
            <a:endParaRPr lang="en-US" dirty="0">
              <a:latin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>December 13, 2011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998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5257"/>
            <a:ext cx="7772400" cy="496811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>Students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>Access to culture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r>
              <a:rPr lang="en-US" dirty="0" smtClean="0">
                <a:latin typeface="Times New Roman"/>
              </a:rPr>
              <a:t>Performance</a:t>
            </a:r>
            <a:br>
              <a:rPr lang="en-US" dirty="0" smtClean="0">
                <a:latin typeface="Times New Roman"/>
              </a:rPr>
            </a:br>
            <a:r>
              <a:rPr lang="en-US" dirty="0" smtClean="0">
                <a:solidFill>
                  <a:schemeClr val="bg2"/>
                </a:solidFill>
                <a:latin typeface="Times New Roman"/>
              </a:rPr>
              <a:t/>
            </a:r>
            <a:br>
              <a:rPr lang="en-US" dirty="0" smtClean="0">
                <a:solidFill>
                  <a:schemeClr val="bg2"/>
                </a:solidFill>
                <a:latin typeface="Times New Roman"/>
              </a:rPr>
            </a:br>
            <a:endParaRPr lang="en-US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4238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5257"/>
            <a:ext cx="7772400" cy="496811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>Students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>Access to culture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>Performance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r>
              <a:rPr lang="en-US" dirty="0" smtClean="0">
                <a:latin typeface="Times New Roman"/>
              </a:rPr>
              <a:t>Orderly and “difficult”</a:t>
            </a:r>
            <a:br>
              <a:rPr lang="en-US" dirty="0" smtClean="0">
                <a:latin typeface="Times New Roman"/>
              </a:rPr>
            </a:br>
            <a:endParaRPr lang="en-US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74372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5257"/>
            <a:ext cx="7772400" cy="496811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/>
              </a:rPr>
              <a:t>Community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/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r>
              <a:rPr lang="en-US" dirty="0" smtClean="0">
                <a:solidFill>
                  <a:schemeClr val="bg2"/>
                </a:solidFill>
                <a:latin typeface="Times New Roman"/>
              </a:rPr>
              <a:t/>
            </a:r>
            <a:br>
              <a:rPr lang="en-US" dirty="0" smtClean="0">
                <a:solidFill>
                  <a:schemeClr val="bg2"/>
                </a:solidFill>
                <a:latin typeface="Times New Roman"/>
              </a:rPr>
            </a:br>
            <a:r>
              <a:rPr lang="en-US" dirty="0">
                <a:solidFill>
                  <a:schemeClr val="bg2"/>
                </a:solidFill>
                <a:latin typeface="Times New Roman"/>
              </a:rPr>
              <a:t/>
            </a:r>
            <a:br>
              <a:rPr lang="en-US" dirty="0">
                <a:solidFill>
                  <a:schemeClr val="bg2"/>
                </a:solidFill>
                <a:latin typeface="Times New Roman"/>
              </a:rPr>
            </a:br>
            <a:r>
              <a:rPr lang="en-US" dirty="0" smtClean="0">
                <a:solidFill>
                  <a:schemeClr val="bg2"/>
                </a:solidFill>
                <a:latin typeface="Times New Roman"/>
              </a:rPr>
              <a:t/>
            </a:r>
            <a:br>
              <a:rPr lang="en-US" dirty="0" smtClean="0">
                <a:solidFill>
                  <a:schemeClr val="bg2"/>
                </a:solidFill>
                <a:latin typeface="Times New Roman"/>
              </a:rPr>
            </a:br>
            <a:endParaRPr lang="en-US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6364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5257"/>
            <a:ext cx="7772400" cy="496811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>Community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r>
              <a:rPr lang="en-US" dirty="0" smtClean="0">
                <a:latin typeface="Times New Roman"/>
              </a:rPr>
              <a:t>Value of culture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/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/>
            </a:r>
            <a:br>
              <a:rPr lang="en-US" dirty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/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endParaRPr lang="en-US" dirty="0" smtClean="0">
              <a:solidFill>
                <a:schemeClr val="bg2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5821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5257"/>
            <a:ext cx="7772400" cy="496811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>Community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>Value of culture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r>
              <a:rPr lang="en-US" dirty="0" smtClean="0">
                <a:latin typeface="Times New Roman"/>
              </a:rPr>
              <a:t>Access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/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/>
            </a:r>
            <a:br>
              <a:rPr lang="en-US" dirty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endParaRPr lang="en-US" dirty="0" smtClean="0">
              <a:solidFill>
                <a:schemeClr val="bg2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96788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5257"/>
            <a:ext cx="7772400" cy="496811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>Community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>Value of culture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>Access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r>
              <a:rPr lang="en-US" dirty="0" smtClean="0">
                <a:latin typeface="Times New Roman"/>
              </a:rPr>
              <a:t>Public service</a:t>
            </a:r>
            <a:br>
              <a:rPr lang="en-US" dirty="0" smtClean="0">
                <a:latin typeface="Times New Roman"/>
              </a:rPr>
            </a:br>
            <a:endParaRPr lang="en-US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00376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 smtClean="0">
                <a:latin typeface="Times New Roman"/>
              </a:rPr>
              <a:t>What we do</a:t>
            </a:r>
            <a:endParaRPr lang="en-US" u="sng" dirty="0">
              <a:latin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333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5257"/>
            <a:ext cx="7772400" cy="496811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/>
              </a:rPr>
              <a:t>9 majors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/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r>
              <a:rPr lang="en-US" dirty="0" smtClean="0">
                <a:solidFill>
                  <a:schemeClr val="bg2"/>
                </a:solidFill>
                <a:latin typeface="Times New Roman"/>
              </a:rPr>
              <a:t/>
            </a:r>
            <a:br>
              <a:rPr lang="en-US" dirty="0" smtClean="0">
                <a:solidFill>
                  <a:schemeClr val="bg2"/>
                </a:solidFill>
                <a:latin typeface="Times New Roman"/>
              </a:rPr>
            </a:br>
            <a:r>
              <a:rPr lang="en-US" dirty="0">
                <a:solidFill>
                  <a:schemeClr val="bg2"/>
                </a:solidFill>
                <a:latin typeface="Times New Roman"/>
              </a:rPr>
              <a:t/>
            </a:r>
            <a:br>
              <a:rPr lang="en-US" dirty="0">
                <a:solidFill>
                  <a:schemeClr val="bg2"/>
                </a:solidFill>
                <a:latin typeface="Times New Roman"/>
              </a:rPr>
            </a:br>
            <a:r>
              <a:rPr lang="en-US" dirty="0" smtClean="0">
                <a:solidFill>
                  <a:schemeClr val="bg2"/>
                </a:solidFill>
                <a:latin typeface="Times New Roman"/>
              </a:rPr>
              <a:t/>
            </a:r>
            <a:br>
              <a:rPr lang="en-US" dirty="0" smtClean="0">
                <a:solidFill>
                  <a:schemeClr val="bg2"/>
                </a:solidFill>
                <a:latin typeface="Times New Roman"/>
              </a:rPr>
            </a:br>
            <a:endParaRPr lang="en-US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1111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5257"/>
            <a:ext cx="7772400" cy="496811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>9 majors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r>
              <a:rPr lang="en-US" dirty="0" smtClean="0">
                <a:latin typeface="Times New Roman"/>
              </a:rPr>
              <a:t>13+2 minors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/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r>
              <a:rPr lang="en-US" dirty="0" smtClean="0">
                <a:solidFill>
                  <a:schemeClr val="bg2"/>
                </a:solidFill>
                <a:latin typeface="Times New Roman"/>
              </a:rPr>
              <a:t/>
            </a:r>
            <a:br>
              <a:rPr lang="en-US" dirty="0" smtClean="0">
                <a:solidFill>
                  <a:schemeClr val="bg2"/>
                </a:solidFill>
                <a:latin typeface="Times New Roman"/>
              </a:rPr>
            </a:br>
            <a:r>
              <a:rPr lang="en-US" dirty="0">
                <a:solidFill>
                  <a:schemeClr val="bg2"/>
                </a:solidFill>
                <a:latin typeface="Times New Roman"/>
              </a:rPr>
              <a:t/>
            </a:r>
            <a:br>
              <a:rPr lang="en-US" dirty="0">
                <a:solidFill>
                  <a:schemeClr val="bg2"/>
                </a:solidFill>
                <a:latin typeface="Times New Roman"/>
              </a:rPr>
            </a:br>
            <a:endParaRPr lang="en-US" dirty="0">
              <a:solidFill>
                <a:schemeClr val="bg2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7109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5257"/>
            <a:ext cx="7772400" cy="496811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>9 majors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>13+2 minors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r>
              <a:rPr lang="en-US" dirty="0" smtClean="0">
                <a:latin typeface="Times New Roman"/>
              </a:rPr>
              <a:t>2342/</a:t>
            </a:r>
            <a:r>
              <a:rPr lang="en-US" dirty="0" smtClean="0">
                <a:latin typeface="Times New Roman"/>
              </a:rPr>
              <a:t>20</a:t>
            </a:r>
            <a:br>
              <a:rPr lang="en-US" dirty="0" smtClean="0">
                <a:latin typeface="Times New Roman"/>
              </a:rPr>
            </a:br>
            <a:r>
              <a:rPr lang="en-US" dirty="0" smtClean="0">
                <a:latin typeface="Times New Roman"/>
              </a:rPr>
              <a:t/>
            </a:r>
            <a:br>
              <a:rPr lang="en-US" dirty="0" smtClean="0">
                <a:latin typeface="Times New Roman"/>
              </a:rPr>
            </a:br>
            <a:endParaRPr lang="en-US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7109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 smtClean="0">
                <a:latin typeface="Times New Roman"/>
              </a:rPr>
              <a:t>Why study a language?</a:t>
            </a:r>
            <a:endParaRPr lang="en-US" u="sng" dirty="0">
              <a:latin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92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5257"/>
            <a:ext cx="7772400" cy="496811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>9 majors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>13+2 minors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>2342/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>20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r>
              <a:rPr lang="en-US" dirty="0" smtClean="0">
                <a:latin typeface="Times New Roman"/>
              </a:rPr>
              <a:t>Teacher training</a:t>
            </a:r>
            <a:br>
              <a:rPr lang="en-US" dirty="0" smtClean="0">
                <a:latin typeface="Times New Roman"/>
              </a:rPr>
            </a:br>
            <a:endParaRPr lang="en-US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67148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5257"/>
            <a:ext cx="7772400" cy="496811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>9 majors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>13+2 minors</a:t>
            </a:r>
            <a:r>
              <a:rPr lang="en-US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/>
            </a:r>
            <a:br>
              <a:rPr lang="en-US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r>
              <a:rPr lang="en-US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>2342/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>20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>Teacher training</a:t>
            </a:r>
            <a:r>
              <a:rPr lang="en-US" dirty="0" smtClean="0">
                <a:latin typeface="Times New Roman"/>
              </a:rPr>
              <a:t/>
            </a:r>
            <a:br>
              <a:rPr lang="en-US" dirty="0" smtClean="0">
                <a:latin typeface="Times New Roman"/>
              </a:rPr>
            </a:br>
            <a:r>
              <a:rPr lang="en-US" dirty="0" smtClean="0">
                <a:latin typeface="Times New Roman"/>
              </a:rPr>
              <a:t>Graduate preparation</a:t>
            </a:r>
            <a:endParaRPr lang="en-US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7284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14009"/>
          </a:xfrm>
        </p:spPr>
        <p:txBody>
          <a:bodyPr/>
          <a:lstStyle/>
          <a:p>
            <a:r>
              <a:rPr lang="en-US" dirty="0" smtClean="0">
                <a:latin typeface="Times New Roman"/>
              </a:rPr>
              <a:t>Language Requirements at Queens College</a:t>
            </a:r>
            <a:endParaRPr lang="en-US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81640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5257"/>
            <a:ext cx="7772400" cy="496811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/>
              </a:rPr>
              <a:t>Before September 1981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/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/>
            </a:r>
            <a:br>
              <a:rPr lang="en-US" dirty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/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/>
            </a:r>
            <a:br>
              <a:rPr lang="en-US" dirty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endParaRPr lang="en-US" dirty="0" smtClean="0">
              <a:solidFill>
                <a:schemeClr val="bg2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6293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5257"/>
            <a:ext cx="7772400" cy="496811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>Before September 1981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r>
              <a:rPr lang="en-US" dirty="0" smtClean="0">
                <a:latin typeface="Times New Roman"/>
              </a:rPr>
              <a:t>General requirements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/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r>
              <a:rPr lang="en-US" dirty="0" smtClean="0">
                <a:latin typeface="Times New Roman"/>
              </a:rPr>
              <a:t>Nothing language specific</a:t>
            </a:r>
            <a:r>
              <a:rPr lang="en-US" dirty="0" smtClean="0">
                <a:solidFill>
                  <a:schemeClr val="bg2"/>
                </a:solidFill>
                <a:latin typeface="Times New Roman"/>
              </a:rPr>
              <a:t/>
            </a:r>
            <a:br>
              <a:rPr lang="en-US" dirty="0" smtClean="0">
                <a:solidFill>
                  <a:schemeClr val="bg2"/>
                </a:solidFill>
                <a:latin typeface="Times New Roman"/>
              </a:rPr>
            </a:br>
            <a:r>
              <a:rPr lang="en-US" dirty="0" smtClean="0">
                <a:latin typeface="Times New Roman"/>
              </a:rPr>
              <a:t/>
            </a:r>
            <a:br>
              <a:rPr lang="en-US" dirty="0" smtClean="0">
                <a:latin typeface="Times New Roman"/>
              </a:rPr>
            </a:br>
            <a:endParaRPr lang="en-US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1241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5257"/>
            <a:ext cx="7772400" cy="496811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/>
              </a:rPr>
              <a:t>From September 1981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/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r>
              <a:rPr lang="en-US" dirty="0" smtClean="0">
                <a:solidFill>
                  <a:schemeClr val="bg2"/>
                </a:solidFill>
                <a:latin typeface="Times New Roman"/>
              </a:rPr>
              <a:t/>
            </a:r>
            <a:br>
              <a:rPr lang="en-US" dirty="0" smtClean="0">
                <a:solidFill>
                  <a:schemeClr val="bg2"/>
                </a:solidFill>
                <a:latin typeface="Times New Roman"/>
              </a:rPr>
            </a:br>
            <a:r>
              <a:rPr lang="en-US" dirty="0">
                <a:solidFill>
                  <a:schemeClr val="bg2"/>
                </a:solidFill>
                <a:latin typeface="Times New Roman"/>
              </a:rPr>
              <a:t/>
            </a:r>
            <a:br>
              <a:rPr lang="en-US" dirty="0">
                <a:solidFill>
                  <a:schemeClr val="bg2"/>
                </a:solidFill>
                <a:latin typeface="Times New Roman"/>
              </a:rPr>
            </a:br>
            <a:r>
              <a:rPr lang="en-US" dirty="0" smtClean="0">
                <a:latin typeface="Times New Roman"/>
              </a:rPr>
              <a:t/>
            </a:r>
            <a:br>
              <a:rPr lang="en-US" dirty="0" smtClean="0">
                <a:latin typeface="Times New Roman"/>
              </a:rPr>
            </a:br>
            <a:endParaRPr lang="en-US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0464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5257"/>
            <a:ext cx="7772400" cy="496811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>From September 1981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r>
              <a:rPr lang="en-US" dirty="0" smtClean="0">
                <a:latin typeface="Times New Roman"/>
              </a:rPr>
              <a:t>General requirements</a:t>
            </a:r>
            <a:br>
              <a:rPr lang="en-US" dirty="0" smtClean="0">
                <a:latin typeface="Times New Roman"/>
              </a:rPr>
            </a:br>
            <a:r>
              <a:rPr lang="en-US" dirty="0" smtClean="0">
                <a:latin typeface="Times New Roman"/>
              </a:rPr>
              <a:t>LASAR</a:t>
            </a:r>
            <a:br>
              <a:rPr lang="en-US" dirty="0" smtClean="0">
                <a:latin typeface="Times New Roman"/>
              </a:rPr>
            </a:br>
            <a:r>
              <a:rPr lang="en-US" dirty="0" smtClean="0">
                <a:latin typeface="Times New Roman"/>
              </a:rPr>
              <a:t>Foreign language </a:t>
            </a:r>
            <a:br>
              <a:rPr lang="en-US" dirty="0" smtClean="0">
                <a:latin typeface="Times New Roman"/>
              </a:rPr>
            </a:br>
            <a:endParaRPr lang="en-US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56675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5257"/>
            <a:ext cx="7772400" cy="496811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/>
              </a:rPr>
              <a:t>3 semesters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/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r>
              <a:rPr lang="en-US" dirty="0" smtClean="0">
                <a:latin typeface="Times New Roman"/>
              </a:rPr>
              <a:t>with exceptions</a:t>
            </a:r>
            <a:br>
              <a:rPr lang="en-US" dirty="0" smtClean="0">
                <a:latin typeface="Times New Roman"/>
              </a:rPr>
            </a:br>
            <a:r>
              <a:rPr lang="en-US" dirty="0">
                <a:latin typeface="Times New Roman"/>
              </a:rPr>
              <a:t/>
            </a:r>
            <a:br>
              <a:rPr lang="en-US" dirty="0">
                <a:latin typeface="Times New Roman"/>
              </a:rPr>
            </a:br>
            <a:r>
              <a:rPr lang="en-US" dirty="0" smtClean="0">
                <a:latin typeface="Times New Roman"/>
              </a:rPr>
              <a:t/>
            </a:r>
            <a:br>
              <a:rPr lang="en-US" dirty="0" smtClean="0">
                <a:latin typeface="Times New Roman"/>
              </a:rPr>
            </a:br>
            <a:endParaRPr lang="en-US" dirty="0" smtClean="0">
              <a:solidFill>
                <a:schemeClr val="bg2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66896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 smtClean="0">
                <a:latin typeface="Times New Roman"/>
              </a:rPr>
              <a:t>Moving forward</a:t>
            </a:r>
            <a:endParaRPr lang="en-US" u="sng" dirty="0">
              <a:latin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744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5257"/>
            <a:ext cx="7772400" cy="496811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/>
              </a:rPr>
              <a:t>Can we agree?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/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r>
              <a:rPr lang="en-US" dirty="0" smtClean="0">
                <a:latin typeface="Times New Roman"/>
              </a:rPr>
              <a:t>How do we do it?</a:t>
            </a:r>
            <a:br>
              <a:rPr lang="en-US" dirty="0" smtClean="0">
                <a:latin typeface="Times New Roman"/>
              </a:rPr>
            </a:br>
            <a:endParaRPr lang="en-US" dirty="0" smtClean="0">
              <a:solidFill>
                <a:schemeClr val="bg2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43696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5257"/>
            <a:ext cx="7772400" cy="496811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/>
              </a:rPr>
              <a:t>Some history</a:t>
            </a:r>
            <a:br>
              <a:rPr lang="en-US" dirty="0" smtClean="0">
                <a:latin typeface="Times New Roman"/>
              </a:rPr>
            </a:br>
            <a:r>
              <a:rPr lang="en-US" dirty="0">
                <a:latin typeface="Times New Roman"/>
              </a:rPr>
              <a:t/>
            </a:r>
            <a:br>
              <a:rPr lang="en-US" dirty="0">
                <a:latin typeface="Times New Roman"/>
              </a:rPr>
            </a:br>
            <a:r>
              <a:rPr lang="en-US" dirty="0" smtClean="0">
                <a:latin typeface="Times New Roman"/>
              </a:rPr>
              <a:t/>
            </a:r>
            <a:br>
              <a:rPr lang="en-US" dirty="0" smtClean="0">
                <a:latin typeface="Times New Roman"/>
              </a:rPr>
            </a:br>
            <a:r>
              <a:rPr lang="en-US" dirty="0">
                <a:latin typeface="Times New Roman"/>
              </a:rPr>
              <a:t/>
            </a:r>
            <a:br>
              <a:rPr lang="en-US" dirty="0">
                <a:latin typeface="Times New Roman"/>
              </a:rPr>
            </a:br>
            <a:endParaRPr lang="en-US" dirty="0" smtClean="0">
              <a:solidFill>
                <a:schemeClr val="bg2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3085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5257"/>
            <a:ext cx="7772400" cy="496811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/>
              </a:rPr>
              <a:t>- Do what we do now -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/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/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/>
            </a:r>
            <a:br>
              <a:rPr lang="en-US" dirty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r>
              <a:rPr lang="en-US" dirty="0" smtClean="0">
                <a:latin typeface="Times New Roman"/>
              </a:rPr>
              <a:t/>
            </a:r>
            <a:br>
              <a:rPr lang="en-US" dirty="0" smtClean="0">
                <a:latin typeface="Times New Roman"/>
              </a:rPr>
            </a:br>
            <a:endParaRPr lang="en-US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7881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5257"/>
            <a:ext cx="7772400" cy="496811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>- Do what we do now -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r>
              <a:rPr lang="en-US" dirty="0" smtClean="0">
                <a:latin typeface="Times New Roman"/>
              </a:rPr>
              <a:t>9 of 12 credits to language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/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r>
              <a:rPr lang="en-US" dirty="0" smtClean="0">
                <a:latin typeface="Times New Roman"/>
              </a:rPr>
              <a:t>Allow current exemptions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/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r>
              <a:rPr lang="en-US" dirty="0" smtClean="0">
                <a:latin typeface="Times New Roman"/>
              </a:rPr>
              <a:t/>
            </a:r>
            <a:br>
              <a:rPr lang="en-US" dirty="0" smtClean="0">
                <a:latin typeface="Times New Roman"/>
              </a:rPr>
            </a:br>
            <a:endParaRPr lang="en-US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68860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5257"/>
            <a:ext cx="7772400" cy="496811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/>
              </a:rPr>
              <a:t>- Broader but shallower -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/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/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/>
            </a:r>
            <a:br>
              <a:rPr lang="en-US" dirty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/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endParaRPr lang="en-US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4654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5257"/>
            <a:ext cx="7772400" cy="496811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>- Broader but shallower -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r>
              <a:rPr lang="en-US" dirty="0" smtClean="0">
                <a:latin typeface="Times New Roman"/>
              </a:rPr>
              <a:t>3 of 12 credits to language</a:t>
            </a:r>
            <a:br>
              <a:rPr lang="en-US" dirty="0" smtClean="0">
                <a:latin typeface="Times New Roman"/>
              </a:rPr>
            </a:br>
            <a:r>
              <a:rPr lang="en-US" dirty="0" smtClean="0">
                <a:latin typeface="Times New Roman"/>
              </a:rPr>
              <a:t>No exemptions</a:t>
            </a:r>
            <a:br>
              <a:rPr lang="en-US" dirty="0" smtClean="0">
                <a:latin typeface="Times New Roman"/>
              </a:rPr>
            </a:br>
            <a:r>
              <a:rPr lang="en-US" dirty="0" smtClean="0">
                <a:latin typeface="Times New Roman"/>
              </a:rPr>
              <a:t>Satisfied at Queens or at a community college</a:t>
            </a:r>
            <a:endParaRPr lang="en-US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76817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5257"/>
            <a:ext cx="7772400" cy="496811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/>
              </a:rPr>
              <a:t>- In between -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/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/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/>
            </a:r>
            <a:br>
              <a:rPr lang="en-US" dirty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/>
            </a:r>
            <a:br>
              <a:rPr lang="en-US" dirty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endParaRPr lang="en-US" dirty="0" smtClean="0">
              <a:solidFill>
                <a:schemeClr val="bg1">
                  <a:lumMod val="75000"/>
                </a:scheme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8463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5257"/>
            <a:ext cx="7772400" cy="496811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>- In between -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r>
              <a:rPr lang="en-US" dirty="0" smtClean="0">
                <a:latin typeface="Times New Roman"/>
              </a:rPr>
              <a:t>Global Studies = language study</a:t>
            </a:r>
            <a:br>
              <a:rPr lang="en-US" dirty="0" smtClean="0">
                <a:latin typeface="Times New Roman"/>
              </a:rPr>
            </a:br>
            <a:r>
              <a:rPr lang="en-US" dirty="0" smtClean="0">
                <a:latin typeface="Times New Roman"/>
              </a:rPr>
              <a:t>6 credits from </a:t>
            </a:r>
            <a:r>
              <a:rPr lang="en-US" smtClean="0">
                <a:latin typeface="Times New Roman"/>
              </a:rPr>
              <a:t>the Flex Core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/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r>
              <a:rPr lang="en-US" dirty="0" smtClean="0">
                <a:latin typeface="Times New Roman"/>
              </a:rPr>
              <a:t>native students only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/>
            </a:r>
            <a:br>
              <a:rPr lang="en-US" dirty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endParaRPr lang="en-US" dirty="0" smtClean="0">
              <a:solidFill>
                <a:schemeClr val="bg1">
                  <a:lumMod val="75000"/>
                </a:scheme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76805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5257"/>
            <a:ext cx="7772400" cy="496811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/>
              </a:rPr>
              <a:t>- Language and cognition -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/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/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/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/>
            </a:r>
            <a:br>
              <a:rPr lang="en-US" dirty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endParaRPr lang="en-US" dirty="0" smtClean="0">
              <a:solidFill>
                <a:schemeClr val="bg1">
                  <a:lumMod val="75000"/>
                </a:scheme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05892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5257"/>
            <a:ext cx="7772400" cy="496811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>- Language and cognition -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r>
              <a:rPr lang="en-US" dirty="0" smtClean="0">
                <a:latin typeface="Times New Roman"/>
              </a:rPr>
              <a:t>typology and structure,</a:t>
            </a:r>
            <a:br>
              <a:rPr lang="en-US" dirty="0" smtClean="0">
                <a:latin typeface="Times New Roman"/>
              </a:rPr>
            </a:br>
            <a:r>
              <a:rPr lang="en-US" dirty="0" smtClean="0">
                <a:latin typeface="Times New Roman"/>
              </a:rPr>
              <a:t>translation, acquisition,</a:t>
            </a:r>
            <a:r>
              <a:rPr lang="en-US" dirty="0">
                <a:latin typeface="Times New Roman"/>
              </a:rPr>
              <a:t/>
            </a:r>
            <a:br>
              <a:rPr lang="en-US" dirty="0">
                <a:latin typeface="Times New Roman"/>
              </a:rPr>
            </a:br>
            <a:r>
              <a:rPr lang="en-US" dirty="0" smtClean="0">
                <a:latin typeface="Times New Roman"/>
              </a:rPr>
              <a:t> formal and natural language,</a:t>
            </a:r>
            <a:r>
              <a:rPr lang="en-US" dirty="0">
                <a:latin typeface="Times New Roman"/>
              </a:rPr>
              <a:t/>
            </a:r>
            <a:br>
              <a:rPr lang="en-US" dirty="0">
                <a:latin typeface="Times New Roman"/>
              </a:rPr>
            </a:br>
            <a:r>
              <a:rPr lang="en-US" dirty="0" smtClean="0">
                <a:latin typeface="Times New Roman"/>
              </a:rPr>
              <a:t> logic, thought, culture</a:t>
            </a:r>
          </a:p>
        </p:txBody>
      </p:sp>
    </p:spTree>
    <p:extLst>
      <p:ext uri="{BB962C8B-B14F-4D97-AF65-F5344CB8AC3E}">
        <p14:creationId xmlns:p14="http://schemas.microsoft.com/office/powerpoint/2010/main" val="120645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5257"/>
            <a:ext cx="7772400" cy="496811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/>
              </a:rPr>
              <a:t>- Language and speaking -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/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/>
            </a:r>
            <a:br>
              <a:rPr lang="en-US" dirty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/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/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endParaRPr lang="en-US" dirty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3531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5257"/>
            <a:ext cx="7772400" cy="496811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>- Language and speaking -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r>
              <a:rPr lang="en-US" dirty="0" smtClean="0">
                <a:latin typeface="Times New Roman"/>
              </a:rPr>
              <a:t>Speech (S) overlay</a:t>
            </a:r>
            <a:br>
              <a:rPr lang="en-US" dirty="0" smtClean="0">
                <a:latin typeface="Times New Roman"/>
              </a:rPr>
            </a:br>
            <a:r>
              <a:rPr lang="en-US" dirty="0" smtClean="0">
                <a:latin typeface="Times New Roman"/>
              </a:rPr>
              <a:t>Language, dramatic arts, </a:t>
            </a:r>
            <a:br>
              <a:rPr lang="en-US" dirty="0" smtClean="0">
                <a:latin typeface="Times New Roman"/>
              </a:rPr>
            </a:br>
            <a:r>
              <a:rPr lang="en-US" dirty="0" smtClean="0">
                <a:latin typeface="Times New Roman"/>
              </a:rPr>
              <a:t>public speaking,…</a:t>
            </a:r>
            <a:br>
              <a:rPr lang="en-US" dirty="0" smtClean="0">
                <a:latin typeface="Times New Roman"/>
              </a:rPr>
            </a:br>
            <a:endParaRPr lang="en-US" dirty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98006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5257"/>
            <a:ext cx="7772400" cy="496811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>Some history</a:t>
            </a:r>
            <a:r>
              <a:rPr lang="en-US" dirty="0" smtClean="0">
                <a:latin typeface="Times New Roman"/>
              </a:rPr>
              <a:t/>
            </a:r>
            <a:br>
              <a:rPr lang="en-US" dirty="0" smtClean="0">
                <a:latin typeface="Times New Roman"/>
              </a:rPr>
            </a:br>
            <a:r>
              <a:rPr lang="en-US" dirty="0" smtClean="0">
                <a:latin typeface="Times New Roman"/>
              </a:rPr>
              <a:t>Direct access to knowledge</a:t>
            </a:r>
            <a:br>
              <a:rPr lang="en-US" dirty="0" smtClean="0">
                <a:latin typeface="Times New Roman"/>
              </a:rPr>
            </a:br>
            <a:r>
              <a:rPr lang="en-US" dirty="0">
                <a:latin typeface="Times New Roman"/>
              </a:rPr>
              <a:t/>
            </a:r>
            <a:br>
              <a:rPr lang="en-US" dirty="0">
                <a:latin typeface="Times New Roman"/>
              </a:rPr>
            </a:br>
            <a:r>
              <a:rPr lang="en-US" dirty="0" smtClean="0">
                <a:latin typeface="Times New Roman"/>
              </a:rPr>
              <a:t/>
            </a:r>
            <a:br>
              <a:rPr lang="en-US" dirty="0" smtClean="0">
                <a:latin typeface="Times New Roman"/>
              </a:rPr>
            </a:br>
            <a:endParaRPr lang="en-US" dirty="0" smtClean="0">
              <a:solidFill>
                <a:schemeClr val="bg2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9118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</a:rPr>
              <a:t>End</a:t>
            </a:r>
            <a:endParaRPr lang="en-US" dirty="0">
              <a:latin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920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5257"/>
            <a:ext cx="7772400" cy="496811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>Some history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>Direct access to knowledge</a:t>
            </a:r>
            <a:r>
              <a:rPr lang="en-US" dirty="0" smtClean="0">
                <a:latin typeface="Times New Roman"/>
              </a:rPr>
              <a:t/>
            </a:r>
            <a:br>
              <a:rPr lang="en-US" dirty="0" smtClean="0">
                <a:latin typeface="Times New Roman"/>
              </a:rPr>
            </a:br>
            <a:r>
              <a:rPr lang="en-US" dirty="0" smtClean="0">
                <a:latin typeface="Times New Roman"/>
              </a:rPr>
              <a:t>Communication</a:t>
            </a:r>
            <a:br>
              <a:rPr lang="en-US" dirty="0" smtClean="0">
                <a:latin typeface="Times New Roman"/>
              </a:rPr>
            </a:br>
            <a:r>
              <a:rPr lang="en-US" dirty="0">
                <a:latin typeface="Times New Roman"/>
              </a:rPr>
              <a:t/>
            </a:r>
            <a:br>
              <a:rPr lang="en-US" dirty="0">
                <a:latin typeface="Times New Roman"/>
              </a:rPr>
            </a:br>
            <a:endParaRPr lang="en-US" dirty="0" smtClean="0">
              <a:solidFill>
                <a:schemeClr val="bg2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9118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5257"/>
            <a:ext cx="7772400" cy="496811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>Some history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>Direct access to knowledge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>Communication</a:t>
            </a:r>
            <a:r>
              <a:rPr lang="en-US" dirty="0" smtClean="0">
                <a:latin typeface="Times New Roman"/>
              </a:rPr>
              <a:t/>
            </a:r>
            <a:br>
              <a:rPr lang="en-US" dirty="0" smtClean="0">
                <a:latin typeface="Times New Roman"/>
              </a:rPr>
            </a:br>
            <a:r>
              <a:rPr lang="en-US" dirty="0" smtClean="0">
                <a:latin typeface="Times New Roman"/>
              </a:rPr>
              <a:t>Cognition</a:t>
            </a:r>
            <a:br>
              <a:rPr lang="en-US" dirty="0" smtClean="0">
                <a:latin typeface="Times New Roman"/>
              </a:rPr>
            </a:br>
            <a:endParaRPr lang="en-US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9118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5257"/>
            <a:ext cx="7772400" cy="496811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>Some history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>Direct access to knowledge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>Communication</a:t>
            </a:r>
            <a:r>
              <a:rPr lang="en-US" dirty="0" smtClean="0">
                <a:latin typeface="Times New Roman"/>
              </a:rPr>
              <a:t/>
            </a:r>
            <a:br>
              <a:rPr lang="en-US" dirty="0" smtClean="0">
                <a:latin typeface="Times New Roman"/>
              </a:rPr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>Cognition</a:t>
            </a:r>
            <a:r>
              <a:rPr lang="en-US" dirty="0" smtClean="0">
                <a:latin typeface="Times New Roman"/>
              </a:rPr>
              <a:t/>
            </a:r>
            <a:br>
              <a:rPr lang="en-US" dirty="0" smtClean="0">
                <a:latin typeface="Times New Roman"/>
              </a:rPr>
            </a:br>
            <a:r>
              <a:rPr lang="en-US" dirty="0" smtClean="0">
                <a:latin typeface="Times New Roman"/>
              </a:rPr>
              <a:t>Global reality</a:t>
            </a:r>
            <a:endParaRPr lang="en-US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1820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5257"/>
            <a:ext cx="7772400" cy="496811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/>
              </a:rPr>
              <a:t>Students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/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r>
              <a:rPr lang="en-US" dirty="0" smtClean="0">
                <a:solidFill>
                  <a:schemeClr val="bg2"/>
                </a:solidFill>
                <a:latin typeface="Times New Roman"/>
              </a:rPr>
              <a:t/>
            </a:r>
            <a:br>
              <a:rPr lang="en-US" dirty="0" smtClean="0">
                <a:solidFill>
                  <a:schemeClr val="bg2"/>
                </a:solidFill>
                <a:latin typeface="Times New Roman"/>
              </a:rPr>
            </a:br>
            <a:r>
              <a:rPr lang="en-US" dirty="0">
                <a:solidFill>
                  <a:schemeClr val="bg2"/>
                </a:solidFill>
                <a:latin typeface="Times New Roman"/>
              </a:rPr>
              <a:t/>
            </a:r>
            <a:br>
              <a:rPr lang="en-US" dirty="0">
                <a:solidFill>
                  <a:schemeClr val="bg2"/>
                </a:solidFill>
                <a:latin typeface="Times New Roman"/>
              </a:rPr>
            </a:br>
            <a:r>
              <a:rPr lang="en-US" dirty="0" smtClean="0">
                <a:solidFill>
                  <a:schemeClr val="bg2"/>
                </a:solidFill>
                <a:latin typeface="Times New Roman"/>
              </a:rPr>
              <a:t/>
            </a:r>
            <a:br>
              <a:rPr lang="en-US" dirty="0" smtClean="0">
                <a:solidFill>
                  <a:schemeClr val="bg2"/>
                </a:solidFill>
                <a:latin typeface="Times New Roman"/>
              </a:rPr>
            </a:br>
            <a:endParaRPr lang="en-US" dirty="0">
              <a:solidFill>
                <a:schemeClr val="bg2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5709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5257"/>
            <a:ext cx="7772400" cy="496811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>Students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r>
              <a:rPr lang="en-US" dirty="0" smtClean="0">
                <a:latin typeface="Times New Roman"/>
              </a:rPr>
              <a:t>Access to culture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  <a:t/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/>
              </a:rPr>
            </a:br>
            <a:r>
              <a:rPr lang="en-US" dirty="0" smtClean="0">
                <a:solidFill>
                  <a:schemeClr val="bg2"/>
                </a:solidFill>
                <a:latin typeface="Times New Roman"/>
              </a:rPr>
              <a:t/>
            </a:r>
            <a:br>
              <a:rPr lang="en-US" dirty="0" smtClean="0">
                <a:solidFill>
                  <a:schemeClr val="bg2"/>
                </a:solidFill>
                <a:latin typeface="Times New Roman"/>
              </a:rPr>
            </a:br>
            <a:r>
              <a:rPr lang="en-US" dirty="0">
                <a:solidFill>
                  <a:schemeClr val="bg2"/>
                </a:solidFill>
                <a:latin typeface="Times New Roman"/>
              </a:rPr>
              <a:t/>
            </a:r>
            <a:br>
              <a:rPr lang="en-US" dirty="0">
                <a:solidFill>
                  <a:schemeClr val="bg2"/>
                </a:solidFill>
                <a:latin typeface="Times New Roman"/>
              </a:rPr>
            </a:br>
            <a:endParaRPr lang="en-US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80720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rgbClr val="E6E6E6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122</Words>
  <Application>Microsoft Macintosh PowerPoint</Application>
  <PresentationFormat>On-screen Show (4:3)</PresentationFormat>
  <Paragraphs>41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Language at Queens College</vt:lpstr>
      <vt:lpstr>Why study a language?</vt:lpstr>
      <vt:lpstr>Some history    </vt:lpstr>
      <vt:lpstr>Some history Direct access to knowledge   </vt:lpstr>
      <vt:lpstr>Some history Direct access to knowledge Communication  </vt:lpstr>
      <vt:lpstr>Some history Direct access to knowledge Communication Cognition </vt:lpstr>
      <vt:lpstr>Some history Direct access to knowledge Communication Cognition Global reality</vt:lpstr>
      <vt:lpstr>Students    </vt:lpstr>
      <vt:lpstr>Students Access to culture   </vt:lpstr>
      <vt:lpstr>Students Access to culture Performance  </vt:lpstr>
      <vt:lpstr>Students Access to culture Performance Orderly and “difficult” </vt:lpstr>
      <vt:lpstr>Community    </vt:lpstr>
      <vt:lpstr>Community Value of culture   </vt:lpstr>
      <vt:lpstr>Community Value of culture Access  </vt:lpstr>
      <vt:lpstr>Community Value of culture Access Public service </vt:lpstr>
      <vt:lpstr>What we do</vt:lpstr>
      <vt:lpstr>9 majors    </vt:lpstr>
      <vt:lpstr>9 majors 13+2 minors   </vt:lpstr>
      <vt:lpstr>9 majors 13+2 minors 2342/20  </vt:lpstr>
      <vt:lpstr>9 majors 13+2 minors 2342/20 Teacher training </vt:lpstr>
      <vt:lpstr>9 majors 13+2 minors 2342/20 Teacher training Graduate preparation</vt:lpstr>
      <vt:lpstr>Language Requirements at Queens College</vt:lpstr>
      <vt:lpstr>Before September 1981    </vt:lpstr>
      <vt:lpstr>Before September 1981 General requirements Nothing language specific  </vt:lpstr>
      <vt:lpstr>From September 1981    </vt:lpstr>
      <vt:lpstr>From September 1981 General requirements LASAR Foreign language  </vt:lpstr>
      <vt:lpstr>3 semesters with exceptions   </vt:lpstr>
      <vt:lpstr>Moving forward</vt:lpstr>
      <vt:lpstr>Can we agree? How do we do it? </vt:lpstr>
      <vt:lpstr>- Do what we do now -    </vt:lpstr>
      <vt:lpstr>- Do what we do now - 9 of 12 credits to language Allow current exemptions  </vt:lpstr>
      <vt:lpstr>- Broader but shallower -    </vt:lpstr>
      <vt:lpstr>- Broader but shallower - 3 of 12 credits to language No exemptions Satisfied at Queens or at a community college</vt:lpstr>
      <vt:lpstr>- In between -    </vt:lpstr>
      <vt:lpstr>- In between - Global Studies = language study 6 credits from the Flex Core native students only </vt:lpstr>
      <vt:lpstr>- Language and cognition -    </vt:lpstr>
      <vt:lpstr>- Language and cognition - typology and structure, translation, acquisition,  formal and natural language,  logic, thought, culture</vt:lpstr>
      <vt:lpstr>- Language and speaking -    </vt:lpstr>
      <vt:lpstr>- Language and speaking - Speech (S) overlay Language, dramatic arts,  public speaking,… </vt:lpstr>
      <vt:lpstr>End</vt:lpstr>
    </vt:vector>
  </TitlesOfParts>
  <Company>Queens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at Queens College</dc:title>
  <dc:creator>William McClure</dc:creator>
  <cp:lastModifiedBy>William McClure</cp:lastModifiedBy>
  <cp:revision>15</cp:revision>
  <dcterms:created xsi:type="dcterms:W3CDTF">2011-12-13T19:45:08Z</dcterms:created>
  <dcterms:modified xsi:type="dcterms:W3CDTF">2011-12-14T15:16:39Z</dcterms:modified>
</cp:coreProperties>
</file>