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5"/>
  </p:notesMasterIdLst>
  <p:sldIdLst>
    <p:sldId id="341" r:id="rId2"/>
    <p:sldId id="342" r:id="rId3"/>
    <p:sldId id="345" r:id="rId4"/>
    <p:sldId id="363" r:id="rId5"/>
    <p:sldId id="364" r:id="rId6"/>
    <p:sldId id="365" r:id="rId7"/>
    <p:sldId id="366" r:id="rId8"/>
    <p:sldId id="367" r:id="rId9"/>
    <p:sldId id="371" r:id="rId10"/>
    <p:sldId id="369" r:id="rId11"/>
    <p:sldId id="370" r:id="rId12"/>
    <p:sldId id="372" r:id="rId13"/>
    <p:sldId id="373"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2439"/>
    <a:srgbClr val="DB7531"/>
    <a:srgbClr val="EEEB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91ACEF-6E31-49EA-9B4B-336BC171E6AE}" type="datetimeFigureOut">
              <a:rPr lang="en-US" smtClean="0"/>
              <a:pPr/>
              <a:t>3/11/2018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881F64-38B6-442F-BAD6-2D03BCFD5B11}" type="slidenum">
              <a:rPr lang="en-US" smtClean="0"/>
              <a:pPr/>
              <a:t>‹#›</a:t>
            </a:fld>
            <a:endParaRPr lang="en-US"/>
          </a:p>
        </p:txBody>
      </p:sp>
    </p:spTree>
    <p:extLst>
      <p:ext uri="{BB962C8B-B14F-4D97-AF65-F5344CB8AC3E}">
        <p14:creationId xmlns:p14="http://schemas.microsoft.com/office/powerpoint/2010/main" val="15003003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3"/>
          <p:cNvPicPr>
            <a:picLocks noChangeAspect="1" noChangeArrowheads="1"/>
          </p:cNvPicPr>
          <p:nvPr userDrawn="1"/>
        </p:nvPicPr>
        <p:blipFill>
          <a:blip r:embed="rId2" cstate="print"/>
          <a:srcRect/>
          <a:stretch>
            <a:fillRect/>
          </a:stretch>
        </p:blipFill>
        <p:spPr bwMode="auto">
          <a:xfrm>
            <a:off x="5105400" y="3204157"/>
            <a:ext cx="4038600" cy="3653843"/>
          </a:xfrm>
          <a:prstGeom prst="rect">
            <a:avLst/>
          </a:prstGeom>
          <a:noFill/>
          <a:ln w="9525">
            <a:noFill/>
            <a:miter lim="800000"/>
            <a:headEnd/>
            <a:tailEnd/>
          </a:ln>
          <a:effectLst/>
        </p:spPr>
      </p:pic>
      <p:pic>
        <p:nvPicPr>
          <p:cNvPr id="1026" name="Picture 2"/>
          <p:cNvPicPr>
            <a:picLocks noChangeAspect="1" noChangeArrowheads="1"/>
          </p:cNvPicPr>
          <p:nvPr userDrawn="1"/>
        </p:nvPicPr>
        <p:blipFill>
          <a:blip r:embed="rId3" cstate="print"/>
          <a:srcRect/>
          <a:stretch>
            <a:fillRect/>
          </a:stretch>
        </p:blipFill>
        <p:spPr bwMode="auto">
          <a:xfrm>
            <a:off x="0" y="0"/>
            <a:ext cx="9144000" cy="3234830"/>
          </a:xfrm>
          <a:prstGeom prst="rect">
            <a:avLst/>
          </a:prstGeom>
          <a:ln>
            <a:noFill/>
          </a:ln>
          <a:effectLst>
            <a:outerShdw blurRad="292100" dist="139700" dir="2700000" algn="tl" rotWithShape="0">
              <a:srgbClr val="333333">
                <a:alpha val="65000"/>
              </a:srgbClr>
            </a:outerShdw>
          </a:effectLst>
        </p:spPr>
      </p:pic>
      <p:sp>
        <p:nvSpPr>
          <p:cNvPr id="6" name="Title 1"/>
          <p:cNvSpPr txBox="1">
            <a:spLocks/>
          </p:cNvSpPr>
          <p:nvPr userDrawn="1"/>
        </p:nvSpPr>
        <p:spPr>
          <a:xfrm>
            <a:off x="1219200" y="5486400"/>
            <a:ext cx="3581400" cy="685800"/>
          </a:xfrm>
          <a:prstGeom prst="rect">
            <a:avLst/>
          </a:prstGeom>
        </p:spPr>
        <p:txBody>
          <a:bodyPr vert="horz" lIns="91440" tIns="45720" rIns="91440" bIns="45720" rtlCol="0" anchor="ctr">
            <a:normAutofit lnSpcReduction="10000"/>
          </a:bodyPr>
          <a:lstStyle>
            <a:lvl1pPr algn="l">
              <a:defRPr sz="4800">
                <a:latin typeface="Arial Black" pitchFamily="34" charset="0"/>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a:ln>
                  <a:noFill/>
                </a:ln>
                <a:solidFill>
                  <a:schemeClr val="tx1"/>
                </a:solidFill>
                <a:effectLst/>
                <a:uLnTx/>
                <a:uFillTx/>
                <a:latin typeface="Arial Black" pitchFamily="34" charset="0"/>
                <a:ea typeface="+mj-ea"/>
                <a:cs typeface="+mj-cs"/>
              </a:rPr>
              <a:t>Your Interactive Guide to the Digital World</a:t>
            </a:r>
          </a:p>
        </p:txBody>
      </p:sp>
      <p:sp>
        <p:nvSpPr>
          <p:cNvPr id="7" name="Rectangle 6"/>
          <p:cNvSpPr/>
          <p:nvPr userDrawn="1"/>
        </p:nvSpPr>
        <p:spPr>
          <a:xfrm>
            <a:off x="0" y="4267200"/>
            <a:ext cx="4876800" cy="1077218"/>
          </a:xfrm>
          <a:prstGeom prst="rect">
            <a:avLst/>
          </a:prstGeom>
        </p:spPr>
        <p:txBody>
          <a:bodyPr wrap="square">
            <a:spAutoFit/>
          </a:bodyPr>
          <a:lstStyle/>
          <a:p>
            <a:r>
              <a:rPr lang="en-US" sz="3200" dirty="0">
                <a:latin typeface="Arial Black" pitchFamily="34" charset="0"/>
              </a:rPr>
              <a:t>Discovering </a:t>
            </a:r>
            <a:br>
              <a:rPr lang="en-US" sz="3200" dirty="0">
                <a:latin typeface="Arial Black" pitchFamily="34" charset="0"/>
              </a:rPr>
            </a:br>
            <a:r>
              <a:rPr lang="en-US" sz="3200" dirty="0">
                <a:latin typeface="Arial Black" pitchFamily="34" charset="0"/>
              </a:rPr>
              <a:t>	Computers 2012</a:t>
            </a: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2743200" y="6356350"/>
            <a:ext cx="3810000" cy="365125"/>
          </a:xfrm>
          <a:prstGeom prst="rect">
            <a:avLst/>
          </a:prstGeom>
        </p:spPr>
        <p:txBody>
          <a:bodyPr/>
          <a:lstStyle/>
          <a:p>
            <a:r>
              <a:rPr lang="en-US"/>
              <a:t>Discovering Computers 2012: Chapter 4</a:t>
            </a:r>
          </a:p>
        </p:txBody>
      </p:sp>
      <p:sp>
        <p:nvSpPr>
          <p:cNvPr id="6" name="Slide Number Placeholder 5"/>
          <p:cNvSpPr>
            <a:spLocks noGrp="1"/>
          </p:cNvSpPr>
          <p:nvPr>
            <p:ph type="sldNum" sz="quarter" idx="12"/>
          </p:nvPr>
        </p:nvSpPr>
        <p:spPr>
          <a:xfrm>
            <a:off x="8534400" y="6248400"/>
            <a:ext cx="609600" cy="609600"/>
          </a:xfrm>
          <a:prstGeom prst="rect">
            <a:avLst/>
          </a:prstGeom>
        </p:spPr>
        <p:txBody>
          <a:bodyPr/>
          <a:lstStyle/>
          <a:p>
            <a:fld id="{E1920792-1FFE-4123-96E7-9B6DC9FF0B06}" type="slidenum">
              <a:rPr lang="en-US" smtClean="0"/>
              <a:pPr/>
              <a:t>‹#›</a:t>
            </a:fld>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2743200" y="6356350"/>
            <a:ext cx="3810000" cy="365125"/>
          </a:xfrm>
          <a:prstGeom prst="rect">
            <a:avLst/>
          </a:prstGeom>
        </p:spPr>
        <p:txBody>
          <a:bodyPr/>
          <a:lstStyle/>
          <a:p>
            <a:r>
              <a:rPr lang="en-US"/>
              <a:t>Discovering Computers 2012: Chapter 4</a:t>
            </a:r>
          </a:p>
        </p:txBody>
      </p:sp>
      <p:sp>
        <p:nvSpPr>
          <p:cNvPr id="6" name="Slide Number Placeholder 5"/>
          <p:cNvSpPr>
            <a:spLocks noGrp="1"/>
          </p:cNvSpPr>
          <p:nvPr>
            <p:ph type="sldNum" sz="quarter" idx="12"/>
          </p:nvPr>
        </p:nvSpPr>
        <p:spPr>
          <a:xfrm>
            <a:off x="8534400" y="6248400"/>
            <a:ext cx="609600" cy="609600"/>
          </a:xfrm>
          <a:prstGeom prst="rect">
            <a:avLst/>
          </a:prstGeom>
        </p:spPr>
        <p:txBody>
          <a:bodyPr/>
          <a:lstStyle/>
          <a:p>
            <a:fld id="{E1920792-1FFE-4123-96E7-9B6DC9FF0B06}" type="slidenum">
              <a:rPr lang="en-US" smtClean="0"/>
              <a:pPr/>
              <a:t>‹#›</a:t>
            </a:fld>
            <a:endParaRPr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52400" y="1600200"/>
            <a:ext cx="88392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a:xfrm>
            <a:off x="2743200" y="6324600"/>
            <a:ext cx="3810000" cy="457200"/>
          </a:xfrm>
          <a:prstGeom prst="rect">
            <a:avLst/>
          </a:prstGeom>
        </p:spPr>
        <p:txBody>
          <a:bodyPr/>
          <a:lstStyle/>
          <a:p>
            <a:r>
              <a:rPr lang="en-US"/>
              <a:t>Discovering Computers 2012: Chapter 4</a:t>
            </a:r>
            <a:endParaRPr lang="en-US" dirty="0"/>
          </a:p>
        </p:txBody>
      </p:sp>
      <p:sp>
        <p:nvSpPr>
          <p:cNvPr id="6" name="Slide Number Placeholder 5"/>
          <p:cNvSpPr>
            <a:spLocks noGrp="1"/>
          </p:cNvSpPr>
          <p:nvPr>
            <p:ph type="sldNum" sz="quarter" idx="12"/>
          </p:nvPr>
        </p:nvSpPr>
        <p:spPr>
          <a:xfrm>
            <a:off x="8534400" y="6248400"/>
            <a:ext cx="609600" cy="609600"/>
          </a:xfrm>
          <a:prstGeom prst="rect">
            <a:avLst/>
          </a:prstGeom>
        </p:spPr>
        <p:txBody>
          <a:bodyPr/>
          <a:lstStyle/>
          <a:p>
            <a:fld id="{E1920792-1FFE-4123-96E7-9B6DC9FF0B06}" type="slidenum">
              <a:rPr lang="en-US" smtClean="0"/>
              <a:pPr/>
              <a:t>‹#›</a:t>
            </a:fld>
            <a:endParaRPr lang="en-US"/>
          </a:p>
        </p:txBody>
      </p:sp>
      <p:sp>
        <p:nvSpPr>
          <p:cNvPr id="8" name="Text Placeholder 7"/>
          <p:cNvSpPr>
            <a:spLocks noGrp="1"/>
          </p:cNvSpPr>
          <p:nvPr>
            <p:ph type="body" sz="quarter" idx="13" hasCustomPrompt="1"/>
          </p:nvPr>
        </p:nvSpPr>
        <p:spPr>
          <a:xfrm>
            <a:off x="152400" y="6400800"/>
            <a:ext cx="1676400" cy="457200"/>
          </a:xfrm>
        </p:spPr>
        <p:txBody>
          <a:bodyPr>
            <a:normAutofit/>
          </a:bodyPr>
          <a:lstStyle>
            <a:lvl1pPr>
              <a:buNone/>
              <a:defRPr sz="1200"/>
            </a:lvl1pPr>
          </a:lstStyle>
          <a:p>
            <a:pPr lvl="0"/>
            <a:r>
              <a:rPr lang="en-US" dirty="0"/>
              <a:t>Page </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2743200" y="6356350"/>
            <a:ext cx="3810000" cy="365125"/>
          </a:xfrm>
          <a:prstGeom prst="rect">
            <a:avLst/>
          </a:prstGeom>
        </p:spPr>
        <p:txBody>
          <a:bodyPr/>
          <a:lstStyle/>
          <a:p>
            <a:r>
              <a:rPr lang="en-US"/>
              <a:t>Discovering Computers 2012: Chapter 4</a:t>
            </a:r>
          </a:p>
        </p:txBody>
      </p:sp>
      <p:sp>
        <p:nvSpPr>
          <p:cNvPr id="6" name="Slide Number Placeholder 5"/>
          <p:cNvSpPr>
            <a:spLocks noGrp="1"/>
          </p:cNvSpPr>
          <p:nvPr>
            <p:ph type="sldNum" sz="quarter" idx="12"/>
          </p:nvPr>
        </p:nvSpPr>
        <p:spPr>
          <a:xfrm>
            <a:off x="8534400" y="6248400"/>
            <a:ext cx="609600" cy="609600"/>
          </a:xfrm>
          <a:prstGeom prst="rect">
            <a:avLst/>
          </a:prstGeom>
        </p:spPr>
        <p:txBody>
          <a:bodyPr/>
          <a:lstStyle/>
          <a:p>
            <a:fld id="{E1920792-1FFE-4123-96E7-9B6DC9FF0B06}" type="slidenum">
              <a:rPr lang="en-US" smtClean="0"/>
              <a:pPr/>
              <a:t>‹#›</a:t>
            </a:fld>
            <a:endParaRPr 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a:xfrm>
            <a:off x="2743200" y="6324600"/>
            <a:ext cx="3810000" cy="457200"/>
          </a:xfrm>
          <a:prstGeom prst="rect">
            <a:avLst/>
          </a:prstGeom>
        </p:spPr>
        <p:txBody>
          <a:bodyPr/>
          <a:lstStyle/>
          <a:p>
            <a:r>
              <a:rPr lang="en-US"/>
              <a:t>Discovering Computers 2012: Chapter 4</a:t>
            </a:r>
            <a:endParaRPr lang="en-US" dirty="0"/>
          </a:p>
        </p:txBody>
      </p:sp>
      <p:sp>
        <p:nvSpPr>
          <p:cNvPr id="7" name="Slide Number Placeholder 6"/>
          <p:cNvSpPr>
            <a:spLocks noGrp="1"/>
          </p:cNvSpPr>
          <p:nvPr>
            <p:ph type="sldNum" sz="quarter" idx="12"/>
          </p:nvPr>
        </p:nvSpPr>
        <p:spPr>
          <a:xfrm>
            <a:off x="8534400" y="6248400"/>
            <a:ext cx="609600" cy="609600"/>
          </a:xfrm>
          <a:prstGeom prst="rect">
            <a:avLst/>
          </a:prstGeom>
        </p:spPr>
        <p:txBody>
          <a:bodyPr/>
          <a:lstStyle/>
          <a:p>
            <a:fld id="{E1920792-1FFE-4123-96E7-9B6DC9FF0B06}" type="slidenum">
              <a:rPr lang="en-US" smtClean="0"/>
              <a:pPr/>
              <a:t>‹#›</a:t>
            </a:fld>
            <a:endParaRPr lang="en-US"/>
          </a:p>
        </p:txBody>
      </p:sp>
      <p:sp>
        <p:nvSpPr>
          <p:cNvPr id="8" name="Text Placeholder 7"/>
          <p:cNvSpPr>
            <a:spLocks noGrp="1"/>
          </p:cNvSpPr>
          <p:nvPr>
            <p:ph type="body" sz="quarter" idx="13" hasCustomPrompt="1"/>
          </p:nvPr>
        </p:nvSpPr>
        <p:spPr>
          <a:xfrm>
            <a:off x="152400" y="6400800"/>
            <a:ext cx="1676400" cy="457200"/>
          </a:xfrm>
        </p:spPr>
        <p:txBody>
          <a:bodyPr>
            <a:normAutofit/>
          </a:bodyPr>
          <a:lstStyle>
            <a:lvl1pPr>
              <a:buNone/>
              <a:defRPr sz="1200"/>
            </a:lvl1pPr>
          </a:lstStyle>
          <a:p>
            <a:pPr lvl="0"/>
            <a:r>
              <a:rPr lang="en-US" dirty="0"/>
              <a:t>Page </a:t>
            </a:r>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a:xfrm>
            <a:off x="2743200" y="6324600"/>
            <a:ext cx="3810000" cy="457200"/>
          </a:xfrm>
          <a:prstGeom prst="rect">
            <a:avLst/>
          </a:prstGeom>
        </p:spPr>
        <p:txBody>
          <a:bodyPr/>
          <a:lstStyle/>
          <a:p>
            <a:r>
              <a:rPr lang="en-US"/>
              <a:t>Discovering Computers 2012: Chapter 4</a:t>
            </a:r>
          </a:p>
        </p:txBody>
      </p:sp>
      <p:sp>
        <p:nvSpPr>
          <p:cNvPr id="9" name="Slide Number Placeholder 8"/>
          <p:cNvSpPr>
            <a:spLocks noGrp="1"/>
          </p:cNvSpPr>
          <p:nvPr>
            <p:ph type="sldNum" sz="quarter" idx="12"/>
          </p:nvPr>
        </p:nvSpPr>
        <p:spPr>
          <a:xfrm>
            <a:off x="8534400" y="6248400"/>
            <a:ext cx="609600" cy="609600"/>
          </a:xfrm>
          <a:prstGeom prst="rect">
            <a:avLst/>
          </a:prstGeom>
        </p:spPr>
        <p:txBody>
          <a:bodyPr/>
          <a:lstStyle/>
          <a:p>
            <a:fld id="{E1920792-1FFE-4123-96E7-9B6DC9FF0B06}" type="slidenum">
              <a:rPr lang="en-US" smtClean="0"/>
              <a:pPr/>
              <a:t>‹#›</a:t>
            </a:fld>
            <a:endParaRPr lang="en-US"/>
          </a:p>
        </p:txBody>
      </p:sp>
      <p:sp>
        <p:nvSpPr>
          <p:cNvPr id="10" name="Text Placeholder 7"/>
          <p:cNvSpPr>
            <a:spLocks noGrp="1"/>
          </p:cNvSpPr>
          <p:nvPr>
            <p:ph type="body" sz="quarter" idx="13" hasCustomPrompt="1"/>
          </p:nvPr>
        </p:nvSpPr>
        <p:spPr>
          <a:xfrm>
            <a:off x="152400" y="6400800"/>
            <a:ext cx="1676400" cy="457200"/>
          </a:xfrm>
        </p:spPr>
        <p:txBody>
          <a:bodyPr>
            <a:normAutofit/>
          </a:bodyPr>
          <a:lstStyle>
            <a:lvl1pPr>
              <a:buNone/>
              <a:defRPr sz="1200"/>
            </a:lvl1pPr>
          </a:lstStyle>
          <a:p>
            <a:pPr lvl="0"/>
            <a:r>
              <a:rPr lang="en-US" dirty="0"/>
              <a:t>Page </a:t>
            </a:r>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a:p>
        </p:txBody>
      </p:sp>
      <p:sp>
        <p:nvSpPr>
          <p:cNvPr id="4" name="Footer Placeholder 3"/>
          <p:cNvSpPr>
            <a:spLocks noGrp="1"/>
          </p:cNvSpPr>
          <p:nvPr>
            <p:ph type="ftr" sz="quarter" idx="11"/>
          </p:nvPr>
        </p:nvSpPr>
        <p:spPr>
          <a:xfrm>
            <a:off x="2743200" y="6356350"/>
            <a:ext cx="3810000" cy="365125"/>
          </a:xfrm>
          <a:prstGeom prst="rect">
            <a:avLst/>
          </a:prstGeom>
        </p:spPr>
        <p:txBody>
          <a:bodyPr/>
          <a:lstStyle/>
          <a:p>
            <a:r>
              <a:rPr lang="en-US"/>
              <a:t>Discovering Computers 2012: Chapter 4</a:t>
            </a:r>
          </a:p>
        </p:txBody>
      </p:sp>
      <p:sp>
        <p:nvSpPr>
          <p:cNvPr id="5" name="Slide Number Placeholder 4"/>
          <p:cNvSpPr>
            <a:spLocks noGrp="1"/>
          </p:cNvSpPr>
          <p:nvPr>
            <p:ph type="sldNum" sz="quarter" idx="12"/>
          </p:nvPr>
        </p:nvSpPr>
        <p:spPr>
          <a:xfrm>
            <a:off x="8534400" y="6248400"/>
            <a:ext cx="609600" cy="609600"/>
          </a:xfrm>
          <a:prstGeom prst="rect">
            <a:avLst/>
          </a:prstGeom>
        </p:spPr>
        <p:txBody>
          <a:bodyPr/>
          <a:lstStyle/>
          <a:p>
            <a:fld id="{E1920792-1FFE-4123-96E7-9B6DC9FF0B06}" type="slidenum">
              <a:rPr lang="en-US" smtClean="0"/>
              <a:pPr/>
              <a:t>‹#›</a:t>
            </a:fld>
            <a:endParaRPr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a:p>
        </p:txBody>
      </p:sp>
      <p:sp>
        <p:nvSpPr>
          <p:cNvPr id="3" name="Footer Placeholder 2"/>
          <p:cNvSpPr>
            <a:spLocks noGrp="1"/>
          </p:cNvSpPr>
          <p:nvPr>
            <p:ph type="ftr" sz="quarter" idx="11"/>
          </p:nvPr>
        </p:nvSpPr>
        <p:spPr>
          <a:xfrm>
            <a:off x="2743200" y="6356350"/>
            <a:ext cx="3810000" cy="365125"/>
          </a:xfrm>
          <a:prstGeom prst="rect">
            <a:avLst/>
          </a:prstGeom>
        </p:spPr>
        <p:txBody>
          <a:bodyPr/>
          <a:lstStyle/>
          <a:p>
            <a:r>
              <a:rPr lang="en-US"/>
              <a:t>Discovering Computers 2012: Chapter 4</a:t>
            </a:r>
          </a:p>
        </p:txBody>
      </p:sp>
      <p:sp>
        <p:nvSpPr>
          <p:cNvPr id="4" name="Slide Number Placeholder 3"/>
          <p:cNvSpPr>
            <a:spLocks noGrp="1"/>
          </p:cNvSpPr>
          <p:nvPr>
            <p:ph type="sldNum" sz="quarter" idx="12"/>
          </p:nvPr>
        </p:nvSpPr>
        <p:spPr>
          <a:xfrm>
            <a:off x="8534400" y="6248400"/>
            <a:ext cx="609600" cy="609600"/>
          </a:xfrm>
          <a:prstGeom prst="rect">
            <a:avLst/>
          </a:prstGeom>
        </p:spPr>
        <p:txBody>
          <a:bodyPr/>
          <a:lstStyle/>
          <a:p>
            <a:fld id="{E1920792-1FFE-4123-96E7-9B6DC9FF0B06}" type="slidenum">
              <a:rPr lang="en-US" smtClean="0"/>
              <a:pPr/>
              <a:t>‹#›</a:t>
            </a:fld>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2743200" y="6356350"/>
            <a:ext cx="3810000" cy="365125"/>
          </a:xfrm>
          <a:prstGeom prst="rect">
            <a:avLst/>
          </a:prstGeom>
        </p:spPr>
        <p:txBody>
          <a:bodyPr/>
          <a:lstStyle/>
          <a:p>
            <a:r>
              <a:rPr lang="en-US"/>
              <a:t>Discovering Computers 2012: Chapter 4</a:t>
            </a:r>
          </a:p>
        </p:txBody>
      </p:sp>
      <p:sp>
        <p:nvSpPr>
          <p:cNvPr id="7" name="Slide Number Placeholder 6"/>
          <p:cNvSpPr>
            <a:spLocks noGrp="1"/>
          </p:cNvSpPr>
          <p:nvPr>
            <p:ph type="sldNum" sz="quarter" idx="12"/>
          </p:nvPr>
        </p:nvSpPr>
        <p:spPr>
          <a:xfrm>
            <a:off x="8534400" y="6248400"/>
            <a:ext cx="609600" cy="609600"/>
          </a:xfrm>
          <a:prstGeom prst="rect">
            <a:avLst/>
          </a:prstGeom>
        </p:spPr>
        <p:txBody>
          <a:bodyPr/>
          <a:lstStyle/>
          <a:p>
            <a:fld id="{E1920792-1FFE-4123-96E7-9B6DC9FF0B06}" type="slidenum">
              <a:rPr lang="en-US" smtClean="0"/>
              <a:pPr/>
              <a:t>‹#›</a:t>
            </a:fld>
            <a:endParaRPr 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2743200" y="6356350"/>
            <a:ext cx="3810000" cy="365125"/>
          </a:xfrm>
          <a:prstGeom prst="rect">
            <a:avLst/>
          </a:prstGeom>
        </p:spPr>
        <p:txBody>
          <a:bodyPr/>
          <a:lstStyle/>
          <a:p>
            <a:r>
              <a:rPr lang="en-US"/>
              <a:t>Discovering Computers 2012: Chapter 4</a:t>
            </a:r>
          </a:p>
        </p:txBody>
      </p:sp>
      <p:sp>
        <p:nvSpPr>
          <p:cNvPr id="7" name="Slide Number Placeholder 6"/>
          <p:cNvSpPr>
            <a:spLocks noGrp="1"/>
          </p:cNvSpPr>
          <p:nvPr>
            <p:ph type="sldNum" sz="quarter" idx="12"/>
          </p:nvPr>
        </p:nvSpPr>
        <p:spPr>
          <a:xfrm>
            <a:off x="8534400" y="6248400"/>
            <a:ext cx="609600" cy="609600"/>
          </a:xfrm>
          <a:prstGeom prst="rect">
            <a:avLst/>
          </a:prstGeom>
        </p:spPr>
        <p:txBody>
          <a:bodyPr/>
          <a:lstStyle/>
          <a:p>
            <a:fld id="{E1920792-1FFE-4123-96E7-9B6DC9FF0B06}" type="slidenum">
              <a:rPr lang="en-US" smtClean="0"/>
              <a:pPr/>
              <a:t>‹#›</a:t>
            </a:fld>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4">
                <a:lumMod val="20000"/>
                <a:lumOff val="80000"/>
              </a:schemeClr>
            </a:gs>
            <a:gs pos="64999">
              <a:srgbClr val="F0EBD5"/>
            </a:gs>
            <a:gs pos="100000">
              <a:srgbClr val="D1C39F"/>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 y="152400"/>
            <a:ext cx="88392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52400" y="1600200"/>
            <a:ext cx="8839200" cy="46482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p:cNvSpPr/>
          <p:nvPr userDrawn="1"/>
        </p:nvSpPr>
        <p:spPr>
          <a:xfrm>
            <a:off x="0" y="1219200"/>
            <a:ext cx="9144000" cy="457200"/>
          </a:xfrm>
          <a:prstGeom prst="rect">
            <a:avLst/>
          </a:prstGeom>
          <a:gradFill flip="none" rotWithShape="1">
            <a:gsLst>
              <a:gs pos="0">
                <a:srgbClr val="A52439"/>
              </a:gs>
              <a:gs pos="64999">
                <a:srgbClr val="F0EBD5"/>
              </a:gs>
              <a:gs pos="100000">
                <a:srgbClr val="D1C39F"/>
              </a:gs>
            </a:gsLst>
            <a:lin ang="2700000" scaled="1"/>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8534400" y="6248400"/>
            <a:ext cx="609600" cy="609600"/>
          </a:xfrm>
          <a:prstGeom prst="rect">
            <a:avLst/>
          </a:prstGeom>
          <a:solidFill>
            <a:srgbClr val="A52439"/>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lide Number Placeholder 5"/>
          <p:cNvSpPr>
            <a:spLocks noGrp="1"/>
          </p:cNvSpPr>
          <p:nvPr>
            <p:ph type="sldNum" sz="quarter" idx="4"/>
          </p:nvPr>
        </p:nvSpPr>
        <p:spPr>
          <a:xfrm>
            <a:off x="8534400" y="6248400"/>
            <a:ext cx="609600" cy="609600"/>
          </a:xfrm>
          <a:prstGeom prst="rect">
            <a:avLst/>
          </a:prstGeom>
        </p:spPr>
        <p:txBody>
          <a:bodyPr vert="horz" lIns="91440" tIns="45720" rIns="91440" bIns="45720" rtlCol="0" anchor="ctr"/>
          <a:lstStyle>
            <a:lvl1pPr algn="ctr">
              <a:defRPr sz="1200" b="1">
                <a:solidFill>
                  <a:srgbClr val="EEEBCA"/>
                </a:solidFill>
              </a:defRPr>
            </a:lvl1pPr>
          </a:lstStyle>
          <a:p>
            <a:fld id="{E1920792-1FFE-4123-96E7-9B6DC9FF0B06}" type="slidenum">
              <a:rPr lang="en-US" smtClean="0"/>
              <a:pPr/>
              <a:t>‹#›</a:t>
            </a:fld>
            <a:endParaRPr lang="en-US" dirty="0"/>
          </a:p>
        </p:txBody>
      </p:sp>
      <p:sp>
        <p:nvSpPr>
          <p:cNvPr id="8" name="Footer Placeholder 4"/>
          <p:cNvSpPr>
            <a:spLocks noGrp="1"/>
          </p:cNvSpPr>
          <p:nvPr>
            <p:ph type="ftr" sz="quarter" idx="3"/>
          </p:nvPr>
        </p:nvSpPr>
        <p:spPr>
          <a:xfrm>
            <a:off x="1981200" y="6370637"/>
            <a:ext cx="4724400" cy="365125"/>
          </a:xfrm>
          <a:prstGeom prst="rect">
            <a:avLst/>
          </a:prstGeom>
        </p:spPr>
        <p:txBody>
          <a:bodyPr vert="horz" lIns="91440" tIns="45720" rIns="91440" bIns="45720" rtlCol="0" anchor="ctr"/>
          <a:lstStyle>
            <a:lvl1pPr algn="ctr">
              <a:defRPr sz="1200">
                <a:solidFill>
                  <a:schemeClr val="tx1"/>
                </a:solidFill>
              </a:defRPr>
            </a:lvl1pPr>
          </a:lstStyle>
          <a:p>
            <a:r>
              <a:rPr lang="en-US"/>
              <a:t>Discovering Computers 2012: Chapter 4</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hf hdr="0" dt="0"/>
  <p:txStyles>
    <p:titleStyle>
      <a:lvl1pPr algn="l" defTabSz="914400" rtl="0" eaLnBrk="1" latinLnBrk="0" hangingPunct="1">
        <a:spcBef>
          <a:spcPct val="0"/>
        </a:spcBef>
        <a:buNone/>
        <a:defRPr sz="4000" b="1" kern="1200">
          <a:solidFill>
            <a:schemeClr val="accent4">
              <a:lumMod val="75000"/>
            </a:schemeClr>
          </a:solidFill>
          <a:latin typeface="+mj-lt"/>
          <a:ea typeface="+mj-ea"/>
          <a:cs typeface="Arial" pitchFamily="34" charset="0"/>
        </a:defRPr>
      </a:lvl1pPr>
    </p:titleStyle>
    <p:bodyStyle>
      <a:lvl1pPr marL="342900" indent="-342900" algn="l" defTabSz="914400" rtl="0" eaLnBrk="1" latinLnBrk="0" hangingPunct="1">
        <a:spcBef>
          <a:spcPct val="20000"/>
        </a:spcBef>
        <a:buClr>
          <a:schemeClr val="accent4">
            <a:lumMod val="75000"/>
          </a:schemeClr>
        </a:buClr>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chemeClr val="accent4">
            <a:lumMod val="75000"/>
          </a:schemeClr>
        </a:buClr>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chemeClr val="accent4">
            <a:lumMod val="75000"/>
          </a:schemeClr>
        </a:buClr>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133600"/>
            <a:ext cx="8839200" cy="1600200"/>
          </a:xfrm>
        </p:spPr>
        <p:txBody>
          <a:bodyPr>
            <a:normAutofit fontScale="90000"/>
          </a:bodyPr>
          <a:lstStyle/>
          <a:p>
            <a:pPr algn="ctr"/>
            <a:r>
              <a:rPr lang="en-US" dirty="0"/>
              <a:t> Lab (6) </a:t>
            </a:r>
            <a:br>
              <a:rPr lang="en-US" dirty="0"/>
            </a:br>
            <a:r>
              <a:rPr lang="en-US" dirty="0"/>
              <a:t>Introduction to</a:t>
            </a:r>
            <a:br>
              <a:rPr lang="en-US" dirty="0"/>
            </a:br>
            <a:r>
              <a:rPr lang="en-US" dirty="0"/>
              <a:t>Assembly Language</a:t>
            </a:r>
            <a:endParaRPr lang="ar-SA" dirty="0"/>
          </a:p>
        </p:txBody>
      </p:sp>
      <p:sp>
        <p:nvSpPr>
          <p:cNvPr id="5" name="Slide Number Placeholder 4"/>
          <p:cNvSpPr>
            <a:spLocks noGrp="1"/>
          </p:cNvSpPr>
          <p:nvPr>
            <p:ph type="sldNum" sz="quarter" idx="12"/>
          </p:nvPr>
        </p:nvSpPr>
        <p:spPr/>
        <p:txBody>
          <a:bodyPr/>
          <a:lstStyle/>
          <a:p>
            <a:fld id="{E1920792-1FFE-4123-96E7-9B6DC9FF0B06}" type="slidenum">
              <a:rPr lang="en-US" smtClean="0"/>
              <a:pPr/>
              <a:t>1</a:t>
            </a:fld>
            <a:endParaRPr lang="en-US"/>
          </a:p>
        </p:txBody>
      </p:sp>
      <p:sp>
        <p:nvSpPr>
          <p:cNvPr id="7" name="Text Placeholder 5"/>
          <p:cNvSpPr txBox="1">
            <a:spLocks/>
          </p:cNvSpPr>
          <p:nvPr/>
        </p:nvSpPr>
        <p:spPr>
          <a:xfrm>
            <a:off x="381000" y="5638800"/>
            <a:ext cx="2286000" cy="685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4">
                  <a:lumMod val="75000"/>
                </a:schemeClr>
              </a:buClr>
              <a:buFont typeface="Arial" pitchFamily="34" charset="0"/>
              <a:buNone/>
              <a:defRPr sz="1200" kern="1200">
                <a:solidFill>
                  <a:schemeClr val="tx1"/>
                </a:solidFill>
                <a:latin typeface="+mn-lt"/>
                <a:ea typeface="+mn-ea"/>
                <a:cs typeface="+mn-cs"/>
              </a:defRPr>
            </a:lvl1pPr>
            <a:lvl2pPr marL="742950" indent="-285750" algn="l" defTabSz="914400" rtl="0" eaLnBrk="1" latinLnBrk="0" hangingPunct="1">
              <a:spcBef>
                <a:spcPct val="20000"/>
              </a:spcBef>
              <a:buClr>
                <a:schemeClr val="accent4">
                  <a:lumMod val="75000"/>
                </a:schemeClr>
              </a:buClr>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chemeClr val="accent4">
                  <a:lumMod val="75000"/>
                </a:schemeClr>
              </a:buClr>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latin typeface="Andalus" pitchFamily="18" charset="-78"/>
              <a:cs typeface="Andalus" pitchFamily="18" charset="-78"/>
            </a:endParaRPr>
          </a:p>
        </p:txBody>
      </p:sp>
    </p:spTree>
    <p:extLst>
      <p:ext uri="{BB962C8B-B14F-4D97-AF65-F5344CB8AC3E}">
        <p14:creationId xmlns:p14="http://schemas.microsoft.com/office/powerpoint/2010/main" val="65597534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Part 4: Writing and Running Assembly Code in Emu8086</a:t>
            </a:r>
            <a:br>
              <a:rPr lang="en-US" dirty="0"/>
            </a:br>
            <a:endParaRPr lang="ar-SA" dirty="0"/>
          </a:p>
        </p:txBody>
      </p:sp>
      <p:sp>
        <p:nvSpPr>
          <p:cNvPr id="3" name="Content Placeholder 2"/>
          <p:cNvSpPr>
            <a:spLocks noGrp="1"/>
          </p:cNvSpPr>
          <p:nvPr>
            <p:ph idx="1"/>
          </p:nvPr>
        </p:nvSpPr>
        <p:spPr>
          <a:xfrm>
            <a:off x="152400" y="1600200"/>
            <a:ext cx="8839200" cy="1295400"/>
          </a:xfrm>
        </p:spPr>
        <p:txBody>
          <a:bodyPr/>
          <a:lstStyle/>
          <a:p>
            <a:r>
              <a:rPr lang="en-US" dirty="0"/>
              <a:t>In this part, we are entering Assembly language world. </a:t>
            </a:r>
            <a:r>
              <a:rPr lang="en-US" dirty="0" err="1"/>
              <a:t>Let‟s</a:t>
            </a:r>
            <a:r>
              <a:rPr lang="en-US" dirty="0"/>
              <a:t> say ,, hello‟</a:t>
            </a:r>
          </a:p>
          <a:p>
            <a:endParaRPr lang="ar-SA" dirty="0"/>
          </a:p>
        </p:txBody>
      </p:sp>
      <p:sp>
        <p:nvSpPr>
          <p:cNvPr id="5" name="Slide Number Placeholder 4"/>
          <p:cNvSpPr>
            <a:spLocks noGrp="1"/>
          </p:cNvSpPr>
          <p:nvPr>
            <p:ph type="sldNum" sz="quarter" idx="12"/>
          </p:nvPr>
        </p:nvSpPr>
        <p:spPr/>
        <p:txBody>
          <a:bodyPr/>
          <a:lstStyle/>
          <a:p>
            <a:fld id="{E1920792-1FFE-4123-96E7-9B6DC9FF0B06}" type="slidenum">
              <a:rPr lang="en-US" smtClean="0"/>
              <a:pPr/>
              <a:t>10</a:t>
            </a:fld>
            <a:endParaRPr lang="en-US"/>
          </a:p>
        </p:txBody>
      </p:sp>
      <p:sp>
        <p:nvSpPr>
          <p:cNvPr id="6" name="Text Placeholder 5"/>
          <p:cNvSpPr>
            <a:spLocks noGrp="1"/>
          </p:cNvSpPr>
          <p:nvPr>
            <p:ph type="body" sz="quarter" idx="13"/>
          </p:nvPr>
        </p:nvSpPr>
        <p:spPr/>
        <p:txBody>
          <a:bodyPr/>
          <a:lstStyle/>
          <a:p>
            <a:endParaRPr lang="ar-SA"/>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819400"/>
            <a:ext cx="5105400"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030041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br>
              <a:rPr lang="en-US" dirty="0"/>
            </a:br>
            <a:r>
              <a:rPr lang="en-US" dirty="0"/>
              <a:t>Part 5: Exercise Part</a:t>
            </a:r>
            <a:br>
              <a:rPr lang="en-US" dirty="0"/>
            </a:br>
            <a:r>
              <a:rPr lang="en-US" dirty="0"/>
              <a:t> </a:t>
            </a:r>
            <a:br>
              <a:rPr lang="en-US" dirty="0"/>
            </a:br>
            <a:endParaRPr lang="ar-SA" dirty="0"/>
          </a:p>
        </p:txBody>
      </p:sp>
      <p:sp>
        <p:nvSpPr>
          <p:cNvPr id="3" name="Content Placeholder 2"/>
          <p:cNvSpPr>
            <a:spLocks noGrp="1"/>
          </p:cNvSpPr>
          <p:nvPr>
            <p:ph idx="1"/>
          </p:nvPr>
        </p:nvSpPr>
        <p:spPr>
          <a:xfrm>
            <a:off x="152400" y="1600200"/>
            <a:ext cx="8839200" cy="2362200"/>
          </a:xfrm>
        </p:spPr>
        <p:txBody>
          <a:bodyPr>
            <a:normAutofit/>
          </a:bodyPr>
          <a:lstStyle/>
          <a:p>
            <a:pPr marL="0" indent="0">
              <a:buNone/>
            </a:pPr>
            <a:r>
              <a:rPr lang="en-US" b="1" u="sng" dirty="0"/>
              <a:t>Calculate :</a:t>
            </a:r>
            <a:r>
              <a:rPr lang="en-US" b="1" dirty="0"/>
              <a:t>  </a:t>
            </a:r>
            <a:r>
              <a:rPr lang="en-US" dirty="0"/>
              <a:t>(30</a:t>
            </a:r>
            <a:r>
              <a:rPr lang="en-US" b="1" dirty="0"/>
              <a:t> </a:t>
            </a:r>
            <a:r>
              <a:rPr lang="en-US" baseline="-25000" dirty="0"/>
              <a:t>10</a:t>
            </a:r>
            <a:r>
              <a:rPr lang="en-US" b="1" dirty="0"/>
              <a:t> </a:t>
            </a:r>
            <a:r>
              <a:rPr lang="en-US" dirty="0"/>
              <a:t>+  15</a:t>
            </a:r>
            <a:r>
              <a:rPr lang="en-US" b="1" dirty="0"/>
              <a:t> </a:t>
            </a:r>
            <a:r>
              <a:rPr lang="en-US" baseline="-25000" dirty="0"/>
              <a:t>10</a:t>
            </a:r>
            <a:r>
              <a:rPr lang="en-US" b="1" dirty="0"/>
              <a:t> </a:t>
            </a:r>
            <a:r>
              <a:rPr lang="en-US" dirty="0"/>
              <a:t>) * ( 575</a:t>
            </a:r>
            <a:r>
              <a:rPr lang="en-US" b="1" dirty="0"/>
              <a:t> </a:t>
            </a:r>
            <a:r>
              <a:rPr lang="en-US" baseline="-25000" dirty="0"/>
              <a:t>10</a:t>
            </a:r>
            <a:r>
              <a:rPr lang="en-US" b="1" dirty="0"/>
              <a:t> </a:t>
            </a:r>
            <a:r>
              <a:rPr lang="en-US" dirty="0"/>
              <a:t>–</a:t>
            </a:r>
            <a:r>
              <a:rPr lang="en-US" b="1" dirty="0"/>
              <a:t> </a:t>
            </a:r>
            <a:r>
              <a:rPr lang="en-US" dirty="0"/>
              <a:t>225</a:t>
            </a:r>
            <a:r>
              <a:rPr lang="en-US" b="1" dirty="0"/>
              <a:t> </a:t>
            </a:r>
            <a:r>
              <a:rPr lang="en-US" baseline="-25000" dirty="0"/>
              <a:t>10</a:t>
            </a:r>
            <a:r>
              <a:rPr lang="en-US" b="1" dirty="0"/>
              <a:t> </a:t>
            </a:r>
            <a:r>
              <a:rPr lang="en-US" dirty="0"/>
              <a:t>) + 210</a:t>
            </a:r>
          </a:p>
          <a:p>
            <a:pPr marL="0" indent="0">
              <a:buNone/>
            </a:pPr>
            <a:r>
              <a:rPr lang="en-US" dirty="0"/>
              <a:t>1. Choose “New” and specify “COM template”</a:t>
            </a:r>
            <a:r>
              <a:rPr lang="en-US" b="1" dirty="0"/>
              <a:t> </a:t>
            </a:r>
            <a:r>
              <a:rPr lang="en-US" dirty="0"/>
              <a:t>in emu8086. </a:t>
            </a:r>
          </a:p>
          <a:p>
            <a:pPr marL="0" indent="0">
              <a:buNone/>
            </a:pPr>
            <a:r>
              <a:rPr lang="en-US" dirty="0"/>
              <a:t>2. Enter the following code to the editor:</a:t>
            </a:r>
          </a:p>
          <a:p>
            <a:pPr marL="0" indent="0">
              <a:buNone/>
            </a:pPr>
            <a:endParaRPr lang="ar-SA" dirty="0"/>
          </a:p>
        </p:txBody>
      </p:sp>
      <p:sp>
        <p:nvSpPr>
          <p:cNvPr id="5" name="Slide Number Placeholder 4"/>
          <p:cNvSpPr>
            <a:spLocks noGrp="1"/>
          </p:cNvSpPr>
          <p:nvPr>
            <p:ph type="sldNum" sz="quarter" idx="12"/>
          </p:nvPr>
        </p:nvSpPr>
        <p:spPr/>
        <p:txBody>
          <a:bodyPr/>
          <a:lstStyle/>
          <a:p>
            <a:fld id="{E1920792-1FFE-4123-96E7-9B6DC9FF0B06}" type="slidenum">
              <a:rPr lang="en-US" smtClean="0"/>
              <a:pPr/>
              <a:t>11</a:t>
            </a:fld>
            <a:endParaRPr lang="en-US"/>
          </a:p>
        </p:txBody>
      </p:sp>
      <p:sp>
        <p:nvSpPr>
          <p:cNvPr id="8" name="Text Placeholder 7"/>
          <p:cNvSpPr>
            <a:spLocks noGrp="1"/>
          </p:cNvSpPr>
          <p:nvPr>
            <p:ph type="body" sz="quarter" idx="13"/>
          </p:nvPr>
        </p:nvSpPr>
        <p:spPr/>
        <p:txBody>
          <a:bodyPr/>
          <a:lstStyle/>
          <a:p>
            <a:endParaRPr lang="ar-SA"/>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3886200"/>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808783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90600"/>
            <a:ext cx="8839200" cy="4038600"/>
          </a:xfrm>
        </p:spPr>
        <p:txBody>
          <a:bodyPr>
            <a:normAutofit lnSpcReduction="10000"/>
          </a:bodyPr>
          <a:lstStyle/>
          <a:p>
            <a:pPr marL="0" indent="0">
              <a:buNone/>
            </a:pPr>
            <a:r>
              <a:rPr lang="en-US" dirty="0"/>
              <a:t>3.“ Start emulation by clicking the “emulate” button on the toolbar. A new emulator window will appear.</a:t>
            </a:r>
          </a:p>
          <a:p>
            <a:pPr marL="0" indent="0" hangingPunct="0">
              <a:buNone/>
            </a:pPr>
            <a:r>
              <a:rPr lang="en-US" dirty="0"/>
              <a:t>4.  Single-step the program codes by pressing the “single step” button on the toolbar of the</a:t>
            </a:r>
            <a:r>
              <a:rPr lang="en-US" b="1" dirty="0"/>
              <a:t> </a:t>
            </a:r>
            <a:r>
              <a:rPr lang="en-US" dirty="0"/>
              <a:t>emulator window.</a:t>
            </a:r>
          </a:p>
          <a:p>
            <a:pPr marL="0" indent="0">
              <a:buNone/>
            </a:pPr>
            <a:r>
              <a:rPr lang="en-US" dirty="0"/>
              <a:t>5.</a:t>
            </a:r>
            <a:r>
              <a:rPr lang="en-US" b="1" dirty="0"/>
              <a:t> </a:t>
            </a:r>
            <a:r>
              <a:rPr lang="en-US" dirty="0"/>
              <a:t>Each time after pressing the “single step” button, check and record down the contents of AX</a:t>
            </a:r>
            <a:r>
              <a:rPr lang="en-US" b="1" dirty="0"/>
              <a:t> </a:t>
            </a:r>
            <a:r>
              <a:rPr lang="en-US" dirty="0"/>
              <a:t>and BX registers in Table 1</a:t>
            </a:r>
          </a:p>
          <a:p>
            <a:pPr marL="0" indent="0">
              <a:buNone/>
            </a:pPr>
            <a:endParaRPr lang="en-US" dirty="0"/>
          </a:p>
          <a:p>
            <a:endParaRPr lang="ar-SA" dirty="0"/>
          </a:p>
          <a:p>
            <a:endParaRPr lang="ar-SA" dirty="0"/>
          </a:p>
        </p:txBody>
      </p:sp>
      <p:sp>
        <p:nvSpPr>
          <p:cNvPr id="5" name="Slide Number Placeholder 4"/>
          <p:cNvSpPr>
            <a:spLocks noGrp="1"/>
          </p:cNvSpPr>
          <p:nvPr>
            <p:ph type="sldNum" sz="quarter" idx="12"/>
          </p:nvPr>
        </p:nvSpPr>
        <p:spPr/>
        <p:txBody>
          <a:bodyPr/>
          <a:lstStyle/>
          <a:p>
            <a:fld id="{E1920792-1FFE-4123-96E7-9B6DC9FF0B06}" type="slidenum">
              <a:rPr lang="en-US" smtClean="0"/>
              <a:pPr/>
              <a:t>12</a:t>
            </a:fld>
            <a:endParaRPr lang="en-US"/>
          </a:p>
        </p:txBody>
      </p:sp>
      <p:sp>
        <p:nvSpPr>
          <p:cNvPr id="6" name="Text Placeholder 5"/>
          <p:cNvSpPr>
            <a:spLocks noGrp="1"/>
          </p:cNvSpPr>
          <p:nvPr>
            <p:ph type="body" sz="quarter" idx="13"/>
          </p:nvPr>
        </p:nvSpPr>
        <p:spPr/>
        <p:txBody>
          <a:bodyPr/>
          <a:lstStyle/>
          <a:p>
            <a:endParaRPr lang="ar-SA"/>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4724399"/>
            <a:ext cx="3278358" cy="2057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338641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Exercise - 2	</a:t>
            </a:r>
            <a:br>
              <a:rPr lang="en-US" dirty="0"/>
            </a:br>
            <a:endParaRPr lang="ar-SA" dirty="0"/>
          </a:p>
        </p:txBody>
      </p:sp>
      <p:sp>
        <p:nvSpPr>
          <p:cNvPr id="3" name="Content Placeholder 2"/>
          <p:cNvSpPr>
            <a:spLocks noGrp="1"/>
          </p:cNvSpPr>
          <p:nvPr>
            <p:ph idx="1"/>
          </p:nvPr>
        </p:nvSpPr>
        <p:spPr>
          <a:xfrm>
            <a:off x="269631" y="1295400"/>
            <a:ext cx="8839200" cy="4876800"/>
          </a:xfrm>
        </p:spPr>
        <p:txBody>
          <a:bodyPr>
            <a:noAutofit/>
          </a:bodyPr>
          <a:lstStyle/>
          <a:p>
            <a:pPr marL="0" indent="0">
              <a:buNone/>
            </a:pPr>
            <a:r>
              <a:rPr lang="en-US" sz="1800" dirty="0"/>
              <a:t>In this example, we will develop a program to perform the following arithmetic operations:</a:t>
            </a:r>
          </a:p>
          <a:p>
            <a:pPr marL="0" indent="0">
              <a:buNone/>
            </a:pPr>
            <a:r>
              <a:rPr lang="en-US" sz="1800" dirty="0"/>
              <a:t>12 </a:t>
            </a:r>
            <a:r>
              <a:rPr lang="en-US" sz="1800" baseline="-25000" dirty="0"/>
              <a:t>10</a:t>
            </a:r>
            <a:r>
              <a:rPr lang="en-US" sz="1800" dirty="0"/>
              <a:t>  * (  200</a:t>
            </a:r>
            <a:r>
              <a:rPr lang="en-US" sz="1800" baseline="-25000" dirty="0"/>
              <a:t>10</a:t>
            </a:r>
            <a:r>
              <a:rPr lang="en-US" sz="1800" dirty="0"/>
              <a:t> – 225 </a:t>
            </a:r>
            <a:r>
              <a:rPr lang="en-US" sz="1800" baseline="-25000" dirty="0"/>
              <a:t>10</a:t>
            </a:r>
            <a:r>
              <a:rPr lang="en-US" sz="1800" dirty="0"/>
              <a:t> ) + 127</a:t>
            </a:r>
          </a:p>
          <a:p>
            <a:pPr marL="0" indent="0">
              <a:buNone/>
            </a:pPr>
            <a:r>
              <a:rPr lang="en-US" sz="1800" b="1" dirty="0"/>
              <a:t>Procedure:</a:t>
            </a:r>
            <a:endParaRPr lang="en-US" sz="1800" dirty="0"/>
          </a:p>
          <a:p>
            <a:pPr marL="0" indent="0">
              <a:buNone/>
            </a:pPr>
            <a:r>
              <a:rPr lang="en-US" sz="1800" dirty="0"/>
              <a:t> </a:t>
            </a:r>
            <a:r>
              <a:rPr lang="en-US" sz="1800" b="1" dirty="0"/>
              <a:t>1. “ </a:t>
            </a:r>
            <a:r>
              <a:rPr lang="en-US" sz="1800" dirty="0"/>
              <a:t>Develop an assembly language program to perform the above arithmetic operations by only</a:t>
            </a:r>
            <a:r>
              <a:rPr lang="en-US" sz="1800" b="1" dirty="0"/>
              <a:t> </a:t>
            </a:r>
            <a:r>
              <a:rPr lang="en-US" sz="1800" dirty="0"/>
              <a:t>using registers AX and BX (write the program in Table 1.2).</a:t>
            </a:r>
          </a:p>
          <a:p>
            <a:pPr marL="0" indent="0">
              <a:buNone/>
            </a:pPr>
            <a:r>
              <a:rPr lang="en-US" sz="1800" dirty="0"/>
              <a:t> </a:t>
            </a:r>
            <a:r>
              <a:rPr lang="en-US" sz="1800" b="1" dirty="0"/>
              <a:t>2</a:t>
            </a:r>
            <a:r>
              <a:rPr lang="en-US" sz="1800" dirty="0"/>
              <a:t>. Write the program who does the calculation above into the assembler editor in EMU8086</a:t>
            </a:r>
          </a:p>
          <a:p>
            <a:pPr marL="0" indent="0">
              <a:buNone/>
            </a:pPr>
            <a:r>
              <a:rPr lang="en-US" sz="1800" dirty="0"/>
              <a:t> </a:t>
            </a:r>
            <a:r>
              <a:rPr lang="en-US" sz="1800" b="1" dirty="0"/>
              <a:t>3</a:t>
            </a:r>
            <a:r>
              <a:rPr lang="en-US" sz="1800" dirty="0"/>
              <a:t>. Emulate the program by pressing the “emulate” button on the toolbar.</a:t>
            </a:r>
          </a:p>
          <a:p>
            <a:pPr marL="0" indent="0">
              <a:buNone/>
            </a:pPr>
            <a:r>
              <a:rPr lang="en-US" sz="1800" dirty="0"/>
              <a:t> </a:t>
            </a:r>
            <a:r>
              <a:rPr lang="en-US" sz="1800" b="1" dirty="0"/>
              <a:t>4. </a:t>
            </a:r>
            <a:r>
              <a:rPr lang="en-US" sz="1800" dirty="0"/>
              <a:t>In the emulator window, single-step the program codes by pressing the “single step” button on</a:t>
            </a:r>
            <a:r>
              <a:rPr lang="en-US" sz="1800" b="1" dirty="0"/>
              <a:t> </a:t>
            </a:r>
            <a:r>
              <a:rPr lang="en-US" sz="1800" dirty="0"/>
              <a:t>the toolbar.</a:t>
            </a:r>
          </a:p>
          <a:p>
            <a:pPr marL="0" indent="0">
              <a:buNone/>
            </a:pPr>
            <a:r>
              <a:rPr lang="en-US" sz="1800" dirty="0"/>
              <a:t> </a:t>
            </a:r>
            <a:r>
              <a:rPr lang="en-US" sz="1800" b="1" dirty="0"/>
              <a:t>5. </a:t>
            </a:r>
            <a:r>
              <a:rPr lang="en-US" sz="1800" dirty="0"/>
              <a:t>Each time after single-stepping, observe and record down the contents of AX and BX registers</a:t>
            </a:r>
            <a:r>
              <a:rPr lang="en-US" sz="1800" b="1" dirty="0"/>
              <a:t> </a:t>
            </a:r>
            <a:r>
              <a:rPr lang="en-US" sz="1800" dirty="0"/>
              <a:t>in Table 2.</a:t>
            </a:r>
          </a:p>
          <a:p>
            <a:pPr marL="0" indent="0">
              <a:buNone/>
            </a:pPr>
            <a:r>
              <a:rPr lang="en-US" sz="1800" dirty="0"/>
              <a:t>                                                                  </a:t>
            </a:r>
            <a:r>
              <a:rPr lang="en-US" sz="1800" b="1" dirty="0"/>
              <a:t>Table 2</a:t>
            </a:r>
          </a:p>
          <a:p>
            <a:pPr marL="0" indent="0">
              <a:buNone/>
            </a:pPr>
            <a:endParaRPr lang="en-US" sz="1800" b="1" dirty="0"/>
          </a:p>
          <a:p>
            <a:pPr marL="0" indent="0">
              <a:buNone/>
            </a:pPr>
            <a:r>
              <a:rPr lang="en-US" sz="1800" dirty="0"/>
              <a:t> </a:t>
            </a:r>
            <a:r>
              <a:rPr lang="en-US" sz="1800" b="1" dirty="0"/>
              <a:t>6</a:t>
            </a:r>
            <a:r>
              <a:rPr lang="en-US" sz="1800" dirty="0"/>
              <a:t>. Using a calculator, calculate the answer for the above arithmetic operations: ……………..</a:t>
            </a:r>
          </a:p>
          <a:p>
            <a:pPr marL="0" indent="0">
              <a:buNone/>
            </a:pPr>
            <a:r>
              <a:rPr lang="en-US" sz="1800" dirty="0"/>
              <a:t> Is it the same as the final answer in the AX register? ………………………………….…”</a:t>
            </a:r>
            <a:endParaRPr lang="ar-SA" sz="1800" dirty="0"/>
          </a:p>
        </p:txBody>
      </p:sp>
      <p:sp>
        <p:nvSpPr>
          <p:cNvPr id="5" name="Slide Number Placeholder 4"/>
          <p:cNvSpPr>
            <a:spLocks noGrp="1"/>
          </p:cNvSpPr>
          <p:nvPr>
            <p:ph type="sldNum" sz="quarter" idx="12"/>
          </p:nvPr>
        </p:nvSpPr>
        <p:spPr/>
        <p:txBody>
          <a:bodyPr/>
          <a:lstStyle/>
          <a:p>
            <a:fld id="{E1920792-1FFE-4123-96E7-9B6DC9FF0B06}" type="slidenum">
              <a:rPr lang="en-US" smtClean="0"/>
              <a:pPr/>
              <a:t>13</a:t>
            </a:fld>
            <a:endParaRPr lang="en-US"/>
          </a:p>
        </p:txBody>
      </p:sp>
      <p:sp>
        <p:nvSpPr>
          <p:cNvPr id="6" name="Text Placeholder 5"/>
          <p:cNvSpPr>
            <a:spLocks noGrp="1"/>
          </p:cNvSpPr>
          <p:nvPr>
            <p:ph type="body" sz="quarter" idx="13"/>
          </p:nvPr>
        </p:nvSpPr>
        <p:spPr/>
        <p:txBody>
          <a:bodyPr/>
          <a:lstStyle/>
          <a:p>
            <a:endParaRPr lang="ar-SA"/>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4583137"/>
            <a:ext cx="3575050" cy="83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857277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a:t>Introduction</a:t>
            </a:r>
            <a:br>
              <a:rPr lang="en-US" i="1" dirty="0"/>
            </a:br>
            <a:endParaRPr lang="ar-SA" dirty="0"/>
          </a:p>
        </p:txBody>
      </p:sp>
      <p:sp>
        <p:nvSpPr>
          <p:cNvPr id="3" name="Content Placeholder 2"/>
          <p:cNvSpPr>
            <a:spLocks noGrp="1"/>
          </p:cNvSpPr>
          <p:nvPr>
            <p:ph idx="1"/>
          </p:nvPr>
        </p:nvSpPr>
        <p:spPr/>
        <p:txBody>
          <a:bodyPr>
            <a:noAutofit/>
          </a:bodyPr>
          <a:lstStyle/>
          <a:p>
            <a:pPr marL="0" indent="0">
              <a:buNone/>
            </a:pPr>
            <a:r>
              <a:rPr lang="en-US" sz="2000" b="1" u="sng" dirty="0"/>
              <a:t>Objectives</a:t>
            </a:r>
            <a:r>
              <a:rPr lang="en-US" sz="2000" dirty="0"/>
              <a:t> :</a:t>
            </a:r>
          </a:p>
          <a:p>
            <a:pPr marL="0" indent="0">
              <a:buNone/>
            </a:pPr>
            <a:r>
              <a:rPr lang="en-US" sz="2400" dirty="0"/>
              <a:t>Learn</a:t>
            </a:r>
          </a:p>
          <a:p>
            <a:pPr marL="400050" lvl="1" indent="0">
              <a:buNone/>
            </a:pPr>
            <a:r>
              <a:rPr lang="en-US" sz="1600" dirty="0"/>
              <a:t>•</a:t>
            </a:r>
            <a:r>
              <a:rPr lang="en-US" sz="2000" dirty="0"/>
              <a:t>EMU8086 installation</a:t>
            </a:r>
          </a:p>
          <a:p>
            <a:pPr marL="400050" lvl="1" indent="0">
              <a:buNone/>
            </a:pPr>
            <a:r>
              <a:rPr lang="en-US" sz="2000" dirty="0"/>
              <a:t>•EMU8086 environment Learn how to:</a:t>
            </a:r>
          </a:p>
          <a:p>
            <a:pPr marL="1257300" lvl="3" indent="0">
              <a:buNone/>
            </a:pPr>
            <a:r>
              <a:rPr lang="en-US" dirty="0"/>
              <a:t>•Assemble instructions into the memory of 8086 using Emu8086 </a:t>
            </a:r>
          </a:p>
          <a:p>
            <a:pPr marL="1257300" lvl="3" indent="0">
              <a:buNone/>
            </a:pPr>
            <a:r>
              <a:rPr lang="en-US" dirty="0"/>
              <a:t>•Use Emu8086 to execute instructions </a:t>
            </a:r>
          </a:p>
          <a:p>
            <a:pPr marL="1257300" lvl="3" indent="0">
              <a:buNone/>
            </a:pPr>
            <a:r>
              <a:rPr lang="en-US" dirty="0"/>
              <a:t>•Run opt-in programs in EMU8086 </a:t>
            </a:r>
          </a:p>
          <a:p>
            <a:pPr marL="1257300" lvl="3" indent="0">
              <a:buNone/>
            </a:pPr>
            <a:r>
              <a:rPr lang="en-US" dirty="0"/>
              <a:t>•Write a complete assembly program. </a:t>
            </a:r>
          </a:p>
          <a:p>
            <a:pPr marL="1257300" lvl="3" indent="0">
              <a:buNone/>
            </a:pPr>
            <a:r>
              <a:rPr lang="en-US" dirty="0"/>
              <a:t>•Edit an existing source program</a:t>
            </a:r>
            <a:r>
              <a:rPr lang="en-US" sz="1200" dirty="0"/>
              <a:t>. </a:t>
            </a:r>
          </a:p>
          <a:p>
            <a:pPr marL="400050" lvl="1" indent="0">
              <a:buNone/>
            </a:pPr>
            <a:endParaRPr lang="en-US" sz="1800" dirty="0"/>
          </a:p>
          <a:p>
            <a:endParaRPr lang="ar-SA" sz="2000" dirty="0"/>
          </a:p>
        </p:txBody>
      </p:sp>
      <p:sp>
        <p:nvSpPr>
          <p:cNvPr id="5" name="Slide Number Placeholder 4"/>
          <p:cNvSpPr>
            <a:spLocks noGrp="1"/>
          </p:cNvSpPr>
          <p:nvPr>
            <p:ph type="sldNum" sz="quarter" idx="12"/>
          </p:nvPr>
        </p:nvSpPr>
        <p:spPr/>
        <p:txBody>
          <a:bodyPr/>
          <a:lstStyle/>
          <a:p>
            <a:fld id="{E1920792-1FFE-4123-96E7-9B6DC9FF0B06}" type="slidenum">
              <a:rPr lang="en-US" smtClean="0"/>
              <a:pPr/>
              <a:t>2</a:t>
            </a:fld>
            <a:endParaRPr lang="en-US"/>
          </a:p>
        </p:txBody>
      </p:sp>
      <p:sp>
        <p:nvSpPr>
          <p:cNvPr id="6" name="Text Placeholder 5"/>
          <p:cNvSpPr>
            <a:spLocks noGrp="1"/>
          </p:cNvSpPr>
          <p:nvPr>
            <p:ph type="body" sz="quarter" idx="13"/>
          </p:nvPr>
        </p:nvSpPr>
        <p:spPr/>
        <p:txBody>
          <a:bodyPr/>
          <a:lstStyle/>
          <a:p>
            <a:endParaRPr lang="ar-SA"/>
          </a:p>
        </p:txBody>
      </p:sp>
    </p:spTree>
    <p:extLst>
      <p:ext uri="{BB962C8B-B14F-4D97-AF65-F5344CB8AC3E}">
        <p14:creationId xmlns:p14="http://schemas.microsoft.com/office/powerpoint/2010/main" val="370021282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839200" cy="1143000"/>
          </a:xfrm>
        </p:spPr>
        <p:txBody>
          <a:bodyPr>
            <a:normAutofit fontScale="90000"/>
          </a:bodyPr>
          <a:lstStyle/>
          <a:p>
            <a:br>
              <a:rPr lang="en-US" dirty="0"/>
            </a:br>
            <a:br>
              <a:rPr lang="en-US" dirty="0"/>
            </a:br>
            <a:r>
              <a:rPr lang="en-US" dirty="0"/>
              <a:t>Part I: Introduction to Emu8086</a:t>
            </a:r>
            <a:br>
              <a:rPr lang="en-US" dirty="0"/>
            </a:br>
            <a:br>
              <a:rPr lang="en-US" dirty="0"/>
            </a:br>
            <a:endParaRPr lang="ar-SA" dirty="0"/>
          </a:p>
        </p:txBody>
      </p:sp>
      <p:sp>
        <p:nvSpPr>
          <p:cNvPr id="3" name="Content Placeholder 2"/>
          <p:cNvSpPr>
            <a:spLocks noGrp="1"/>
          </p:cNvSpPr>
          <p:nvPr>
            <p:ph idx="1"/>
          </p:nvPr>
        </p:nvSpPr>
        <p:spPr>
          <a:xfrm>
            <a:off x="152400" y="1676400"/>
            <a:ext cx="8839200" cy="4648200"/>
          </a:xfrm>
        </p:spPr>
        <p:txBody>
          <a:bodyPr>
            <a:normAutofit fontScale="85000" lnSpcReduction="10000"/>
          </a:bodyPr>
          <a:lstStyle/>
          <a:p>
            <a:pPr algn="just"/>
            <a:r>
              <a:rPr lang="en-US" dirty="0"/>
              <a:t>“An Integrated Development Environment (IDE) provides a convenient environment to write a source file, assemble and link it to a -.COM or -.EXE file, and trace it in both source file, and machine code. Emu86 is an educational IDE for assembly program development. You can download the latest student version of EMU86 from the web page </a:t>
            </a:r>
            <a:r>
              <a:rPr lang="en-US" u="sng" dirty="0">
                <a:solidFill>
                  <a:schemeClr val="tx2">
                    <a:lumMod val="60000"/>
                    <a:lumOff val="40000"/>
                  </a:schemeClr>
                </a:solidFill>
              </a:rPr>
              <a:t>www.emu8086.com</a:t>
            </a:r>
            <a:r>
              <a:rPr lang="en-US" dirty="0"/>
              <a:t>. It is a Windows program, and will run by dragging an -.ASM, -.OBJ, -.LST, -.EXE , or -.COM file into the emu86 shortcut icon. By this action, </a:t>
            </a:r>
            <a:r>
              <a:rPr lang="en-US" dirty="0" err="1"/>
              <a:t>asm</a:t>
            </a:r>
            <a:r>
              <a:rPr lang="en-US" dirty="0"/>
              <a:t> or </a:t>
            </a:r>
            <a:r>
              <a:rPr lang="en-US" dirty="0" err="1"/>
              <a:t>lst</a:t>
            </a:r>
            <a:r>
              <a:rPr lang="en-US" dirty="0"/>
              <a:t> files will start the 8086 assembler source editor, while </a:t>
            </a:r>
            <a:r>
              <a:rPr lang="en-US" dirty="0" err="1"/>
              <a:t>obj</a:t>
            </a:r>
            <a:r>
              <a:rPr lang="en-US" dirty="0"/>
              <a:t> and exe files starts the disassembler and debugger units.</a:t>
            </a:r>
          </a:p>
          <a:p>
            <a:pPr algn="just"/>
            <a:endParaRPr lang="en-US" dirty="0"/>
          </a:p>
          <a:p>
            <a:pPr algn="just"/>
            <a:endParaRPr lang="en-US" dirty="0"/>
          </a:p>
          <a:p>
            <a:pPr algn="just"/>
            <a:endParaRPr lang="ar-SA" dirty="0"/>
          </a:p>
        </p:txBody>
      </p:sp>
      <p:sp>
        <p:nvSpPr>
          <p:cNvPr id="5" name="Slide Number Placeholder 4"/>
          <p:cNvSpPr>
            <a:spLocks noGrp="1"/>
          </p:cNvSpPr>
          <p:nvPr>
            <p:ph type="sldNum" sz="quarter" idx="12"/>
          </p:nvPr>
        </p:nvSpPr>
        <p:spPr/>
        <p:txBody>
          <a:bodyPr/>
          <a:lstStyle/>
          <a:p>
            <a:fld id="{E1920792-1FFE-4123-96E7-9B6DC9FF0B06}" type="slidenum">
              <a:rPr lang="en-US" smtClean="0"/>
              <a:pPr/>
              <a:t>3</a:t>
            </a:fld>
            <a:endParaRPr lang="en-US"/>
          </a:p>
        </p:txBody>
      </p:sp>
      <p:sp>
        <p:nvSpPr>
          <p:cNvPr id="4" name="Text Placeholder 3"/>
          <p:cNvSpPr>
            <a:spLocks noGrp="1"/>
          </p:cNvSpPr>
          <p:nvPr>
            <p:ph type="body" sz="quarter" idx="13"/>
          </p:nvPr>
        </p:nvSpPr>
        <p:spPr/>
        <p:txBody>
          <a:bodyPr/>
          <a:lstStyle/>
          <a:p>
            <a:endParaRPr lang="ar-SA"/>
          </a:p>
        </p:txBody>
      </p:sp>
    </p:spTree>
    <p:extLst>
      <p:ext uri="{BB962C8B-B14F-4D97-AF65-F5344CB8AC3E}">
        <p14:creationId xmlns:p14="http://schemas.microsoft.com/office/powerpoint/2010/main" val="378224171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a:t>EMU8086 Source Editor</a:t>
            </a:r>
            <a:br>
              <a:rPr lang="en-US" dirty="0"/>
            </a:br>
            <a:endParaRPr lang="ar-SA" dirty="0"/>
          </a:p>
        </p:txBody>
      </p:sp>
      <p:sp>
        <p:nvSpPr>
          <p:cNvPr id="3" name="Content Placeholder 2"/>
          <p:cNvSpPr>
            <a:spLocks noGrp="1"/>
          </p:cNvSpPr>
          <p:nvPr>
            <p:ph idx="1"/>
          </p:nvPr>
        </p:nvSpPr>
        <p:spPr>
          <a:xfrm>
            <a:off x="152400" y="1524000"/>
            <a:ext cx="8839200" cy="2362200"/>
          </a:xfrm>
        </p:spPr>
        <p:txBody>
          <a:bodyPr/>
          <a:lstStyle/>
          <a:p>
            <a:pPr algn="just"/>
            <a:r>
              <a:rPr lang="en-US" dirty="0"/>
              <a:t>The source editor of EMU86 is a special purpose editor which identifies the 8086 mnemonics, hexadecimal numbers and labels by different colors as seen in Figure 1.</a:t>
            </a:r>
            <a:endParaRPr lang="ar-SA" dirty="0"/>
          </a:p>
        </p:txBody>
      </p:sp>
      <p:sp>
        <p:nvSpPr>
          <p:cNvPr id="5" name="Slide Number Placeholder 4"/>
          <p:cNvSpPr>
            <a:spLocks noGrp="1"/>
          </p:cNvSpPr>
          <p:nvPr>
            <p:ph type="sldNum" sz="quarter" idx="12"/>
          </p:nvPr>
        </p:nvSpPr>
        <p:spPr/>
        <p:txBody>
          <a:bodyPr/>
          <a:lstStyle/>
          <a:p>
            <a:fld id="{E1920792-1FFE-4123-96E7-9B6DC9FF0B06}" type="slidenum">
              <a:rPr lang="en-US" smtClean="0"/>
              <a:pPr/>
              <a:t>4</a:t>
            </a:fld>
            <a:endParaRPr lang="en-US"/>
          </a:p>
        </p:txBody>
      </p:sp>
      <p:sp>
        <p:nvSpPr>
          <p:cNvPr id="6" name="Text Placeholder 5"/>
          <p:cNvSpPr>
            <a:spLocks noGrp="1"/>
          </p:cNvSpPr>
          <p:nvPr>
            <p:ph type="body" sz="quarter" idx="13"/>
          </p:nvPr>
        </p:nvSpPr>
        <p:spPr/>
        <p:txBody>
          <a:bodyPr/>
          <a:lstStyle/>
          <a:p>
            <a:endParaRPr lang="ar-SA"/>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4038600"/>
            <a:ext cx="6324600" cy="2393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746396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487488"/>
            <a:ext cx="8839200" cy="2474912"/>
          </a:xfrm>
        </p:spPr>
        <p:txBody>
          <a:bodyPr>
            <a:normAutofit lnSpcReduction="10000"/>
          </a:bodyPr>
          <a:lstStyle/>
          <a:p>
            <a:pPr algn="just"/>
            <a:r>
              <a:rPr lang="en-US" dirty="0"/>
              <a:t>The compile button on the taskbar starts assembling and linking of the source file. A report window is opened after the assembling process is completed. Figure 2 shows the emulator of 8086 which gets opened by clicking on emulate button</a:t>
            </a:r>
          </a:p>
          <a:p>
            <a:pPr algn="just"/>
            <a:endParaRPr lang="ar-SA" dirty="0"/>
          </a:p>
        </p:txBody>
      </p:sp>
      <p:sp>
        <p:nvSpPr>
          <p:cNvPr id="5" name="Slide Number Placeholder 4"/>
          <p:cNvSpPr>
            <a:spLocks noGrp="1"/>
          </p:cNvSpPr>
          <p:nvPr>
            <p:ph type="sldNum" sz="quarter" idx="12"/>
          </p:nvPr>
        </p:nvSpPr>
        <p:spPr/>
        <p:txBody>
          <a:bodyPr/>
          <a:lstStyle/>
          <a:p>
            <a:fld id="{E1920792-1FFE-4123-96E7-9B6DC9FF0B06}" type="slidenum">
              <a:rPr lang="en-US" smtClean="0"/>
              <a:pPr/>
              <a:t>5</a:t>
            </a:fld>
            <a:endParaRPr lang="en-US"/>
          </a:p>
        </p:txBody>
      </p:sp>
      <p:sp>
        <p:nvSpPr>
          <p:cNvPr id="6" name="Text Placeholder 5"/>
          <p:cNvSpPr>
            <a:spLocks noGrp="1"/>
          </p:cNvSpPr>
          <p:nvPr>
            <p:ph type="body" sz="quarter" idx="13"/>
          </p:nvPr>
        </p:nvSpPr>
        <p:spPr/>
        <p:txBody>
          <a:bodyPr/>
          <a:lstStyle/>
          <a:p>
            <a:endParaRPr lang="ar-SA"/>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3810000"/>
            <a:ext cx="4837113" cy="2709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461149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Part 2: Opt-in Examples in Emu8086</a:t>
            </a:r>
            <a:br>
              <a:rPr lang="en-US" dirty="0"/>
            </a:br>
            <a:endParaRPr lang="ar-SA" dirty="0"/>
          </a:p>
        </p:txBody>
      </p:sp>
      <p:sp>
        <p:nvSpPr>
          <p:cNvPr id="3" name="Content Placeholder 2"/>
          <p:cNvSpPr>
            <a:spLocks noGrp="1"/>
          </p:cNvSpPr>
          <p:nvPr>
            <p:ph idx="1"/>
          </p:nvPr>
        </p:nvSpPr>
        <p:spPr/>
        <p:txBody>
          <a:bodyPr>
            <a:noAutofit/>
          </a:bodyPr>
          <a:lstStyle/>
          <a:p>
            <a:pPr marL="0" indent="0">
              <a:buNone/>
            </a:pPr>
            <a:r>
              <a:rPr lang="en-US" sz="2400" dirty="0"/>
              <a:t>Look at “Code Examples‟.</a:t>
            </a:r>
          </a:p>
          <a:p>
            <a:pPr marL="0" indent="0">
              <a:buNone/>
            </a:pPr>
            <a:r>
              <a:rPr lang="en-US" sz="2400" dirty="0"/>
              <a:t>     After opening one of the code samples, then press “emulate‟, then „run‟. Also try these :</a:t>
            </a:r>
          </a:p>
          <a:p>
            <a:pPr marL="0" indent="0">
              <a:buNone/>
            </a:pPr>
            <a:r>
              <a:rPr lang="en-US" sz="2400" dirty="0"/>
              <a:t> </a:t>
            </a:r>
          </a:p>
          <a:p>
            <a:pPr lvl="2" hangingPunct="0"/>
            <a:r>
              <a:rPr lang="en-US" sz="2000" dirty="0"/>
              <a:t>“add/subtract‟ </a:t>
            </a:r>
          </a:p>
          <a:p>
            <a:pPr lvl="2" hangingPunct="0"/>
            <a:r>
              <a:rPr lang="en-US" sz="2000" dirty="0"/>
              <a:t>“palindrome‟ </a:t>
            </a:r>
          </a:p>
          <a:p>
            <a:pPr lvl="2" hangingPunct="0"/>
            <a:r>
              <a:rPr lang="en-US" sz="2000" dirty="0"/>
              <a:t>“traffic lights‟</a:t>
            </a:r>
          </a:p>
          <a:p>
            <a:pPr lvl="2" hangingPunct="0"/>
            <a:r>
              <a:rPr lang="en-US" sz="2000" dirty="0"/>
              <a:t>“led test‟ </a:t>
            </a:r>
          </a:p>
          <a:p>
            <a:pPr lvl="2" hangingPunct="0"/>
            <a:r>
              <a:rPr lang="en-US" sz="2000" dirty="0"/>
              <a:t>“stepper motor‟</a:t>
            </a:r>
          </a:p>
          <a:p>
            <a:pPr lvl="2" hangingPunct="0"/>
            <a:r>
              <a:rPr lang="en-US" sz="2000" dirty="0"/>
              <a:t>“thermometer‟ </a:t>
            </a:r>
          </a:p>
          <a:p>
            <a:pPr lvl="2"/>
            <a:endParaRPr lang="en-US" sz="1600" dirty="0"/>
          </a:p>
          <a:p>
            <a:endParaRPr lang="ar-SA" sz="2400" dirty="0"/>
          </a:p>
        </p:txBody>
      </p:sp>
      <p:sp>
        <p:nvSpPr>
          <p:cNvPr id="5" name="Slide Number Placeholder 4"/>
          <p:cNvSpPr>
            <a:spLocks noGrp="1"/>
          </p:cNvSpPr>
          <p:nvPr>
            <p:ph type="sldNum" sz="quarter" idx="12"/>
          </p:nvPr>
        </p:nvSpPr>
        <p:spPr/>
        <p:txBody>
          <a:bodyPr/>
          <a:lstStyle/>
          <a:p>
            <a:fld id="{E1920792-1FFE-4123-96E7-9B6DC9FF0B06}" type="slidenum">
              <a:rPr lang="en-US" smtClean="0"/>
              <a:pPr/>
              <a:t>6</a:t>
            </a:fld>
            <a:endParaRPr lang="en-US"/>
          </a:p>
        </p:txBody>
      </p:sp>
      <p:sp>
        <p:nvSpPr>
          <p:cNvPr id="6" name="Text Placeholder 5"/>
          <p:cNvSpPr>
            <a:spLocks noGrp="1"/>
          </p:cNvSpPr>
          <p:nvPr>
            <p:ph type="body" sz="quarter" idx="13"/>
          </p:nvPr>
        </p:nvSpPr>
        <p:spPr/>
        <p:txBody>
          <a:bodyPr/>
          <a:lstStyle/>
          <a:p>
            <a:endParaRPr lang="ar-SA"/>
          </a:p>
        </p:txBody>
      </p:sp>
    </p:spTree>
    <p:extLst>
      <p:ext uri="{BB962C8B-B14F-4D97-AF65-F5344CB8AC3E}">
        <p14:creationId xmlns:p14="http://schemas.microsoft.com/office/powerpoint/2010/main" val="21884211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Part 3: Assemble and execute instructions in Emu8086</a:t>
            </a:r>
            <a:br>
              <a:rPr lang="en-US" dirty="0"/>
            </a:br>
            <a:endParaRPr lang="ar-SA" dirty="0"/>
          </a:p>
        </p:txBody>
      </p:sp>
      <p:sp>
        <p:nvSpPr>
          <p:cNvPr id="5" name="Slide Number Placeholder 4"/>
          <p:cNvSpPr>
            <a:spLocks noGrp="1"/>
          </p:cNvSpPr>
          <p:nvPr>
            <p:ph type="sldNum" sz="quarter" idx="12"/>
          </p:nvPr>
        </p:nvSpPr>
        <p:spPr/>
        <p:txBody>
          <a:bodyPr/>
          <a:lstStyle/>
          <a:p>
            <a:fld id="{E1920792-1FFE-4123-96E7-9B6DC9FF0B06}" type="slidenum">
              <a:rPr lang="en-US" smtClean="0"/>
              <a:pPr/>
              <a:t>7</a:t>
            </a:fld>
            <a:endParaRPr lang="en-US"/>
          </a:p>
        </p:txBody>
      </p:sp>
      <p:sp>
        <p:nvSpPr>
          <p:cNvPr id="6" name="Text Placeholder 5"/>
          <p:cNvSpPr>
            <a:spLocks noGrp="1"/>
          </p:cNvSpPr>
          <p:nvPr>
            <p:ph type="body" sz="quarter" idx="13"/>
          </p:nvPr>
        </p:nvSpPr>
        <p:spPr/>
        <p:txBody>
          <a:bodyPr/>
          <a:lstStyle/>
          <a:p>
            <a:endParaRPr lang="ar-SA"/>
          </a:p>
        </p:txBody>
      </p:sp>
    </p:spTree>
    <p:extLst>
      <p:ext uri="{BB962C8B-B14F-4D97-AF65-F5344CB8AC3E}">
        <p14:creationId xmlns:p14="http://schemas.microsoft.com/office/powerpoint/2010/main" val="384153741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a:t> </a:t>
            </a:r>
            <a:br>
              <a:rPr lang="en-US" dirty="0"/>
            </a:br>
            <a:r>
              <a:rPr lang="en-US" dirty="0"/>
              <a:t>Use emu8086 to make the calculations following</a:t>
            </a:r>
            <a:br>
              <a:rPr lang="en-US" dirty="0"/>
            </a:br>
            <a:endParaRPr lang="ar-SA" dirty="0"/>
          </a:p>
        </p:txBody>
      </p:sp>
      <p:sp>
        <p:nvSpPr>
          <p:cNvPr id="8" name="Content Placeholder 2"/>
          <p:cNvSpPr>
            <a:spLocks noGrp="1"/>
          </p:cNvSpPr>
          <p:nvPr>
            <p:ph idx="1"/>
          </p:nvPr>
        </p:nvSpPr>
        <p:spPr>
          <a:xfrm>
            <a:off x="152400" y="1905000"/>
            <a:ext cx="8839200" cy="3505200"/>
          </a:xfrm>
        </p:spPr>
        <p:txBody>
          <a:bodyPr>
            <a:normAutofit lnSpcReduction="10000"/>
          </a:bodyPr>
          <a:lstStyle/>
          <a:p>
            <a:pPr marL="914400" lvl="2" indent="0">
              <a:buNone/>
            </a:pPr>
            <a:r>
              <a:rPr lang="en-US" sz="2800" dirty="0"/>
              <a:t>a) 10100101b = ?</a:t>
            </a:r>
          </a:p>
          <a:p>
            <a:pPr marL="914400" lvl="2" indent="0" hangingPunct="0">
              <a:buNone/>
            </a:pPr>
            <a:r>
              <a:rPr lang="en-US" sz="2800" dirty="0"/>
              <a:t>b) 12h = ? </a:t>
            </a:r>
          </a:p>
          <a:p>
            <a:pPr marL="914400" lvl="2" indent="0" hangingPunct="0">
              <a:buNone/>
            </a:pPr>
            <a:r>
              <a:rPr lang="en-US" sz="2800" dirty="0"/>
              <a:t>c) 39 = ? h </a:t>
            </a:r>
          </a:p>
          <a:p>
            <a:r>
              <a:rPr lang="en-US" b="1" dirty="0"/>
              <a:t>Procedure:</a:t>
            </a:r>
            <a:r>
              <a:rPr lang="en-US" dirty="0"/>
              <a:t> </a:t>
            </a:r>
          </a:p>
          <a:p>
            <a:pPr lvl="1"/>
            <a:r>
              <a:rPr lang="en-US" dirty="0"/>
              <a:t>Choose “Math” and specify “Base Convertor”</a:t>
            </a:r>
            <a:r>
              <a:rPr lang="en-US" b="1" dirty="0"/>
              <a:t> </a:t>
            </a:r>
            <a:r>
              <a:rPr lang="en-US" dirty="0"/>
              <a:t>in emu8086.</a:t>
            </a:r>
          </a:p>
          <a:p>
            <a:pPr lvl="1"/>
            <a:r>
              <a:rPr lang="en-US" dirty="0"/>
              <a:t>  Enter one of the numbers like in the Figure 3</a:t>
            </a:r>
            <a:endParaRPr lang="ar-SA" dirty="0"/>
          </a:p>
        </p:txBody>
      </p:sp>
      <p:sp>
        <p:nvSpPr>
          <p:cNvPr id="5" name="Slide Number Placeholder 4"/>
          <p:cNvSpPr>
            <a:spLocks noGrp="1"/>
          </p:cNvSpPr>
          <p:nvPr>
            <p:ph type="sldNum" sz="quarter" idx="12"/>
          </p:nvPr>
        </p:nvSpPr>
        <p:spPr/>
        <p:txBody>
          <a:bodyPr/>
          <a:lstStyle/>
          <a:p>
            <a:fld id="{E1920792-1FFE-4123-96E7-9B6DC9FF0B06}" type="slidenum">
              <a:rPr lang="en-US" smtClean="0"/>
              <a:pPr/>
              <a:t>8</a:t>
            </a:fld>
            <a:endParaRPr lang="en-US"/>
          </a:p>
        </p:txBody>
      </p:sp>
      <p:sp>
        <p:nvSpPr>
          <p:cNvPr id="9" name="Text Placeholder 8"/>
          <p:cNvSpPr>
            <a:spLocks noGrp="1"/>
          </p:cNvSpPr>
          <p:nvPr>
            <p:ph type="body" sz="quarter" idx="13"/>
          </p:nvPr>
        </p:nvSpPr>
        <p:spPr/>
        <p:txBody>
          <a:bodyPr/>
          <a:lstStyle/>
          <a:p>
            <a:endParaRPr lang="ar-SA"/>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990600"/>
            <a:ext cx="2803281"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835032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Use EMU8086 to evaluate an expressions</a:t>
            </a:r>
            <a:br>
              <a:rPr lang="en-US" dirty="0"/>
            </a:br>
            <a:endParaRPr lang="ar-SA" dirty="0"/>
          </a:p>
        </p:txBody>
      </p:sp>
      <p:sp>
        <p:nvSpPr>
          <p:cNvPr id="3" name="Content Placeholder 2"/>
          <p:cNvSpPr>
            <a:spLocks noGrp="1"/>
          </p:cNvSpPr>
          <p:nvPr>
            <p:ph idx="1"/>
          </p:nvPr>
        </p:nvSpPr>
        <p:spPr>
          <a:xfrm>
            <a:off x="152400" y="1600200"/>
            <a:ext cx="8839200" cy="2667000"/>
          </a:xfrm>
        </p:spPr>
        <p:txBody>
          <a:bodyPr>
            <a:normAutofit/>
          </a:bodyPr>
          <a:lstStyle/>
          <a:p>
            <a:r>
              <a:rPr lang="en-US" b="1" u="sng" dirty="0"/>
              <a:t>Evaluate :</a:t>
            </a:r>
            <a:r>
              <a:rPr lang="en-US" b="1" dirty="0"/>
              <a:t>  </a:t>
            </a:r>
            <a:r>
              <a:rPr lang="en-US" dirty="0"/>
              <a:t>0FFFFh *10h +0FFFFh</a:t>
            </a:r>
          </a:p>
          <a:p>
            <a:r>
              <a:rPr lang="en-US" b="1" dirty="0"/>
              <a:t>Procedure:</a:t>
            </a:r>
            <a:endParaRPr lang="en-US" dirty="0"/>
          </a:p>
          <a:p>
            <a:pPr marL="914400" lvl="2" indent="0">
              <a:buNone/>
            </a:pPr>
            <a:r>
              <a:rPr lang="en-US" dirty="0"/>
              <a:t>1.</a:t>
            </a:r>
            <a:r>
              <a:rPr lang="en-US" b="1" dirty="0"/>
              <a:t> </a:t>
            </a:r>
            <a:r>
              <a:rPr lang="en-US" dirty="0"/>
              <a:t>Choose “Math” and specify “Multi Base Calculator”</a:t>
            </a:r>
            <a:r>
              <a:rPr lang="en-US" b="1" dirty="0"/>
              <a:t> </a:t>
            </a:r>
            <a:r>
              <a:rPr lang="en-US" dirty="0"/>
              <a:t>in emu8086.</a:t>
            </a:r>
          </a:p>
          <a:p>
            <a:pPr marL="914400" lvl="2" indent="0">
              <a:buNone/>
            </a:pPr>
            <a:r>
              <a:rPr lang="en-US" b="1" dirty="0"/>
              <a:t>2</a:t>
            </a:r>
            <a:r>
              <a:rPr lang="en-US" dirty="0"/>
              <a:t>. Enter the expression like in the Figure 4.</a:t>
            </a:r>
          </a:p>
          <a:p>
            <a:endParaRPr lang="ar-SA" dirty="0"/>
          </a:p>
        </p:txBody>
      </p:sp>
      <p:sp>
        <p:nvSpPr>
          <p:cNvPr id="5" name="Slide Number Placeholder 4"/>
          <p:cNvSpPr>
            <a:spLocks noGrp="1"/>
          </p:cNvSpPr>
          <p:nvPr>
            <p:ph type="sldNum" sz="quarter" idx="12"/>
          </p:nvPr>
        </p:nvSpPr>
        <p:spPr/>
        <p:txBody>
          <a:bodyPr/>
          <a:lstStyle/>
          <a:p>
            <a:fld id="{E1920792-1FFE-4123-96E7-9B6DC9FF0B06}" type="slidenum">
              <a:rPr lang="en-US" smtClean="0"/>
              <a:pPr/>
              <a:t>9</a:t>
            </a:fld>
            <a:endParaRPr lang="en-US"/>
          </a:p>
        </p:txBody>
      </p:sp>
      <p:sp>
        <p:nvSpPr>
          <p:cNvPr id="6" name="Text Placeholder 5"/>
          <p:cNvSpPr>
            <a:spLocks noGrp="1"/>
          </p:cNvSpPr>
          <p:nvPr>
            <p:ph type="body" sz="quarter" idx="13"/>
          </p:nvPr>
        </p:nvSpPr>
        <p:spPr/>
        <p:txBody>
          <a:bodyPr/>
          <a:lstStyle/>
          <a:p>
            <a:endParaRPr lang="ar-SA"/>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4114800"/>
            <a:ext cx="2590800" cy="2317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1612511"/>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6044</TotalTime>
  <Words>502</Words>
  <Application>Microsoft Office PowerPoint</Application>
  <PresentationFormat>On-screen Show (4:3)</PresentationFormat>
  <Paragraphs>76</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Andalus</vt:lpstr>
      <vt:lpstr>Arial</vt:lpstr>
      <vt:lpstr>Arial Black</vt:lpstr>
      <vt:lpstr>Calibri</vt:lpstr>
      <vt:lpstr>Office Theme</vt:lpstr>
      <vt:lpstr> Lab (6)  Introduction to Assembly Language</vt:lpstr>
      <vt:lpstr>Introduction </vt:lpstr>
      <vt:lpstr>  Part I: Introduction to Emu8086  </vt:lpstr>
      <vt:lpstr>EMU8086 Source Editor </vt:lpstr>
      <vt:lpstr>PowerPoint Presentation</vt:lpstr>
      <vt:lpstr>Part 2: Opt-in Examples in Emu8086 </vt:lpstr>
      <vt:lpstr> Part 3: Assemble and execute instructions in Emu8086 </vt:lpstr>
      <vt:lpstr>  Use emu8086 to make the calculations following </vt:lpstr>
      <vt:lpstr>Use EMU8086 to evaluate an expressions </vt:lpstr>
      <vt:lpstr> Part 4: Writing and Running Assembly Code in Emu8086 </vt:lpstr>
      <vt:lpstr> Part 5: Exercise Part   </vt:lpstr>
      <vt:lpstr>PowerPoint Presentation</vt:lpstr>
      <vt:lpstr> Exercise - 2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steven</dc:creator>
  <cp:lastModifiedBy>Cristian Vidal Silva</cp:lastModifiedBy>
  <cp:revision>162</cp:revision>
  <dcterms:created xsi:type="dcterms:W3CDTF">2008-12-18T17:11:12Z</dcterms:created>
  <dcterms:modified xsi:type="dcterms:W3CDTF">2018-03-12T12:30:39Z</dcterms:modified>
</cp:coreProperties>
</file>