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95" r:id="rId3"/>
    <p:sldId id="297" r:id="rId4"/>
    <p:sldId id="299" r:id="rId5"/>
    <p:sldId id="296" r:id="rId6"/>
    <p:sldId id="294" r:id="rId7"/>
    <p:sldId id="293" r:id="rId8"/>
    <p:sldId id="292" r:id="rId9"/>
    <p:sldId id="298" r:id="rId10"/>
    <p:sldId id="301" r:id="rId11"/>
    <p:sldId id="302" r:id="rId12"/>
    <p:sldId id="300" r:id="rId13"/>
    <p:sldId id="352" r:id="rId14"/>
    <p:sldId id="290" r:id="rId15"/>
    <p:sldId id="303" r:id="rId16"/>
    <p:sldId id="289" r:id="rId17"/>
    <p:sldId id="304" r:id="rId18"/>
    <p:sldId id="306" r:id="rId19"/>
    <p:sldId id="305" r:id="rId20"/>
    <p:sldId id="316" r:id="rId21"/>
    <p:sldId id="315" r:id="rId22"/>
    <p:sldId id="307" r:id="rId23"/>
    <p:sldId id="308" r:id="rId24"/>
    <p:sldId id="317" r:id="rId25"/>
    <p:sldId id="309" r:id="rId26"/>
    <p:sldId id="319" r:id="rId27"/>
    <p:sldId id="288" r:id="rId28"/>
    <p:sldId id="287" r:id="rId29"/>
    <p:sldId id="323" r:id="rId30"/>
    <p:sldId id="321" r:id="rId31"/>
    <p:sldId id="330" r:id="rId32"/>
    <p:sldId id="327" r:id="rId33"/>
    <p:sldId id="320" r:id="rId34"/>
    <p:sldId id="331" r:id="rId35"/>
    <p:sldId id="322" r:id="rId36"/>
    <p:sldId id="332" r:id="rId37"/>
    <p:sldId id="342" r:id="rId38"/>
    <p:sldId id="324" r:id="rId39"/>
    <p:sldId id="333" r:id="rId40"/>
    <p:sldId id="334" r:id="rId41"/>
    <p:sldId id="335" r:id="rId42"/>
    <p:sldId id="337" r:id="rId43"/>
    <p:sldId id="326" r:id="rId44"/>
    <p:sldId id="325" r:id="rId45"/>
    <p:sldId id="329" r:id="rId46"/>
    <p:sldId id="328" r:id="rId47"/>
    <p:sldId id="338" r:id="rId48"/>
    <p:sldId id="282" r:id="rId49"/>
    <p:sldId id="339" r:id="rId50"/>
    <p:sldId id="340" r:id="rId51"/>
    <p:sldId id="341" r:id="rId52"/>
    <p:sldId id="281" r:id="rId53"/>
    <p:sldId id="280" r:id="rId54"/>
    <p:sldId id="279" r:id="rId55"/>
    <p:sldId id="278" r:id="rId56"/>
    <p:sldId id="343" r:id="rId57"/>
    <p:sldId id="344" r:id="rId58"/>
    <p:sldId id="277" r:id="rId59"/>
    <p:sldId id="345" r:id="rId60"/>
    <p:sldId id="276" r:id="rId61"/>
    <p:sldId id="275" r:id="rId62"/>
    <p:sldId id="274" r:id="rId63"/>
    <p:sldId id="273" r:id="rId64"/>
    <p:sldId id="272" r:id="rId65"/>
    <p:sldId id="271" r:id="rId66"/>
    <p:sldId id="270" r:id="rId67"/>
    <p:sldId id="346" r:id="rId68"/>
    <p:sldId id="269" r:id="rId69"/>
    <p:sldId id="268" r:id="rId70"/>
    <p:sldId id="267" r:id="rId71"/>
    <p:sldId id="266" r:id="rId72"/>
    <p:sldId id="347" r:id="rId73"/>
    <p:sldId id="265" r:id="rId74"/>
    <p:sldId id="348" r:id="rId75"/>
    <p:sldId id="349" r:id="rId76"/>
    <p:sldId id="361" r:id="rId77"/>
    <p:sldId id="362" r:id="rId78"/>
    <p:sldId id="350" r:id="rId79"/>
    <p:sldId id="351" r:id="rId80"/>
    <p:sldId id="353" r:id="rId81"/>
    <p:sldId id="354" r:id="rId82"/>
    <p:sldId id="355" r:id="rId83"/>
    <p:sldId id="363" r:id="rId84"/>
    <p:sldId id="364" r:id="rId85"/>
    <p:sldId id="365" r:id="rId86"/>
    <p:sldId id="262" r:id="rId87"/>
    <p:sldId id="356" r:id="rId88"/>
    <p:sldId id="357" r:id="rId89"/>
    <p:sldId id="358" r:id="rId90"/>
    <p:sldId id="261" r:id="rId91"/>
    <p:sldId id="359" r:id="rId92"/>
    <p:sldId id="260" r:id="rId93"/>
    <p:sldId id="360" r:id="rId94"/>
    <p:sldId id="258" r:id="rId9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7" autoAdjust="0"/>
    <p:restoredTop sz="86341" autoAdjust="0"/>
  </p:normalViewPr>
  <p:slideViewPr>
    <p:cSldViewPr snapToGrid="0" snapToObjects="1">
      <p:cViewPr varScale="1">
        <p:scale>
          <a:sx n="85" d="100"/>
          <a:sy n="85" d="100"/>
        </p:scale>
        <p:origin x="-7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911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47BBF-B2FD-453C-886A-245FBCF22BDA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8B8DE-D7EF-4181-A85E-509C415FE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FF84-5064-41CE-90A9-FA84EFCA62E6}" type="datetimeFigureOut">
              <a:rPr lang="en-US" smtClean="0"/>
              <a:pPr/>
              <a:t>3/20/2009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cap="all" dirty="0" smtClean="0"/>
              <a:t>Computer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An Integrated Approach to Architecture and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12</a:t>
            </a:r>
          </a:p>
          <a:p>
            <a:r>
              <a:rPr lang="en-US" dirty="0" smtClean="0"/>
              <a:t>Multithreaded Programming and Multiprocessors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7075" y="6324600"/>
            <a:ext cx="670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©Copyright 2008 Umakishore Ramachandran and William D. Leahy Jr.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are Protected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3764" y="1417638"/>
            <a:ext cx="2308303" cy="16921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1111" y="3802565"/>
            <a:ext cx="2116874" cy="13827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7985" y="4822902"/>
            <a:ext cx="1728440" cy="158904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6425" y="3587904"/>
            <a:ext cx="2737624" cy="15974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39828" y="1594625"/>
            <a:ext cx="2246971" cy="19932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Multiple Threads Can Exist in a Single Process Space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973764" y="1417638"/>
            <a:ext cx="2308303" cy="169219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21111" y="3802565"/>
            <a:ext cx="2116874" cy="13827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37985" y="4822902"/>
            <a:ext cx="1728440" cy="158904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6425" y="3587904"/>
            <a:ext cx="2737624" cy="15974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39828" y="1594625"/>
            <a:ext cx="2246971" cy="199328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b="1" dirty="0" smtClean="0"/>
              <a:t>Process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85638" y="1594625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334131" y="1747025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68591" y="257459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3334131" y="257459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12630" y="1899425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761123" y="2051825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95583" y="287939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34476" y="287939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29331" y="5062654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73736" y="3802565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08196" y="463013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73736" y="463013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Thread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12.2.1 Thread creation and termination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Thread automatically terminates when it exits the top-level procedure that it started in.  Additionally, library may provide an explicit call for terminating a thread in same process: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thread_terminate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dirty="0" smtClean="0"/>
              <a:t>Where, </a:t>
            </a:r>
            <a:r>
              <a:rPr lang="en-US" b="1" dirty="0" err="1" smtClean="0"/>
              <a:t>tid</a:t>
            </a:r>
            <a:r>
              <a:rPr lang="en-US" dirty="0" smtClean="0"/>
              <a:t> is the system-supplied identifier of the thread we wish to terminate.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12.2.2 Communication among threads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threads share the same address space sharing memory is simple (well sort of…)</a:t>
            </a:r>
          </a:p>
          <a:p>
            <a:r>
              <a:rPr lang="en-US" dirty="0" smtClean="0"/>
              <a:t>Appropriately qualified static variables can be visible to multiple threads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12.2.3 Data race and Non-determinism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3156"/>
          </a:xfrm>
        </p:spPr>
        <p:txBody>
          <a:bodyPr/>
          <a:lstStyle/>
          <a:p>
            <a:r>
              <a:rPr lang="en-US" i="1" dirty="0" smtClean="0"/>
              <a:t>Data Race </a:t>
            </a:r>
            <a:r>
              <a:rPr lang="en-US" dirty="0" smtClean="0"/>
              <a:t>is a condition in which multiple concurrent threads are simultaneously trying to access a shared variable with at least one threads trying to write to the shared variable.</a:t>
            </a:r>
            <a:endParaRPr 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059366" y="4025590"/>
            <a:ext cx="676879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flag = 0;  /* shared variable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lang="en-US" sz="12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initialized to zero */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 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    </a:t>
            </a:r>
            <a:r>
              <a:rPr kumimoji="0" 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 2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(flag == 0) {			    .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/* do nothing */			    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					    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  if (flag == 0) flag = 1;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	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 	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12.2.3 Data race and Non-determinism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3156"/>
          </a:xfrm>
        </p:spPr>
        <p:txBody>
          <a:bodyPr/>
          <a:lstStyle/>
          <a:p>
            <a:r>
              <a:rPr lang="en-US" i="1" dirty="0" smtClean="0"/>
              <a:t>Data Race </a:t>
            </a:r>
            <a:r>
              <a:rPr lang="en-US" dirty="0" smtClean="0"/>
              <a:t>is a condition in which multiple concurrent threads are simultaneously trying to access a shared variable with at least one threads trying to write to the shared variable.</a:t>
            </a:r>
            <a:endParaRPr lang="en-US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059366" y="4025590"/>
            <a:ext cx="676879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flag = 0;  /* shared variable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lang="en-US" sz="12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           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initialized to zero */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 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			    </a:t>
            </a:r>
            <a:r>
              <a:rPr kumimoji="0" lang="en-US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Thread 2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while (flag == 0) {			    .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/* do nothing */			    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					    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  if (flag == 0) flag = 1;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	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	 	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129540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12.2.3 Data race and Non-determinism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99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count = 0; /* shared variable initialized to zero */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u="sng" dirty="0" smtClean="0">
                <a:latin typeface="Courier New" pitchFamily="49" charset="0"/>
                <a:cs typeface="Courier New" pitchFamily="49" charset="0"/>
              </a:rPr>
              <a:t>Thread 1 (T1)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u="sng" dirty="0" smtClean="0">
                <a:latin typeface="Courier New" pitchFamily="49" charset="0"/>
                <a:cs typeface="Courier New" pitchFamily="49" charset="0"/>
              </a:rPr>
              <a:t>Thread 2 (T2)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u="sng" dirty="0" smtClean="0">
                <a:latin typeface="Courier New" pitchFamily="49" charset="0"/>
                <a:cs typeface="Courier New" pitchFamily="49" charset="0"/>
              </a:rPr>
              <a:t>Thread 3 (T3)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u="sng" dirty="0" smtClean="0">
                <a:latin typeface="Courier New" pitchFamily="49" charset="0"/>
                <a:cs typeface="Courier New" pitchFamily="49" charset="0"/>
              </a:rPr>
              <a:t>Thread 4 (T4)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			.		    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			.		    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count++;	  	count++;    	count++;	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(count)	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			.		.		.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			.		.		.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6829" y="4712054"/>
            <a:ext cx="2855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will print?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12.2.3 Data race and Non-determinism</a:t>
            </a:r>
            <a:endParaRPr lang="en-US" dirty="0"/>
          </a:p>
        </p:txBody>
      </p:sp>
      <p:pic>
        <p:nvPicPr>
          <p:cNvPr id="7170" name="Object 1"/>
          <p:cNvPicPr>
            <a:picLocks noChangeArrowheads="1"/>
          </p:cNvPicPr>
          <p:nvPr/>
        </p:nvPicPr>
        <p:blipFill>
          <a:blip r:embed="rId2"/>
          <a:srcRect t="-536" r="-1671" b="-1607"/>
          <a:stretch>
            <a:fillRect/>
          </a:stretch>
        </p:blipFill>
        <p:spPr bwMode="auto">
          <a:xfrm>
            <a:off x="1509403" y="2040673"/>
            <a:ext cx="5954712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363397" y="5673514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Depends!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12.2.3 Data race and Non-determinism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Sequential Programming</a:t>
            </a:r>
          </a:p>
          <a:p>
            <a:pPr lvl="1"/>
            <a:r>
              <a:rPr lang="en-US" dirty="0" smtClean="0"/>
              <a:t>Program Order (even with pipelining tricks)</a:t>
            </a:r>
          </a:p>
          <a:p>
            <a:pPr lvl="1"/>
            <a:r>
              <a:rPr lang="en-US" dirty="0" smtClean="0"/>
              <a:t>Deterministic</a:t>
            </a:r>
          </a:p>
          <a:p>
            <a:r>
              <a:rPr lang="en-US" dirty="0" smtClean="0"/>
              <a:t>Parallel Programming</a:t>
            </a:r>
          </a:p>
          <a:p>
            <a:pPr lvl="1"/>
            <a:r>
              <a:rPr lang="en-US" dirty="0" smtClean="0"/>
              <a:t>Within a thread execution is program order</a:t>
            </a:r>
          </a:p>
          <a:p>
            <a:pPr lvl="1"/>
            <a:r>
              <a:rPr lang="en-US" dirty="0" smtClean="0"/>
              <a:t>Order of execution of threads determined by a thread scheduler</a:t>
            </a:r>
          </a:p>
          <a:p>
            <a:pPr lvl="1"/>
            <a:r>
              <a:rPr lang="en-US" dirty="0" smtClean="0"/>
              <a:t>Non-deterministic</a:t>
            </a:r>
          </a:p>
          <a:p>
            <a:pPr lvl="2"/>
            <a:r>
              <a:rPr lang="en-US" dirty="0" smtClean="0"/>
              <a:t>Results may vary</a:t>
            </a:r>
          </a:p>
          <a:p>
            <a:pPr lvl="1"/>
            <a:r>
              <a:rPr lang="en-US" dirty="0" smtClean="0"/>
              <a:t>High level language statements not atomic! More later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12.2.4 Synchronization among threads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Producer Thread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754351"/>
            <a:ext cx="4040188" cy="267629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while(account number != 0);</a:t>
            </a:r>
          </a:p>
          <a:p>
            <a:pPr>
              <a:buNone/>
            </a:pPr>
            <a:r>
              <a:rPr lang="en-US" dirty="0" smtClean="0"/>
              <a:t>Obtains an account number and a transaction amount</a:t>
            </a:r>
          </a:p>
          <a:p>
            <a:pPr>
              <a:buNone/>
            </a:pPr>
            <a:r>
              <a:rPr lang="en-US" dirty="0" smtClean="0"/>
              <a:t>Places both in shared variables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Consumer Thread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754351"/>
            <a:ext cx="4041775" cy="267708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while(account number == 0);</a:t>
            </a:r>
          </a:p>
          <a:p>
            <a:pPr>
              <a:buNone/>
            </a:pPr>
            <a:r>
              <a:rPr lang="en-US" dirty="0" smtClean="0"/>
              <a:t>Takes the account number and transaction amount out of the shared variables</a:t>
            </a:r>
          </a:p>
          <a:p>
            <a:pPr>
              <a:buNone/>
            </a:pPr>
            <a:r>
              <a:rPr lang="en-US" dirty="0" smtClean="0"/>
              <a:t>Processes the transaction and processes them</a:t>
            </a:r>
          </a:p>
          <a:p>
            <a:pPr>
              <a:buNone/>
            </a:pPr>
            <a:r>
              <a:rPr lang="en-US" dirty="0" smtClean="0"/>
              <a:t>Sets account number to 0</a:t>
            </a:r>
            <a:endParaRPr lang="en-US" dirty="0"/>
          </a:p>
        </p:txBody>
      </p:sp>
      <p:cxnSp>
        <p:nvCxnSpPr>
          <p:cNvPr id="12" name="Elbow Connector 11"/>
          <p:cNvCxnSpPr>
            <a:stCxn id="8" idx="2"/>
            <a:endCxn id="8" idx="0"/>
          </p:cNvCxnSpPr>
          <p:nvPr/>
        </p:nvCxnSpPr>
        <p:spPr>
          <a:xfrm rot="5400000" flipH="1">
            <a:off x="1139147" y="4092498"/>
            <a:ext cx="2676293" cy="1588"/>
          </a:xfrm>
          <a:prstGeom prst="bentConnector5">
            <a:avLst>
              <a:gd name="adj1" fmla="val -8542"/>
              <a:gd name="adj2" fmla="val 141605416"/>
              <a:gd name="adj3" fmla="val 114375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0" idx="2"/>
            <a:endCxn id="10" idx="0"/>
          </p:cNvCxnSpPr>
          <p:nvPr/>
        </p:nvCxnSpPr>
        <p:spPr>
          <a:xfrm rot="5400000" flipH="1">
            <a:off x="5327369" y="4092895"/>
            <a:ext cx="2677088" cy="1588"/>
          </a:xfrm>
          <a:prstGeom prst="bentConnector5">
            <a:avLst>
              <a:gd name="adj1" fmla="val -8539"/>
              <a:gd name="adj2" fmla="val -142742929"/>
              <a:gd name="adj3" fmla="val 114787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63370" y="6228627"/>
            <a:ext cx="9423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58722" y="5859295"/>
            <a:ext cx="951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12 Multithreaded Programming and Multiprocessors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human activity sequential or parallel?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do we write programs?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12.2.4 Synchronization among threads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Sections of code in different threads (or processes) which access the same shared variable(s) are called </a:t>
            </a:r>
            <a:r>
              <a:rPr lang="en-US" b="1" dirty="0" smtClean="0"/>
              <a:t>Critical Sections</a:t>
            </a:r>
          </a:p>
          <a:p>
            <a:r>
              <a:rPr lang="en-US" dirty="0" smtClean="0"/>
              <a:t>We need to avoid any two critical sections from being active at the same time</a:t>
            </a:r>
          </a:p>
          <a:p>
            <a:r>
              <a:rPr lang="en-US" dirty="0" smtClean="0"/>
              <a:t>Thus if one is in a critical section it must exclude the other and vice versa.</a:t>
            </a:r>
          </a:p>
          <a:p>
            <a:r>
              <a:rPr lang="en-US" dirty="0" smtClean="0"/>
              <a:t>Thus this is called </a:t>
            </a:r>
            <a:r>
              <a:rPr lang="en-US" b="1" dirty="0" smtClean="0"/>
              <a:t>Mutual Exclusion</a:t>
            </a:r>
          </a:p>
          <a:p>
            <a:r>
              <a:rPr lang="en-US" dirty="0" smtClean="0"/>
              <a:t>Variables used for this purpose are called </a:t>
            </a:r>
            <a:r>
              <a:rPr lang="en-US" dirty="0" err="1" smtClean="0"/>
              <a:t>mutex</a:t>
            </a:r>
            <a:r>
              <a:rPr lang="en-US" dirty="0" smtClean="0"/>
              <a:t> variables or just </a:t>
            </a:r>
            <a:r>
              <a:rPr lang="en-US" dirty="0" err="1" smtClean="0"/>
              <a:t>mutexes</a:t>
            </a:r>
            <a:r>
              <a:rPr lang="en-US" dirty="0" smtClean="0"/>
              <a:t> (singular: </a:t>
            </a:r>
            <a:r>
              <a:rPr lang="en-US" b="1" dirty="0" err="1" smtClean="0"/>
              <a:t>Mutex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12.2.4 Synchronization among threads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Producer Thread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754351"/>
            <a:ext cx="4040188" cy="267629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while(MUTEX == LOCKED);</a:t>
            </a:r>
          </a:p>
          <a:p>
            <a:pPr>
              <a:buNone/>
            </a:pPr>
            <a:r>
              <a:rPr lang="en-US" dirty="0" smtClean="0"/>
              <a:t>MUTEX = LOCKED;</a:t>
            </a:r>
          </a:p>
          <a:p>
            <a:pPr>
              <a:buNone/>
            </a:pPr>
            <a:r>
              <a:rPr lang="en-US" dirty="0" smtClean="0"/>
              <a:t>if(account == 0)</a:t>
            </a:r>
          </a:p>
          <a:p>
            <a:pPr lvl="1">
              <a:buNone/>
            </a:pPr>
            <a:r>
              <a:rPr lang="en-US" dirty="0" smtClean="0"/>
              <a:t>Obtains an account number and a transaction amount</a:t>
            </a:r>
          </a:p>
          <a:p>
            <a:pPr lvl="1">
              <a:buNone/>
            </a:pPr>
            <a:r>
              <a:rPr lang="en-US" dirty="0" smtClean="0"/>
              <a:t>Places both in shared variables</a:t>
            </a:r>
          </a:p>
          <a:p>
            <a:pPr>
              <a:buNone/>
            </a:pPr>
            <a:r>
              <a:rPr lang="en-US" dirty="0" smtClean="0"/>
              <a:t>MUTEX = UNLOCKED;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Consumer Thread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754351"/>
            <a:ext cx="4041775" cy="2677088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while(MUTEX == LOCKED);</a:t>
            </a:r>
          </a:p>
          <a:p>
            <a:pPr>
              <a:buNone/>
            </a:pPr>
            <a:r>
              <a:rPr lang="en-US" dirty="0" smtClean="0"/>
              <a:t>MUTEX = LOCKED;</a:t>
            </a:r>
          </a:p>
          <a:p>
            <a:pPr>
              <a:buNone/>
            </a:pPr>
            <a:r>
              <a:rPr lang="en-US" dirty="0" smtClean="0"/>
              <a:t>if(account number != 0);</a:t>
            </a:r>
          </a:p>
          <a:p>
            <a:pPr lvl="1">
              <a:buNone/>
            </a:pPr>
            <a:r>
              <a:rPr lang="en-US" dirty="0" smtClean="0"/>
              <a:t>Takes the account number and transaction amount out of the shared variables</a:t>
            </a:r>
          </a:p>
          <a:p>
            <a:pPr lvl="1">
              <a:buNone/>
            </a:pPr>
            <a:r>
              <a:rPr lang="en-US" dirty="0" smtClean="0"/>
              <a:t>Processes the transaction and processes them</a:t>
            </a:r>
          </a:p>
          <a:p>
            <a:pPr lvl="1">
              <a:buNone/>
            </a:pPr>
            <a:r>
              <a:rPr lang="en-US" dirty="0" smtClean="0"/>
              <a:t>Sets account number to 0</a:t>
            </a:r>
          </a:p>
          <a:p>
            <a:pPr>
              <a:buNone/>
            </a:pPr>
            <a:r>
              <a:rPr lang="en-US" dirty="0" smtClean="0"/>
              <a:t>MUTEX = UNLOCKED</a:t>
            </a:r>
            <a:endParaRPr lang="en-US" dirty="0"/>
          </a:p>
        </p:txBody>
      </p:sp>
      <p:cxnSp>
        <p:nvCxnSpPr>
          <p:cNvPr id="12" name="Elbow Connector 11"/>
          <p:cNvCxnSpPr>
            <a:stCxn id="8" idx="2"/>
            <a:endCxn id="8" idx="0"/>
          </p:cNvCxnSpPr>
          <p:nvPr/>
        </p:nvCxnSpPr>
        <p:spPr>
          <a:xfrm rot="5400000" flipH="1">
            <a:off x="1139147" y="4092498"/>
            <a:ext cx="2676293" cy="1588"/>
          </a:xfrm>
          <a:prstGeom prst="bentConnector5">
            <a:avLst>
              <a:gd name="adj1" fmla="val -8542"/>
              <a:gd name="adj2" fmla="val 141605416"/>
              <a:gd name="adj3" fmla="val 114375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10" idx="2"/>
            <a:endCxn id="10" idx="0"/>
          </p:cNvCxnSpPr>
          <p:nvPr/>
        </p:nvCxnSpPr>
        <p:spPr>
          <a:xfrm rot="5400000" flipH="1">
            <a:off x="5327369" y="4092895"/>
            <a:ext cx="2677088" cy="1588"/>
          </a:xfrm>
          <a:prstGeom prst="bentConnector5">
            <a:avLst>
              <a:gd name="adj1" fmla="val -8539"/>
              <a:gd name="adj2" fmla="val -142742929"/>
              <a:gd name="adj3" fmla="val 114787"/>
            </a:avLst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63370" y="6228627"/>
            <a:ext cx="9423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58722" y="5859295"/>
            <a:ext cx="9516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Account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78099" y="5631367"/>
            <a:ext cx="2051825" cy="1170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22703" y="6050211"/>
            <a:ext cx="8739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MUTEX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12.2.4 Synchronization among threads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practice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mutex_lock_type</a:t>
            </a:r>
            <a:r>
              <a:rPr lang="en-US" b="1" dirty="0" smtClean="0"/>
              <a:t> </a:t>
            </a:r>
            <a:r>
              <a:rPr lang="en-US" b="1" dirty="0" err="1" smtClean="0"/>
              <a:t>mylock</a:t>
            </a:r>
            <a:r>
              <a:rPr lang="en-US" b="1" dirty="0" smtClean="0"/>
              <a:t>;</a:t>
            </a:r>
            <a:endParaRPr lang="en-US" dirty="0" smtClean="0"/>
          </a:p>
          <a:p>
            <a:r>
              <a:rPr lang="en-US" dirty="0" smtClean="0"/>
              <a:t>The following calls allow a thread to acquire and release a particular lock:</a:t>
            </a:r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thread_mutex_lock</a:t>
            </a:r>
            <a:r>
              <a:rPr lang="en-US" b="1" dirty="0" smtClean="0"/>
              <a:t> (</a:t>
            </a:r>
            <a:r>
              <a:rPr lang="en-US" b="1" dirty="0" err="1" smtClean="0"/>
              <a:t>mylock</a:t>
            </a:r>
            <a:r>
              <a:rPr lang="en-US" b="1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</a:t>
            </a:r>
            <a:r>
              <a:rPr lang="en-US" b="1" dirty="0" err="1" smtClean="0"/>
              <a:t>thread_mutex_unlock</a:t>
            </a:r>
            <a:r>
              <a:rPr lang="en-US" b="1" dirty="0" smtClean="0"/>
              <a:t>(</a:t>
            </a:r>
            <a:r>
              <a:rPr lang="en-US" b="1" dirty="0" err="1" smtClean="0"/>
              <a:t>mylock</a:t>
            </a:r>
            <a:r>
              <a:rPr lang="en-US" b="1" dirty="0" smtClean="0"/>
              <a:t>);</a:t>
            </a:r>
            <a:endParaRPr lang="en-US" dirty="0" smtClean="0"/>
          </a:p>
          <a:p>
            <a:r>
              <a:rPr lang="en-US" dirty="0" smtClean="0"/>
              <a:t>Note: Only one thread at a time may lock the </a:t>
            </a:r>
            <a:r>
              <a:rPr lang="en-US" dirty="0" err="1" smtClean="0"/>
              <a:t>mutex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There may also be calls to determine the state of a </a:t>
            </a:r>
            <a:r>
              <a:rPr lang="en-US" dirty="0" err="1" smtClean="0"/>
              <a:t>mutex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12.2.4 Synchronization among threads</a:t>
            </a:r>
            <a:endParaRPr lang="en-US" dirty="0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0961" name="Group 1"/>
          <p:cNvGrpSpPr>
            <a:grpSpLocks noChangeAspect="1"/>
          </p:cNvGrpSpPr>
          <p:nvPr/>
        </p:nvGrpSpPr>
        <p:grpSpPr bwMode="auto">
          <a:xfrm>
            <a:off x="629284" y="1675896"/>
            <a:ext cx="7915843" cy="3186036"/>
            <a:chOff x="1815" y="7546"/>
            <a:chExt cx="8640" cy="3477"/>
          </a:xfrm>
        </p:grpSpPr>
        <p:sp>
          <p:nvSpPr>
            <p:cNvPr id="40986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815" y="7546"/>
              <a:ext cx="8640" cy="34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grpSp>
          <p:nvGrpSpPr>
            <p:cNvPr id="40982" name="Group 22"/>
            <p:cNvGrpSpPr>
              <a:grpSpLocks/>
            </p:cNvGrpSpPr>
            <p:nvPr/>
          </p:nvGrpSpPr>
          <p:grpSpPr bwMode="auto">
            <a:xfrm>
              <a:off x="2235" y="8135"/>
              <a:ext cx="1800" cy="2888"/>
              <a:chOff x="979" y="2365"/>
              <a:chExt cx="880" cy="1412"/>
            </a:xfrm>
          </p:grpSpPr>
          <p:sp>
            <p:nvSpPr>
              <p:cNvPr id="40985" name="Freeform 25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84" name="Text Box 24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83" name="Freeform 23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40978" name="Group 18"/>
            <p:cNvGrpSpPr>
              <a:grpSpLocks/>
            </p:cNvGrpSpPr>
            <p:nvPr/>
          </p:nvGrpSpPr>
          <p:grpSpPr bwMode="auto">
            <a:xfrm>
              <a:off x="4266" y="8135"/>
              <a:ext cx="1799" cy="2888"/>
              <a:chOff x="979" y="2365"/>
              <a:chExt cx="880" cy="1412"/>
            </a:xfrm>
          </p:grpSpPr>
          <p:sp>
            <p:nvSpPr>
              <p:cNvPr id="40981" name="Freeform 21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80" name="Text Box 20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9" name="Freeform 19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40974" name="Group 14"/>
            <p:cNvGrpSpPr>
              <a:grpSpLocks/>
            </p:cNvGrpSpPr>
            <p:nvPr/>
          </p:nvGrpSpPr>
          <p:grpSpPr bwMode="auto">
            <a:xfrm>
              <a:off x="6378" y="8135"/>
              <a:ext cx="1801" cy="2888"/>
              <a:chOff x="979" y="2365"/>
              <a:chExt cx="880" cy="1412"/>
            </a:xfrm>
          </p:grpSpPr>
          <p:sp>
            <p:nvSpPr>
              <p:cNvPr id="40977" name="Freeform 17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76" name="Text Box 16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5" name="Freeform 15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40970" name="Group 10"/>
            <p:cNvGrpSpPr>
              <a:grpSpLocks/>
            </p:cNvGrpSpPr>
            <p:nvPr/>
          </p:nvGrpSpPr>
          <p:grpSpPr bwMode="auto">
            <a:xfrm>
              <a:off x="8410" y="8135"/>
              <a:ext cx="1800" cy="2888"/>
              <a:chOff x="979" y="2365"/>
              <a:chExt cx="880" cy="1412"/>
            </a:xfrm>
          </p:grpSpPr>
          <p:sp>
            <p:nvSpPr>
              <p:cNvPr id="40973" name="Freeform 13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72" name="Text Box 12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1" name="Freeform 11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1815" y="9696"/>
              <a:ext cx="4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4650" y="8686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V="1">
              <a:off x="6910" y="10465"/>
              <a:ext cx="353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flipH="1">
              <a:off x="10147" y="9415"/>
              <a:ext cx="3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2846" y="7559"/>
              <a:ext cx="566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T1 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4798" y="7546"/>
              <a:ext cx="56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884" y="7559"/>
              <a:ext cx="56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T3 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2" name="Text Box 2"/>
            <p:cNvSpPr txBox="1">
              <a:spLocks noChangeArrowheads="1"/>
            </p:cNvSpPr>
            <p:nvPr/>
          </p:nvSpPr>
          <p:spPr bwMode="auto">
            <a:xfrm>
              <a:off x="8835" y="7546"/>
              <a:ext cx="56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T4 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12.2.4 Synchronization among threads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57200" y="5129556"/>
            <a:ext cx="8229600" cy="1264231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T1 is </a:t>
            </a:r>
            <a:r>
              <a:rPr lang="en-US" b="1" dirty="0" smtClean="0"/>
              <a:t>active</a:t>
            </a:r>
            <a:r>
              <a:rPr lang="en-US" dirty="0" smtClean="0"/>
              <a:t> and executing code </a:t>
            </a:r>
            <a:r>
              <a:rPr lang="en-US" b="1" dirty="0" smtClean="0"/>
              <a:t>inside</a:t>
            </a:r>
            <a:r>
              <a:rPr lang="en-US" dirty="0" smtClean="0"/>
              <a:t> its </a:t>
            </a:r>
            <a:r>
              <a:rPr lang="en-US" b="1" dirty="0" smtClean="0"/>
              <a:t>critical section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T2 is </a:t>
            </a:r>
            <a:r>
              <a:rPr lang="en-US" b="1" dirty="0" smtClean="0"/>
              <a:t>active</a:t>
            </a:r>
            <a:r>
              <a:rPr lang="en-US" dirty="0" smtClean="0"/>
              <a:t> and executing code </a:t>
            </a:r>
            <a:r>
              <a:rPr lang="en-US" b="1" dirty="0" smtClean="0"/>
              <a:t>outside</a:t>
            </a:r>
            <a:r>
              <a:rPr lang="en-US" dirty="0" smtClean="0"/>
              <a:t> its </a:t>
            </a:r>
            <a:r>
              <a:rPr lang="en-US" b="1" dirty="0" smtClean="0"/>
              <a:t>critical section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T3 is </a:t>
            </a:r>
            <a:r>
              <a:rPr lang="en-US" b="1" dirty="0" smtClean="0"/>
              <a:t>active</a:t>
            </a:r>
            <a:r>
              <a:rPr lang="en-US" dirty="0" smtClean="0"/>
              <a:t> and executing code </a:t>
            </a:r>
            <a:r>
              <a:rPr lang="en-US" b="1" dirty="0" smtClean="0"/>
              <a:t>outside</a:t>
            </a:r>
            <a:r>
              <a:rPr lang="en-US" dirty="0" smtClean="0"/>
              <a:t> its </a:t>
            </a:r>
            <a:r>
              <a:rPr lang="en-US" b="1" dirty="0" smtClean="0"/>
              <a:t>critical section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T4 is </a:t>
            </a:r>
            <a:r>
              <a:rPr lang="en-US" b="1" dirty="0" smtClean="0"/>
              <a:t>blocked </a:t>
            </a:r>
            <a:r>
              <a:rPr lang="en-US" dirty="0" smtClean="0"/>
              <a:t>and </a:t>
            </a:r>
            <a:r>
              <a:rPr lang="en-US" b="1" dirty="0" smtClean="0"/>
              <a:t>waiting </a:t>
            </a:r>
            <a:r>
              <a:rPr lang="en-US" dirty="0" smtClean="0"/>
              <a:t>to get into its </a:t>
            </a:r>
            <a:r>
              <a:rPr lang="en-US" b="1" dirty="0" smtClean="0"/>
              <a:t>critical section</a:t>
            </a:r>
            <a:r>
              <a:rPr lang="en-US" dirty="0" smtClean="0"/>
              <a:t>. (It will get in once the lock is released by T1).</a:t>
            </a:r>
          </a:p>
          <a:p>
            <a:endParaRPr lang="en-US" dirty="0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629284" y="1675896"/>
            <a:ext cx="7915843" cy="3186036"/>
            <a:chOff x="1815" y="7546"/>
            <a:chExt cx="8640" cy="3477"/>
          </a:xfrm>
        </p:grpSpPr>
        <p:sp>
          <p:nvSpPr>
            <p:cNvPr id="40986" name="AutoShape 26"/>
            <p:cNvSpPr>
              <a:spLocks noChangeAspect="1" noChangeArrowheads="1" noTextEdit="1"/>
            </p:cNvSpPr>
            <p:nvPr/>
          </p:nvSpPr>
          <p:spPr bwMode="auto">
            <a:xfrm>
              <a:off x="1815" y="7546"/>
              <a:ext cx="8640" cy="347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235" y="8135"/>
              <a:ext cx="1800" cy="2888"/>
              <a:chOff x="979" y="2365"/>
              <a:chExt cx="880" cy="1412"/>
            </a:xfrm>
          </p:grpSpPr>
          <p:sp>
            <p:nvSpPr>
              <p:cNvPr id="40985" name="Freeform 25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84" name="Text Box 24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83" name="Freeform 23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4266" y="8135"/>
              <a:ext cx="1799" cy="2888"/>
              <a:chOff x="979" y="2365"/>
              <a:chExt cx="880" cy="1412"/>
            </a:xfrm>
          </p:grpSpPr>
          <p:sp>
            <p:nvSpPr>
              <p:cNvPr id="40981" name="Freeform 21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80" name="Text Box 20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9" name="Freeform 19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6378" y="8135"/>
              <a:ext cx="1801" cy="2888"/>
              <a:chOff x="979" y="2365"/>
              <a:chExt cx="880" cy="1412"/>
            </a:xfrm>
          </p:grpSpPr>
          <p:sp>
            <p:nvSpPr>
              <p:cNvPr id="40977" name="Freeform 17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76" name="Text Box 16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5" name="Freeform 15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8410" y="8135"/>
              <a:ext cx="1800" cy="2888"/>
              <a:chOff x="979" y="2365"/>
              <a:chExt cx="880" cy="1412"/>
            </a:xfrm>
          </p:grpSpPr>
          <p:sp>
            <p:nvSpPr>
              <p:cNvPr id="40973" name="Freeform 13"/>
              <p:cNvSpPr>
                <a:spLocks noChangeAspect="1"/>
              </p:cNvSpPr>
              <p:nvPr/>
            </p:nvSpPr>
            <p:spPr bwMode="auto">
              <a:xfrm>
                <a:off x="1336" y="2365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972" name="Text Box 12"/>
              <p:cNvSpPr txBox="1">
                <a:spLocks noChangeArrowheads="1"/>
              </p:cNvSpPr>
              <p:nvPr/>
            </p:nvSpPr>
            <p:spPr bwMode="auto">
              <a:xfrm>
                <a:off x="979" y="2991"/>
                <a:ext cx="880" cy="198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74981" tIns="37490" rIns="74981" bIns="3749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Critical section </a:t>
                </a:r>
                <a:endParaRPr kumimoji="0" lang="en-US" sz="2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971" name="Freeform 11"/>
              <p:cNvSpPr>
                <a:spLocks noChangeAspect="1"/>
              </p:cNvSpPr>
              <p:nvPr/>
            </p:nvSpPr>
            <p:spPr bwMode="auto">
              <a:xfrm>
                <a:off x="1336" y="3189"/>
                <a:ext cx="99" cy="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8" y="200"/>
                  </a:cxn>
                  <a:cxn ang="0">
                    <a:pos x="24" y="392"/>
                  </a:cxn>
                  <a:cxn ang="0">
                    <a:pos x="248" y="560"/>
                  </a:cxn>
                  <a:cxn ang="0">
                    <a:pos x="48" y="768"/>
                  </a:cxn>
                  <a:cxn ang="0">
                    <a:pos x="248" y="872"/>
                  </a:cxn>
                  <a:cxn ang="0">
                    <a:pos x="88" y="1048"/>
                  </a:cxn>
                  <a:cxn ang="0">
                    <a:pos x="256" y="1176"/>
                  </a:cxn>
                  <a:cxn ang="0">
                    <a:pos x="72" y="1384"/>
                  </a:cxn>
                  <a:cxn ang="0">
                    <a:pos x="272" y="1536"/>
                  </a:cxn>
                  <a:cxn ang="0">
                    <a:pos x="104" y="1664"/>
                  </a:cxn>
                </a:cxnLst>
                <a:rect l="0" t="0" r="r" b="b"/>
                <a:pathLst>
                  <a:path w="277" h="1664">
                    <a:moveTo>
                      <a:pt x="0" y="0"/>
                    </a:moveTo>
                    <a:cubicBezTo>
                      <a:pt x="122" y="67"/>
                      <a:pt x="244" y="135"/>
                      <a:pt x="248" y="200"/>
                    </a:cubicBezTo>
                    <a:cubicBezTo>
                      <a:pt x="252" y="265"/>
                      <a:pt x="24" y="332"/>
                      <a:pt x="24" y="392"/>
                    </a:cubicBezTo>
                    <a:cubicBezTo>
                      <a:pt x="24" y="452"/>
                      <a:pt x="244" y="497"/>
                      <a:pt x="248" y="560"/>
                    </a:cubicBezTo>
                    <a:cubicBezTo>
                      <a:pt x="252" y="623"/>
                      <a:pt x="48" y="716"/>
                      <a:pt x="48" y="768"/>
                    </a:cubicBezTo>
                    <a:cubicBezTo>
                      <a:pt x="48" y="820"/>
                      <a:pt x="241" y="825"/>
                      <a:pt x="248" y="872"/>
                    </a:cubicBezTo>
                    <a:cubicBezTo>
                      <a:pt x="255" y="919"/>
                      <a:pt x="87" y="997"/>
                      <a:pt x="88" y="1048"/>
                    </a:cubicBezTo>
                    <a:cubicBezTo>
                      <a:pt x="89" y="1099"/>
                      <a:pt x="259" y="1120"/>
                      <a:pt x="256" y="1176"/>
                    </a:cubicBezTo>
                    <a:cubicBezTo>
                      <a:pt x="253" y="1232"/>
                      <a:pt x="69" y="1324"/>
                      <a:pt x="72" y="1384"/>
                    </a:cubicBezTo>
                    <a:cubicBezTo>
                      <a:pt x="75" y="1444"/>
                      <a:pt x="267" y="1489"/>
                      <a:pt x="272" y="1536"/>
                    </a:cubicBezTo>
                    <a:cubicBezTo>
                      <a:pt x="277" y="1583"/>
                      <a:pt x="132" y="1643"/>
                      <a:pt x="104" y="16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>
              <a:off x="1815" y="9696"/>
              <a:ext cx="4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4650" y="8686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V="1">
              <a:off x="6910" y="10465"/>
              <a:ext cx="353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 flipH="1">
              <a:off x="10147" y="9415"/>
              <a:ext cx="3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2846" y="7559"/>
              <a:ext cx="566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T1 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4" name="Text Box 4"/>
            <p:cNvSpPr txBox="1">
              <a:spLocks noChangeArrowheads="1"/>
            </p:cNvSpPr>
            <p:nvPr/>
          </p:nvSpPr>
          <p:spPr bwMode="auto">
            <a:xfrm>
              <a:off x="4798" y="7546"/>
              <a:ext cx="566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884" y="7559"/>
              <a:ext cx="567" cy="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T3 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62" name="Text Box 2"/>
            <p:cNvSpPr txBox="1">
              <a:spLocks noChangeArrowheads="1"/>
            </p:cNvSpPr>
            <p:nvPr/>
          </p:nvSpPr>
          <p:spPr bwMode="auto">
            <a:xfrm>
              <a:off x="8835" y="7546"/>
              <a:ext cx="567" cy="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4981" tIns="37490" rIns="74981" bIns="374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T4 </a:t>
              </a: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12.2.4 Synchronization among threads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n) {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.....           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return 0;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main() {   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thread_type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child_tid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.....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child_tid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thread_create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&amp;f);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.....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thread_join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child_tid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73805" y="2241395"/>
            <a:ext cx="2663678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Rendezvous</a:t>
            </a:r>
            <a:endParaRPr lang="en-US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12.2.5 Internal representation of data types provided by the threads library</a:t>
            </a:r>
            <a:endParaRPr 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038600" cy="5343525"/>
          </a:xfrm>
          <a:solidFill>
            <a:schemeClr val="bg2"/>
          </a:solidFill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while(lock == RED) 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// spin!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lock = RED;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// Access shared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lock = GREEN;</a:t>
            </a:r>
          </a:p>
          <a:p>
            <a:pPr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goto loop;</a:t>
            </a:r>
          </a:p>
        </p:txBody>
      </p:sp>
      <p:sp>
        <p:nvSpPr>
          <p:cNvPr id="5068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371600"/>
            <a:ext cx="4038600" cy="5343525"/>
          </a:xfrm>
          <a:solidFill>
            <a:schemeClr val="bg2"/>
          </a:solidFill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while(lock == RED)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// spin!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lock = RED;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// Access shared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lock = GREEN;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goto</a:t>
            </a:r>
            <a:r>
              <a:rPr lang="en-US" sz="2400" b="1" dirty="0">
                <a:latin typeface="Courier New" pitchFamily="49" charset="0"/>
              </a:rPr>
              <a:t> loop;</a:t>
            </a: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457200" y="4495800"/>
            <a:ext cx="4038600" cy="3810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6888" name="Rectangle 8"/>
          <p:cNvSpPr>
            <a:spLocks noChangeArrowheads="1"/>
          </p:cNvSpPr>
          <p:nvPr/>
        </p:nvSpPr>
        <p:spPr bwMode="auto">
          <a:xfrm>
            <a:off x="4648200" y="4495800"/>
            <a:ext cx="4038600" cy="3810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12.2.5 Internal representation of data types provided by the threads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Generally the user has no access to types provided by the threads package</a:t>
            </a:r>
          </a:p>
          <a:p>
            <a:pPr lvl="1"/>
            <a:r>
              <a:rPr lang="en-US" dirty="0" err="1" smtClean="0"/>
              <a:t>thread_type</a:t>
            </a:r>
            <a:endParaRPr lang="en-US" dirty="0" smtClean="0"/>
          </a:p>
          <a:p>
            <a:pPr lvl="1"/>
            <a:r>
              <a:rPr lang="en-US" dirty="0" err="1" smtClean="0"/>
              <a:t>mutex_lock_type</a:t>
            </a:r>
            <a:endParaRPr lang="en-US" dirty="0" smtClean="0"/>
          </a:p>
          <a:p>
            <a:r>
              <a:rPr lang="en-US" dirty="0" smtClean="0"/>
              <a:t>Conceptually </a:t>
            </a:r>
            <a:r>
              <a:rPr lang="en-US" dirty="0" err="1" smtClean="0"/>
              <a:t>mutex_lock_type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3793" name="Group 1"/>
          <p:cNvGrpSpPr>
            <a:grpSpLocks noChangeAspect="1"/>
          </p:cNvGrpSpPr>
          <p:nvPr/>
        </p:nvGrpSpPr>
        <p:grpSpPr bwMode="auto">
          <a:xfrm>
            <a:off x="1281626" y="4473574"/>
            <a:ext cx="6746214" cy="1503479"/>
            <a:chOff x="2526" y="186"/>
            <a:chExt cx="5919" cy="1320"/>
          </a:xfrm>
        </p:grpSpPr>
        <p:sp>
          <p:nvSpPr>
            <p:cNvPr id="33794" name="AutoShape 2"/>
            <p:cNvSpPr>
              <a:spLocks noChangeAspect="1" noChangeArrowheads="1"/>
            </p:cNvSpPr>
            <p:nvPr/>
          </p:nvSpPr>
          <p:spPr bwMode="auto">
            <a:xfrm>
              <a:off x="2526" y="186"/>
              <a:ext cx="5919" cy="1320"/>
            </a:xfrm>
            <a:prstGeom prst="rect">
              <a:avLst/>
            </a:prstGeom>
            <a:solidFill>
              <a:srgbClr val="D8D8D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3795" name="Rectangle 3"/>
            <p:cNvSpPr>
              <a:spLocks noChangeArrowheads="1"/>
            </p:cNvSpPr>
            <p:nvPr/>
          </p:nvSpPr>
          <p:spPr bwMode="auto">
            <a:xfrm>
              <a:off x="2630" y="663"/>
              <a:ext cx="2529" cy="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2884" y="830"/>
              <a:ext cx="513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5988" y="846"/>
              <a:ext cx="867" cy="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6101" y="828"/>
              <a:ext cx="64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T2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799" name="AutoShape 7"/>
            <p:cNvCxnSpPr>
              <a:cxnSpLocks noChangeShapeType="1"/>
              <a:stCxn id="33795" idx="3"/>
              <a:endCxn id="33797" idx="1"/>
            </p:cNvCxnSpPr>
            <p:nvPr/>
          </p:nvCxnSpPr>
          <p:spPr bwMode="auto">
            <a:xfrm>
              <a:off x="5159" y="1039"/>
              <a:ext cx="829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7438" y="845"/>
              <a:ext cx="867" cy="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7601" y="825"/>
              <a:ext cx="64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T3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3802" name="AutoShape 10"/>
            <p:cNvCxnSpPr>
              <a:cxnSpLocks noChangeShapeType="1"/>
              <a:stCxn id="33797" idx="3"/>
              <a:endCxn id="33800" idx="1"/>
            </p:cNvCxnSpPr>
            <p:nvPr/>
          </p:nvCxnSpPr>
          <p:spPr bwMode="auto">
            <a:xfrm flipV="1">
              <a:off x="6856" y="1046"/>
              <a:ext cx="58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>
              <a:off x="3513" y="663"/>
              <a:ext cx="0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526" y="186"/>
              <a:ext cx="2544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Name       Who has it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4022" y="817"/>
              <a:ext cx="64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T1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12.2.6 Simple programming examples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lang="en-US" dirty="0" smtClean="0">
                <a:cs typeface="Courier New" pitchFamily="49" charset="0"/>
              </a:rPr>
              <a:t>For the example which follows assume the following lines of code precede it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#define MAX 100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MAX;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[MAX];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12.2.6 Simple programming example #1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54519"/>
            <a:ext cx="4038600" cy="5404070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digitizer() 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tail = 0;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&gt; 0)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grab(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[tail mod MAX] =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- 1;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tail = tail + 1;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254519"/>
            <a:ext cx="4217020" cy="540407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tracker()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head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MAX)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[head mod MAX];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head = head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analyze(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 thread?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12.2.6 Simple programming example</a:t>
            </a:r>
            <a:endParaRPr lang="en-US" dirty="0"/>
          </a:p>
        </p:txBody>
      </p:sp>
      <p:grpSp>
        <p:nvGrpSpPr>
          <p:cNvPr id="75778" name="Group 2"/>
          <p:cNvGrpSpPr>
            <a:grpSpLocks noChangeAspect="1"/>
          </p:cNvGrpSpPr>
          <p:nvPr/>
        </p:nvGrpSpPr>
        <p:grpSpPr bwMode="auto">
          <a:xfrm>
            <a:off x="1349279" y="1782160"/>
            <a:ext cx="6523463" cy="4463136"/>
            <a:chOff x="2526" y="2526"/>
            <a:chExt cx="7571" cy="5329"/>
          </a:xfrm>
        </p:grpSpPr>
        <p:sp>
          <p:nvSpPr>
            <p:cNvPr id="75779" name="AutoShape 3"/>
            <p:cNvSpPr>
              <a:spLocks noChangeAspect="1" noChangeArrowheads="1"/>
            </p:cNvSpPr>
            <p:nvPr/>
          </p:nvSpPr>
          <p:spPr bwMode="auto">
            <a:xfrm>
              <a:off x="2526" y="2526"/>
              <a:ext cx="7571" cy="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80" name="Rectangle 4"/>
            <p:cNvSpPr>
              <a:spLocks noChangeArrowheads="1"/>
            </p:cNvSpPr>
            <p:nvPr/>
          </p:nvSpPr>
          <p:spPr bwMode="auto">
            <a:xfrm>
              <a:off x="4314" y="3182"/>
              <a:ext cx="3890" cy="1748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2647" y="3182"/>
              <a:ext cx="7267" cy="17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82" name="Line 6"/>
            <p:cNvSpPr>
              <a:spLocks noChangeShapeType="1"/>
            </p:cNvSpPr>
            <p:nvPr/>
          </p:nvSpPr>
          <p:spPr bwMode="auto">
            <a:xfrm>
              <a:off x="3204" y="3182"/>
              <a:ext cx="0" cy="1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83" name="Line 7"/>
            <p:cNvSpPr>
              <a:spLocks noChangeShapeType="1"/>
            </p:cNvSpPr>
            <p:nvPr/>
          </p:nvSpPr>
          <p:spPr bwMode="auto">
            <a:xfrm>
              <a:off x="3747" y="3182"/>
              <a:ext cx="0" cy="1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84" name="Line 8"/>
            <p:cNvSpPr>
              <a:spLocks noChangeShapeType="1"/>
            </p:cNvSpPr>
            <p:nvPr/>
          </p:nvSpPr>
          <p:spPr bwMode="auto">
            <a:xfrm>
              <a:off x="4314" y="3182"/>
              <a:ext cx="0" cy="1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85" name="Line 9"/>
            <p:cNvSpPr>
              <a:spLocks noChangeShapeType="1"/>
            </p:cNvSpPr>
            <p:nvPr/>
          </p:nvSpPr>
          <p:spPr bwMode="auto">
            <a:xfrm>
              <a:off x="4887" y="3182"/>
              <a:ext cx="0" cy="1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86" name="Line 10"/>
            <p:cNvSpPr>
              <a:spLocks noChangeShapeType="1"/>
            </p:cNvSpPr>
            <p:nvPr/>
          </p:nvSpPr>
          <p:spPr bwMode="auto">
            <a:xfrm>
              <a:off x="5430" y="3182"/>
              <a:ext cx="0" cy="1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87" name="Line 11"/>
            <p:cNvSpPr>
              <a:spLocks noChangeShapeType="1"/>
            </p:cNvSpPr>
            <p:nvPr/>
          </p:nvSpPr>
          <p:spPr bwMode="auto">
            <a:xfrm>
              <a:off x="6520" y="3182"/>
              <a:ext cx="0" cy="1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>
              <a:off x="7064" y="3182"/>
              <a:ext cx="0" cy="1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>
              <a:off x="7630" y="3182"/>
              <a:ext cx="0" cy="1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>
              <a:off x="8204" y="3182"/>
              <a:ext cx="0" cy="1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>
              <a:off x="8747" y="3182"/>
              <a:ext cx="0" cy="1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92" name="Line 16"/>
            <p:cNvSpPr>
              <a:spLocks noChangeShapeType="1"/>
            </p:cNvSpPr>
            <p:nvPr/>
          </p:nvSpPr>
          <p:spPr bwMode="auto">
            <a:xfrm>
              <a:off x="9314" y="3182"/>
              <a:ext cx="0" cy="1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5543" y="3745"/>
              <a:ext cx="841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9939" tIns="29969" rIns="59939" bIns="299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……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794" name="Line 18"/>
            <p:cNvSpPr>
              <a:spLocks noChangeShapeType="1"/>
            </p:cNvSpPr>
            <p:nvPr/>
          </p:nvSpPr>
          <p:spPr bwMode="auto">
            <a:xfrm>
              <a:off x="4580" y="5205"/>
              <a:ext cx="0" cy="1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95" name="Line 19"/>
            <p:cNvSpPr>
              <a:spLocks noChangeShapeType="1"/>
            </p:cNvSpPr>
            <p:nvPr/>
          </p:nvSpPr>
          <p:spPr bwMode="auto">
            <a:xfrm>
              <a:off x="8464" y="5187"/>
              <a:ext cx="0" cy="1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4193" y="6608"/>
              <a:ext cx="912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9939" tIns="29969" rIns="59939" bIns="299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head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8149" y="6606"/>
              <a:ext cx="70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9939" tIns="29969" rIns="59939" bIns="299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tail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798" name="Text Box 22"/>
            <p:cNvSpPr txBox="1">
              <a:spLocks noChangeArrowheads="1"/>
            </p:cNvSpPr>
            <p:nvPr/>
          </p:nvSpPr>
          <p:spPr bwMode="auto">
            <a:xfrm>
              <a:off x="3195" y="7156"/>
              <a:ext cx="3189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9939" tIns="29969" rIns="59939" bIns="299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(First valid filled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frame in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frame_buf</a:t>
              </a: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 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799" name="Text Box 23"/>
            <p:cNvSpPr txBox="1">
              <a:spLocks noChangeArrowheads="1"/>
            </p:cNvSpPr>
            <p:nvPr/>
          </p:nvSpPr>
          <p:spPr bwMode="auto">
            <a:xfrm>
              <a:off x="7526" y="7103"/>
              <a:ext cx="2571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9939" tIns="29969" rIns="59939" bIns="299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(First empty spot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in </a:t>
              </a: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frame_buf</a:t>
              </a: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) 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800" name="Text Box 24"/>
            <p:cNvSpPr txBox="1">
              <a:spLocks noChangeArrowheads="1"/>
            </p:cNvSpPr>
            <p:nvPr/>
          </p:nvSpPr>
          <p:spPr bwMode="auto">
            <a:xfrm>
              <a:off x="2526" y="2579"/>
              <a:ext cx="50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9939" tIns="29969" rIns="59939" bIns="299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801" name="Text Box 25"/>
            <p:cNvSpPr txBox="1">
              <a:spLocks noChangeArrowheads="1"/>
            </p:cNvSpPr>
            <p:nvPr/>
          </p:nvSpPr>
          <p:spPr bwMode="auto">
            <a:xfrm>
              <a:off x="9533" y="2697"/>
              <a:ext cx="564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9939" tIns="29969" rIns="59939" bIns="299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99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802" name="Text Box 26"/>
            <p:cNvSpPr txBox="1">
              <a:spLocks noChangeArrowheads="1"/>
            </p:cNvSpPr>
            <p:nvPr/>
          </p:nvSpPr>
          <p:spPr bwMode="auto">
            <a:xfrm>
              <a:off x="5359" y="2526"/>
              <a:ext cx="1692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9939" tIns="29969" rIns="59939" bIns="2996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frame_buf</a:t>
              </a:r>
              <a:r>
                <a:rPr kumimoji="0" lang="en-US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12.2.6 Simple programming example</a:t>
            </a:r>
            <a:endParaRPr lang="en-US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49" name="Group 1"/>
          <p:cNvGrpSpPr>
            <a:grpSpLocks noChangeAspect="1"/>
          </p:cNvGrpSpPr>
          <p:nvPr/>
        </p:nvGrpSpPr>
        <p:grpSpPr bwMode="auto">
          <a:xfrm>
            <a:off x="457199" y="2866960"/>
            <a:ext cx="8281309" cy="3032008"/>
            <a:chOff x="3012" y="1926"/>
            <a:chExt cx="7832" cy="2949"/>
          </a:xfrm>
        </p:grpSpPr>
        <p:sp>
          <p:nvSpPr>
            <p:cNvPr id="2060" name="AutoShape 12"/>
            <p:cNvSpPr>
              <a:spLocks noChangeAspect="1" noChangeArrowheads="1" noTextEdit="1"/>
            </p:cNvSpPr>
            <p:nvPr/>
          </p:nvSpPr>
          <p:spPr bwMode="auto">
            <a:xfrm>
              <a:off x="3012" y="1926"/>
              <a:ext cx="7832" cy="294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59" name="Freeform 11"/>
            <p:cNvSpPr>
              <a:spLocks noChangeAspect="1"/>
            </p:cNvSpPr>
            <p:nvPr/>
          </p:nvSpPr>
          <p:spPr bwMode="auto">
            <a:xfrm>
              <a:off x="5866" y="2608"/>
              <a:ext cx="204" cy="1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58" name="Freeform 10"/>
            <p:cNvSpPr>
              <a:spLocks noChangeAspect="1"/>
            </p:cNvSpPr>
            <p:nvPr/>
          </p:nvSpPr>
          <p:spPr bwMode="auto">
            <a:xfrm>
              <a:off x="7779" y="2608"/>
              <a:ext cx="204" cy="1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5212" y="1926"/>
              <a:ext cx="119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digitizer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7425" y="1926"/>
              <a:ext cx="1212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tracker 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6316" y="2854"/>
              <a:ext cx="1299" cy="6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6366" y="2940"/>
              <a:ext cx="124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bufavail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3012" y="2940"/>
              <a:ext cx="2854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bufavail = bufavail – 1;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7983" y="2854"/>
              <a:ext cx="286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bufavail = bufavail + 1;  </a:t>
              </a:r>
              <a:endParaRPr kumimoji="0" 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Text Box 3"/>
            <p:cNvSpPr txBox="1">
              <a:spLocks noChangeArrowheads="1"/>
            </p:cNvSpPr>
            <p:nvPr/>
          </p:nvSpPr>
          <p:spPr bwMode="auto">
            <a:xfrm>
              <a:off x="5657" y="4463"/>
              <a:ext cx="2794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3094" tIns="31547" rIns="63094" bIns="315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data structure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0" name="Freeform 2"/>
            <p:cNvSpPr>
              <a:spLocks/>
            </p:cNvSpPr>
            <p:nvPr/>
          </p:nvSpPr>
          <p:spPr bwMode="auto">
            <a:xfrm>
              <a:off x="6490" y="3626"/>
              <a:ext cx="476" cy="823"/>
            </a:xfrm>
            <a:custGeom>
              <a:avLst/>
              <a:gdLst/>
              <a:ahLst/>
              <a:cxnLst>
                <a:cxn ang="0">
                  <a:pos x="149" y="384"/>
                </a:cxn>
                <a:cxn ang="0">
                  <a:pos x="13" y="176"/>
                </a:cxn>
                <a:cxn ang="0">
                  <a:pos x="229" y="0"/>
                </a:cxn>
              </a:cxnLst>
              <a:rect l="0" t="0" r="r" b="b"/>
              <a:pathLst>
                <a:path w="229" h="384">
                  <a:moveTo>
                    <a:pt x="149" y="384"/>
                  </a:moveTo>
                  <a:cubicBezTo>
                    <a:pt x="74" y="312"/>
                    <a:pt x="0" y="240"/>
                    <a:pt x="13" y="176"/>
                  </a:cubicBezTo>
                  <a:cubicBezTo>
                    <a:pt x="26" y="112"/>
                    <a:pt x="193" y="29"/>
                    <a:pt x="22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32460" y="1605776"/>
            <a:ext cx="787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Problem with unsynchronized access to shared data</a:t>
            </a:r>
            <a:endParaRPr 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12.2.6 Simple programming examples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lang="en-US" dirty="0" smtClean="0">
                <a:cs typeface="Courier New" pitchFamily="49" charset="0"/>
              </a:rPr>
              <a:t>For the examples which follow assume the following lines of code precede each example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#define MAX 100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MAX;</a:t>
            </a: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[MAX];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mutex_lock_type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12.2.6 Simple programming example #2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4176" y="1098404"/>
            <a:ext cx="4414024" cy="5469663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digitizer()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tail = 0;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grab(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[tail mod MAX] =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tail = tail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98405"/>
            <a:ext cx="4495800" cy="5469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tracker()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head = 0;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MAX)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            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[head mod MAX];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head = head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analyze(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12.2.6 Simple programming example #2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4176" y="1098404"/>
            <a:ext cx="4414024" cy="5469663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digitizer()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tail = 0;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grab(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[tail mod MAX] =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tail = tail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- 1;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98405"/>
            <a:ext cx="4495800" cy="5469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tracker()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head = 0;</a:t>
            </a:r>
          </a:p>
          <a:p>
            <a:pPr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&lt; MAX)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            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[head mod MAX];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head = head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analyze(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7853" y="3166945"/>
            <a:ext cx="3490331" cy="11708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1170" y="3166945"/>
            <a:ext cx="3315630" cy="585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77560" y="5860181"/>
            <a:ext cx="2570640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these lines need to </a:t>
            </a:r>
          </a:p>
          <a:p>
            <a:r>
              <a:rPr lang="en-US" sz="2000" dirty="0" smtClean="0"/>
              <a:t>be mutually excluded?</a:t>
            </a:r>
            <a:endParaRPr lang="en-US" sz="2000" dirty="0"/>
          </a:p>
        </p:txBody>
      </p:sp>
      <p:cxnSp>
        <p:nvCxnSpPr>
          <p:cNvPr id="10" name="Curved Connector 9"/>
          <p:cNvCxnSpPr>
            <a:stCxn id="8" idx="1"/>
            <a:endCxn id="6" idx="1"/>
          </p:cNvCxnSpPr>
          <p:nvPr/>
        </p:nvCxnSpPr>
        <p:spPr>
          <a:xfrm rot="10800000">
            <a:off x="947854" y="3752386"/>
            <a:ext cx="1129707" cy="2461739"/>
          </a:xfrm>
          <a:prstGeom prst="curvedConnector3">
            <a:avLst>
              <a:gd name="adj1" fmla="val 12023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" idx="3"/>
            <a:endCxn id="7" idx="3"/>
          </p:cNvCxnSpPr>
          <p:nvPr/>
        </p:nvCxnSpPr>
        <p:spPr>
          <a:xfrm flipV="1">
            <a:off x="4648200" y="3459666"/>
            <a:ext cx="4038600" cy="2754458"/>
          </a:xfrm>
          <a:prstGeom prst="curvedConnector3">
            <a:avLst>
              <a:gd name="adj1" fmla="val 108145"/>
            </a:avLst>
          </a:prstGeom>
          <a:ln w="38100">
            <a:solidFill>
              <a:srgbClr val="4F81B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78607" y="4300634"/>
            <a:ext cx="3315630" cy="31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8" idx="3"/>
            <a:endCxn id="23" idx="3"/>
          </p:cNvCxnSpPr>
          <p:nvPr/>
        </p:nvCxnSpPr>
        <p:spPr>
          <a:xfrm flipV="1">
            <a:off x="4648200" y="4458620"/>
            <a:ext cx="4046037" cy="1755504"/>
          </a:xfrm>
          <a:prstGeom prst="curvedConnector3">
            <a:avLst>
              <a:gd name="adj1" fmla="val 105926"/>
            </a:avLst>
          </a:prstGeom>
          <a:ln w="38100">
            <a:solidFill>
              <a:srgbClr val="4F81B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12.2.6 Simple programming example #3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4176" y="1098404"/>
            <a:ext cx="4414024" cy="5469663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digitizer() 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tail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grab(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0){}    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[tail mod MAX] =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	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tail = tail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98405"/>
            <a:ext cx="4495800" cy="5469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tracker() {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head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MAX){}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             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[head mod MAX];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head = head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analyze(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14694" y="2609386"/>
            <a:ext cx="3505200" cy="2676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9073" y="3200400"/>
            <a:ext cx="3122342" cy="2676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12.2.6 Simple programming example #3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4176" y="1098404"/>
            <a:ext cx="4414024" cy="5469663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digitizer() 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tail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grab(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0){}    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[tail mod MAX] =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	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tail = tail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98405"/>
            <a:ext cx="4495800" cy="5469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tracker() {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head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MAX){}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             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[head mod MAX];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head = head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analyze(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8775" y="5887846"/>
            <a:ext cx="4126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lgerian" pitchFamily="82" charset="0"/>
              </a:rPr>
              <a:t>"DEADLOCK"</a:t>
            </a:r>
            <a:endParaRPr lang="en-US" sz="5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14694" y="2609386"/>
            <a:ext cx="3505200" cy="2676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9073" y="3200400"/>
            <a:ext cx="3122342" cy="2676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12.2.6 Simple programming example #3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34176" y="1098404"/>
            <a:ext cx="4414024" cy="5469663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digitizer() 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tail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grab(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0){}    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[tail mod MAX] =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	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tail = tail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098405"/>
            <a:ext cx="4495800" cy="5469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tracker() {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head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MAX){}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             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[head mod MAX];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head = head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analyze(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9577" y="5887846"/>
            <a:ext cx="4124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Algerian" pitchFamily="82" charset="0"/>
              </a:rPr>
              <a:t>"</a:t>
            </a:r>
            <a:r>
              <a:rPr lang="en-US" sz="5400" dirty="0" err="1" smtClean="0">
                <a:latin typeface="Algerian" pitchFamily="82" charset="0"/>
              </a:rPr>
              <a:t>ActuallY</a:t>
            </a:r>
            <a:r>
              <a:rPr lang="en-US" sz="5400" dirty="0" smtClean="0">
                <a:latin typeface="Algerian" pitchFamily="82" charset="0"/>
              </a:rPr>
              <a:t>"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3068" y="2476905"/>
            <a:ext cx="1036694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Livelock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6223" y="2209276"/>
            <a:ext cx="1172116" cy="40011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Deadlock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4000" dirty="0" smtClean="0"/>
              <a:t>12.2.7 Deadlocks and </a:t>
            </a:r>
            <a:r>
              <a:rPr lang="en-US" sz="4000" dirty="0" err="1" smtClean="0"/>
              <a:t>Livelocks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Simple programming example #4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515" y="1310273"/>
            <a:ext cx="4414024" cy="5045917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digitizer() 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tail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grab(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0){}    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[tail mod MAX] =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tail = tail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25539" y="1310274"/>
            <a:ext cx="4495800" cy="50459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tracker() {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head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MAX){}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             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[head mod MAX];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head = head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analyze(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2167" y="3100041"/>
            <a:ext cx="3122342" cy="2676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4333" y="2798959"/>
            <a:ext cx="3293326" cy="2676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4000" dirty="0" smtClean="0"/>
              <a:t>12.2.7 Deadlocks and </a:t>
            </a:r>
            <a:r>
              <a:rPr lang="en-US" sz="4000" dirty="0" err="1" smtClean="0"/>
              <a:t>Livelocks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Simple programming example #4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1515" y="1310273"/>
            <a:ext cx="4414024" cy="5045917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digitizer() 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tail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grab(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0){}    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[tail mod MAX] =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tail = tail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25539" y="1310274"/>
            <a:ext cx="4495800" cy="50459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tracker() {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head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MAX){}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             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[head mod MAX];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head = head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analyze(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8995" y="5832971"/>
            <a:ext cx="3226011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Works but inefficient</a:t>
            </a:r>
            <a:endParaRPr lang="en-US" sz="2800" dirty="0"/>
          </a:p>
        </p:txBody>
      </p:sp>
      <p:cxnSp>
        <p:nvCxnSpPr>
          <p:cNvPr id="10" name="Shape 9"/>
          <p:cNvCxnSpPr>
            <a:stCxn id="6" idx="3"/>
            <a:endCxn id="8" idx="3"/>
          </p:cNvCxnSpPr>
          <p:nvPr/>
        </p:nvCxnSpPr>
        <p:spPr>
          <a:xfrm flipV="1">
            <a:off x="6185006" y="2932774"/>
            <a:ext cx="2122653" cy="3161807"/>
          </a:xfrm>
          <a:prstGeom prst="curvedConnector3">
            <a:avLst>
              <a:gd name="adj1" fmla="val 123904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1"/>
            <a:endCxn id="7" idx="1"/>
          </p:cNvCxnSpPr>
          <p:nvPr/>
        </p:nvCxnSpPr>
        <p:spPr>
          <a:xfrm rot="10800000">
            <a:off x="602167" y="3233857"/>
            <a:ext cx="2356828" cy="2860725"/>
          </a:xfrm>
          <a:prstGeom prst="curvedConnector3">
            <a:avLst>
              <a:gd name="adj1" fmla="val 11821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reeform 2"/>
          <p:cNvSpPr>
            <a:spLocks noChangeAspect="1"/>
          </p:cNvSpPr>
          <p:nvPr/>
        </p:nvSpPr>
        <p:spPr bwMode="auto">
          <a:xfrm>
            <a:off x="4446123" y="1596366"/>
            <a:ext cx="627682" cy="3718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" y="200"/>
              </a:cxn>
              <a:cxn ang="0">
                <a:pos x="24" y="392"/>
              </a:cxn>
              <a:cxn ang="0">
                <a:pos x="248" y="560"/>
              </a:cxn>
              <a:cxn ang="0">
                <a:pos x="48" y="768"/>
              </a:cxn>
              <a:cxn ang="0">
                <a:pos x="248" y="872"/>
              </a:cxn>
              <a:cxn ang="0">
                <a:pos x="88" y="1048"/>
              </a:cxn>
              <a:cxn ang="0">
                <a:pos x="256" y="1176"/>
              </a:cxn>
              <a:cxn ang="0">
                <a:pos x="72" y="1384"/>
              </a:cxn>
              <a:cxn ang="0">
                <a:pos x="272" y="1536"/>
              </a:cxn>
              <a:cxn ang="0">
                <a:pos x="104" y="1664"/>
              </a:cxn>
            </a:cxnLst>
            <a:rect l="0" t="0" r="r" b="b"/>
            <a:pathLst>
              <a:path w="277" h="1664">
                <a:moveTo>
                  <a:pt x="0" y="0"/>
                </a:moveTo>
                <a:cubicBezTo>
                  <a:pt x="122" y="67"/>
                  <a:pt x="244" y="135"/>
                  <a:pt x="248" y="200"/>
                </a:cubicBezTo>
                <a:cubicBezTo>
                  <a:pt x="252" y="265"/>
                  <a:pt x="24" y="332"/>
                  <a:pt x="24" y="392"/>
                </a:cubicBezTo>
                <a:cubicBezTo>
                  <a:pt x="24" y="452"/>
                  <a:pt x="244" y="497"/>
                  <a:pt x="248" y="560"/>
                </a:cubicBezTo>
                <a:cubicBezTo>
                  <a:pt x="252" y="623"/>
                  <a:pt x="48" y="716"/>
                  <a:pt x="48" y="768"/>
                </a:cubicBezTo>
                <a:cubicBezTo>
                  <a:pt x="48" y="820"/>
                  <a:pt x="241" y="825"/>
                  <a:pt x="248" y="872"/>
                </a:cubicBezTo>
                <a:cubicBezTo>
                  <a:pt x="255" y="919"/>
                  <a:pt x="87" y="997"/>
                  <a:pt x="88" y="1048"/>
                </a:cubicBezTo>
                <a:cubicBezTo>
                  <a:pt x="89" y="1099"/>
                  <a:pt x="259" y="1120"/>
                  <a:pt x="256" y="1176"/>
                </a:cubicBezTo>
                <a:cubicBezTo>
                  <a:pt x="253" y="1232"/>
                  <a:pt x="69" y="1324"/>
                  <a:pt x="72" y="1384"/>
                </a:cubicBezTo>
                <a:cubicBezTo>
                  <a:pt x="75" y="1444"/>
                  <a:pt x="267" y="1489"/>
                  <a:pt x="272" y="1536"/>
                </a:cubicBezTo>
                <a:cubicBezTo>
                  <a:pt x="277" y="1583"/>
                  <a:pt x="132" y="1643"/>
                  <a:pt x="104" y="166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12.2.8 Condition Variables</a:t>
            </a:r>
            <a:endParaRPr lang="en-US" dirty="0"/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4038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4010" name="Group 42"/>
          <p:cNvGrpSpPr>
            <a:grpSpLocks noChangeAspect="1"/>
          </p:cNvGrpSpPr>
          <p:nvPr/>
        </p:nvGrpSpPr>
        <p:grpSpPr bwMode="auto">
          <a:xfrm>
            <a:off x="603761" y="1417638"/>
            <a:ext cx="7828598" cy="3355084"/>
            <a:chOff x="3012" y="6894"/>
            <a:chExt cx="11798" cy="4646"/>
          </a:xfrm>
        </p:grpSpPr>
        <p:sp>
          <p:nvSpPr>
            <p:cNvPr id="84037" name="AutoShape 69"/>
            <p:cNvSpPr>
              <a:spLocks noChangeAspect="1" noChangeArrowheads="1" noTextEdit="1"/>
            </p:cNvSpPr>
            <p:nvPr/>
          </p:nvSpPr>
          <p:spPr bwMode="auto">
            <a:xfrm>
              <a:off x="3012" y="6894"/>
              <a:ext cx="11798" cy="464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36" name="Freeform 68"/>
            <p:cNvSpPr>
              <a:spLocks noChangeAspect="1"/>
            </p:cNvSpPr>
            <p:nvPr/>
          </p:nvSpPr>
          <p:spPr bwMode="auto">
            <a:xfrm>
              <a:off x="5233" y="7575"/>
              <a:ext cx="204" cy="126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35" name="Freeform 67"/>
            <p:cNvSpPr>
              <a:spLocks/>
            </p:cNvSpPr>
            <p:nvPr/>
          </p:nvSpPr>
          <p:spPr bwMode="auto">
            <a:xfrm>
              <a:off x="6662" y="7575"/>
              <a:ext cx="204" cy="2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34" name="Text Box 66"/>
            <p:cNvSpPr txBox="1">
              <a:spLocks noChangeArrowheads="1"/>
            </p:cNvSpPr>
            <p:nvPr/>
          </p:nvSpPr>
          <p:spPr bwMode="auto">
            <a:xfrm>
              <a:off x="5080" y="6894"/>
              <a:ext cx="70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T1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33" name="Text Box 65"/>
            <p:cNvSpPr txBox="1">
              <a:spLocks noChangeArrowheads="1"/>
            </p:cNvSpPr>
            <p:nvPr/>
          </p:nvSpPr>
          <p:spPr bwMode="auto">
            <a:xfrm>
              <a:off x="6447" y="6894"/>
              <a:ext cx="836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 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32" name="Text Box 64"/>
            <p:cNvSpPr txBox="1">
              <a:spLocks noChangeArrowheads="1"/>
            </p:cNvSpPr>
            <p:nvPr/>
          </p:nvSpPr>
          <p:spPr bwMode="auto">
            <a:xfrm>
              <a:off x="3012" y="8630"/>
              <a:ext cx="2192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cond_wait (c, m)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31" name="Text Box 63"/>
            <p:cNvSpPr txBox="1">
              <a:spLocks noChangeArrowheads="1"/>
            </p:cNvSpPr>
            <p:nvPr/>
          </p:nvSpPr>
          <p:spPr bwMode="auto">
            <a:xfrm>
              <a:off x="7016" y="9213"/>
              <a:ext cx="207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cond_signal (c)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30" name="Line 62"/>
            <p:cNvSpPr>
              <a:spLocks noChangeShapeType="1"/>
            </p:cNvSpPr>
            <p:nvPr/>
          </p:nvSpPr>
          <p:spPr bwMode="auto">
            <a:xfrm>
              <a:off x="5030" y="8836"/>
              <a:ext cx="7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29" name="Line 61"/>
            <p:cNvSpPr>
              <a:spLocks noChangeShapeType="1"/>
            </p:cNvSpPr>
            <p:nvPr/>
          </p:nvSpPr>
          <p:spPr bwMode="auto">
            <a:xfrm>
              <a:off x="6380" y="9418"/>
              <a:ext cx="7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28" name="Rectangle 60"/>
            <p:cNvSpPr>
              <a:spLocks noChangeArrowheads="1"/>
            </p:cNvSpPr>
            <p:nvPr/>
          </p:nvSpPr>
          <p:spPr bwMode="auto">
            <a:xfrm>
              <a:off x="5233" y="8836"/>
              <a:ext cx="204" cy="7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27" name="Text Box 59"/>
            <p:cNvSpPr txBox="1">
              <a:spLocks noChangeArrowheads="1"/>
            </p:cNvSpPr>
            <p:nvPr/>
          </p:nvSpPr>
          <p:spPr bwMode="auto">
            <a:xfrm>
              <a:off x="4095" y="9108"/>
              <a:ext cx="124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blocked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26" name="Freeform 58"/>
            <p:cNvSpPr>
              <a:spLocks noChangeAspect="1"/>
            </p:cNvSpPr>
            <p:nvPr/>
          </p:nvSpPr>
          <p:spPr bwMode="auto">
            <a:xfrm>
              <a:off x="5268" y="9607"/>
              <a:ext cx="204" cy="1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25" name="Line 57"/>
            <p:cNvSpPr>
              <a:spLocks noChangeShapeType="1"/>
            </p:cNvSpPr>
            <p:nvPr/>
          </p:nvSpPr>
          <p:spPr bwMode="auto">
            <a:xfrm flipH="1">
              <a:off x="5472" y="9418"/>
              <a:ext cx="1392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24" name="Freeform 56"/>
            <p:cNvSpPr>
              <a:spLocks noChangeAspect="1"/>
            </p:cNvSpPr>
            <p:nvPr/>
          </p:nvSpPr>
          <p:spPr bwMode="auto">
            <a:xfrm>
              <a:off x="6662" y="9610"/>
              <a:ext cx="204" cy="1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23" name="Line 55"/>
            <p:cNvSpPr>
              <a:spLocks noChangeShapeType="1"/>
            </p:cNvSpPr>
            <p:nvPr/>
          </p:nvSpPr>
          <p:spPr bwMode="auto">
            <a:xfrm>
              <a:off x="5064" y="9607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22" name="Text Box 54"/>
            <p:cNvSpPr txBox="1">
              <a:spLocks noChangeArrowheads="1"/>
            </p:cNvSpPr>
            <p:nvPr/>
          </p:nvSpPr>
          <p:spPr bwMode="auto">
            <a:xfrm>
              <a:off x="4091" y="9568"/>
              <a:ext cx="134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resumed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21" name="Freeform 53"/>
            <p:cNvSpPr>
              <a:spLocks noChangeAspect="1"/>
            </p:cNvSpPr>
            <p:nvPr/>
          </p:nvSpPr>
          <p:spPr bwMode="auto">
            <a:xfrm>
              <a:off x="11004" y="7625"/>
              <a:ext cx="204" cy="1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20" name="Freeform 52"/>
            <p:cNvSpPr>
              <a:spLocks/>
            </p:cNvSpPr>
            <p:nvPr/>
          </p:nvSpPr>
          <p:spPr bwMode="auto">
            <a:xfrm>
              <a:off x="12383" y="7625"/>
              <a:ext cx="204" cy="12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19" name="Text Box 51"/>
            <p:cNvSpPr txBox="1">
              <a:spLocks noChangeArrowheads="1"/>
            </p:cNvSpPr>
            <p:nvPr/>
          </p:nvSpPr>
          <p:spPr bwMode="auto">
            <a:xfrm>
              <a:off x="10851" y="6944"/>
              <a:ext cx="70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T1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18" name="Text Box 50"/>
            <p:cNvSpPr txBox="1">
              <a:spLocks noChangeArrowheads="1"/>
            </p:cNvSpPr>
            <p:nvPr/>
          </p:nvSpPr>
          <p:spPr bwMode="auto">
            <a:xfrm>
              <a:off x="12168" y="6944"/>
              <a:ext cx="836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 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17" name="Text Box 49"/>
            <p:cNvSpPr txBox="1">
              <a:spLocks noChangeArrowheads="1"/>
            </p:cNvSpPr>
            <p:nvPr/>
          </p:nvSpPr>
          <p:spPr bwMode="auto">
            <a:xfrm>
              <a:off x="8783" y="8714"/>
              <a:ext cx="2192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cond_wait (c, m)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16" name="Text Box 48"/>
            <p:cNvSpPr txBox="1">
              <a:spLocks noChangeArrowheads="1"/>
            </p:cNvSpPr>
            <p:nvPr/>
          </p:nvSpPr>
          <p:spPr bwMode="auto">
            <a:xfrm>
              <a:off x="12737" y="8011"/>
              <a:ext cx="207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cond_signal (c)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15" name="Line 47"/>
            <p:cNvSpPr>
              <a:spLocks noChangeShapeType="1"/>
            </p:cNvSpPr>
            <p:nvPr/>
          </p:nvSpPr>
          <p:spPr bwMode="auto">
            <a:xfrm>
              <a:off x="10785" y="8902"/>
              <a:ext cx="7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14" name="Line 46"/>
            <p:cNvSpPr>
              <a:spLocks noChangeShapeType="1"/>
            </p:cNvSpPr>
            <p:nvPr/>
          </p:nvSpPr>
          <p:spPr bwMode="auto">
            <a:xfrm>
              <a:off x="12102" y="8200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84013" name="Text Box 45"/>
            <p:cNvSpPr txBox="1">
              <a:spLocks noChangeArrowheads="1"/>
            </p:cNvSpPr>
            <p:nvPr/>
          </p:nvSpPr>
          <p:spPr bwMode="auto">
            <a:xfrm>
              <a:off x="4570" y="11111"/>
              <a:ext cx="272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(a) Wait before signal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12" name="Text Box 44"/>
            <p:cNvSpPr txBox="1">
              <a:spLocks noChangeArrowheads="1"/>
            </p:cNvSpPr>
            <p:nvPr/>
          </p:nvSpPr>
          <p:spPr bwMode="auto">
            <a:xfrm>
              <a:off x="9579" y="11129"/>
              <a:ext cx="481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6296" tIns="23148" rIns="46296" bIns="23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(b) Wait after signal (T1 blocked forever)  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011" name="Rectangle 43"/>
            <p:cNvSpPr>
              <a:spLocks noChangeArrowheads="1"/>
            </p:cNvSpPr>
            <p:nvPr/>
          </p:nvSpPr>
          <p:spPr bwMode="auto">
            <a:xfrm>
              <a:off x="11039" y="8917"/>
              <a:ext cx="204" cy="77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036370" y="5620215"/>
            <a:ext cx="5071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Signals must have a receiver waiting. If the </a:t>
            </a:r>
          </a:p>
          <a:p>
            <a:r>
              <a:rPr lang="en-US" sz="2000" dirty="0" smtClean="0"/>
              <a:t>receiver waits after the signal is sent: Deadlock</a:t>
            </a:r>
            <a:endParaRPr lang="en-US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2098"/>
          </a:xfrm>
        </p:spPr>
        <p:txBody>
          <a:bodyPr/>
          <a:lstStyle/>
          <a:p>
            <a:r>
              <a:rPr lang="en-US" dirty="0" smtClean="0"/>
              <a:t>12.2.8 Condition Variables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1247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buddy_waiting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/* Assume these are initialized properly */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mutex_lock_type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cond_var_type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wait_for_buddy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/* both buddies execute the lock statement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*/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                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buddy_waiting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== FALSE) {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/* first arriving thread executes this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 code block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buddy_waiting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TRUE;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/* Following order is important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 First arriving thread will execute a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 wait statement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thread_cond_wait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01247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/* the first thread wakes up due to the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 signal from the second thread, and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 immediately signals the second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 arriving thread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*/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thread_cond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signal(</a:t>
            </a:r>
            <a:r>
              <a:rPr lang="fr-FR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fr-FR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/* second arriving thread executes this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 code block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buddy_waiting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FALSE;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/* Following order is important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 Signal the first arriving thread and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 then execute a wait statement awaiting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 a corresponding signal from the first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* thread */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thread_cond_signal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thread_cond_wait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/* both buddies execute the unlock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* statement </a:t>
            </a: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*/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mtx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   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9" y="892098"/>
            <a:ext cx="790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to allow two threads to wait for one another (i.e. either thread can call it </a:t>
            </a:r>
            <a:r>
              <a:rPr lang="en-US" dirty="0" err="1" smtClean="0"/>
              <a:t>firstand</a:t>
            </a:r>
            <a:r>
              <a:rPr lang="en-US" dirty="0" smtClean="0"/>
              <a:t> then wait until second thread calls function. Both can then proceed.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3" algn="ctr" rtl="0">
              <a:spcBef>
                <a:spcPct val="0"/>
              </a:spcBef>
            </a:pP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12.2.8.1 Internal representation of the condition variable data type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pSp>
        <p:nvGrpSpPr>
          <p:cNvPr id="88066" name="Group 2"/>
          <p:cNvGrpSpPr>
            <a:grpSpLocks noChangeAspect="1"/>
          </p:cNvGrpSpPr>
          <p:nvPr/>
        </p:nvGrpSpPr>
        <p:grpSpPr bwMode="auto">
          <a:xfrm>
            <a:off x="1234293" y="1965325"/>
            <a:ext cx="6536594" cy="1591914"/>
            <a:chOff x="2456" y="1332"/>
            <a:chExt cx="5703" cy="1393"/>
          </a:xfrm>
        </p:grpSpPr>
        <p:sp>
          <p:nvSpPr>
            <p:cNvPr id="88067" name="AutoShape 3"/>
            <p:cNvSpPr>
              <a:spLocks noChangeAspect="1" noChangeArrowheads="1"/>
            </p:cNvSpPr>
            <p:nvPr/>
          </p:nvSpPr>
          <p:spPr bwMode="auto">
            <a:xfrm>
              <a:off x="2456" y="1332"/>
              <a:ext cx="5703" cy="1393"/>
            </a:xfrm>
            <a:prstGeom prst="rect">
              <a:avLst/>
            </a:prstGeom>
            <a:solidFill>
              <a:srgbClr val="D8D8D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2630" y="1809"/>
              <a:ext cx="1017" cy="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88069" name="Text Box 5"/>
            <p:cNvSpPr txBox="1">
              <a:spLocks noChangeArrowheads="1"/>
            </p:cNvSpPr>
            <p:nvPr/>
          </p:nvSpPr>
          <p:spPr bwMode="auto">
            <a:xfrm>
              <a:off x="2884" y="1976"/>
              <a:ext cx="54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  </a:t>
              </a:r>
              <a:endParaRPr kumimoji="0" lang="en-US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4489" y="1992"/>
              <a:ext cx="1450" cy="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88071" name="Text Box 7"/>
            <p:cNvSpPr txBox="1">
              <a:spLocks noChangeArrowheads="1"/>
            </p:cNvSpPr>
            <p:nvPr/>
          </p:nvSpPr>
          <p:spPr bwMode="auto">
            <a:xfrm>
              <a:off x="4601" y="1974"/>
              <a:ext cx="64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T3  </a:t>
              </a:r>
              <a:endParaRPr kumimoji="0" lang="en-US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8072" name="AutoShape 8"/>
            <p:cNvCxnSpPr>
              <a:cxnSpLocks noChangeShapeType="1"/>
              <a:stCxn id="88068" idx="3"/>
              <a:endCxn id="88070" idx="1"/>
            </p:cNvCxnSpPr>
            <p:nvPr/>
          </p:nvCxnSpPr>
          <p:spPr bwMode="auto">
            <a:xfrm>
              <a:off x="3647" y="2185"/>
              <a:ext cx="842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88073" name="Rectangle 9"/>
            <p:cNvSpPr>
              <a:spLocks noChangeArrowheads="1"/>
            </p:cNvSpPr>
            <p:nvPr/>
          </p:nvSpPr>
          <p:spPr bwMode="auto">
            <a:xfrm>
              <a:off x="6651" y="1991"/>
              <a:ext cx="1396" cy="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88074" name="Text Box 10"/>
            <p:cNvSpPr txBox="1">
              <a:spLocks noChangeArrowheads="1"/>
            </p:cNvSpPr>
            <p:nvPr/>
          </p:nvSpPr>
          <p:spPr bwMode="auto">
            <a:xfrm>
              <a:off x="6751" y="1971"/>
              <a:ext cx="64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T4  </a:t>
              </a:r>
              <a:endParaRPr kumimoji="0" lang="en-US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8075" name="AutoShape 11"/>
            <p:cNvCxnSpPr>
              <a:cxnSpLocks noChangeShapeType="1"/>
              <a:stCxn id="88070" idx="3"/>
              <a:endCxn id="88073" idx="1"/>
            </p:cNvCxnSpPr>
            <p:nvPr/>
          </p:nvCxnSpPr>
          <p:spPr bwMode="auto">
            <a:xfrm flipV="1">
              <a:off x="5939" y="2191"/>
              <a:ext cx="71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88076" name="Text Box 12"/>
            <p:cNvSpPr txBox="1">
              <a:spLocks noChangeArrowheads="1"/>
            </p:cNvSpPr>
            <p:nvPr/>
          </p:nvSpPr>
          <p:spPr bwMode="auto">
            <a:xfrm>
              <a:off x="2526" y="1332"/>
              <a:ext cx="112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Name    </a:t>
              </a:r>
              <a:endParaRPr kumimoji="0" lang="en-US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>
              <a:off x="7393" y="199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>
              <a:off x="5243" y="1992"/>
              <a:ext cx="0" cy="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5400"/>
            </a:p>
          </p:txBody>
        </p:sp>
        <p:sp>
          <p:nvSpPr>
            <p:cNvPr id="88079" name="Text Box 15"/>
            <p:cNvSpPr txBox="1">
              <a:spLocks noChangeArrowheads="1"/>
            </p:cNvSpPr>
            <p:nvPr/>
          </p:nvSpPr>
          <p:spPr bwMode="auto">
            <a:xfrm>
              <a:off x="5259" y="1982"/>
              <a:ext cx="57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L1 </a:t>
              </a:r>
              <a:endParaRPr kumimoji="0" lang="en-US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0" name="Text Box 16"/>
            <p:cNvSpPr txBox="1">
              <a:spLocks noChangeArrowheads="1"/>
            </p:cNvSpPr>
            <p:nvPr/>
          </p:nvSpPr>
          <p:spPr bwMode="auto">
            <a:xfrm>
              <a:off x="7459" y="1982"/>
              <a:ext cx="57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6751" tIns="33376" rIns="66751" bIns="333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L2 </a:t>
              </a:r>
              <a:endParaRPr kumimoji="0" lang="en-US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12.2.9 Complete Solution for Video Processing Example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Simple programming example #5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cs typeface="Courier New" pitchFamily="49" charset="0"/>
              </a:rPr>
              <a:t>For the examples which follow assume the following lines of code precede each example</a:t>
            </a:r>
          </a:p>
          <a:p>
            <a:endParaRPr lang="en-US" dirty="0" smtClean="0"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#define MAX 100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MAX;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[MAX];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mutex_lock_type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cond_var_type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buf_not_full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cond_var_type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buf_not_empty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19" y="144966"/>
            <a:ext cx="8742554" cy="85308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12.2.9 Complete Solution for Video Processing Example</a:t>
            </a:r>
            <a:br>
              <a:rPr lang="en-US" sz="2800" dirty="0" smtClean="0"/>
            </a:br>
            <a:r>
              <a:rPr lang="en-US" sz="2400" dirty="0" smtClean="0"/>
              <a:t>Simple programming example #5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6119" y="998045"/>
            <a:ext cx="4414024" cy="5625781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digitizer()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tail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grab(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0)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thread_cond_wait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buf_not_full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[tail mod MAX] =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dig_image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tail = tail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- 1;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thread_cond_signal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buf_not_empty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998046"/>
            <a:ext cx="4495800" cy="54696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tracker() 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image_type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head = 0;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 loop { /* begin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== MAX)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thread_cond_wait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buf_not_empty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frame_buf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[head mod MAX];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head = head + 1;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bufavail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thread_cond_signal</a:t>
            </a:r>
            <a:endParaRPr lang="en-US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buf_not_full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buflock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analyze(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track_image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/* end loop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 smtClean="0"/>
              <a:t>12.2.10 Rechecking the Predicate</a:t>
            </a:r>
            <a:br>
              <a:rPr lang="en-US" sz="3600" dirty="0" smtClean="0"/>
            </a:br>
            <a:r>
              <a:rPr lang="en-US" sz="3600" dirty="0" smtClean="0"/>
              <a:t>Simple programming example #6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6118" y="1438507"/>
            <a:ext cx="8530681" cy="5185319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/* top level procedure called by all the threads */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use_shared_resource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acquire_shared_resouce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resource_specific_function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    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release_shared_resource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12.2.10 Rechecking the Predicate</a:t>
            </a:r>
            <a:br>
              <a:rPr lang="en-US" sz="3600" dirty="0" smtClean="0"/>
            </a:br>
            <a:r>
              <a:rPr lang="en-US" sz="2800" dirty="0" smtClean="0"/>
              <a:t>Simple programming example #6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6118" y="1131857"/>
            <a:ext cx="8530681" cy="5625781"/>
          </a:xfrm>
        </p:spPr>
        <p:txBody>
          <a:bodyPr wrap="none">
            <a:noAutofit/>
          </a:bodyPr>
          <a:lstStyle/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state_t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{BUSY, NOT_BUSY}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res_state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NOT_BUSY;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mutex_lock_type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cond_var_type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res_not_busy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/* helper procedure for acquiring the resource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acquire_shared_resource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(){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                   T3 is here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res_state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BUSY)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thread_cond_wait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res_not_busy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  T2 is here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res_state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BUSY;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/* helper procedure for releasing the resource */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release_shared_resource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res_state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NOT_BUSY;                         T1 is here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thread_cond_signal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res_not_busy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12.2.10 Rechecking the Predicate</a:t>
            </a:r>
            <a:br>
              <a:rPr lang="en-US" dirty="0" smtClean="0"/>
            </a:br>
            <a:r>
              <a:rPr lang="en-US" sz="3600" dirty="0" smtClean="0"/>
              <a:t>Simple programming example #6</a:t>
            </a:r>
            <a:endParaRPr lang="en-US" dirty="0"/>
          </a:p>
        </p:txBody>
      </p:sp>
      <p:sp>
        <p:nvSpPr>
          <p:cNvPr id="89115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9089" name="Group 1"/>
          <p:cNvGrpSpPr>
            <a:grpSpLocks noChangeAspect="1"/>
          </p:cNvGrpSpPr>
          <p:nvPr/>
        </p:nvGrpSpPr>
        <p:grpSpPr bwMode="auto">
          <a:xfrm>
            <a:off x="496869" y="1853305"/>
            <a:ext cx="8246124" cy="2138831"/>
            <a:chOff x="2373" y="432"/>
            <a:chExt cx="11119" cy="2883"/>
          </a:xfrm>
        </p:grpSpPr>
        <p:sp>
          <p:nvSpPr>
            <p:cNvPr id="89114" name="AutoShape 26"/>
            <p:cNvSpPr>
              <a:spLocks noChangeAspect="1" noChangeArrowheads="1" noTextEdit="1"/>
            </p:cNvSpPr>
            <p:nvPr/>
          </p:nvSpPr>
          <p:spPr bwMode="auto">
            <a:xfrm>
              <a:off x="2373" y="432"/>
              <a:ext cx="11119" cy="2883"/>
            </a:xfrm>
            <a:prstGeom prst="rect">
              <a:avLst/>
            </a:prstGeom>
            <a:solidFill>
              <a:srgbClr val="D8D8D8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113" name="Rectangle 25"/>
            <p:cNvSpPr>
              <a:spLocks noChangeArrowheads="1"/>
            </p:cNvSpPr>
            <p:nvPr/>
          </p:nvSpPr>
          <p:spPr bwMode="auto">
            <a:xfrm>
              <a:off x="2976" y="650"/>
              <a:ext cx="1783" cy="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3228" y="817"/>
              <a:ext cx="1380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0350" tIns="30175" rIns="60350" bIns="301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cs_mutex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111" name="Rectangle 23"/>
            <p:cNvSpPr>
              <a:spLocks noChangeArrowheads="1"/>
            </p:cNvSpPr>
            <p:nvPr/>
          </p:nvSpPr>
          <p:spPr bwMode="auto">
            <a:xfrm>
              <a:off x="5359" y="833"/>
              <a:ext cx="867" cy="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5520" y="815"/>
              <a:ext cx="64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0350" tIns="30175" rIns="60350" bIns="301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T3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109" name="AutoShape 21"/>
            <p:cNvSpPr>
              <a:spLocks noChangeShapeType="1"/>
            </p:cNvSpPr>
            <p:nvPr/>
          </p:nvSpPr>
          <p:spPr bwMode="auto">
            <a:xfrm>
              <a:off x="4759" y="1025"/>
              <a:ext cx="599" cy="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108" name="Rectangle 20"/>
            <p:cNvSpPr>
              <a:spLocks noChangeArrowheads="1"/>
            </p:cNvSpPr>
            <p:nvPr/>
          </p:nvSpPr>
          <p:spPr bwMode="auto">
            <a:xfrm>
              <a:off x="2526" y="1750"/>
              <a:ext cx="2250" cy="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107" name="Text Box 19"/>
            <p:cNvSpPr txBox="1">
              <a:spLocks noChangeArrowheads="1"/>
            </p:cNvSpPr>
            <p:nvPr/>
          </p:nvSpPr>
          <p:spPr bwMode="auto">
            <a:xfrm>
              <a:off x="2812" y="1917"/>
              <a:ext cx="188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0350" tIns="30175" rIns="60350" bIns="301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res_not_busy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>
              <a:off x="5376" y="1933"/>
              <a:ext cx="2423" cy="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105" name="Text Box 17"/>
            <p:cNvSpPr txBox="1">
              <a:spLocks noChangeArrowheads="1"/>
            </p:cNvSpPr>
            <p:nvPr/>
          </p:nvSpPr>
          <p:spPr bwMode="auto">
            <a:xfrm>
              <a:off x="5537" y="1915"/>
              <a:ext cx="64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0350" tIns="30175" rIns="60350" bIns="301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104" name="AutoShape 16"/>
            <p:cNvSpPr>
              <a:spLocks noChangeShapeType="1"/>
            </p:cNvSpPr>
            <p:nvPr/>
          </p:nvSpPr>
          <p:spPr bwMode="auto">
            <a:xfrm>
              <a:off x="4777" y="2125"/>
              <a:ext cx="599" cy="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2691" y="2915"/>
              <a:ext cx="428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0350" tIns="30175" rIns="60350" bIns="301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(a) Waiting queues before T1 signals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102" name="Rectangle 14"/>
            <p:cNvSpPr>
              <a:spLocks noChangeArrowheads="1"/>
            </p:cNvSpPr>
            <p:nvPr/>
          </p:nvSpPr>
          <p:spPr bwMode="auto">
            <a:xfrm>
              <a:off x="8659" y="600"/>
              <a:ext cx="1783" cy="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101" name="Text Box 13"/>
            <p:cNvSpPr txBox="1">
              <a:spLocks noChangeArrowheads="1"/>
            </p:cNvSpPr>
            <p:nvPr/>
          </p:nvSpPr>
          <p:spPr bwMode="auto">
            <a:xfrm>
              <a:off x="8913" y="767"/>
              <a:ext cx="137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0350" tIns="30175" rIns="60350" bIns="301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cs_mutex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100" name="Rectangle 12"/>
            <p:cNvSpPr>
              <a:spLocks noChangeArrowheads="1"/>
            </p:cNvSpPr>
            <p:nvPr/>
          </p:nvSpPr>
          <p:spPr bwMode="auto">
            <a:xfrm>
              <a:off x="11042" y="783"/>
              <a:ext cx="867" cy="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099" name="Text Box 11"/>
            <p:cNvSpPr txBox="1">
              <a:spLocks noChangeArrowheads="1"/>
            </p:cNvSpPr>
            <p:nvPr/>
          </p:nvSpPr>
          <p:spPr bwMode="auto">
            <a:xfrm>
              <a:off x="11155" y="765"/>
              <a:ext cx="642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0350" tIns="30175" rIns="60350" bIns="301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T3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098" name="AutoShape 10"/>
            <p:cNvSpPr>
              <a:spLocks noChangeShapeType="1"/>
            </p:cNvSpPr>
            <p:nvPr/>
          </p:nvSpPr>
          <p:spPr bwMode="auto">
            <a:xfrm>
              <a:off x="10441" y="975"/>
              <a:ext cx="601" cy="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097" name="Rectangle 9"/>
            <p:cNvSpPr>
              <a:spLocks noChangeArrowheads="1"/>
            </p:cNvSpPr>
            <p:nvPr/>
          </p:nvSpPr>
          <p:spPr bwMode="auto">
            <a:xfrm>
              <a:off x="8209" y="1700"/>
              <a:ext cx="2250" cy="7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096" name="Text Box 8"/>
            <p:cNvSpPr txBox="1">
              <a:spLocks noChangeArrowheads="1"/>
            </p:cNvSpPr>
            <p:nvPr/>
          </p:nvSpPr>
          <p:spPr bwMode="auto">
            <a:xfrm>
              <a:off x="8497" y="1867"/>
              <a:ext cx="1881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0350" tIns="30175" rIns="60350" bIns="301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res_not_busy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12492" y="782"/>
              <a:ext cx="867" cy="4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094" name="Text Box 6"/>
            <p:cNvSpPr txBox="1">
              <a:spLocks noChangeArrowheads="1"/>
            </p:cNvSpPr>
            <p:nvPr/>
          </p:nvSpPr>
          <p:spPr bwMode="auto">
            <a:xfrm>
              <a:off x="12655" y="763"/>
              <a:ext cx="642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0350" tIns="30175" rIns="60350" bIns="301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093" name="AutoShape 5"/>
            <p:cNvSpPr>
              <a:spLocks noChangeShapeType="1"/>
            </p:cNvSpPr>
            <p:nvPr/>
          </p:nvSpPr>
          <p:spPr bwMode="auto">
            <a:xfrm flipV="1">
              <a:off x="11908" y="983"/>
              <a:ext cx="583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89092" name="Text Box 4"/>
            <p:cNvSpPr txBox="1">
              <a:spLocks noChangeArrowheads="1"/>
            </p:cNvSpPr>
            <p:nvPr/>
          </p:nvSpPr>
          <p:spPr bwMode="auto">
            <a:xfrm>
              <a:off x="8374" y="2865"/>
              <a:ext cx="4075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0350" tIns="30175" rIns="60350" bIns="301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(a) Waiting queues after T1 signals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091" name="Text Box 3"/>
            <p:cNvSpPr txBox="1">
              <a:spLocks noChangeArrowheads="1"/>
            </p:cNvSpPr>
            <p:nvPr/>
          </p:nvSpPr>
          <p:spPr bwMode="auto">
            <a:xfrm>
              <a:off x="6409" y="1886"/>
              <a:ext cx="1315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0350" tIns="30175" rIns="60350" bIns="3017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cs_mutex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090" name="Line 2"/>
            <p:cNvSpPr>
              <a:spLocks noChangeShapeType="1"/>
            </p:cNvSpPr>
            <p:nvPr/>
          </p:nvSpPr>
          <p:spPr bwMode="auto">
            <a:xfrm>
              <a:off x="6162" y="1933"/>
              <a:ext cx="0" cy="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12.3 Summary of thread function calls and threaded programming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961"/>
          </a:xfrm>
        </p:spPr>
        <p:txBody>
          <a:bodyPr>
            <a:noAutofit/>
          </a:bodyPr>
          <a:lstStyle/>
          <a:p>
            <a:pPr lvl="0"/>
            <a:r>
              <a:rPr lang="en-US" sz="2200" b="1" dirty="0" err="1" smtClean="0"/>
              <a:t>thread_create</a:t>
            </a:r>
            <a:r>
              <a:rPr lang="en-US" sz="2200" b="1" dirty="0" smtClean="0"/>
              <a:t> (top-level procedure, </a:t>
            </a:r>
            <a:r>
              <a:rPr lang="en-US" sz="2200" b="1" dirty="0" err="1" smtClean="0"/>
              <a:t>args</a:t>
            </a:r>
            <a:r>
              <a:rPr lang="en-US" sz="2200" b="1" dirty="0" smtClean="0"/>
              <a:t>): </a:t>
            </a:r>
            <a:r>
              <a:rPr lang="en-US" sz="2200" dirty="0" smtClean="0"/>
              <a:t>creates a new thread that starts execution in top-level procedure with supplied </a:t>
            </a:r>
            <a:r>
              <a:rPr lang="en-US" sz="2200" dirty="0" err="1" smtClean="0"/>
              <a:t>args</a:t>
            </a:r>
            <a:r>
              <a:rPr lang="en-US" sz="2200" dirty="0" smtClean="0"/>
              <a:t> as actual parameters for formal parameters specified in procedure prototype. </a:t>
            </a:r>
          </a:p>
          <a:p>
            <a:pPr lvl="0"/>
            <a:r>
              <a:rPr lang="en-US" sz="2200" b="1" dirty="0" err="1" smtClean="0"/>
              <a:t>thread_terminate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tid</a:t>
            </a:r>
            <a:r>
              <a:rPr lang="en-US" sz="2200" b="1" dirty="0" smtClean="0"/>
              <a:t>): </a:t>
            </a:r>
            <a:r>
              <a:rPr lang="en-US" sz="2200" dirty="0" smtClean="0"/>
              <a:t>terminates thread with id given by </a:t>
            </a:r>
            <a:r>
              <a:rPr lang="en-US" sz="2200" b="1" dirty="0" err="1" smtClean="0"/>
              <a:t>tid</a:t>
            </a:r>
            <a:r>
              <a:rPr lang="en-US" sz="2200" dirty="0" smtClean="0"/>
              <a:t>.</a:t>
            </a:r>
            <a:r>
              <a:rPr lang="en-US" sz="2200" b="1" dirty="0" smtClean="0"/>
              <a:t> </a:t>
            </a:r>
            <a:endParaRPr lang="en-US" sz="2200" dirty="0" smtClean="0"/>
          </a:p>
          <a:p>
            <a:pPr lvl="0"/>
            <a:r>
              <a:rPr lang="en-US" sz="2200" b="1" dirty="0" err="1" smtClean="0"/>
              <a:t>thread_mutex_lock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mylock</a:t>
            </a:r>
            <a:r>
              <a:rPr lang="en-US" sz="2200" b="1" dirty="0" smtClean="0"/>
              <a:t>): </a:t>
            </a:r>
            <a:r>
              <a:rPr lang="en-US" sz="2200" dirty="0" smtClean="0"/>
              <a:t>when thread returns it has </a:t>
            </a:r>
            <a:r>
              <a:rPr lang="en-US" sz="2200" b="1" dirty="0" err="1" smtClean="0"/>
              <a:t>mylock</a:t>
            </a:r>
            <a:r>
              <a:rPr lang="en-US" sz="2200" dirty="0" smtClean="0"/>
              <a:t>; calling thread blocks if the lock is in use currently by some other thread.</a:t>
            </a:r>
          </a:p>
          <a:p>
            <a:pPr lvl="0"/>
            <a:r>
              <a:rPr lang="en-US" sz="2200" b="1" dirty="0" err="1" smtClean="0"/>
              <a:t>thread_mutex_trylock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mylock</a:t>
            </a:r>
            <a:r>
              <a:rPr lang="en-US" sz="2200" b="1" dirty="0" smtClean="0"/>
              <a:t>): </a:t>
            </a:r>
            <a:r>
              <a:rPr lang="en-US" sz="2200" dirty="0" smtClean="0"/>
              <a:t>call does not block calling thread; instead it returns </a:t>
            </a:r>
            <a:r>
              <a:rPr lang="en-US" sz="2200" b="1" dirty="0" smtClean="0"/>
              <a:t>success</a:t>
            </a:r>
            <a:r>
              <a:rPr lang="en-US" sz="2200" dirty="0" smtClean="0"/>
              <a:t> if thread gets </a:t>
            </a:r>
            <a:r>
              <a:rPr lang="en-US" sz="2200" b="1" dirty="0" err="1" smtClean="0"/>
              <a:t>mylock</a:t>
            </a:r>
            <a:r>
              <a:rPr lang="en-US" sz="2200" dirty="0" smtClean="0"/>
              <a:t>; </a:t>
            </a:r>
            <a:r>
              <a:rPr lang="en-US" sz="2200" b="1" dirty="0" smtClean="0"/>
              <a:t>failure</a:t>
            </a:r>
            <a:r>
              <a:rPr lang="en-US" sz="2200" dirty="0" smtClean="0"/>
              <a:t> if the lock is in use currently by some other thread.</a:t>
            </a:r>
            <a:r>
              <a:rPr lang="en-US" sz="2200" b="1" dirty="0" smtClean="0"/>
              <a:t> </a:t>
            </a:r>
          </a:p>
          <a:p>
            <a:r>
              <a:rPr lang="en-US" sz="2200" b="1" dirty="0" err="1" smtClean="0"/>
              <a:t>thread_mutex_unlock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mylock</a:t>
            </a:r>
            <a:r>
              <a:rPr lang="en-US" sz="2200" b="1" dirty="0" smtClean="0"/>
              <a:t>): </a:t>
            </a:r>
            <a:r>
              <a:rPr lang="en-US" sz="2200" dirty="0" smtClean="0"/>
              <a:t>if calling thread currently has </a:t>
            </a:r>
            <a:r>
              <a:rPr lang="en-US" sz="2200" b="1" dirty="0" err="1" smtClean="0"/>
              <a:t>mylock</a:t>
            </a:r>
            <a:r>
              <a:rPr lang="en-US" sz="2200" dirty="0" smtClean="0"/>
              <a:t> it is released; error otherwise.</a:t>
            </a:r>
          </a:p>
          <a:p>
            <a:pPr lvl="0"/>
            <a:endParaRPr lang="en-US" sz="2200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12.3 Summary of thread function calls and threaded programming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200" b="1" dirty="0" err="1" smtClean="0"/>
              <a:t>thread_join</a:t>
            </a:r>
            <a:r>
              <a:rPr lang="en-US" sz="2200" b="1" dirty="0" smtClean="0"/>
              <a:t> (</a:t>
            </a:r>
            <a:r>
              <a:rPr lang="en-US" sz="2200" b="1" dirty="0" err="1" smtClean="0"/>
              <a:t>peer_thread_tid</a:t>
            </a:r>
            <a:r>
              <a:rPr lang="en-US" sz="2200" b="1" dirty="0" smtClean="0"/>
              <a:t>): </a:t>
            </a:r>
            <a:r>
              <a:rPr lang="en-US" sz="2200" dirty="0" smtClean="0"/>
              <a:t>calling thread blocks until thread given by </a:t>
            </a:r>
            <a:r>
              <a:rPr lang="en-US" sz="2200" b="1" dirty="0" err="1" smtClean="0"/>
              <a:t>peer_thread_tid</a:t>
            </a:r>
            <a:r>
              <a:rPr lang="en-US" sz="2200" dirty="0" smtClean="0"/>
              <a:t> terminates.</a:t>
            </a:r>
          </a:p>
          <a:p>
            <a:pPr lvl="0"/>
            <a:r>
              <a:rPr lang="en-US" sz="2200" b="1" dirty="0" err="1" smtClean="0"/>
              <a:t>thread_cond_wait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buf_not_empty</a:t>
            </a:r>
            <a:r>
              <a:rPr lang="en-US" sz="2200" b="1" dirty="0" smtClean="0"/>
              <a:t>, </a:t>
            </a:r>
            <a:r>
              <a:rPr lang="en-US" sz="2200" b="1" dirty="0" err="1" smtClean="0"/>
              <a:t>buflock</a:t>
            </a:r>
            <a:r>
              <a:rPr lang="en-US" sz="2200" b="1" dirty="0" smtClean="0"/>
              <a:t>): </a:t>
            </a:r>
            <a:r>
              <a:rPr lang="en-US" sz="2200" dirty="0" smtClean="0"/>
              <a:t>calling thread blocks on condition variable </a:t>
            </a:r>
            <a:r>
              <a:rPr lang="en-US" sz="2200" b="1" dirty="0" err="1" smtClean="0"/>
              <a:t>buf_not_empty</a:t>
            </a:r>
            <a:r>
              <a:rPr lang="en-US" sz="2200" dirty="0" smtClean="0"/>
              <a:t>; library implicitly releases lock </a:t>
            </a:r>
            <a:r>
              <a:rPr lang="en-US" sz="2200" b="1" dirty="0" err="1" smtClean="0"/>
              <a:t>buflock</a:t>
            </a:r>
            <a:r>
              <a:rPr lang="en-US" sz="2200" dirty="0" smtClean="0"/>
              <a:t>; error if lock is not currently held by calling thread.</a:t>
            </a:r>
          </a:p>
          <a:p>
            <a:pPr lvl="0"/>
            <a:r>
              <a:rPr lang="en-US" sz="2200" b="1" dirty="0" err="1" smtClean="0"/>
              <a:t>thread_cond_signal</a:t>
            </a:r>
            <a:r>
              <a:rPr lang="en-US" sz="2200" b="1" dirty="0" smtClean="0"/>
              <a:t>(</a:t>
            </a:r>
            <a:r>
              <a:rPr lang="en-US" sz="2200" b="1" dirty="0" err="1" smtClean="0"/>
              <a:t>buf_not_empty</a:t>
            </a:r>
            <a:r>
              <a:rPr lang="en-US" sz="2200" b="1" dirty="0" smtClean="0"/>
              <a:t>): </a:t>
            </a:r>
            <a:r>
              <a:rPr lang="en-US" sz="2200" dirty="0" smtClean="0"/>
              <a:t>a thread (if any) waiting on condition variable </a:t>
            </a:r>
            <a:r>
              <a:rPr lang="en-US" sz="2200" b="1" dirty="0" err="1" smtClean="0"/>
              <a:t>buf_not_empty</a:t>
            </a:r>
            <a:r>
              <a:rPr lang="en-US" sz="2200" dirty="0" smtClean="0"/>
              <a:t> is woken up; awakened thread either is ready for execution if lock associated with it (in wait call) is currently available; if not, thread is moved from queue for condition variable to the appropriate lock queue.</a:t>
            </a:r>
          </a:p>
          <a:p>
            <a:pPr lvl="0"/>
            <a:endParaRPr lang="en-US" sz="2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12.1 Why Multithreading?</a:t>
            </a:r>
            <a:endParaRPr lang="en-US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2140405" y="2483684"/>
            <a:ext cx="6349806" cy="3657509"/>
            <a:chOff x="3012" y="18"/>
            <a:chExt cx="8129" cy="4817"/>
          </a:xfrm>
        </p:grpSpPr>
        <p:sp>
          <p:nvSpPr>
            <p:cNvPr id="2072" name="AutoShape 24"/>
            <p:cNvSpPr>
              <a:spLocks noChangeAspect="1" noChangeArrowheads="1" noTextEdit="1"/>
            </p:cNvSpPr>
            <p:nvPr/>
          </p:nvSpPr>
          <p:spPr bwMode="auto">
            <a:xfrm>
              <a:off x="3012" y="18"/>
              <a:ext cx="8129" cy="48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71" name="Freeform 23"/>
            <p:cNvSpPr>
              <a:spLocks noChangeAspect="1"/>
            </p:cNvSpPr>
            <p:nvPr/>
          </p:nvSpPr>
          <p:spPr bwMode="auto">
            <a:xfrm>
              <a:off x="4799" y="721"/>
              <a:ext cx="205" cy="1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4799" y="2013"/>
              <a:ext cx="205" cy="737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69" name="Freeform 21"/>
            <p:cNvSpPr>
              <a:spLocks noChangeAspect="1"/>
            </p:cNvSpPr>
            <p:nvPr/>
          </p:nvSpPr>
          <p:spPr bwMode="auto">
            <a:xfrm>
              <a:off x="4799" y="2761"/>
              <a:ext cx="205" cy="1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68" name="Text Box 20"/>
            <p:cNvSpPr txBox="1">
              <a:spLocks noChangeArrowheads="1"/>
            </p:cNvSpPr>
            <p:nvPr/>
          </p:nvSpPr>
          <p:spPr bwMode="auto">
            <a:xfrm>
              <a:off x="5195" y="1011"/>
              <a:ext cx="137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037" tIns="30518" rIns="61037" bIns="305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compute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Text Box 19"/>
            <p:cNvSpPr txBox="1">
              <a:spLocks noChangeArrowheads="1"/>
            </p:cNvSpPr>
            <p:nvPr/>
          </p:nvSpPr>
          <p:spPr bwMode="auto">
            <a:xfrm>
              <a:off x="5212" y="3429"/>
              <a:ext cx="152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037" tIns="30518" rIns="61037" bIns="305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compute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5258" y="1972"/>
              <a:ext cx="689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037" tIns="30518" rIns="61037" bIns="305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I/O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Line 17"/>
            <p:cNvSpPr>
              <a:spLocks noChangeShapeType="1"/>
            </p:cNvSpPr>
            <p:nvPr/>
          </p:nvSpPr>
          <p:spPr bwMode="auto">
            <a:xfrm>
              <a:off x="4216" y="3549"/>
              <a:ext cx="5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3012" y="3136"/>
              <a:ext cx="1404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037" tIns="30518" rIns="61037" bIns="305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I/O result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needed  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3548" y="4422"/>
              <a:ext cx="297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037" tIns="30518" rIns="61037" bIns="305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(a) Sequential process 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Freeform 14"/>
            <p:cNvSpPr>
              <a:spLocks noChangeAspect="1"/>
            </p:cNvSpPr>
            <p:nvPr/>
          </p:nvSpPr>
          <p:spPr bwMode="auto">
            <a:xfrm>
              <a:off x="8598" y="792"/>
              <a:ext cx="204" cy="1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10348" y="1878"/>
              <a:ext cx="204" cy="737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60" name="Freeform 12"/>
            <p:cNvSpPr>
              <a:spLocks noChangeAspect="1"/>
            </p:cNvSpPr>
            <p:nvPr/>
          </p:nvSpPr>
          <p:spPr bwMode="auto">
            <a:xfrm>
              <a:off x="8614" y="2078"/>
              <a:ext cx="205" cy="12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7641" y="18"/>
              <a:ext cx="1404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037" tIns="30518" rIns="61037" bIns="305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compute  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thread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8031" y="2866"/>
              <a:ext cx="5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6827" y="2452"/>
              <a:ext cx="1404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037" tIns="30518" rIns="61037" bIns="305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I/O result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needed  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7362" y="4424"/>
              <a:ext cx="3340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037" tIns="30518" rIns="61037" bIns="305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(b) Multithreaded process 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Freeform 7"/>
            <p:cNvSpPr>
              <a:spLocks noChangeAspect="1"/>
            </p:cNvSpPr>
            <p:nvPr/>
          </p:nvSpPr>
          <p:spPr bwMode="auto">
            <a:xfrm>
              <a:off x="10374" y="1878"/>
              <a:ext cx="121" cy="7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8724" y="1422"/>
              <a:ext cx="1650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037" tIns="30518" rIns="61037" bIns="305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I/O request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8752" y="2246"/>
              <a:ext cx="193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037" tIns="30518" rIns="61037" bIns="305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I/O complete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10060" y="372"/>
              <a:ext cx="1081" cy="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1037" tIns="30518" rIns="61037" bIns="3051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I/O   </a:t>
              </a:r>
              <a:endPara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thread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1" name="Line 3"/>
            <p:cNvSpPr>
              <a:spLocks noChangeShapeType="1"/>
            </p:cNvSpPr>
            <p:nvPr/>
          </p:nvSpPr>
          <p:spPr bwMode="auto">
            <a:xfrm>
              <a:off x="8724" y="1878"/>
              <a:ext cx="16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50" name="Line 2"/>
            <p:cNvSpPr>
              <a:spLocks noChangeShapeType="1"/>
            </p:cNvSpPr>
            <p:nvPr/>
          </p:nvSpPr>
          <p:spPr bwMode="auto">
            <a:xfrm flipH="1">
              <a:off x="8819" y="2626"/>
              <a:ext cx="15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24309" y="1560354"/>
            <a:ext cx="81624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Better, more abstract, more modular way of solving a problem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2400" dirty="0" smtClean="0"/>
              <a:t>Separate computation from I/O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5450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>12.3 Summary of thread function calls and threaded programming concepts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38148"/>
          <a:ext cx="8229600" cy="5430771"/>
        </p:xfrm>
        <a:graphic>
          <a:graphicData uri="http://schemas.openxmlformats.org/drawingml/2006/table">
            <a:tbl>
              <a:tblPr/>
              <a:tblGrid>
                <a:gridCol w="1806498"/>
                <a:gridCol w="6423102"/>
              </a:tblGrid>
              <a:tr h="3326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Concept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Definition and/or Use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</a:tr>
              <a:tr h="4916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Top level procedure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The starting point for execution of a thread of a parallel program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78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Program order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This is the execution model for a sequential program that combines the textual order of the program together with the program logic (conditional statements, loops, procedures, etc.) enforced by the intended semantics of the programmer. 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Execution model for a parallel program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The execution model for a parallel program preserves the program order for individual threads, but allows arbitrary interleaving of the individual instructions of the different threads.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Deterministic execution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Every run of a given program results in the same output for a given set of inputs.  The execution model presented to a sequential program has this property.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Non-deterministic execution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Different runs of the same program for the same set of inputs could result in different outputs.  The execution model presented to a parallel program has this property.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Data race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Multiple threads of the same program are simultaneously accessing a shared variable without any synchronization, with at least one of the accesses being a write to the variable. 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5450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>12.3 Summary of thread function calls and threaded programming concepts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05053"/>
          <a:ext cx="8229600" cy="5241073"/>
        </p:xfrm>
        <a:graphic>
          <a:graphicData uri="http://schemas.openxmlformats.org/drawingml/2006/table">
            <a:tbl>
              <a:tblPr/>
              <a:tblGrid>
                <a:gridCol w="1360449"/>
                <a:gridCol w="6869151"/>
              </a:tblGrid>
              <a:tr h="3778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Concept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</a:rPr>
                        <a:t>Definition and/or Use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80"/>
                    </a:solidFill>
                  </a:tcPr>
                </a:tc>
              </a:tr>
              <a:tr h="83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Mutual exclusion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Signifies a requirement to ensure that threads of the same program execute serially (i.e., not concurrently).  This requirement needs to be satisfied in order to avoid data races in a parallel program.   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6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Critical section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 region of a program wherein the activities of the threads are serialized to ensure mutual exclusion.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Blocked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Signifies the state of a thread in which it is simply waiting in a queue for some condition to be satisfied to make it runnable.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7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Busy waiting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Signifies the state of a thread in which it is continuously checking for a condition to be satisfied before it can proceed further in its execution.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6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Deadlock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One or more threads of the same program are blocked awaiting a condition that will never be satisfied.  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6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Livelock 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One or more threads of the same program are busy-waiting for a condition that will never be satisfied.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79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Rendezvous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95400" algn="l"/>
                        </a:tabLs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Multiple threads of a parallel program use this mechanism to coordinate their activities.  The most general kind of rendezvous is barrier synchronization.  A special case of rendezvous is the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thread_join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call.</a:t>
                      </a:r>
                    </a:p>
                  </a:txBody>
                  <a:tcPr marL="42333" marR="423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12.4 Points to remember in programming with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Design data structures in such a way as to enhance concurrency among threads.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Minimize both granularity of data structures that need to be locked in a mutually exclusive manner as well as duration for which such locks need to be held.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Avoid busy waiting since it is wasteful of processor resource.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Carefully understand the invariant that is true for each critical section in the program and ensure that this invariant is preserved while in critical section.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Make the critical section code as simple and concise as possible to enable manual verification that there are no deadlocks or </a:t>
            </a:r>
            <a:r>
              <a:rPr lang="en-US" dirty="0" err="1" smtClean="0"/>
              <a:t>livelocks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12.5 Using threads as software structuring abstraction</a:t>
            </a:r>
            <a:endParaRPr lang="en-US" dirty="0"/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577" name="Group 1"/>
          <p:cNvGrpSpPr>
            <a:grpSpLocks noChangeAspect="1"/>
          </p:cNvGrpSpPr>
          <p:nvPr/>
        </p:nvGrpSpPr>
        <p:grpSpPr bwMode="auto">
          <a:xfrm>
            <a:off x="1214616" y="1635124"/>
            <a:ext cx="6714769" cy="4802925"/>
            <a:chOff x="2526" y="7281"/>
            <a:chExt cx="7200" cy="5149"/>
          </a:xfrm>
        </p:grpSpPr>
        <p:sp>
          <p:nvSpPr>
            <p:cNvPr id="24629" name="AutoShape 53"/>
            <p:cNvSpPr>
              <a:spLocks noChangeAspect="1" noChangeArrowheads="1" noTextEdit="1"/>
            </p:cNvSpPr>
            <p:nvPr/>
          </p:nvSpPr>
          <p:spPr bwMode="auto">
            <a:xfrm>
              <a:off x="2526" y="7281"/>
              <a:ext cx="7200" cy="514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28" name="Oval 52"/>
            <p:cNvSpPr>
              <a:spLocks noChangeArrowheads="1"/>
            </p:cNvSpPr>
            <p:nvPr/>
          </p:nvSpPr>
          <p:spPr bwMode="auto">
            <a:xfrm>
              <a:off x="2526" y="7281"/>
              <a:ext cx="4989" cy="165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27" name="Rectangle 51"/>
            <p:cNvSpPr>
              <a:spLocks noChangeArrowheads="1"/>
            </p:cNvSpPr>
            <p:nvPr/>
          </p:nvSpPr>
          <p:spPr bwMode="auto">
            <a:xfrm>
              <a:off x="2659" y="8014"/>
              <a:ext cx="1389" cy="2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26" name="Rectangle 50"/>
            <p:cNvSpPr>
              <a:spLocks noChangeArrowheads="1"/>
            </p:cNvSpPr>
            <p:nvPr/>
          </p:nvSpPr>
          <p:spPr bwMode="auto">
            <a:xfrm>
              <a:off x="2526" y="8881"/>
              <a:ext cx="789" cy="6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25" name="Rectangle 49"/>
            <p:cNvSpPr>
              <a:spLocks noChangeArrowheads="1"/>
            </p:cNvSpPr>
            <p:nvPr/>
          </p:nvSpPr>
          <p:spPr bwMode="auto">
            <a:xfrm>
              <a:off x="2526" y="8928"/>
              <a:ext cx="911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203" tIns="25601" rIns="51203" bIns="2560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request queue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2659" y="7995"/>
              <a:ext cx="1389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203" tIns="25601" rIns="51203" bIns="2560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Dispatcher 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619" name="Group 43"/>
            <p:cNvGrpSpPr>
              <a:grpSpLocks/>
            </p:cNvGrpSpPr>
            <p:nvPr/>
          </p:nvGrpSpPr>
          <p:grpSpPr bwMode="auto">
            <a:xfrm>
              <a:off x="5126" y="8014"/>
              <a:ext cx="1455" cy="189"/>
              <a:chOff x="3316" y="2500"/>
              <a:chExt cx="1048" cy="136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3316" y="2500"/>
                <a:ext cx="184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4622" name="Rectangle 46"/>
              <p:cNvSpPr>
                <a:spLocks noChangeArrowheads="1"/>
              </p:cNvSpPr>
              <p:nvPr/>
            </p:nvSpPr>
            <p:spPr bwMode="auto">
              <a:xfrm>
                <a:off x="3892" y="2500"/>
                <a:ext cx="184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4621" name="Rectangle 45"/>
              <p:cNvSpPr>
                <a:spLocks noChangeArrowheads="1"/>
              </p:cNvSpPr>
              <p:nvPr/>
            </p:nvSpPr>
            <p:spPr bwMode="auto">
              <a:xfrm>
                <a:off x="3604" y="2500"/>
                <a:ext cx="184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4620" name="Rectangle 44"/>
              <p:cNvSpPr>
                <a:spLocks noChangeArrowheads="1"/>
              </p:cNvSpPr>
              <p:nvPr/>
            </p:nvSpPr>
            <p:spPr bwMode="auto">
              <a:xfrm>
                <a:off x="4180" y="2500"/>
                <a:ext cx="184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24618" name="Line 42"/>
            <p:cNvSpPr>
              <a:spLocks noChangeShapeType="1"/>
            </p:cNvSpPr>
            <p:nvPr/>
          </p:nvSpPr>
          <p:spPr bwMode="auto">
            <a:xfrm flipV="1">
              <a:off x="3921" y="7875"/>
              <a:ext cx="0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17" name="Line 41"/>
            <p:cNvSpPr>
              <a:spLocks noChangeShapeType="1"/>
            </p:cNvSpPr>
            <p:nvPr/>
          </p:nvSpPr>
          <p:spPr bwMode="auto">
            <a:xfrm>
              <a:off x="3921" y="7875"/>
              <a:ext cx="12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16" name="Line 40"/>
            <p:cNvSpPr>
              <a:spLocks noChangeShapeType="1"/>
            </p:cNvSpPr>
            <p:nvPr/>
          </p:nvSpPr>
          <p:spPr bwMode="auto">
            <a:xfrm>
              <a:off x="5187" y="7875"/>
              <a:ext cx="0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15" name="Line 39"/>
            <p:cNvSpPr>
              <a:spLocks noChangeShapeType="1"/>
            </p:cNvSpPr>
            <p:nvPr/>
          </p:nvSpPr>
          <p:spPr bwMode="auto">
            <a:xfrm>
              <a:off x="3654" y="7809"/>
              <a:ext cx="19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14" name="Line 38"/>
            <p:cNvSpPr>
              <a:spLocks noChangeShapeType="1"/>
            </p:cNvSpPr>
            <p:nvPr/>
          </p:nvSpPr>
          <p:spPr bwMode="auto">
            <a:xfrm>
              <a:off x="3387" y="7742"/>
              <a:ext cx="2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>
              <a:off x="3187" y="7676"/>
              <a:ext cx="3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>
              <a:off x="3187" y="7676"/>
              <a:ext cx="0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11" name="Line 35"/>
            <p:cNvSpPr>
              <a:spLocks noChangeShapeType="1"/>
            </p:cNvSpPr>
            <p:nvPr/>
          </p:nvSpPr>
          <p:spPr bwMode="auto">
            <a:xfrm>
              <a:off x="6387" y="7676"/>
              <a:ext cx="0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10" name="Line 34"/>
            <p:cNvSpPr>
              <a:spLocks noChangeShapeType="1"/>
            </p:cNvSpPr>
            <p:nvPr/>
          </p:nvSpPr>
          <p:spPr bwMode="auto">
            <a:xfrm>
              <a:off x="5987" y="7742"/>
              <a:ext cx="0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09" name="Line 33"/>
            <p:cNvSpPr>
              <a:spLocks noChangeShapeType="1"/>
            </p:cNvSpPr>
            <p:nvPr/>
          </p:nvSpPr>
          <p:spPr bwMode="auto">
            <a:xfrm>
              <a:off x="3387" y="7742"/>
              <a:ext cx="0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08" name="Line 32"/>
            <p:cNvSpPr>
              <a:spLocks noChangeShapeType="1"/>
            </p:cNvSpPr>
            <p:nvPr/>
          </p:nvSpPr>
          <p:spPr bwMode="auto">
            <a:xfrm>
              <a:off x="3654" y="7809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07" name="Line 31"/>
            <p:cNvSpPr>
              <a:spLocks noChangeShapeType="1"/>
            </p:cNvSpPr>
            <p:nvPr/>
          </p:nvSpPr>
          <p:spPr bwMode="auto">
            <a:xfrm>
              <a:off x="5587" y="7809"/>
              <a:ext cx="0" cy="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06" name="Line 30"/>
            <p:cNvSpPr>
              <a:spLocks noChangeShapeType="1"/>
            </p:cNvSpPr>
            <p:nvPr/>
          </p:nvSpPr>
          <p:spPr bwMode="auto">
            <a:xfrm flipV="1">
              <a:off x="2921" y="8275"/>
              <a:ext cx="0" cy="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5107" y="8461"/>
              <a:ext cx="84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203" tIns="25601" rIns="51203" bIns="2560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workers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3737" y="9785"/>
              <a:ext cx="2291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0850" tIns="25425" rIns="50850" bIns="254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(a) Dispatcher model   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599" name="Group 23"/>
            <p:cNvGrpSpPr>
              <a:grpSpLocks/>
            </p:cNvGrpSpPr>
            <p:nvPr/>
          </p:nvGrpSpPr>
          <p:grpSpPr bwMode="auto">
            <a:xfrm>
              <a:off x="8271" y="7958"/>
              <a:ext cx="1455" cy="190"/>
              <a:chOff x="2020" y="1060"/>
              <a:chExt cx="1048" cy="136"/>
            </a:xfrm>
          </p:grpSpPr>
          <p:sp>
            <p:nvSpPr>
              <p:cNvPr id="24603" name="Rectangle 27"/>
              <p:cNvSpPr>
                <a:spLocks noChangeArrowheads="1"/>
              </p:cNvSpPr>
              <p:nvPr/>
            </p:nvSpPr>
            <p:spPr bwMode="auto">
              <a:xfrm>
                <a:off x="2020" y="1060"/>
                <a:ext cx="184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4602" name="Rectangle 26"/>
              <p:cNvSpPr>
                <a:spLocks noChangeArrowheads="1"/>
              </p:cNvSpPr>
              <p:nvPr/>
            </p:nvSpPr>
            <p:spPr bwMode="auto">
              <a:xfrm>
                <a:off x="2596" y="1060"/>
                <a:ext cx="184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4601" name="Rectangle 25"/>
              <p:cNvSpPr>
                <a:spLocks noChangeArrowheads="1"/>
              </p:cNvSpPr>
              <p:nvPr/>
            </p:nvSpPr>
            <p:spPr bwMode="auto">
              <a:xfrm>
                <a:off x="2308" y="1060"/>
                <a:ext cx="184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4600" name="Rectangle 24"/>
              <p:cNvSpPr>
                <a:spLocks noChangeArrowheads="1"/>
              </p:cNvSpPr>
              <p:nvPr/>
            </p:nvSpPr>
            <p:spPr bwMode="auto">
              <a:xfrm>
                <a:off x="2884" y="1060"/>
                <a:ext cx="184" cy="136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8537" y="8425"/>
              <a:ext cx="789" cy="65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8553" y="8472"/>
              <a:ext cx="1041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203" tIns="25601" rIns="51203" bIns="2560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request queue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6" name="Arc 20"/>
            <p:cNvSpPr>
              <a:spLocks/>
            </p:cNvSpPr>
            <p:nvPr/>
          </p:nvSpPr>
          <p:spPr bwMode="auto">
            <a:xfrm>
              <a:off x="8400" y="8153"/>
              <a:ext cx="133" cy="40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95" name="Arc 19"/>
            <p:cNvSpPr>
              <a:spLocks/>
            </p:cNvSpPr>
            <p:nvPr/>
          </p:nvSpPr>
          <p:spPr bwMode="auto">
            <a:xfrm>
              <a:off x="9331" y="8153"/>
              <a:ext cx="267" cy="46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stealth" w="med" len="med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94" name="Line 18"/>
            <p:cNvSpPr>
              <a:spLocks noChangeShapeType="1"/>
            </p:cNvSpPr>
            <p:nvPr/>
          </p:nvSpPr>
          <p:spPr bwMode="auto">
            <a:xfrm flipV="1">
              <a:off x="9131" y="8153"/>
              <a:ext cx="67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H="1" flipV="1">
              <a:off x="8731" y="8153"/>
              <a:ext cx="67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4598" y="11001"/>
              <a:ext cx="789" cy="65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91" name="Rectangle 15"/>
            <p:cNvSpPr>
              <a:spLocks noChangeArrowheads="1"/>
            </p:cNvSpPr>
            <p:nvPr/>
          </p:nvSpPr>
          <p:spPr bwMode="auto">
            <a:xfrm>
              <a:off x="4603" y="11059"/>
              <a:ext cx="104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1203" tIns="25601" rIns="51203" bIns="2560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request queue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5665" y="10467"/>
              <a:ext cx="256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98" y="10467"/>
              <a:ext cx="256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265" y="10467"/>
              <a:ext cx="256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7398" y="10467"/>
              <a:ext cx="256" cy="1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V="1">
              <a:off x="4993" y="10595"/>
              <a:ext cx="0" cy="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4993" y="10595"/>
              <a:ext cx="66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5926" y="10595"/>
              <a:ext cx="33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>
              <a:off x="6526" y="10595"/>
              <a:ext cx="2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7126" y="10528"/>
              <a:ext cx="2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7834" y="9785"/>
              <a:ext cx="1673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0850" tIns="25425" rIns="50850" bIns="254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(b) Team model  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5231" y="11875"/>
              <a:ext cx="2162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0850" tIns="25425" rIns="50850" bIns="254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(c) Pipelined model  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79" name="Text Box 3"/>
            <p:cNvSpPr txBox="1">
              <a:spLocks noChangeArrowheads="1"/>
            </p:cNvSpPr>
            <p:nvPr/>
          </p:nvSpPr>
          <p:spPr bwMode="auto">
            <a:xfrm>
              <a:off x="6185" y="10810"/>
              <a:ext cx="737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0850" tIns="25425" rIns="50850" bIns="254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stages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78" name="Text Box 2"/>
            <p:cNvSpPr txBox="1">
              <a:spLocks noChangeArrowheads="1"/>
            </p:cNvSpPr>
            <p:nvPr/>
          </p:nvSpPr>
          <p:spPr bwMode="auto">
            <a:xfrm>
              <a:off x="8466" y="7461"/>
              <a:ext cx="1260" cy="35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members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12.6 POSIX </a:t>
            </a:r>
            <a:r>
              <a:rPr lang="en-US" dirty="0" err="1" smtClean="0"/>
              <a:t>pthreads</a:t>
            </a:r>
            <a:r>
              <a:rPr lang="en-US" dirty="0" smtClean="0"/>
              <a:t> library calls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6356"/>
          </a:xfrm>
        </p:spPr>
        <p:txBody>
          <a:bodyPr>
            <a:noAutofit/>
          </a:bodyPr>
          <a:lstStyle/>
          <a:p>
            <a:pPr>
              <a:buNone/>
              <a:tabLst>
                <a:tab pos="3460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pthread_mutex_init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 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pthread_mutex-attr_t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mutexattr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pthread_cond_init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pthread_cond_t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pthread_condattr_t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cond_attr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pthread_create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*thread,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pthread_attr_t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 void *(*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start_routine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)(void *),  void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pthread_kill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thread,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signo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pthread_join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 void **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thread_return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(void);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pthread_mutex_lock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pthread_mutex_unlock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pthread_cond_wait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pthread_cond_t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 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pthread_cond_signal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pthread_cond_t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pthread_cond_broadcast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pthread_cond_t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tabLst>
                <a:tab pos="346075" algn="l"/>
              </a:tabLst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pthread_exit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(void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retval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12.7 OS support for threads</a:t>
            </a:r>
            <a:endParaRPr lang="en-US" dirty="0"/>
          </a:p>
        </p:txBody>
      </p:sp>
      <p:pic>
        <p:nvPicPr>
          <p:cNvPr id="22529" name="Object 1"/>
          <p:cNvPicPr>
            <a:picLocks noChangeAspect="1" noChangeArrowheads="1"/>
          </p:cNvPicPr>
          <p:nvPr/>
        </p:nvPicPr>
        <p:blipFill>
          <a:blip r:embed="rId2"/>
          <a:srcRect l="-1723" b="-655"/>
          <a:stretch>
            <a:fillRect/>
          </a:stretch>
        </p:blipFill>
        <p:spPr bwMode="auto">
          <a:xfrm>
            <a:off x="1237785" y="1660138"/>
            <a:ext cx="6668430" cy="157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Object 2"/>
          <p:cNvPicPr>
            <a:picLocks noChangeAspect="1" noChangeArrowheads="1"/>
          </p:cNvPicPr>
          <p:nvPr/>
        </p:nvPicPr>
        <p:blipFill>
          <a:blip r:embed="rId3"/>
          <a:srcRect l="-1881" t="-3947" b="-359"/>
          <a:stretch>
            <a:fillRect/>
          </a:stretch>
        </p:blipFill>
        <p:spPr bwMode="auto">
          <a:xfrm>
            <a:off x="1388327" y="3614622"/>
            <a:ext cx="6367347" cy="284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12.7 OS support for threads</a:t>
            </a:r>
            <a:endParaRPr lang="en-US" dirty="0"/>
          </a:p>
        </p:txBody>
      </p:sp>
      <p:pic>
        <p:nvPicPr>
          <p:cNvPr id="95234" name="Object 3"/>
          <p:cNvPicPr>
            <a:picLocks noChangeAspect="1" noChangeArrowheads="1"/>
          </p:cNvPicPr>
          <p:nvPr/>
        </p:nvPicPr>
        <p:blipFill>
          <a:blip r:embed="rId2"/>
          <a:srcRect l="-1563" t="-3966" b="-360"/>
          <a:stretch>
            <a:fillRect/>
          </a:stretch>
        </p:blipFill>
        <p:spPr bwMode="auto">
          <a:xfrm>
            <a:off x="775010" y="2142146"/>
            <a:ext cx="7593980" cy="337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12.7 OS support for threads</a:t>
            </a:r>
            <a:endParaRPr lang="en-US" dirty="0"/>
          </a:p>
        </p:txBody>
      </p:sp>
      <p:grpSp>
        <p:nvGrpSpPr>
          <p:cNvPr id="96258" name="Group 2"/>
          <p:cNvGrpSpPr>
            <a:grpSpLocks noChangeAspect="1"/>
          </p:cNvGrpSpPr>
          <p:nvPr/>
        </p:nvGrpSpPr>
        <p:grpSpPr bwMode="auto">
          <a:xfrm>
            <a:off x="703022" y="1741017"/>
            <a:ext cx="5743099" cy="3270376"/>
            <a:chOff x="3012" y="-1302"/>
            <a:chExt cx="7150" cy="4187"/>
          </a:xfrm>
        </p:grpSpPr>
        <p:sp>
          <p:nvSpPr>
            <p:cNvPr id="96259" name="AutoShape 3"/>
            <p:cNvSpPr>
              <a:spLocks noChangeAspect="1" noChangeArrowheads="1"/>
            </p:cNvSpPr>
            <p:nvPr/>
          </p:nvSpPr>
          <p:spPr bwMode="auto">
            <a:xfrm>
              <a:off x="3012" y="-1302"/>
              <a:ext cx="7150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60" name="Rectangle 4"/>
            <p:cNvSpPr>
              <a:spLocks noChangeArrowheads="1"/>
            </p:cNvSpPr>
            <p:nvPr/>
          </p:nvSpPr>
          <p:spPr bwMode="auto">
            <a:xfrm>
              <a:off x="3208" y="-1302"/>
              <a:ext cx="1183" cy="358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61" name="Line 5"/>
            <p:cNvSpPr>
              <a:spLocks noChangeShapeType="1"/>
            </p:cNvSpPr>
            <p:nvPr/>
          </p:nvSpPr>
          <p:spPr bwMode="auto">
            <a:xfrm>
              <a:off x="3200" y="-436"/>
              <a:ext cx="11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3200" y="455"/>
              <a:ext cx="11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>
              <a:off x="3200" y="1261"/>
              <a:ext cx="11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64" name="Rectangle 8"/>
            <p:cNvSpPr>
              <a:spLocks noChangeArrowheads="1"/>
            </p:cNvSpPr>
            <p:nvPr/>
          </p:nvSpPr>
          <p:spPr bwMode="auto">
            <a:xfrm>
              <a:off x="3012" y="2474"/>
              <a:ext cx="3376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9977" tIns="34989" rIns="69977" bIns="349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(a) Single threaded process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process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65" name="Rectangle 9"/>
            <p:cNvSpPr>
              <a:spLocks noChangeArrowheads="1"/>
            </p:cNvSpPr>
            <p:nvPr/>
          </p:nvSpPr>
          <p:spPr bwMode="auto">
            <a:xfrm>
              <a:off x="6508" y="-1302"/>
              <a:ext cx="3571" cy="358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66" name="Line 10"/>
            <p:cNvSpPr>
              <a:spLocks noChangeShapeType="1"/>
            </p:cNvSpPr>
            <p:nvPr/>
          </p:nvSpPr>
          <p:spPr bwMode="auto">
            <a:xfrm>
              <a:off x="6500" y="-282"/>
              <a:ext cx="35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67" name="Line 11"/>
            <p:cNvSpPr>
              <a:spLocks noChangeShapeType="1"/>
            </p:cNvSpPr>
            <p:nvPr/>
          </p:nvSpPr>
          <p:spPr bwMode="auto">
            <a:xfrm>
              <a:off x="6500" y="644"/>
              <a:ext cx="35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68" name="Line 12"/>
            <p:cNvSpPr>
              <a:spLocks noChangeShapeType="1"/>
            </p:cNvSpPr>
            <p:nvPr/>
          </p:nvSpPr>
          <p:spPr bwMode="auto">
            <a:xfrm>
              <a:off x="6500" y="1466"/>
              <a:ext cx="35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69" name="Rectangle 13"/>
            <p:cNvSpPr>
              <a:spLocks noChangeArrowheads="1"/>
            </p:cNvSpPr>
            <p:nvPr/>
          </p:nvSpPr>
          <p:spPr bwMode="auto">
            <a:xfrm>
              <a:off x="6733" y="2474"/>
              <a:ext cx="3270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69977" tIns="34989" rIns="69977" bIns="3498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(b) Multi threaded process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0" name="Line 14"/>
            <p:cNvSpPr>
              <a:spLocks noChangeShapeType="1"/>
            </p:cNvSpPr>
            <p:nvPr/>
          </p:nvSpPr>
          <p:spPr bwMode="auto">
            <a:xfrm>
              <a:off x="7433" y="-1302"/>
              <a:ext cx="0" cy="10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71" name="Line 15"/>
            <p:cNvSpPr>
              <a:spLocks noChangeShapeType="1"/>
            </p:cNvSpPr>
            <p:nvPr/>
          </p:nvSpPr>
          <p:spPr bwMode="auto">
            <a:xfrm>
              <a:off x="8350" y="-1302"/>
              <a:ext cx="0" cy="10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72" name="Line 16"/>
            <p:cNvSpPr>
              <a:spLocks noChangeShapeType="1"/>
            </p:cNvSpPr>
            <p:nvPr/>
          </p:nvSpPr>
          <p:spPr bwMode="auto">
            <a:xfrm>
              <a:off x="9200" y="-1302"/>
              <a:ext cx="0" cy="10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3412" y="1604"/>
              <a:ext cx="912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494" tIns="34747" rIns="69494" bIns="34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code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7704" y="1706"/>
              <a:ext cx="91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494" tIns="34747" rIns="69494" bIns="34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code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5" name="Text Box 19"/>
            <p:cNvSpPr txBox="1">
              <a:spLocks noChangeArrowheads="1"/>
            </p:cNvSpPr>
            <p:nvPr/>
          </p:nvSpPr>
          <p:spPr bwMode="auto">
            <a:xfrm>
              <a:off x="3337" y="644"/>
              <a:ext cx="105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494" tIns="34747" rIns="69494" bIns="34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global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7645" y="849"/>
              <a:ext cx="1054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494" tIns="34747" rIns="69494" bIns="34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global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3412" y="-273"/>
              <a:ext cx="912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494" tIns="34747" rIns="69494" bIns="34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heap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7712" y="-68"/>
              <a:ext cx="91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494" tIns="34747" rIns="69494" bIns="34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heap 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3412" y="-1089"/>
              <a:ext cx="900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494" tIns="34747" rIns="69494" bIns="34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stack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6508" y="-987"/>
              <a:ext cx="102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494" tIns="34747" rIns="69494" bIns="34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stack1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81" name="Text Box 25"/>
            <p:cNvSpPr txBox="1">
              <a:spLocks noChangeArrowheads="1"/>
            </p:cNvSpPr>
            <p:nvPr/>
          </p:nvSpPr>
          <p:spPr bwMode="auto">
            <a:xfrm>
              <a:off x="7408" y="-987"/>
              <a:ext cx="102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494" tIns="34747" rIns="69494" bIns="34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stack2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8308" y="-987"/>
              <a:ext cx="102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494" tIns="34747" rIns="69494" bIns="34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stack3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9133" y="-987"/>
              <a:ext cx="102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69494" tIns="34747" rIns="69494" bIns="3474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stack4 </a:t>
              </a:r>
              <a:endPara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6284" name="Picture 28" descr="cactus-pla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7124" y="1741017"/>
            <a:ext cx="1367103" cy="207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6893675" y="4685860"/>
            <a:ext cx="1603191" cy="56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(c) Cactus Plant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12.7.1 User level threads</a:t>
            </a:r>
            <a:endParaRPr lang="en-US" dirty="0"/>
          </a:p>
        </p:txBody>
      </p:sp>
      <p:pic>
        <p:nvPicPr>
          <p:cNvPr id="21505" name="Object 5"/>
          <p:cNvPicPr>
            <a:picLocks noChangeArrowheads="1"/>
          </p:cNvPicPr>
          <p:nvPr/>
        </p:nvPicPr>
        <p:blipFill>
          <a:blip r:embed="rId2"/>
          <a:srcRect t="-3255" b="-296"/>
          <a:stretch>
            <a:fillRect/>
          </a:stretch>
        </p:blipFill>
        <p:spPr bwMode="auto">
          <a:xfrm>
            <a:off x="911225" y="1417637"/>
            <a:ext cx="7218014" cy="45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12.7.1 User level threads</a:t>
            </a:r>
            <a:endParaRPr lang="en-US" dirty="0"/>
          </a:p>
        </p:txBody>
      </p:sp>
      <p:pic>
        <p:nvPicPr>
          <p:cNvPr id="97282" name="Object 7"/>
          <p:cNvPicPr>
            <a:picLocks noChangeArrowheads="1"/>
          </p:cNvPicPr>
          <p:nvPr/>
        </p:nvPicPr>
        <p:blipFill>
          <a:blip r:embed="rId2"/>
          <a:srcRect l="-1244" t="-2753" b="-287"/>
          <a:stretch>
            <a:fillRect/>
          </a:stretch>
        </p:blipFill>
        <p:spPr bwMode="auto">
          <a:xfrm>
            <a:off x="635619" y="1711324"/>
            <a:ext cx="7571679" cy="4444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12.1 Why Multithreading?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Better, more abstract, more modular way of solving a problem</a:t>
            </a:r>
          </a:p>
          <a:p>
            <a:r>
              <a:rPr lang="en-US" dirty="0" smtClean="0"/>
              <a:t>Separate computation from I/O</a:t>
            </a:r>
          </a:p>
          <a:p>
            <a:r>
              <a:rPr lang="en-US" dirty="0" smtClean="0"/>
              <a:t>Take advantage of multiprocessors</a:t>
            </a:r>
            <a:endParaRPr lang="en-US" dirty="0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85" name="Object 1"/>
          <p:cNvPicPr>
            <a:picLocks noChangeAspect="1" noChangeArrowheads="1"/>
          </p:cNvPicPr>
          <p:nvPr/>
        </p:nvPicPr>
        <p:blipFill>
          <a:blip r:embed="rId2"/>
          <a:srcRect t="-6052" b="-432"/>
          <a:stretch>
            <a:fillRect/>
          </a:stretch>
        </p:blipFill>
        <p:spPr bwMode="auto">
          <a:xfrm>
            <a:off x="2383005" y="4147457"/>
            <a:ext cx="6303795" cy="238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12.7.2 Kernel level threads</a:t>
            </a:r>
            <a:endParaRPr lang="en-US" dirty="0"/>
          </a:p>
        </p:txBody>
      </p:sp>
      <p:pic>
        <p:nvPicPr>
          <p:cNvPr id="20481" name="Object 8"/>
          <p:cNvPicPr>
            <a:picLocks noChangeArrowheads="1"/>
          </p:cNvPicPr>
          <p:nvPr/>
        </p:nvPicPr>
        <p:blipFill>
          <a:blip r:embed="rId2"/>
          <a:srcRect l="-1353" t="-2803" b="-146"/>
          <a:stretch>
            <a:fillRect/>
          </a:stretch>
        </p:blipFill>
        <p:spPr bwMode="auto">
          <a:xfrm>
            <a:off x="595002" y="1417636"/>
            <a:ext cx="7924529" cy="500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12.7.3 Solaris threads: An example of kernel level threads</a:t>
            </a:r>
            <a:endParaRPr lang="en-US" dirty="0"/>
          </a:p>
        </p:txBody>
      </p:sp>
      <p:pic>
        <p:nvPicPr>
          <p:cNvPr id="19457" name="Object 9"/>
          <p:cNvPicPr>
            <a:picLocks noChangeArrowheads="1"/>
          </p:cNvPicPr>
          <p:nvPr/>
        </p:nvPicPr>
        <p:blipFill>
          <a:blip r:embed="rId2"/>
          <a:srcRect l="-1244" t="-2472" b="-162"/>
          <a:stretch>
            <a:fillRect/>
          </a:stretch>
        </p:blipFill>
        <p:spPr bwMode="auto">
          <a:xfrm>
            <a:off x="873782" y="1672490"/>
            <a:ext cx="7077036" cy="4627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12.7.4 Threads and libraries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Version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45327" y="2174875"/>
            <a:ext cx="4252061" cy="3951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size){                      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. . .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memory_pointer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Thread Safe Version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0555" cy="39512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mutex_lock_type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*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thread_mutex_lock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. . .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. . .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thread_mutex_unlock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cs_mutex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return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memory_pointer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         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12.8 Hardware support for multithreading in a </a:t>
            </a:r>
            <a:r>
              <a:rPr lang="en-US" dirty="0" err="1" smtClean="0"/>
              <a:t>uniprocessor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Thread creation and termination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Communication among threads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Synchronization among threads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12.8.1 Thread creation, termination, and communication among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Threads of a process share same page table.  </a:t>
            </a:r>
          </a:p>
          <a:p>
            <a:r>
              <a:rPr lang="en-US" dirty="0" err="1" smtClean="0"/>
              <a:t>Uniprocessor</a:t>
            </a:r>
            <a:r>
              <a:rPr lang="en-US" dirty="0" smtClean="0"/>
              <a:t>: Each process has a unique page table.  </a:t>
            </a:r>
          </a:p>
          <a:p>
            <a:r>
              <a:rPr lang="en-US" dirty="0" smtClean="0"/>
              <a:t>On thread context switch within the same process</a:t>
            </a:r>
          </a:p>
          <a:p>
            <a:pPr lvl="1"/>
            <a:r>
              <a:rPr lang="en-US" dirty="0" smtClean="0"/>
              <a:t>No change to the TLB or the caches since all the memory mapping and contents of the caches remain relevant for the new thread.  </a:t>
            </a:r>
          </a:p>
          <a:p>
            <a:r>
              <a:rPr lang="en-US" dirty="0" smtClean="0"/>
              <a:t>Thus, creation and termination of threads, or communication among the threads do not require any special hardware support.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12.8.2 Inter-thread synchronization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70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Lock: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mem_lock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== 0)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mem_lock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1;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else 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	    block the thread;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 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Unlock: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mem_lock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Lock and unlock algorithms must be atomic</a:t>
            </a:r>
          </a:p>
          <a:p>
            <a:pPr lvl="0"/>
            <a:r>
              <a:rPr lang="en-US" sz="2400" dirty="0" smtClean="0">
                <a:cs typeface="Courier New" pitchFamily="49" charset="0"/>
              </a:rPr>
              <a:t>Datapath actions necessary</a:t>
            </a:r>
          </a:p>
          <a:p>
            <a:pPr lvl="1"/>
            <a:r>
              <a:rPr lang="en-US" sz="2000" dirty="0" smtClean="0"/>
              <a:t>Read a memory location</a:t>
            </a:r>
          </a:p>
          <a:p>
            <a:pPr lvl="1"/>
            <a:r>
              <a:rPr lang="en-US" sz="2000" dirty="0" smtClean="0"/>
              <a:t>Test if the value read is 0</a:t>
            </a:r>
          </a:p>
          <a:p>
            <a:pPr lvl="1"/>
            <a:r>
              <a:rPr lang="en-US" sz="2000" dirty="0" smtClean="0"/>
              <a:t>Set the memory location to 1</a:t>
            </a:r>
            <a:endParaRPr lang="en-US" sz="20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12.8.3 An atomic </a:t>
            </a:r>
            <a:r>
              <a:rPr lang="en-US" sz="3600" dirty="0" err="1" smtClean="0"/>
              <a:t>test_and_set</a:t>
            </a:r>
            <a:r>
              <a:rPr lang="en-US" sz="3600" dirty="0" smtClean="0"/>
              <a:t> instruction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we add the following instruction</a:t>
            </a:r>
          </a:p>
          <a:p>
            <a:r>
              <a:rPr lang="en-US" b="1" dirty="0" err="1" smtClean="0"/>
              <a:t>Test_And_Set</a:t>
            </a:r>
            <a:r>
              <a:rPr lang="en-US" b="1" dirty="0" smtClean="0"/>
              <a:t> Rx memory-location</a:t>
            </a:r>
            <a:endParaRPr lang="en-US" dirty="0" smtClean="0"/>
          </a:p>
          <a:p>
            <a:r>
              <a:rPr lang="en-US" dirty="0" smtClean="0"/>
              <a:t>Perform the following atomically:</a:t>
            </a:r>
          </a:p>
          <a:p>
            <a:pPr lvl="1"/>
            <a:r>
              <a:rPr lang="en-US" dirty="0" smtClean="0"/>
              <a:t>Read the current value of memory-location into some processor register (Rx) </a:t>
            </a:r>
          </a:p>
          <a:p>
            <a:pPr lvl="1"/>
            <a:r>
              <a:rPr lang="en-US" dirty="0" smtClean="0"/>
              <a:t>Set the memory-location to a 1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12.8.3 An atomic </a:t>
            </a:r>
            <a:r>
              <a:rPr lang="en-US" sz="3600" dirty="0" err="1" smtClean="0"/>
              <a:t>test_and_set</a:t>
            </a:r>
            <a:r>
              <a:rPr lang="en-US" sz="3600" dirty="0" smtClean="0"/>
              <a:t> instruction</a:t>
            </a: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</a:t>
            </a:r>
            <a:r>
              <a:rPr lang="en-US" dirty="0" err="1" smtClean="0"/>
              <a:t>mutex</a:t>
            </a:r>
            <a:r>
              <a:rPr lang="en-US" dirty="0" smtClean="0"/>
              <a:t> is unlocked (=0)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test_and_set</a:t>
            </a:r>
            <a:r>
              <a:rPr lang="en-US" dirty="0" smtClean="0"/>
              <a:t> will return 0 which will mean you have the </a:t>
            </a:r>
            <a:r>
              <a:rPr lang="en-US" dirty="0" err="1" smtClean="0"/>
              <a:t>mutex</a:t>
            </a:r>
            <a:r>
              <a:rPr lang="en-US" dirty="0" smtClean="0"/>
              <a:t> lock</a:t>
            </a:r>
          </a:p>
          <a:p>
            <a:r>
              <a:rPr lang="en-US" dirty="0" smtClean="0"/>
              <a:t>It will also set the </a:t>
            </a:r>
            <a:r>
              <a:rPr lang="en-US" dirty="0" err="1" smtClean="0"/>
              <a:t>mutex</a:t>
            </a:r>
            <a:r>
              <a:rPr lang="en-US" dirty="0" smtClean="0"/>
              <a:t> variable to 1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if the </a:t>
            </a:r>
            <a:r>
              <a:rPr lang="en-US" dirty="0" err="1" smtClean="0"/>
              <a:t>mutex</a:t>
            </a:r>
            <a:r>
              <a:rPr lang="en-US" dirty="0" smtClean="0"/>
              <a:t> is locked (=1)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test_and_set</a:t>
            </a:r>
            <a:r>
              <a:rPr lang="en-US" dirty="0" smtClean="0"/>
              <a:t> will return 1 which will mean you don't have the </a:t>
            </a:r>
            <a:r>
              <a:rPr lang="en-US" dirty="0" err="1" smtClean="0"/>
              <a:t>mutex</a:t>
            </a:r>
            <a:r>
              <a:rPr lang="en-US" dirty="0" smtClean="0"/>
              <a:t> lock</a:t>
            </a:r>
          </a:p>
          <a:p>
            <a:r>
              <a:rPr lang="en-US" dirty="0" smtClean="0"/>
              <a:t>It will also set the </a:t>
            </a:r>
            <a:r>
              <a:rPr lang="en-US" dirty="0" err="1" smtClean="0"/>
              <a:t>mutex</a:t>
            </a:r>
            <a:r>
              <a:rPr lang="en-US" dirty="0" smtClean="0"/>
              <a:t> variable to 1 (which is what it was anyway)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12.8.4 Lock algorithm with </a:t>
            </a:r>
            <a:r>
              <a:rPr lang="en-US" dirty="0" err="1" smtClean="0"/>
              <a:t>test_and_set</a:t>
            </a:r>
            <a:r>
              <a:rPr lang="en-US" dirty="0" smtClean="0"/>
              <a:t> instruction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754351" cy="452596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#define SUCCESS 0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#define FAILURE 1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unlock(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L)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L = 0;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return(SUCCESS);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211551" y="1600200"/>
            <a:ext cx="5475249" cy="49678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lock(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L) 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X;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while ( (X = test-and-set (L)) == FAILURE ) 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/* current value of L is 1 implying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* that the lock is currently in use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*/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block_the_thread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/* Threads library puts thread in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* queue; when lock is released it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* allows this thread to check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* availability of lock again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*/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/* Falling out of while loop implies that lock </a:t>
            </a: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*attempt was successful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*/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return(SUCCESS);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12.9 Multiprocessors</a:t>
            </a:r>
            <a:endParaRPr lang="en-US" dirty="0"/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289" name="Group 1"/>
          <p:cNvGrpSpPr>
            <a:grpSpLocks noChangeAspect="1"/>
          </p:cNvGrpSpPr>
          <p:nvPr/>
        </p:nvGrpSpPr>
        <p:grpSpPr bwMode="auto">
          <a:xfrm>
            <a:off x="863033" y="1501874"/>
            <a:ext cx="6359305" cy="3258163"/>
            <a:chOff x="3108" y="1794"/>
            <a:chExt cx="9400" cy="4952"/>
          </a:xfrm>
        </p:grpSpPr>
        <p:sp>
          <p:nvSpPr>
            <p:cNvPr id="12311" name="AutoShape 23"/>
            <p:cNvSpPr>
              <a:spLocks noChangeAspect="1" noChangeArrowheads="1" noTextEdit="1"/>
            </p:cNvSpPr>
            <p:nvPr/>
          </p:nvSpPr>
          <p:spPr bwMode="auto">
            <a:xfrm>
              <a:off x="3108" y="1794"/>
              <a:ext cx="9400" cy="495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5208" y="1794"/>
              <a:ext cx="2817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5621" y="2237"/>
              <a:ext cx="2119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Memory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8" name="Oval 20"/>
            <p:cNvSpPr>
              <a:spLocks noChangeArrowheads="1"/>
            </p:cNvSpPr>
            <p:nvPr/>
          </p:nvSpPr>
          <p:spPr bwMode="auto">
            <a:xfrm>
              <a:off x="3475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07" name="Text Box 19"/>
            <p:cNvSpPr txBox="1">
              <a:spLocks noChangeArrowheads="1"/>
            </p:cNvSpPr>
            <p:nvPr/>
          </p:nvSpPr>
          <p:spPr bwMode="auto">
            <a:xfrm>
              <a:off x="3687" y="5906"/>
              <a:ext cx="8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4908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05" name="Text Box 17"/>
            <p:cNvSpPr txBox="1">
              <a:spLocks noChangeArrowheads="1"/>
            </p:cNvSpPr>
            <p:nvPr/>
          </p:nvSpPr>
          <p:spPr bwMode="auto">
            <a:xfrm>
              <a:off x="5121" y="5906"/>
              <a:ext cx="8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6841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7054" y="5906"/>
              <a:ext cx="8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2" name="Oval 14"/>
            <p:cNvSpPr>
              <a:spLocks noChangeArrowheads="1"/>
            </p:cNvSpPr>
            <p:nvPr/>
          </p:nvSpPr>
          <p:spPr bwMode="auto">
            <a:xfrm>
              <a:off x="8275" y="5497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8487" y="5906"/>
              <a:ext cx="86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0" name="Text Box 12"/>
            <p:cNvSpPr txBox="1">
              <a:spLocks noChangeArrowheads="1"/>
            </p:cNvSpPr>
            <p:nvPr/>
          </p:nvSpPr>
          <p:spPr bwMode="auto">
            <a:xfrm>
              <a:off x="6121" y="5819"/>
              <a:ext cx="69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. . .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10125" y="5512"/>
              <a:ext cx="1723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8" name="Text Box 10"/>
            <p:cNvSpPr txBox="1">
              <a:spLocks noChangeArrowheads="1"/>
            </p:cNvSpPr>
            <p:nvPr/>
          </p:nvSpPr>
          <p:spPr bwMode="auto">
            <a:xfrm>
              <a:off x="10175" y="5906"/>
              <a:ext cx="172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Input/output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 flipV="1">
              <a:off x="3108" y="4246"/>
              <a:ext cx="9400" cy="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6" name="Line 8"/>
            <p:cNvSpPr>
              <a:spLocks noChangeShapeType="1"/>
            </p:cNvSpPr>
            <p:nvPr/>
          </p:nvSpPr>
          <p:spPr bwMode="auto">
            <a:xfrm>
              <a:off x="4058" y="4263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5" name="Line 7"/>
            <p:cNvSpPr>
              <a:spLocks noChangeShapeType="1"/>
            </p:cNvSpPr>
            <p:nvPr/>
          </p:nvSpPr>
          <p:spPr bwMode="auto">
            <a:xfrm>
              <a:off x="5475" y="4246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6575" y="3028"/>
              <a:ext cx="0" cy="1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7425" y="4246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8841" y="4263"/>
              <a:ext cx="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1" name="Line 3"/>
            <p:cNvSpPr>
              <a:spLocks noChangeShapeType="1"/>
            </p:cNvSpPr>
            <p:nvPr/>
          </p:nvSpPr>
          <p:spPr bwMode="auto">
            <a:xfrm>
              <a:off x="10958" y="4246"/>
              <a:ext cx="0" cy="1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290" name="Text Box 2"/>
            <p:cNvSpPr txBox="1">
              <a:spLocks noChangeArrowheads="1"/>
            </p:cNvSpPr>
            <p:nvPr/>
          </p:nvSpPr>
          <p:spPr bwMode="auto">
            <a:xfrm>
              <a:off x="8154" y="3660"/>
              <a:ext cx="163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52807" tIns="26403" rIns="52807" bIns="264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bus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2069" y="5062654"/>
            <a:ext cx="7343424" cy="15125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Threads of same process share same page table.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Threads of same process have identical views of memory hierarchy despite being on different physical processors.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Threads are guaranteed atomicity for synchronization operations while executing concurrently.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12.2 Programming support for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Threads as a programming abstraction.  </a:t>
            </a:r>
          </a:p>
          <a:p>
            <a:r>
              <a:rPr lang="en-US" dirty="0" smtClean="0"/>
              <a:t>Want to </a:t>
            </a:r>
          </a:p>
          <a:p>
            <a:pPr lvl="1"/>
            <a:r>
              <a:rPr lang="en-US" dirty="0" smtClean="0"/>
              <a:t>dynamically create threads</a:t>
            </a:r>
          </a:p>
          <a:p>
            <a:pPr lvl="1"/>
            <a:r>
              <a:rPr lang="en-US" dirty="0" smtClean="0"/>
              <a:t>communicate among threads</a:t>
            </a:r>
          </a:p>
          <a:p>
            <a:pPr lvl="1"/>
            <a:r>
              <a:rPr lang="en-US" dirty="0" smtClean="0"/>
              <a:t>synchronize activities of threads</a:t>
            </a:r>
          </a:p>
          <a:p>
            <a:pPr lvl="1"/>
            <a:r>
              <a:rPr lang="en-US" dirty="0" smtClean="0"/>
              <a:t>terminate threads</a:t>
            </a:r>
          </a:p>
          <a:p>
            <a:r>
              <a:rPr lang="en-US" dirty="0" smtClean="0"/>
              <a:t>Will implement a library to provide functionality desired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12.9.1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</a:t>
            </a:r>
          </a:p>
          <a:p>
            <a:pPr lvl="1"/>
            <a:r>
              <a:rPr lang="en-US" dirty="0" smtClean="0"/>
              <a:t>Processors share physical memory</a:t>
            </a:r>
          </a:p>
          <a:p>
            <a:pPr lvl="1"/>
            <a:r>
              <a:rPr lang="en-US" dirty="0" smtClean="0"/>
              <a:t>OS satisfies the first requirement by ensuring that page table in shared memory is same for all threads of a given process.</a:t>
            </a:r>
          </a:p>
          <a:p>
            <a:r>
              <a:rPr lang="en-US" dirty="0" smtClean="0"/>
              <a:t>Really</a:t>
            </a:r>
          </a:p>
          <a:p>
            <a:pPr lvl="1"/>
            <a:r>
              <a:rPr lang="en-US" dirty="0" smtClean="0"/>
              <a:t>Scheduling threads, replacing pages, maintaining TLB and cache coherency, etc. are complex subjects beyond the scope of this course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12.9.2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066585" cy="4689087"/>
          </a:xfrm>
        </p:spPr>
        <p:txBody>
          <a:bodyPr/>
          <a:lstStyle/>
          <a:p>
            <a:r>
              <a:rPr lang="en-US" dirty="0" smtClean="0"/>
              <a:t>Each CPU has its own TLB and Cache</a:t>
            </a:r>
            <a:endParaRPr lang="en-US" dirty="0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241" name="Group 1"/>
          <p:cNvGrpSpPr>
            <a:grpSpLocks noChangeAspect="1"/>
          </p:cNvGrpSpPr>
          <p:nvPr/>
        </p:nvGrpSpPr>
        <p:grpSpPr bwMode="auto">
          <a:xfrm>
            <a:off x="3764777" y="1657024"/>
            <a:ext cx="4917688" cy="3739493"/>
            <a:chOff x="3108" y="492"/>
            <a:chExt cx="7037" cy="5503"/>
          </a:xfrm>
        </p:grpSpPr>
        <p:sp>
          <p:nvSpPr>
            <p:cNvPr id="10263" name="AutoShape 23"/>
            <p:cNvSpPr>
              <a:spLocks noChangeAspect="1" noChangeArrowheads="1" noTextEdit="1"/>
            </p:cNvSpPr>
            <p:nvPr/>
          </p:nvSpPr>
          <p:spPr bwMode="auto">
            <a:xfrm>
              <a:off x="3108" y="492"/>
              <a:ext cx="7037" cy="550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3475" y="4365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556" y="4335"/>
              <a:ext cx="9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898" tIns="35449" rIns="70898" bIns="354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cache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5208" y="492"/>
              <a:ext cx="2816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5620" y="936"/>
              <a:ext cx="211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Memory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8" name="Oval 18"/>
            <p:cNvSpPr>
              <a:spLocks noChangeArrowheads="1"/>
            </p:cNvSpPr>
            <p:nvPr/>
          </p:nvSpPr>
          <p:spPr bwMode="auto">
            <a:xfrm>
              <a:off x="3475" y="4761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7" name="Text Box 17"/>
            <p:cNvSpPr txBox="1">
              <a:spLocks noChangeArrowheads="1"/>
            </p:cNvSpPr>
            <p:nvPr/>
          </p:nvSpPr>
          <p:spPr bwMode="auto">
            <a:xfrm>
              <a:off x="3687" y="5170"/>
              <a:ext cx="86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 flipV="1">
              <a:off x="3108" y="2943"/>
              <a:ext cx="7037" cy="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4058" y="2961"/>
              <a:ext cx="0" cy="1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6574" y="1726"/>
              <a:ext cx="0" cy="1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8153" y="2359"/>
              <a:ext cx="163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bus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4825" y="4365"/>
              <a:ext cx="1199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4906" y="4335"/>
              <a:ext cx="9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898" tIns="35449" rIns="70898" bIns="354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cache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50" name="Oval 10"/>
            <p:cNvSpPr>
              <a:spLocks noChangeArrowheads="1"/>
            </p:cNvSpPr>
            <p:nvPr/>
          </p:nvSpPr>
          <p:spPr bwMode="auto">
            <a:xfrm>
              <a:off x="4825" y="4761"/>
              <a:ext cx="1199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5037" y="5170"/>
              <a:ext cx="86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8" name="Line 8"/>
            <p:cNvSpPr>
              <a:spLocks noChangeShapeType="1"/>
            </p:cNvSpPr>
            <p:nvPr/>
          </p:nvSpPr>
          <p:spPr bwMode="auto">
            <a:xfrm>
              <a:off x="5408" y="2961"/>
              <a:ext cx="0" cy="1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7841" y="4365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7923" y="4335"/>
              <a:ext cx="9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898" tIns="35449" rIns="70898" bIns="354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cache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5" name="Oval 5"/>
            <p:cNvSpPr>
              <a:spLocks noChangeArrowheads="1"/>
            </p:cNvSpPr>
            <p:nvPr/>
          </p:nvSpPr>
          <p:spPr bwMode="auto">
            <a:xfrm>
              <a:off x="7841" y="4761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8053" y="5170"/>
              <a:ext cx="86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43" name="Line 3"/>
            <p:cNvSpPr>
              <a:spLocks noChangeShapeType="1"/>
            </p:cNvSpPr>
            <p:nvPr/>
          </p:nvSpPr>
          <p:spPr bwMode="auto">
            <a:xfrm>
              <a:off x="8424" y="2961"/>
              <a:ext cx="0" cy="1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2" name="Text Box 2"/>
            <p:cNvSpPr txBox="1">
              <a:spLocks noChangeArrowheads="1"/>
            </p:cNvSpPr>
            <p:nvPr/>
          </p:nvSpPr>
          <p:spPr bwMode="auto">
            <a:xfrm>
              <a:off x="6558" y="4876"/>
              <a:ext cx="75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. . .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609041" cy="185440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12.9.2 Memory hierarchy</a:t>
            </a:r>
            <a:endParaRPr lang="en-US" dirty="0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99387" name="Group 59"/>
          <p:cNvGrpSpPr>
            <a:grpSpLocks noChangeAspect="1"/>
          </p:cNvGrpSpPr>
          <p:nvPr/>
        </p:nvGrpSpPr>
        <p:grpSpPr bwMode="auto">
          <a:xfrm>
            <a:off x="4066241" y="981018"/>
            <a:ext cx="4209698" cy="2643243"/>
            <a:chOff x="3108" y="216"/>
            <a:chExt cx="7036" cy="4545"/>
          </a:xfrm>
        </p:grpSpPr>
        <p:sp>
          <p:nvSpPr>
            <p:cNvPr id="99415" name="AutoShape 87"/>
            <p:cNvSpPr>
              <a:spLocks noChangeAspect="1" noChangeArrowheads="1" noTextEdit="1"/>
            </p:cNvSpPr>
            <p:nvPr/>
          </p:nvSpPr>
          <p:spPr bwMode="auto">
            <a:xfrm>
              <a:off x="3108" y="216"/>
              <a:ext cx="7036" cy="45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414" name="Rectangle 86"/>
            <p:cNvSpPr>
              <a:spLocks noChangeArrowheads="1"/>
            </p:cNvSpPr>
            <p:nvPr/>
          </p:nvSpPr>
          <p:spPr bwMode="auto">
            <a:xfrm>
              <a:off x="4408" y="2220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413" name="Rectangle 85"/>
            <p:cNvSpPr>
              <a:spLocks noChangeArrowheads="1"/>
            </p:cNvSpPr>
            <p:nvPr/>
          </p:nvSpPr>
          <p:spPr bwMode="auto">
            <a:xfrm>
              <a:off x="4804" y="2190"/>
              <a:ext cx="462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502" tIns="23751" rIns="47502" bIns="237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412" name="Rectangle 84"/>
            <p:cNvSpPr>
              <a:spLocks noChangeArrowheads="1"/>
            </p:cNvSpPr>
            <p:nvPr/>
          </p:nvSpPr>
          <p:spPr bwMode="auto">
            <a:xfrm>
              <a:off x="5208" y="216"/>
              <a:ext cx="2817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411" name="Text Box 83"/>
            <p:cNvSpPr txBox="1">
              <a:spLocks noChangeArrowheads="1"/>
            </p:cNvSpPr>
            <p:nvPr/>
          </p:nvSpPr>
          <p:spPr bwMode="auto">
            <a:xfrm>
              <a:off x="5619" y="660"/>
              <a:ext cx="211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174" tIns="23587" rIns="47174" bIns="235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Memory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410" name="Oval 82"/>
            <p:cNvSpPr>
              <a:spLocks noChangeArrowheads="1"/>
            </p:cNvSpPr>
            <p:nvPr/>
          </p:nvSpPr>
          <p:spPr bwMode="auto">
            <a:xfrm>
              <a:off x="4408" y="2616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409" name="Text Box 81"/>
            <p:cNvSpPr txBox="1">
              <a:spLocks noChangeArrowheads="1"/>
            </p:cNvSpPr>
            <p:nvPr/>
          </p:nvSpPr>
          <p:spPr bwMode="auto">
            <a:xfrm>
              <a:off x="4736" y="2751"/>
              <a:ext cx="72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174" tIns="23587" rIns="47174" bIns="235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P1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408" name="Line 80"/>
            <p:cNvSpPr>
              <a:spLocks noChangeShapeType="1"/>
            </p:cNvSpPr>
            <p:nvPr/>
          </p:nvSpPr>
          <p:spPr bwMode="auto">
            <a:xfrm flipV="1">
              <a:off x="3108" y="1844"/>
              <a:ext cx="7036" cy="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407" name="Line 79"/>
            <p:cNvSpPr>
              <a:spLocks noChangeShapeType="1"/>
            </p:cNvSpPr>
            <p:nvPr/>
          </p:nvSpPr>
          <p:spPr bwMode="auto">
            <a:xfrm>
              <a:off x="4991" y="1862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406" name="Line 78"/>
            <p:cNvSpPr>
              <a:spLocks noChangeShapeType="1"/>
            </p:cNvSpPr>
            <p:nvPr/>
          </p:nvSpPr>
          <p:spPr bwMode="auto">
            <a:xfrm>
              <a:off x="6575" y="1450"/>
              <a:ext cx="0" cy="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405" name="Text Box 77"/>
            <p:cNvSpPr txBox="1">
              <a:spLocks noChangeArrowheads="1"/>
            </p:cNvSpPr>
            <p:nvPr/>
          </p:nvSpPr>
          <p:spPr bwMode="auto">
            <a:xfrm>
              <a:off x="8152" y="1260"/>
              <a:ext cx="163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174" tIns="23587" rIns="47174" bIns="235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bus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404" name="Rectangle 76"/>
            <p:cNvSpPr>
              <a:spLocks noChangeArrowheads="1"/>
            </p:cNvSpPr>
            <p:nvPr/>
          </p:nvSpPr>
          <p:spPr bwMode="auto">
            <a:xfrm>
              <a:off x="5758" y="2220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403" name="Rectangle 75"/>
            <p:cNvSpPr>
              <a:spLocks noChangeArrowheads="1"/>
            </p:cNvSpPr>
            <p:nvPr/>
          </p:nvSpPr>
          <p:spPr bwMode="auto">
            <a:xfrm>
              <a:off x="6121" y="2190"/>
              <a:ext cx="52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502" tIns="23751" rIns="47502" bIns="237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402" name="Oval 74"/>
            <p:cNvSpPr>
              <a:spLocks noChangeArrowheads="1"/>
            </p:cNvSpPr>
            <p:nvPr/>
          </p:nvSpPr>
          <p:spPr bwMode="auto">
            <a:xfrm>
              <a:off x="5758" y="2616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401" name="Text Box 73"/>
            <p:cNvSpPr txBox="1">
              <a:spLocks noChangeArrowheads="1"/>
            </p:cNvSpPr>
            <p:nvPr/>
          </p:nvSpPr>
          <p:spPr bwMode="auto">
            <a:xfrm>
              <a:off x="6052" y="2717"/>
              <a:ext cx="721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174" tIns="23587" rIns="47174" bIns="235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P2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400" name="Line 72"/>
            <p:cNvSpPr>
              <a:spLocks noChangeShapeType="1"/>
            </p:cNvSpPr>
            <p:nvPr/>
          </p:nvSpPr>
          <p:spPr bwMode="auto">
            <a:xfrm>
              <a:off x="6341" y="1862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99" name="Rectangle 71"/>
            <p:cNvSpPr>
              <a:spLocks noChangeArrowheads="1"/>
            </p:cNvSpPr>
            <p:nvPr/>
          </p:nvSpPr>
          <p:spPr bwMode="auto">
            <a:xfrm>
              <a:off x="7108" y="2220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98" name="Rectangle 70"/>
            <p:cNvSpPr>
              <a:spLocks noChangeArrowheads="1"/>
            </p:cNvSpPr>
            <p:nvPr/>
          </p:nvSpPr>
          <p:spPr bwMode="auto">
            <a:xfrm>
              <a:off x="7454" y="2190"/>
              <a:ext cx="592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502" tIns="23751" rIns="47502" bIns="237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97" name="Oval 69"/>
            <p:cNvSpPr>
              <a:spLocks noChangeArrowheads="1"/>
            </p:cNvSpPr>
            <p:nvPr/>
          </p:nvSpPr>
          <p:spPr bwMode="auto">
            <a:xfrm>
              <a:off x="7108" y="2616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96" name="Text Box 68"/>
            <p:cNvSpPr txBox="1">
              <a:spLocks noChangeArrowheads="1"/>
            </p:cNvSpPr>
            <p:nvPr/>
          </p:nvSpPr>
          <p:spPr bwMode="auto">
            <a:xfrm>
              <a:off x="7402" y="2700"/>
              <a:ext cx="721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174" tIns="23587" rIns="47174" bIns="235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P3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95" name="Line 67"/>
            <p:cNvSpPr>
              <a:spLocks noChangeShapeType="1"/>
            </p:cNvSpPr>
            <p:nvPr/>
          </p:nvSpPr>
          <p:spPr bwMode="auto">
            <a:xfrm>
              <a:off x="7691" y="1862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94" name="Freeform 66"/>
            <p:cNvSpPr>
              <a:spLocks noChangeAspect="1"/>
            </p:cNvSpPr>
            <p:nvPr/>
          </p:nvSpPr>
          <p:spPr bwMode="auto">
            <a:xfrm>
              <a:off x="4804" y="3104"/>
              <a:ext cx="146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93" name="Rectangle 65"/>
            <p:cNvSpPr>
              <a:spLocks noChangeArrowheads="1"/>
            </p:cNvSpPr>
            <p:nvPr/>
          </p:nvSpPr>
          <p:spPr bwMode="auto">
            <a:xfrm>
              <a:off x="4866" y="3164"/>
              <a:ext cx="57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502" tIns="23751" rIns="47502" bIns="237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T1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92" name="Freeform 64"/>
            <p:cNvSpPr>
              <a:spLocks noChangeAspect="1"/>
            </p:cNvSpPr>
            <p:nvPr/>
          </p:nvSpPr>
          <p:spPr bwMode="auto">
            <a:xfrm>
              <a:off x="6071" y="3104"/>
              <a:ext cx="145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91" name="Rectangle 63"/>
            <p:cNvSpPr>
              <a:spLocks noChangeArrowheads="1"/>
            </p:cNvSpPr>
            <p:nvPr/>
          </p:nvSpPr>
          <p:spPr bwMode="auto">
            <a:xfrm>
              <a:off x="6133" y="3164"/>
              <a:ext cx="57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502" tIns="23751" rIns="47502" bIns="237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90" name="Freeform 62"/>
            <p:cNvSpPr>
              <a:spLocks noChangeAspect="1"/>
            </p:cNvSpPr>
            <p:nvPr/>
          </p:nvSpPr>
          <p:spPr bwMode="auto">
            <a:xfrm>
              <a:off x="7404" y="3087"/>
              <a:ext cx="146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89" name="Rectangle 61"/>
            <p:cNvSpPr>
              <a:spLocks noChangeArrowheads="1"/>
            </p:cNvSpPr>
            <p:nvPr/>
          </p:nvSpPr>
          <p:spPr bwMode="auto">
            <a:xfrm>
              <a:off x="7466" y="3147"/>
              <a:ext cx="57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502" tIns="23751" rIns="47502" bIns="2375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T3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88" name="Text Box 60"/>
            <p:cNvSpPr txBox="1">
              <a:spLocks noChangeArrowheads="1"/>
            </p:cNvSpPr>
            <p:nvPr/>
          </p:nvSpPr>
          <p:spPr bwMode="auto">
            <a:xfrm>
              <a:off x="3934" y="4136"/>
              <a:ext cx="5917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7174" tIns="23587" rIns="47174" bIns="235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(a) Multiprocessor cache coherence problem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329" name="Group 1"/>
          <p:cNvGrpSpPr>
            <a:grpSpLocks noChangeAspect="1"/>
          </p:cNvGrpSpPr>
          <p:nvPr/>
        </p:nvGrpSpPr>
        <p:grpSpPr bwMode="auto">
          <a:xfrm>
            <a:off x="879511" y="3766989"/>
            <a:ext cx="6844576" cy="2678415"/>
            <a:chOff x="3108" y="2178"/>
            <a:chExt cx="11296" cy="4545"/>
          </a:xfrm>
        </p:grpSpPr>
        <p:sp>
          <p:nvSpPr>
            <p:cNvPr id="99386" name="AutoShape 58"/>
            <p:cNvSpPr>
              <a:spLocks noChangeAspect="1" noChangeArrowheads="1" noTextEdit="1"/>
            </p:cNvSpPr>
            <p:nvPr/>
          </p:nvSpPr>
          <p:spPr bwMode="auto">
            <a:xfrm>
              <a:off x="3108" y="2178"/>
              <a:ext cx="11296" cy="45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85" name="Rectangle 57"/>
            <p:cNvSpPr>
              <a:spLocks noChangeArrowheads="1"/>
            </p:cNvSpPr>
            <p:nvPr/>
          </p:nvSpPr>
          <p:spPr bwMode="auto">
            <a:xfrm>
              <a:off x="3473" y="4182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84" name="Rectangle 56"/>
            <p:cNvSpPr>
              <a:spLocks noChangeArrowheads="1"/>
            </p:cNvSpPr>
            <p:nvPr/>
          </p:nvSpPr>
          <p:spPr bwMode="auto">
            <a:xfrm>
              <a:off x="3669" y="4152"/>
              <a:ext cx="102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 -&gt; X’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83" name="Rectangle 55"/>
            <p:cNvSpPr>
              <a:spLocks noChangeArrowheads="1"/>
            </p:cNvSpPr>
            <p:nvPr/>
          </p:nvSpPr>
          <p:spPr bwMode="auto">
            <a:xfrm>
              <a:off x="4273" y="2178"/>
              <a:ext cx="2817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82" name="Text Box 54"/>
            <p:cNvSpPr txBox="1">
              <a:spLocks noChangeArrowheads="1"/>
            </p:cNvSpPr>
            <p:nvPr/>
          </p:nvSpPr>
          <p:spPr bwMode="auto">
            <a:xfrm>
              <a:off x="4683" y="2622"/>
              <a:ext cx="211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Memory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81" name="Oval 53"/>
            <p:cNvSpPr>
              <a:spLocks noChangeArrowheads="1"/>
            </p:cNvSpPr>
            <p:nvPr/>
          </p:nvSpPr>
          <p:spPr bwMode="auto">
            <a:xfrm>
              <a:off x="3473" y="4578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80" name="Text Box 52"/>
            <p:cNvSpPr txBox="1">
              <a:spLocks noChangeArrowheads="1"/>
            </p:cNvSpPr>
            <p:nvPr/>
          </p:nvSpPr>
          <p:spPr bwMode="auto">
            <a:xfrm>
              <a:off x="3800" y="4713"/>
              <a:ext cx="72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P1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79" name="Line 51"/>
            <p:cNvSpPr>
              <a:spLocks noChangeShapeType="1"/>
            </p:cNvSpPr>
            <p:nvPr/>
          </p:nvSpPr>
          <p:spPr bwMode="auto">
            <a:xfrm flipV="1">
              <a:off x="3108" y="3824"/>
              <a:ext cx="54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78" name="Line 50"/>
            <p:cNvSpPr>
              <a:spLocks noChangeShapeType="1"/>
            </p:cNvSpPr>
            <p:nvPr/>
          </p:nvSpPr>
          <p:spPr bwMode="auto">
            <a:xfrm>
              <a:off x="4056" y="3824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77" name="Line 49"/>
            <p:cNvSpPr>
              <a:spLocks noChangeShapeType="1"/>
            </p:cNvSpPr>
            <p:nvPr/>
          </p:nvSpPr>
          <p:spPr bwMode="auto">
            <a:xfrm>
              <a:off x="5640" y="3412"/>
              <a:ext cx="0" cy="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76" name="Text Box 48"/>
            <p:cNvSpPr txBox="1">
              <a:spLocks noChangeArrowheads="1"/>
            </p:cNvSpPr>
            <p:nvPr/>
          </p:nvSpPr>
          <p:spPr bwMode="auto">
            <a:xfrm>
              <a:off x="6966" y="3359"/>
              <a:ext cx="163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bus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75" name="Rectangle 47"/>
            <p:cNvSpPr>
              <a:spLocks noChangeArrowheads="1"/>
            </p:cNvSpPr>
            <p:nvPr/>
          </p:nvSpPr>
          <p:spPr bwMode="auto">
            <a:xfrm>
              <a:off x="4823" y="4182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74" name="Rectangle 46"/>
            <p:cNvSpPr>
              <a:spLocks noChangeArrowheads="1"/>
            </p:cNvSpPr>
            <p:nvPr/>
          </p:nvSpPr>
          <p:spPr bwMode="auto">
            <a:xfrm>
              <a:off x="5002" y="4152"/>
              <a:ext cx="120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 -&gt; inv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73" name="Oval 45"/>
            <p:cNvSpPr>
              <a:spLocks noChangeArrowheads="1"/>
            </p:cNvSpPr>
            <p:nvPr/>
          </p:nvSpPr>
          <p:spPr bwMode="auto">
            <a:xfrm>
              <a:off x="4823" y="4578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72" name="Text Box 44"/>
            <p:cNvSpPr txBox="1">
              <a:spLocks noChangeArrowheads="1"/>
            </p:cNvSpPr>
            <p:nvPr/>
          </p:nvSpPr>
          <p:spPr bwMode="auto">
            <a:xfrm>
              <a:off x="5116" y="4679"/>
              <a:ext cx="721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P2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71" name="Line 43"/>
            <p:cNvSpPr>
              <a:spLocks noChangeShapeType="1"/>
            </p:cNvSpPr>
            <p:nvPr/>
          </p:nvSpPr>
          <p:spPr bwMode="auto">
            <a:xfrm>
              <a:off x="5406" y="3824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70" name="Rectangle 42"/>
            <p:cNvSpPr>
              <a:spLocks noChangeArrowheads="1"/>
            </p:cNvSpPr>
            <p:nvPr/>
          </p:nvSpPr>
          <p:spPr bwMode="auto">
            <a:xfrm>
              <a:off x="6173" y="4182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69" name="Rectangle 41"/>
            <p:cNvSpPr>
              <a:spLocks noChangeArrowheads="1"/>
            </p:cNvSpPr>
            <p:nvPr/>
          </p:nvSpPr>
          <p:spPr bwMode="auto">
            <a:xfrm>
              <a:off x="6286" y="4152"/>
              <a:ext cx="133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 -&gt; inv 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68" name="Oval 40"/>
            <p:cNvSpPr>
              <a:spLocks noChangeArrowheads="1"/>
            </p:cNvSpPr>
            <p:nvPr/>
          </p:nvSpPr>
          <p:spPr bwMode="auto">
            <a:xfrm>
              <a:off x="6173" y="4578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67" name="Text Box 39"/>
            <p:cNvSpPr txBox="1">
              <a:spLocks noChangeArrowheads="1"/>
            </p:cNvSpPr>
            <p:nvPr/>
          </p:nvSpPr>
          <p:spPr bwMode="auto">
            <a:xfrm>
              <a:off x="6466" y="4662"/>
              <a:ext cx="721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P3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66" name="Line 38"/>
            <p:cNvSpPr>
              <a:spLocks noChangeShapeType="1"/>
            </p:cNvSpPr>
            <p:nvPr/>
          </p:nvSpPr>
          <p:spPr bwMode="auto">
            <a:xfrm>
              <a:off x="6756" y="3824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65" name="Freeform 37"/>
            <p:cNvSpPr>
              <a:spLocks noChangeAspect="1"/>
            </p:cNvSpPr>
            <p:nvPr/>
          </p:nvSpPr>
          <p:spPr bwMode="auto">
            <a:xfrm>
              <a:off x="3869" y="5066"/>
              <a:ext cx="146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64" name="Rectangle 36"/>
            <p:cNvSpPr>
              <a:spLocks noChangeArrowheads="1"/>
            </p:cNvSpPr>
            <p:nvPr/>
          </p:nvSpPr>
          <p:spPr bwMode="auto">
            <a:xfrm>
              <a:off x="3931" y="5126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T1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63" name="Freeform 35"/>
            <p:cNvSpPr>
              <a:spLocks noChangeAspect="1"/>
            </p:cNvSpPr>
            <p:nvPr/>
          </p:nvSpPr>
          <p:spPr bwMode="auto">
            <a:xfrm>
              <a:off x="5136" y="5066"/>
              <a:ext cx="145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62" name="Rectangle 34"/>
            <p:cNvSpPr>
              <a:spLocks noChangeArrowheads="1"/>
            </p:cNvSpPr>
            <p:nvPr/>
          </p:nvSpPr>
          <p:spPr bwMode="auto">
            <a:xfrm>
              <a:off x="5198" y="5126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61" name="Freeform 33"/>
            <p:cNvSpPr>
              <a:spLocks noChangeAspect="1"/>
            </p:cNvSpPr>
            <p:nvPr/>
          </p:nvSpPr>
          <p:spPr bwMode="auto">
            <a:xfrm>
              <a:off x="6469" y="5049"/>
              <a:ext cx="146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60" name="Rectangle 32"/>
            <p:cNvSpPr>
              <a:spLocks noChangeArrowheads="1"/>
            </p:cNvSpPr>
            <p:nvPr/>
          </p:nvSpPr>
          <p:spPr bwMode="auto">
            <a:xfrm>
              <a:off x="6531" y="510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T3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59" name="Text Box 31"/>
            <p:cNvSpPr txBox="1">
              <a:spLocks noChangeArrowheads="1"/>
            </p:cNvSpPr>
            <p:nvPr/>
          </p:nvSpPr>
          <p:spPr bwMode="auto">
            <a:xfrm>
              <a:off x="4031" y="6312"/>
              <a:ext cx="4171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(b) write-invalidate protocol  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58" name="Text Box 30"/>
            <p:cNvSpPr txBox="1">
              <a:spLocks noChangeArrowheads="1"/>
            </p:cNvSpPr>
            <p:nvPr/>
          </p:nvSpPr>
          <p:spPr bwMode="auto">
            <a:xfrm>
              <a:off x="3515" y="3374"/>
              <a:ext cx="171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invalidate -&gt;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57" name="Rectangle 29"/>
            <p:cNvSpPr>
              <a:spLocks noChangeArrowheads="1"/>
            </p:cNvSpPr>
            <p:nvPr/>
          </p:nvSpPr>
          <p:spPr bwMode="auto">
            <a:xfrm>
              <a:off x="9540" y="4182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56" name="Rectangle 28"/>
            <p:cNvSpPr>
              <a:spLocks noChangeArrowheads="1"/>
            </p:cNvSpPr>
            <p:nvPr/>
          </p:nvSpPr>
          <p:spPr bwMode="auto">
            <a:xfrm>
              <a:off x="9736" y="4152"/>
              <a:ext cx="1025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 -&gt; X’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10340" y="2178"/>
              <a:ext cx="2816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54" name="Text Box 26"/>
            <p:cNvSpPr txBox="1">
              <a:spLocks noChangeArrowheads="1"/>
            </p:cNvSpPr>
            <p:nvPr/>
          </p:nvSpPr>
          <p:spPr bwMode="auto">
            <a:xfrm>
              <a:off x="10750" y="2622"/>
              <a:ext cx="211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Memory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53" name="Oval 25"/>
            <p:cNvSpPr>
              <a:spLocks noChangeArrowheads="1"/>
            </p:cNvSpPr>
            <p:nvPr/>
          </p:nvSpPr>
          <p:spPr bwMode="auto">
            <a:xfrm>
              <a:off x="9540" y="4578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52" name="Text Box 24"/>
            <p:cNvSpPr txBox="1">
              <a:spLocks noChangeArrowheads="1"/>
            </p:cNvSpPr>
            <p:nvPr/>
          </p:nvSpPr>
          <p:spPr bwMode="auto">
            <a:xfrm>
              <a:off x="9866" y="4713"/>
              <a:ext cx="721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P1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51" name="Line 23"/>
            <p:cNvSpPr>
              <a:spLocks noChangeShapeType="1"/>
            </p:cNvSpPr>
            <p:nvPr/>
          </p:nvSpPr>
          <p:spPr bwMode="auto">
            <a:xfrm flipV="1">
              <a:off x="9275" y="3824"/>
              <a:ext cx="5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50" name="Line 22"/>
            <p:cNvSpPr>
              <a:spLocks noChangeShapeType="1"/>
            </p:cNvSpPr>
            <p:nvPr/>
          </p:nvSpPr>
          <p:spPr bwMode="auto">
            <a:xfrm>
              <a:off x="10123" y="3824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49" name="Line 21"/>
            <p:cNvSpPr>
              <a:spLocks noChangeShapeType="1"/>
            </p:cNvSpPr>
            <p:nvPr/>
          </p:nvSpPr>
          <p:spPr bwMode="auto">
            <a:xfrm>
              <a:off x="11706" y="3412"/>
              <a:ext cx="0" cy="3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12766" y="3376"/>
              <a:ext cx="163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bus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10890" y="4182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11069" y="4152"/>
              <a:ext cx="108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 -&gt; X’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45" name="Oval 17"/>
            <p:cNvSpPr>
              <a:spLocks noChangeArrowheads="1"/>
            </p:cNvSpPr>
            <p:nvPr/>
          </p:nvSpPr>
          <p:spPr bwMode="auto">
            <a:xfrm>
              <a:off x="10890" y="4578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44" name="Text Box 16"/>
            <p:cNvSpPr txBox="1">
              <a:spLocks noChangeArrowheads="1"/>
            </p:cNvSpPr>
            <p:nvPr/>
          </p:nvSpPr>
          <p:spPr bwMode="auto">
            <a:xfrm>
              <a:off x="11183" y="4679"/>
              <a:ext cx="721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P2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43" name="Line 15"/>
            <p:cNvSpPr>
              <a:spLocks noChangeShapeType="1"/>
            </p:cNvSpPr>
            <p:nvPr/>
          </p:nvSpPr>
          <p:spPr bwMode="auto">
            <a:xfrm>
              <a:off x="11473" y="3824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42" name="Rectangle 14"/>
            <p:cNvSpPr>
              <a:spLocks noChangeArrowheads="1"/>
            </p:cNvSpPr>
            <p:nvPr/>
          </p:nvSpPr>
          <p:spPr bwMode="auto">
            <a:xfrm>
              <a:off x="12240" y="4182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12352" y="4152"/>
              <a:ext cx="121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X -&gt; X’ 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40" name="Oval 12"/>
            <p:cNvSpPr>
              <a:spLocks noChangeArrowheads="1"/>
            </p:cNvSpPr>
            <p:nvPr/>
          </p:nvSpPr>
          <p:spPr bwMode="auto">
            <a:xfrm>
              <a:off x="12240" y="4578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39" name="Text Box 11"/>
            <p:cNvSpPr txBox="1">
              <a:spLocks noChangeArrowheads="1"/>
            </p:cNvSpPr>
            <p:nvPr/>
          </p:nvSpPr>
          <p:spPr bwMode="auto">
            <a:xfrm>
              <a:off x="12533" y="4662"/>
              <a:ext cx="721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P3  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>
              <a:off x="12823" y="3824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37" name="Freeform 9"/>
            <p:cNvSpPr>
              <a:spLocks noChangeAspect="1"/>
            </p:cNvSpPr>
            <p:nvPr/>
          </p:nvSpPr>
          <p:spPr bwMode="auto">
            <a:xfrm>
              <a:off x="9936" y="5066"/>
              <a:ext cx="145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36" name="Rectangle 8"/>
            <p:cNvSpPr>
              <a:spLocks noChangeArrowheads="1"/>
            </p:cNvSpPr>
            <p:nvPr/>
          </p:nvSpPr>
          <p:spPr bwMode="auto">
            <a:xfrm>
              <a:off x="9998" y="5126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T1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35" name="Freeform 7"/>
            <p:cNvSpPr>
              <a:spLocks noChangeAspect="1"/>
            </p:cNvSpPr>
            <p:nvPr/>
          </p:nvSpPr>
          <p:spPr bwMode="auto">
            <a:xfrm>
              <a:off x="11202" y="5066"/>
              <a:ext cx="146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34" name="Rectangle 6"/>
            <p:cNvSpPr>
              <a:spLocks noChangeArrowheads="1"/>
            </p:cNvSpPr>
            <p:nvPr/>
          </p:nvSpPr>
          <p:spPr bwMode="auto">
            <a:xfrm>
              <a:off x="11265" y="5126"/>
              <a:ext cx="57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T2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33" name="Freeform 5"/>
            <p:cNvSpPr>
              <a:spLocks noChangeAspect="1"/>
            </p:cNvSpPr>
            <p:nvPr/>
          </p:nvSpPr>
          <p:spPr bwMode="auto">
            <a:xfrm>
              <a:off x="12536" y="5049"/>
              <a:ext cx="145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200"/>
                </a:cxn>
                <a:cxn ang="0">
                  <a:pos x="24" y="392"/>
                </a:cxn>
                <a:cxn ang="0">
                  <a:pos x="248" y="560"/>
                </a:cxn>
                <a:cxn ang="0">
                  <a:pos x="48" y="768"/>
                </a:cxn>
                <a:cxn ang="0">
                  <a:pos x="248" y="872"/>
                </a:cxn>
                <a:cxn ang="0">
                  <a:pos x="88" y="1048"/>
                </a:cxn>
                <a:cxn ang="0">
                  <a:pos x="256" y="1176"/>
                </a:cxn>
                <a:cxn ang="0">
                  <a:pos x="72" y="1384"/>
                </a:cxn>
                <a:cxn ang="0">
                  <a:pos x="272" y="1536"/>
                </a:cxn>
                <a:cxn ang="0">
                  <a:pos x="104" y="1664"/>
                </a:cxn>
              </a:cxnLst>
              <a:rect l="0" t="0" r="r" b="b"/>
              <a:pathLst>
                <a:path w="277" h="1664">
                  <a:moveTo>
                    <a:pt x="0" y="0"/>
                  </a:moveTo>
                  <a:cubicBezTo>
                    <a:pt x="122" y="67"/>
                    <a:pt x="244" y="135"/>
                    <a:pt x="248" y="200"/>
                  </a:cubicBezTo>
                  <a:cubicBezTo>
                    <a:pt x="252" y="265"/>
                    <a:pt x="24" y="332"/>
                    <a:pt x="24" y="392"/>
                  </a:cubicBezTo>
                  <a:cubicBezTo>
                    <a:pt x="24" y="452"/>
                    <a:pt x="244" y="497"/>
                    <a:pt x="248" y="560"/>
                  </a:cubicBezTo>
                  <a:cubicBezTo>
                    <a:pt x="252" y="623"/>
                    <a:pt x="48" y="716"/>
                    <a:pt x="48" y="768"/>
                  </a:cubicBezTo>
                  <a:cubicBezTo>
                    <a:pt x="48" y="820"/>
                    <a:pt x="241" y="825"/>
                    <a:pt x="248" y="872"/>
                  </a:cubicBezTo>
                  <a:cubicBezTo>
                    <a:pt x="255" y="919"/>
                    <a:pt x="87" y="997"/>
                    <a:pt x="88" y="1048"/>
                  </a:cubicBezTo>
                  <a:cubicBezTo>
                    <a:pt x="89" y="1099"/>
                    <a:pt x="259" y="1120"/>
                    <a:pt x="256" y="1176"/>
                  </a:cubicBezTo>
                  <a:cubicBezTo>
                    <a:pt x="253" y="1232"/>
                    <a:pt x="69" y="1324"/>
                    <a:pt x="72" y="1384"/>
                  </a:cubicBezTo>
                  <a:cubicBezTo>
                    <a:pt x="75" y="1444"/>
                    <a:pt x="267" y="1489"/>
                    <a:pt x="272" y="1536"/>
                  </a:cubicBezTo>
                  <a:cubicBezTo>
                    <a:pt x="277" y="1583"/>
                    <a:pt x="132" y="1643"/>
                    <a:pt x="104" y="1664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99332" name="Rectangle 4"/>
            <p:cNvSpPr>
              <a:spLocks noChangeArrowheads="1"/>
            </p:cNvSpPr>
            <p:nvPr/>
          </p:nvSpPr>
          <p:spPr bwMode="auto">
            <a:xfrm>
              <a:off x="12598" y="5109"/>
              <a:ext cx="577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910" tIns="24455" rIns="48910" bIns="2445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T3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31" name="Text Box 3"/>
            <p:cNvSpPr txBox="1">
              <a:spLocks noChangeArrowheads="1"/>
            </p:cNvSpPr>
            <p:nvPr/>
          </p:nvSpPr>
          <p:spPr bwMode="auto">
            <a:xfrm>
              <a:off x="9798" y="6312"/>
              <a:ext cx="3773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(c) write-update protocol  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330" name="Text Box 2"/>
            <p:cNvSpPr txBox="1">
              <a:spLocks noChangeArrowheads="1"/>
            </p:cNvSpPr>
            <p:nvPr/>
          </p:nvSpPr>
          <p:spPr bwMode="auto">
            <a:xfrm>
              <a:off x="9756" y="3339"/>
              <a:ext cx="1344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48573" tIns="24287" rIns="48573" bIns="2428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update -&gt; </a:t>
              </a: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9416" name="Rectangle 8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9429" name="Rectangle 101"/>
          <p:cNvSpPr>
            <a:spLocks noChangeArrowheads="1"/>
          </p:cNvSpPr>
          <p:nvPr/>
        </p:nvSpPr>
        <p:spPr bwMode="auto">
          <a:xfrm>
            <a:off x="0" y="2179638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95400" algn="l"/>
              </a:tabLst>
            </a:pPr>
            <a:r>
              <a:rPr kumimoji="0" lang="en-US" sz="7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12.9.3 Ensuring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lock and unlock algorithms presented earlier will function in this environment provided the atomicity requirements are met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12.10.1.1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are four conditions that </a:t>
            </a:r>
            <a:r>
              <a:rPr lang="en-US" i="1" dirty="0" smtClean="0"/>
              <a:t>must hold simultaneously</a:t>
            </a:r>
            <a:r>
              <a:rPr lang="en-US" dirty="0" smtClean="0"/>
              <a:t> for processes to be involved in resource deadlock in a computer system:</a:t>
            </a:r>
          </a:p>
          <a:p>
            <a:pPr lvl="0"/>
            <a:r>
              <a:rPr lang="en-US" b="1" dirty="0" smtClean="0"/>
              <a:t>Mutual exclusion</a:t>
            </a:r>
            <a:r>
              <a:rPr lang="en-US" dirty="0" smtClean="0"/>
              <a:t>: Resource can be used only in a mutually exclusive manner</a:t>
            </a:r>
          </a:p>
          <a:p>
            <a:pPr lvl="0"/>
            <a:r>
              <a:rPr lang="en-US" b="1" dirty="0" smtClean="0"/>
              <a:t>No preemption: </a:t>
            </a:r>
            <a:r>
              <a:rPr lang="en-US" dirty="0" smtClean="0"/>
              <a:t>Process holding a resource has to give it up voluntarily</a:t>
            </a:r>
          </a:p>
          <a:p>
            <a:pPr lvl="0"/>
            <a:r>
              <a:rPr lang="en-US" b="1" dirty="0" smtClean="0"/>
              <a:t>Hold and wait: </a:t>
            </a:r>
            <a:r>
              <a:rPr lang="en-US" dirty="0" smtClean="0"/>
              <a:t>A process is allowed to hold a resource while waiting for other resources</a:t>
            </a:r>
          </a:p>
          <a:p>
            <a:pPr lvl="0"/>
            <a:r>
              <a:rPr lang="en-US" b="1" dirty="0" smtClean="0"/>
              <a:t>Circular wait:</a:t>
            </a:r>
            <a:r>
              <a:rPr lang="en-US" dirty="0" smtClean="0"/>
              <a:t> There is a cyclic dependency among the processes waiting for resources (A is waiting for resource held by B; B is waiting for a resource held by C; C….X; X is waiting for a resource held by A)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12.10.1.1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Strategies to eliminate deadlock problems</a:t>
            </a:r>
          </a:p>
          <a:p>
            <a:pPr lvl="1"/>
            <a:r>
              <a:rPr lang="en-US" dirty="0" smtClean="0"/>
              <a:t>Avoidance</a:t>
            </a:r>
          </a:p>
          <a:p>
            <a:pPr lvl="2"/>
            <a:r>
              <a:rPr lang="en-US" dirty="0" smtClean="0"/>
              <a:t>Foolproof</a:t>
            </a:r>
          </a:p>
          <a:p>
            <a:pPr lvl="2"/>
            <a:r>
              <a:rPr lang="en-US" dirty="0" smtClean="0"/>
              <a:t>Costly</a:t>
            </a:r>
          </a:p>
          <a:p>
            <a:pPr lvl="1"/>
            <a:r>
              <a:rPr lang="en-US" dirty="0" smtClean="0"/>
              <a:t>Prevention</a:t>
            </a:r>
          </a:p>
          <a:p>
            <a:pPr lvl="2"/>
            <a:r>
              <a:rPr lang="en-US" dirty="0" smtClean="0"/>
              <a:t>More risk</a:t>
            </a:r>
          </a:p>
          <a:p>
            <a:pPr lvl="2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Detection</a:t>
            </a:r>
          </a:p>
          <a:p>
            <a:pPr lvl="2"/>
            <a:r>
              <a:rPr lang="en-US" dirty="0" smtClean="0"/>
              <a:t>Must detect and recover</a:t>
            </a:r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12.10.1.1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assume  t</a:t>
            </a:r>
            <a:r>
              <a:rPr lang="en-US" sz="2800" dirty="0" smtClean="0"/>
              <a:t>here are three </a:t>
            </a:r>
            <a:r>
              <a:rPr lang="en-US" sz="2800" dirty="0" smtClean="0"/>
              <a:t>resources: </a:t>
            </a:r>
            <a:endParaRPr lang="en-US" sz="2800" dirty="0" smtClean="0"/>
          </a:p>
          <a:p>
            <a:pPr lvl="1"/>
            <a:r>
              <a:rPr lang="en-US" sz="2400" dirty="0" smtClean="0"/>
              <a:t>1 display</a:t>
            </a:r>
          </a:p>
          <a:p>
            <a:pPr lvl="1"/>
            <a:r>
              <a:rPr lang="en-US" sz="2400" dirty="0" smtClean="0"/>
              <a:t>1 keyboard</a:t>
            </a:r>
          </a:p>
          <a:p>
            <a:pPr lvl="1"/>
            <a:r>
              <a:rPr lang="en-US" sz="2400" dirty="0" smtClean="0"/>
              <a:t>1 </a:t>
            </a:r>
            <a:r>
              <a:rPr lang="en-US" sz="2400" dirty="0" smtClean="0"/>
              <a:t>printer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Further assume there are four </a:t>
            </a:r>
            <a:r>
              <a:rPr lang="en-US" sz="2800" dirty="0" smtClean="0"/>
              <a:t>processes: </a:t>
            </a:r>
            <a:endParaRPr lang="en-US" sz="2800" dirty="0" smtClean="0"/>
          </a:p>
          <a:p>
            <a:pPr lvl="1"/>
            <a:r>
              <a:rPr lang="en-US" sz="2400" dirty="0" smtClean="0"/>
              <a:t>P1 </a:t>
            </a:r>
            <a:r>
              <a:rPr lang="en-US" sz="2400" dirty="0" smtClean="0"/>
              <a:t>needs all three </a:t>
            </a:r>
            <a:r>
              <a:rPr lang="en-US" sz="2400" dirty="0" smtClean="0"/>
              <a:t>resources</a:t>
            </a:r>
          </a:p>
          <a:p>
            <a:pPr lvl="1"/>
            <a:r>
              <a:rPr lang="en-US" sz="2400" dirty="0" smtClean="0"/>
              <a:t>P2 </a:t>
            </a:r>
            <a:r>
              <a:rPr lang="en-US" sz="2400" dirty="0" smtClean="0"/>
              <a:t>needs </a:t>
            </a:r>
            <a:r>
              <a:rPr lang="en-US" sz="2400" dirty="0" smtClean="0"/>
              <a:t>keyboard</a:t>
            </a:r>
          </a:p>
          <a:p>
            <a:pPr lvl="1"/>
            <a:r>
              <a:rPr lang="en-US" sz="2400" dirty="0" smtClean="0"/>
              <a:t>P3 </a:t>
            </a:r>
            <a:r>
              <a:rPr lang="en-US" sz="2400" dirty="0" smtClean="0"/>
              <a:t>needs </a:t>
            </a:r>
            <a:r>
              <a:rPr lang="en-US" sz="2400" dirty="0" smtClean="0"/>
              <a:t>display</a:t>
            </a:r>
          </a:p>
          <a:p>
            <a:pPr lvl="1"/>
            <a:r>
              <a:rPr lang="en-US" sz="2400" dirty="0" smtClean="0"/>
              <a:t>P4 needs keyboard </a:t>
            </a:r>
            <a:r>
              <a:rPr lang="en-US" sz="2400" dirty="0" smtClean="0"/>
              <a:t>and </a:t>
            </a:r>
            <a:r>
              <a:rPr lang="en-US" sz="2400" dirty="0" smtClean="0"/>
              <a:t>display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508702" y="4471639"/>
          <a:ext cx="3389972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0662"/>
                <a:gridCol w="1134301"/>
                <a:gridCol w="920115"/>
                <a:gridCol w="88489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5452946" cy="1143000"/>
          </a:xfrm>
        </p:spPr>
        <p:txBody>
          <a:bodyPr/>
          <a:lstStyle/>
          <a:p>
            <a:r>
              <a:rPr lang="en-US" dirty="0" smtClean="0"/>
              <a:t>12.10.1.1 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810"/>
          </a:xfrm>
        </p:spPr>
        <p:txBody>
          <a:bodyPr>
            <a:noAutofit/>
          </a:bodyPr>
          <a:lstStyle/>
          <a:p>
            <a:r>
              <a:rPr lang="en-US" sz="2000" dirty="0" smtClean="0"/>
              <a:t>Avoidance</a:t>
            </a:r>
            <a:r>
              <a:rPr lang="en-US" sz="2000" dirty="0" smtClean="0"/>
              <a:t>:  </a:t>
            </a:r>
            <a:endParaRPr lang="en-US" sz="2000" dirty="0" smtClean="0"/>
          </a:p>
          <a:p>
            <a:pPr lvl="1"/>
            <a:r>
              <a:rPr lang="en-US" sz="1600" dirty="0" smtClean="0"/>
              <a:t>Allocate </a:t>
            </a:r>
            <a:r>
              <a:rPr lang="en-US" sz="1600" dirty="0" smtClean="0"/>
              <a:t>all needed resources as a bundle at the start to a process</a:t>
            </a:r>
            <a:r>
              <a:rPr lang="en-US" sz="1600" dirty="0" smtClean="0"/>
              <a:t>. This amounts to</a:t>
            </a:r>
          </a:p>
          <a:p>
            <a:pPr lvl="2"/>
            <a:r>
              <a:rPr lang="en-US" sz="1400" dirty="0" smtClean="0"/>
              <a:t>Not </a:t>
            </a:r>
            <a:r>
              <a:rPr lang="en-US" sz="1400" dirty="0" smtClean="0"/>
              <a:t>starting P2, P3, or P4 if P1 is </a:t>
            </a:r>
            <a:r>
              <a:rPr lang="en-US" sz="1400" dirty="0" smtClean="0"/>
              <a:t>running</a:t>
            </a:r>
          </a:p>
          <a:p>
            <a:pPr lvl="2"/>
            <a:r>
              <a:rPr lang="en-US" sz="1400" dirty="0" smtClean="0"/>
              <a:t>Not </a:t>
            </a:r>
            <a:r>
              <a:rPr lang="en-US" sz="1400" dirty="0" smtClean="0"/>
              <a:t>starting P1 if any of the others are running</a:t>
            </a:r>
            <a:r>
              <a:rPr lang="en-US" sz="1400" dirty="0" smtClean="0"/>
              <a:t>.</a:t>
            </a:r>
          </a:p>
          <a:p>
            <a:r>
              <a:rPr lang="en-US" sz="2000" dirty="0" smtClean="0"/>
              <a:t>Prevention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 lvl="1"/>
            <a:r>
              <a:rPr lang="en-US" sz="1600" dirty="0" smtClean="0"/>
              <a:t>Have </a:t>
            </a:r>
            <a:r>
              <a:rPr lang="en-US" sz="1600" dirty="0" smtClean="0"/>
              <a:t>an artificial ordering of the resources, say </a:t>
            </a:r>
            <a:r>
              <a:rPr lang="en-US" sz="1600" dirty="0" smtClean="0"/>
              <a:t>keyboard, </a:t>
            </a:r>
            <a:r>
              <a:rPr lang="en-US" sz="1600" dirty="0" smtClean="0"/>
              <a:t>display, printer. Make the processes always request the three resources in the above order and release all the resources a process is holding at the same time upon completion.  </a:t>
            </a:r>
            <a:endParaRPr lang="en-US" sz="16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 smtClean="0"/>
              <a:t>ensures no circular wait (P4 cannot be holding display and ask for </a:t>
            </a:r>
            <a:r>
              <a:rPr lang="en-US" sz="1600" dirty="0" smtClean="0"/>
              <a:t>keyboard</a:t>
            </a:r>
          </a:p>
          <a:p>
            <a:pPr lvl="1"/>
            <a:r>
              <a:rPr lang="en-US" sz="1600" dirty="0" smtClean="0"/>
              <a:t>P1 </a:t>
            </a:r>
            <a:r>
              <a:rPr lang="en-US" sz="1600" dirty="0" smtClean="0"/>
              <a:t>cannot ask for printer without already having the display, </a:t>
            </a:r>
            <a:r>
              <a:rPr lang="en-US" sz="1600" dirty="0" smtClean="0"/>
              <a:t>etc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r>
              <a:rPr lang="en-US" sz="2000" dirty="0" smtClean="0"/>
              <a:t>Detection</a:t>
            </a:r>
            <a:r>
              <a:rPr lang="en-US" sz="2000" dirty="0" smtClean="0"/>
              <a:t>: </a:t>
            </a:r>
            <a:endParaRPr lang="en-US" sz="2000" dirty="0" smtClean="0"/>
          </a:p>
          <a:p>
            <a:pPr lvl="1"/>
            <a:r>
              <a:rPr lang="en-US" sz="1600" dirty="0" smtClean="0"/>
              <a:t>Allow </a:t>
            </a:r>
            <a:r>
              <a:rPr lang="en-US" sz="1600" dirty="0" smtClean="0"/>
              <a:t>resources to be requested individually and in any order. </a:t>
            </a:r>
            <a:endParaRPr lang="en-US" sz="1600" dirty="0" smtClean="0"/>
          </a:p>
          <a:p>
            <a:pPr lvl="1"/>
            <a:r>
              <a:rPr lang="en-US" sz="1600" dirty="0" smtClean="0"/>
              <a:t>Assume </a:t>
            </a:r>
            <a:r>
              <a:rPr lang="en-US" sz="1600" dirty="0" smtClean="0"/>
              <a:t>all processes are </a:t>
            </a:r>
            <a:r>
              <a:rPr lang="en-US" sz="1600" dirty="0" err="1" smtClean="0"/>
              <a:t>restartable</a:t>
            </a:r>
            <a:r>
              <a:rPr lang="en-US" sz="1600" dirty="0" smtClean="0"/>
              <a:t>.  </a:t>
            </a:r>
            <a:endParaRPr lang="en-US" sz="1600" dirty="0" smtClean="0"/>
          </a:p>
          <a:p>
            <a:pPr lvl="1"/>
            <a:r>
              <a:rPr lang="en-US" sz="1600" dirty="0" smtClean="0"/>
              <a:t>If </a:t>
            </a:r>
            <a:r>
              <a:rPr lang="en-US" sz="1600" dirty="0" smtClean="0"/>
              <a:t>a process (P2) requests a resource (say </a:t>
            </a:r>
            <a:r>
              <a:rPr lang="en-US" sz="1600" dirty="0" smtClean="0"/>
              <a:t>keyboard) </a:t>
            </a:r>
            <a:r>
              <a:rPr lang="en-US" sz="1600" dirty="0" smtClean="0"/>
              <a:t>which is currently assigned to another process (P4) and if P4 is waiting for another resource, then force a release of </a:t>
            </a:r>
            <a:r>
              <a:rPr lang="en-US" sz="1600" dirty="0" smtClean="0"/>
              <a:t>keyboard by </a:t>
            </a:r>
            <a:r>
              <a:rPr lang="en-US" sz="1600" dirty="0" smtClean="0"/>
              <a:t>aborting P4, assign the KBD to P2, and restart P4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542157" y="89208"/>
          <a:ext cx="3389972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50662"/>
                <a:gridCol w="1134301"/>
                <a:gridCol w="920115"/>
                <a:gridCol w="88489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12.10.1.2 Advanced Synchronization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Needs of concurrent programs: </a:t>
            </a:r>
          </a:p>
          <a:p>
            <a:pPr lvl="1"/>
            <a:r>
              <a:rPr lang="en-US" dirty="0" smtClean="0"/>
              <a:t>Ability for a thread to execute some sections of the program (critical sections) in a mutually exclusive manner (i.e., serially), </a:t>
            </a:r>
          </a:p>
          <a:p>
            <a:pPr lvl="1"/>
            <a:r>
              <a:rPr lang="en-US" dirty="0" smtClean="0"/>
              <a:t>Ability for a thread to wait if some condition is not satisfied</a:t>
            </a:r>
          </a:p>
          <a:p>
            <a:pPr lvl="1"/>
            <a:r>
              <a:rPr lang="en-US" dirty="0" smtClean="0"/>
              <a:t>Ability for a thread to notify a peer thread who may be waiting for some condition to become true.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12.10.1.2 Advanced Synchronization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Theoretical programming constructs have been developed which encapsulate and abstract many of the details that we have had strewn throughout our program</a:t>
            </a:r>
          </a:p>
          <a:p>
            <a:r>
              <a:rPr lang="en-US" dirty="0" smtClean="0"/>
              <a:t>One such construct is the Monitor</a:t>
            </a:r>
          </a:p>
          <a:p>
            <a:r>
              <a:rPr lang="en-US" dirty="0" smtClean="0"/>
              <a:t>Languages such as Java have </a:t>
            </a:r>
            <a:r>
              <a:rPr lang="en-US" dirty="0" err="1" smtClean="0"/>
              <a:t>adoped</a:t>
            </a:r>
            <a:r>
              <a:rPr lang="en-US" dirty="0" smtClean="0"/>
              <a:t> some of the monitor concepts</a:t>
            </a:r>
          </a:p>
          <a:p>
            <a:pPr lvl="1"/>
            <a:r>
              <a:rPr lang="en-US" dirty="0" smtClean="0"/>
              <a:t>synchronized methods</a:t>
            </a:r>
          </a:p>
          <a:p>
            <a:pPr lvl="1"/>
            <a:r>
              <a:rPr lang="en-US" dirty="0" smtClean="0"/>
              <a:t>wait and notify methods to allow blocking and resumption of a thread inside a synchronized method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12.2.1 Thread creation and termination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executes some portion of a program</a:t>
            </a:r>
          </a:p>
          <a:p>
            <a:r>
              <a:rPr lang="en-US" dirty="0" smtClean="0"/>
              <a:t>Just like a program it has an entry point or a point where it begins execution</a:t>
            </a:r>
          </a:p>
          <a:p>
            <a:r>
              <a:rPr lang="en-US" dirty="0" smtClean="0"/>
              <a:t>When a thread is created this entry point is defined usually as the address of some function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12.10.1.3 Scheduling in a Multiprocessor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Cache Affinity</a:t>
            </a:r>
          </a:p>
          <a:p>
            <a:r>
              <a:rPr lang="en-US" dirty="0" smtClean="0"/>
              <a:t>Lengthening quantum for thread holding lock</a:t>
            </a:r>
          </a:p>
          <a:p>
            <a:r>
              <a:rPr lang="en-US" dirty="0" smtClean="0"/>
              <a:t>Per processor scheduling queues</a:t>
            </a:r>
          </a:p>
          <a:p>
            <a:r>
              <a:rPr lang="en-US" dirty="0" smtClean="0"/>
              <a:t>Space sharing</a:t>
            </a:r>
          </a:p>
          <a:p>
            <a:pPr lvl="1"/>
            <a:r>
              <a:rPr lang="en-US" dirty="0" smtClean="0"/>
              <a:t>Delay starting an application until there are sufficient processors to devote one processor per thread. Good service to apps but some waste</a:t>
            </a:r>
          </a:p>
          <a:p>
            <a:r>
              <a:rPr lang="en-US" dirty="0" smtClean="0"/>
              <a:t>Gang scheduling</a:t>
            </a:r>
          </a:p>
          <a:p>
            <a:pPr lvl="1"/>
            <a:r>
              <a:rPr lang="en-US" dirty="0" smtClean="0"/>
              <a:t>See next slide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12.10.1.3 Scheduling in a Multiprocessor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Gang scheduling</a:t>
            </a:r>
          </a:p>
          <a:p>
            <a:pPr lvl="1"/>
            <a:r>
              <a:rPr lang="en-US" dirty="0" smtClean="0"/>
              <a:t>Similar to space sharing except processors time share among different threads</a:t>
            </a:r>
          </a:p>
          <a:p>
            <a:pPr lvl="1"/>
            <a:r>
              <a:rPr lang="en-US" dirty="0" smtClean="0"/>
              <a:t>Time divided into fixed size quanta</a:t>
            </a:r>
          </a:p>
          <a:p>
            <a:pPr lvl="1"/>
            <a:r>
              <a:rPr lang="en-US" dirty="0" smtClean="0"/>
              <a:t>All CPUs are scheduled at beginning of each time quantum</a:t>
            </a:r>
          </a:p>
          <a:p>
            <a:pPr lvl="1"/>
            <a:r>
              <a:rPr lang="en-US" dirty="0" smtClean="0"/>
              <a:t>Scheduler uses principle of gangs to allocate processors to threads of a given application</a:t>
            </a:r>
          </a:p>
          <a:p>
            <a:pPr lvl="1"/>
            <a:r>
              <a:rPr lang="en-US" dirty="0" smtClean="0"/>
              <a:t>Different gangs may use same set of processors in different time quanta</a:t>
            </a:r>
          </a:p>
          <a:p>
            <a:pPr lvl="1"/>
            <a:r>
              <a:rPr lang="en-US" dirty="0" smtClean="0"/>
              <a:t>Multiple gangs may be scheduled at same time depending on availability of processors</a:t>
            </a:r>
          </a:p>
          <a:p>
            <a:pPr lvl="1"/>
            <a:r>
              <a:rPr lang="en-US" dirty="0" smtClean="0"/>
              <a:t>Once scheduled association of a thread to a processor remains until next time quantum even if thread blocks (i.e., processor will remain idle) </a:t>
            </a:r>
            <a:endParaRPr 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12.10.1.4 Classic Problems 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Producer-Consumer Problem</a:t>
            </a:r>
          </a:p>
          <a:p>
            <a:r>
              <a:rPr lang="en-US" dirty="0" smtClean="0"/>
              <a:t>Readers-Writers Problem</a:t>
            </a:r>
          </a:p>
          <a:p>
            <a:r>
              <a:rPr lang="en-US" dirty="0" smtClean="0"/>
              <a:t>Dining Philosophers Problem</a:t>
            </a: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12.10.1.4 Classic Problems 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7673"/>
          </a:xfrm>
        </p:spPr>
        <p:txBody>
          <a:bodyPr/>
          <a:lstStyle/>
          <a:p>
            <a:r>
              <a:rPr lang="en-US" dirty="0" smtClean="0"/>
              <a:t>Producer-Consumer </a:t>
            </a:r>
            <a:r>
              <a:rPr lang="en-US" dirty="0" smtClean="0"/>
              <a:t>Problem</a:t>
            </a: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789770" y="3412273"/>
            <a:ext cx="5564460" cy="2364059"/>
            <a:chOff x="2074126" y="3412273"/>
            <a:chExt cx="5564460" cy="2364059"/>
          </a:xfrm>
        </p:grpSpPr>
        <p:sp>
          <p:nvSpPr>
            <p:cNvPr id="4" name="TextBox 3"/>
            <p:cNvSpPr txBox="1"/>
            <p:nvPr/>
          </p:nvSpPr>
          <p:spPr>
            <a:xfrm>
              <a:off x="4160808" y="3412273"/>
              <a:ext cx="1034257" cy="236405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dirty="0" smtClean="0"/>
                <a:t>Bounded</a:t>
              </a:r>
            </a:p>
            <a:p>
              <a:r>
                <a:rPr lang="en-US" dirty="0" smtClean="0"/>
                <a:t>Buffer</a:t>
              </a:r>
              <a:endParaRPr lang="en-US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074126" y="3836019"/>
              <a:ext cx="1728439" cy="13381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Producer</a:t>
              </a:r>
              <a:endParaRPr lang="en-US" dirty="0"/>
            </a:p>
          </p:txBody>
        </p:sp>
        <p:sp>
          <p:nvSpPr>
            <p:cNvPr id="6" name="Striped Right Arrow 5"/>
            <p:cNvSpPr/>
            <p:nvPr/>
          </p:nvSpPr>
          <p:spPr>
            <a:xfrm>
              <a:off x="5553307" y="3836019"/>
              <a:ext cx="2085279" cy="133814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Consumer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12.10.1.4 Classic Problems 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4649"/>
          </a:xfrm>
        </p:spPr>
        <p:txBody>
          <a:bodyPr/>
          <a:lstStyle/>
          <a:p>
            <a:r>
              <a:rPr lang="en-US" dirty="0" smtClean="0"/>
              <a:t>Readers-Writers Problem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46442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Seats</a:t>
                      </a:r>
                      <a:r>
                        <a:rPr lang="en-US" baseline="0" dirty="0" smtClean="0"/>
                        <a:t> Available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Bananarama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Dave Matthews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Evanesence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Fats </a:t>
                      </a:r>
                      <a:r>
                        <a:rPr lang="en-US" dirty="0" err="1" smtClean="0"/>
                        <a:t>Domimo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7/14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Godspell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12.10.1.4 Classic Problems in 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75010"/>
          </a:xfrm>
        </p:spPr>
        <p:txBody>
          <a:bodyPr/>
          <a:lstStyle/>
          <a:p>
            <a:r>
              <a:rPr lang="en-US" dirty="0" smtClean="0"/>
              <a:t>Dining </a:t>
            </a:r>
            <a:r>
              <a:rPr lang="en-US" dirty="0" smtClean="0"/>
              <a:t>Philosophers Problem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63015" y="5597912"/>
            <a:ext cx="925551" cy="925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062868" y="5571892"/>
            <a:ext cx="925551" cy="925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12019" y="4007004"/>
            <a:ext cx="925551" cy="925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Rice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43600" y="3980985"/>
            <a:ext cx="925551" cy="925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125844" y="2393794"/>
            <a:ext cx="925551" cy="925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070303" y="2423532"/>
            <a:ext cx="925551" cy="925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1800000">
            <a:off x="5583044" y="5226205"/>
            <a:ext cx="9144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081347" y="2720897"/>
            <a:ext cx="9144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800000">
            <a:off x="2691162" y="3717073"/>
            <a:ext cx="9144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9800000" flipH="1">
            <a:off x="5601630" y="3605561"/>
            <a:ext cx="9144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9800000" flipH="1">
            <a:off x="2631688" y="5263375"/>
            <a:ext cx="9144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079759" y="6083677"/>
            <a:ext cx="9144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12.10.2.1 Taxonomy of Parallel Architectures</a:t>
            </a:r>
            <a:endParaRPr lang="en-US" dirty="0"/>
          </a:p>
        </p:txBody>
      </p:sp>
      <p:pic>
        <p:nvPicPr>
          <p:cNvPr id="6145" name="Object 7"/>
          <p:cNvPicPr>
            <a:picLocks noChangeAspect="1" noChangeArrowheads="1"/>
          </p:cNvPicPr>
          <p:nvPr/>
        </p:nvPicPr>
        <p:blipFill>
          <a:blip r:embed="rId2"/>
          <a:srcRect l="-1427" t="-3111" r="-1585" b="-1868"/>
          <a:stretch>
            <a:fillRect/>
          </a:stretch>
        </p:blipFill>
        <p:spPr bwMode="auto">
          <a:xfrm>
            <a:off x="684212" y="1759065"/>
            <a:ext cx="7807743" cy="405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12.10.2.2 Message-Passing vs. Shared Address Space Multiprocessors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0354" name="Object 1"/>
          <p:cNvPicPr>
            <a:picLocks noChangeAspect="1" noChangeArrowheads="1"/>
          </p:cNvPicPr>
          <p:nvPr/>
        </p:nvPicPr>
        <p:blipFill>
          <a:blip r:embed="rId2"/>
          <a:srcRect b="-406"/>
          <a:stretch>
            <a:fillRect/>
          </a:stretch>
        </p:blipFill>
        <p:spPr bwMode="auto">
          <a:xfrm>
            <a:off x="892046" y="2607488"/>
            <a:ext cx="7499576" cy="285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12.10.2.2 Message-Passing vs. Shared Address Space Multiprocessors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Address Space</a:t>
            </a:r>
          </a:p>
          <a:p>
            <a:endParaRPr lang="en-US" dirty="0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238920" y="2369859"/>
            <a:ext cx="4180437" cy="3178875"/>
            <a:chOff x="3108" y="492"/>
            <a:chExt cx="7037" cy="5503"/>
          </a:xfrm>
        </p:grpSpPr>
        <p:sp>
          <p:nvSpPr>
            <p:cNvPr id="6" name="AutoShape 23"/>
            <p:cNvSpPr>
              <a:spLocks noChangeAspect="1" noChangeArrowheads="1" noTextEdit="1"/>
            </p:cNvSpPr>
            <p:nvPr/>
          </p:nvSpPr>
          <p:spPr bwMode="auto">
            <a:xfrm>
              <a:off x="3108" y="492"/>
              <a:ext cx="7037" cy="550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3475" y="4365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3556" y="4335"/>
              <a:ext cx="9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898" tIns="35449" rIns="70898" bIns="354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cache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5208" y="492"/>
              <a:ext cx="2816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5620" y="936"/>
              <a:ext cx="2119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Memory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3475" y="4761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3687" y="5170"/>
              <a:ext cx="86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3108" y="2943"/>
              <a:ext cx="7037" cy="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4058" y="2961"/>
              <a:ext cx="0" cy="1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6574" y="1726"/>
              <a:ext cx="0" cy="1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8153" y="2359"/>
              <a:ext cx="1638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Shared bus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825" y="4365"/>
              <a:ext cx="1199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906" y="4335"/>
              <a:ext cx="9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898" tIns="35449" rIns="70898" bIns="354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cache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825" y="4761"/>
              <a:ext cx="1199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5037" y="5170"/>
              <a:ext cx="86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5408" y="2961"/>
              <a:ext cx="0" cy="1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7841" y="4365"/>
              <a:ext cx="1200" cy="39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7923" y="4335"/>
              <a:ext cx="964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898" tIns="35449" rIns="70898" bIns="35449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cache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7841" y="4761"/>
              <a:ext cx="1200" cy="12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8053" y="5170"/>
              <a:ext cx="865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CPU 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8424" y="2961"/>
              <a:ext cx="0" cy="13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6558" y="4876"/>
              <a:ext cx="75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70409" tIns="35204" rIns="70409" bIns="3520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. . . .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12.10.2.2 Message-Passing vs. Shared Address Space Multiprocessors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Address Space</a:t>
            </a:r>
          </a:p>
          <a:p>
            <a:endParaRPr lang="en-US" dirty="0"/>
          </a:p>
        </p:txBody>
      </p:sp>
      <p:pic>
        <p:nvPicPr>
          <p:cNvPr id="101378" name="Object 2"/>
          <p:cNvPicPr>
            <a:picLocks noChangeAspect="1" noChangeArrowheads="1"/>
          </p:cNvPicPr>
          <p:nvPr/>
        </p:nvPicPr>
        <p:blipFill>
          <a:blip r:embed="rId2"/>
          <a:srcRect l="-1247" b="-142"/>
          <a:stretch>
            <a:fillRect/>
          </a:stretch>
        </p:blipFill>
        <p:spPr bwMode="auto">
          <a:xfrm>
            <a:off x="4114800" y="1600200"/>
            <a:ext cx="4572000" cy="49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80585" y="4159405"/>
            <a:ext cx="2397513" cy="3010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7131" y="4161263"/>
            <a:ext cx="2397513" cy="30108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12.2.1 Thread creation and termination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419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tid_t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thread_create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(top-level procedure,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2800" dirty="0"/>
          </a:p>
        </p:txBody>
      </p:sp>
      <p:pic>
        <p:nvPicPr>
          <p:cNvPr id="54274" name="Object 2"/>
          <p:cNvPicPr>
            <a:picLocks noChangeArrowheads="1"/>
          </p:cNvPicPr>
          <p:nvPr/>
        </p:nvPicPr>
        <p:blipFill>
          <a:blip r:embed="rId2"/>
          <a:srcRect l="-1440" t="-7031" r="-2560" b="-1563"/>
          <a:stretch>
            <a:fillRect/>
          </a:stretch>
        </p:blipFill>
        <p:spPr bwMode="auto">
          <a:xfrm>
            <a:off x="457200" y="2754351"/>
            <a:ext cx="8008357" cy="170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 rot="5400000" flipH="1" flipV="1">
            <a:off x="1756320" y="4354551"/>
            <a:ext cx="38248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12.11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concepts in parallel programming with threads,</a:t>
            </a:r>
          </a:p>
          <a:p>
            <a:r>
              <a:rPr lang="en-US" dirty="0" smtClean="0"/>
              <a:t>Operating system support for threads,</a:t>
            </a:r>
          </a:p>
          <a:p>
            <a:r>
              <a:rPr lang="en-US" dirty="0" smtClean="0"/>
              <a:t>Architectural assists for threads</a:t>
            </a:r>
          </a:p>
          <a:p>
            <a:r>
              <a:rPr lang="en-US" dirty="0" smtClean="0"/>
              <a:t>Advanced topics</a:t>
            </a:r>
          </a:p>
          <a:p>
            <a:pPr lvl="1"/>
            <a:r>
              <a:rPr lang="en-US" dirty="0" smtClean="0"/>
              <a:t>operating systems</a:t>
            </a:r>
          </a:p>
          <a:p>
            <a:pPr lvl="1"/>
            <a:r>
              <a:rPr lang="en-US" dirty="0" smtClean="0"/>
              <a:t>parallel architectures.</a:t>
            </a:r>
          </a:p>
          <a:p>
            <a:r>
              <a:rPr lang="en-US" dirty="0" smtClean="0"/>
              <a:t>Three things application programmer have to worry about in writing threaded parallel programs</a:t>
            </a:r>
          </a:p>
          <a:p>
            <a:pPr lvl="1"/>
            <a:r>
              <a:rPr lang="en-US" dirty="0" smtClean="0"/>
              <a:t>thread creation/termination, </a:t>
            </a:r>
          </a:p>
          <a:p>
            <a:pPr lvl="1"/>
            <a:r>
              <a:rPr lang="en-US" dirty="0" smtClean="0"/>
              <a:t>data sharing among threads, </a:t>
            </a:r>
          </a:p>
          <a:p>
            <a:pPr lvl="1"/>
            <a:r>
              <a:rPr lang="en-US" dirty="0" smtClean="0"/>
              <a:t>synchronization among the threads. 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12.11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054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 level threads</a:t>
            </a:r>
          </a:p>
          <a:p>
            <a:r>
              <a:rPr lang="en-US" dirty="0" smtClean="0"/>
              <a:t>Kernel Level Threads</a:t>
            </a:r>
          </a:p>
          <a:p>
            <a:r>
              <a:rPr lang="en-US" dirty="0" smtClean="0"/>
              <a:t>Architectural assists needed for supporting threads</a:t>
            </a:r>
          </a:p>
          <a:p>
            <a:pPr lvl="1"/>
            <a:r>
              <a:rPr lang="en-US" dirty="0" smtClean="0"/>
              <a:t>Atomic read-modify-write memory operation.  (Test-And-Set instruction)</a:t>
            </a:r>
          </a:p>
          <a:p>
            <a:pPr lvl="1"/>
            <a:r>
              <a:rPr lang="en-US" dirty="0" smtClean="0"/>
              <a:t>Cache coherence problem.  </a:t>
            </a:r>
          </a:p>
          <a:p>
            <a:r>
              <a:rPr lang="en-US" dirty="0" smtClean="0"/>
              <a:t>Advanced topics in operating systems and architecture as they pertain to multiprocessors</a:t>
            </a:r>
          </a:p>
          <a:p>
            <a:pPr lvl="1"/>
            <a:r>
              <a:rPr lang="en-US" dirty="0" smtClean="0"/>
              <a:t>Deadlocks,</a:t>
            </a:r>
          </a:p>
          <a:p>
            <a:pPr lvl="1"/>
            <a:r>
              <a:rPr lang="en-US" dirty="0" smtClean="0"/>
              <a:t>Sophisticated synchronization constructs such as monitors</a:t>
            </a:r>
          </a:p>
          <a:p>
            <a:pPr lvl="1"/>
            <a:r>
              <a:rPr lang="en-US" dirty="0" smtClean="0"/>
              <a:t>Advanced scheduling techniques</a:t>
            </a:r>
          </a:p>
          <a:p>
            <a:pPr lvl="1"/>
            <a:r>
              <a:rPr lang="en-US" dirty="0" smtClean="0"/>
              <a:t>Classic problems in concurrency and synchronization</a:t>
            </a:r>
          </a:p>
          <a:p>
            <a:pPr lvl="1"/>
            <a:r>
              <a:rPr lang="en-US" dirty="0" smtClean="0"/>
              <a:t>Taxonomy of parallel architectures (SISD, SIMD, MISD, and MIMD) </a:t>
            </a:r>
          </a:p>
          <a:p>
            <a:pPr lvl="1"/>
            <a:r>
              <a:rPr lang="en-US" dirty="0" err="1" smtClean="0"/>
              <a:t>Interprocessor</a:t>
            </a:r>
            <a:r>
              <a:rPr lang="en-US" dirty="0" smtClean="0"/>
              <a:t> Communications</a:t>
            </a:r>
          </a:p>
          <a:p>
            <a:pPr lvl="2"/>
            <a:r>
              <a:rPr lang="en-US" dirty="0" smtClean="0"/>
              <a:t>Message-passing</a:t>
            </a:r>
          </a:p>
          <a:p>
            <a:pPr lvl="2"/>
            <a:r>
              <a:rPr lang="en-US" dirty="0" smtClean="0"/>
              <a:t>Shared memory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12.12 </a:t>
            </a:r>
            <a:r>
              <a:rPr lang="en-US" b="1" dirty="0" smtClean="0"/>
              <a:t>Historical Perspective </a:t>
            </a:r>
            <a:r>
              <a:rPr lang="en-US" dirty="0" smtClean="0"/>
              <a:t>and the Road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computing is an old topic</a:t>
            </a:r>
          </a:p>
          <a:p>
            <a:r>
              <a:rPr lang="en-US" dirty="0" smtClean="0"/>
              <a:t>ILP </a:t>
            </a:r>
            <a:r>
              <a:rPr lang="en-US" dirty="0" err="1" smtClean="0"/>
              <a:t>vs</a:t>
            </a:r>
            <a:r>
              <a:rPr lang="en-US" dirty="0" smtClean="0"/>
              <a:t> TLP</a:t>
            </a:r>
          </a:p>
          <a:p>
            <a:r>
              <a:rPr lang="en-US" dirty="0" smtClean="0"/>
              <a:t>Loop-level parallelism vs. Functional parallelism</a:t>
            </a:r>
          </a:p>
          <a:p>
            <a:r>
              <a:rPr lang="en-US" dirty="0" smtClean="0"/>
              <a:t>Amdahl's law and ramifications</a:t>
            </a:r>
          </a:p>
          <a:p>
            <a:r>
              <a:rPr lang="en-US" dirty="0" smtClean="0"/>
              <a:t>Parallel as high-end niche market</a:t>
            </a:r>
          </a:p>
          <a:p>
            <a:r>
              <a:rPr lang="en-US" dirty="0" smtClean="0"/>
              <a:t>Advent of killer micros &amp; fast networks leading to clusters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12.12 Historical Perspective and the </a:t>
            </a:r>
            <a:r>
              <a:rPr lang="en-US" b="1" dirty="0" smtClean="0"/>
              <a:t>Road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Moore's Law </a:t>
            </a:r>
            <a:r>
              <a:rPr lang="en-US" dirty="0" err="1" smtClean="0"/>
              <a:t>vs</a:t>
            </a:r>
            <a:r>
              <a:rPr lang="en-US" dirty="0" smtClean="0"/>
              <a:t> Thermodynamics</a:t>
            </a:r>
          </a:p>
          <a:p>
            <a:r>
              <a:rPr lang="en-US" dirty="0" smtClean="0"/>
              <a:t>Demand for lower power </a:t>
            </a:r>
          </a:p>
          <a:p>
            <a:r>
              <a:rPr lang="en-US" dirty="0" err="1" smtClean="0"/>
              <a:t>Multicore</a:t>
            </a:r>
            <a:endParaRPr lang="en-US" dirty="0" smtClean="0"/>
          </a:p>
          <a:p>
            <a:r>
              <a:rPr lang="en-US" dirty="0" smtClean="0"/>
              <a:t>Many-core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3470</TotalTime>
  <Words>4245</Words>
  <Application>Microsoft Office PowerPoint</Application>
  <PresentationFormat>On-screen Show (4:3)</PresentationFormat>
  <Paragraphs>1164</Paragraphs>
  <Slides>94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Office Theme</vt:lpstr>
      <vt:lpstr>Computer Systems An Integrated Approach to Architecture and Operating Systems</vt:lpstr>
      <vt:lpstr>12 Multithreaded Programming and Multiprocessors</vt:lpstr>
      <vt:lpstr>What is a thread?</vt:lpstr>
      <vt:lpstr>Slide 4</vt:lpstr>
      <vt:lpstr>12.1 Why Multithreading?</vt:lpstr>
      <vt:lpstr>12.1 Why Multithreading?</vt:lpstr>
      <vt:lpstr>12.2 Programming support for threads</vt:lpstr>
      <vt:lpstr>12.2.1 Thread creation and termination</vt:lpstr>
      <vt:lpstr>12.2.1 Thread creation and termination</vt:lpstr>
      <vt:lpstr>Processes are Protected</vt:lpstr>
      <vt:lpstr>Multiple Threads Can Exist in a Single Process Space</vt:lpstr>
      <vt:lpstr>12.2.1 Thread creation and termination</vt:lpstr>
      <vt:lpstr>12.2.2 Communication among threads</vt:lpstr>
      <vt:lpstr>12.2.3 Data race and Non-determinism</vt:lpstr>
      <vt:lpstr>12.2.3 Data race and Non-determinism</vt:lpstr>
      <vt:lpstr>12.2.3 Data race and Non-determinism</vt:lpstr>
      <vt:lpstr>12.2.3 Data race and Non-determinism</vt:lpstr>
      <vt:lpstr>12.2.3 Data race and Non-determinism</vt:lpstr>
      <vt:lpstr>12.2.4 Synchronization among threads</vt:lpstr>
      <vt:lpstr>12.2.4 Synchronization among threads</vt:lpstr>
      <vt:lpstr>12.2.4 Synchronization among threads</vt:lpstr>
      <vt:lpstr>12.2.4 Synchronization among threads</vt:lpstr>
      <vt:lpstr>12.2.4 Synchronization among threads</vt:lpstr>
      <vt:lpstr>12.2.4 Synchronization among threads</vt:lpstr>
      <vt:lpstr>12.2.4 Synchronization among threads</vt:lpstr>
      <vt:lpstr>12.2.5 Internal representation of data types provided by the threads library</vt:lpstr>
      <vt:lpstr>12.2.5 Internal representation of data types provided by the threads library</vt:lpstr>
      <vt:lpstr>12.2.6 Simple programming examples</vt:lpstr>
      <vt:lpstr>12.2.6 Simple programming example #1</vt:lpstr>
      <vt:lpstr>12.2.6 Simple programming example</vt:lpstr>
      <vt:lpstr>12.2.6 Simple programming example</vt:lpstr>
      <vt:lpstr>12.2.6 Simple programming examples</vt:lpstr>
      <vt:lpstr>12.2.6 Simple programming example #2</vt:lpstr>
      <vt:lpstr>12.2.6 Simple programming example #2</vt:lpstr>
      <vt:lpstr>12.2.6 Simple programming example #3</vt:lpstr>
      <vt:lpstr>12.2.6 Simple programming example #3</vt:lpstr>
      <vt:lpstr>12.2.6 Simple programming example #3</vt:lpstr>
      <vt:lpstr>12.2.7 Deadlocks and Livelocks Simple programming example #4</vt:lpstr>
      <vt:lpstr>12.2.7 Deadlocks and Livelocks Simple programming example #4</vt:lpstr>
      <vt:lpstr>12.2.8 Condition Variables</vt:lpstr>
      <vt:lpstr>12.2.8 Condition Variables </vt:lpstr>
      <vt:lpstr>12.2.8.1 Internal representation of the condition variable data type </vt:lpstr>
      <vt:lpstr>12.2.9 Complete Solution for Video Processing Example Simple programming example #5</vt:lpstr>
      <vt:lpstr>12.2.9 Complete Solution for Video Processing Example Simple programming example #5</vt:lpstr>
      <vt:lpstr>12.2.10 Rechecking the Predicate Simple programming example #6</vt:lpstr>
      <vt:lpstr>12.2.10 Rechecking the Predicate Simple programming example #6</vt:lpstr>
      <vt:lpstr>12.2.10 Rechecking the Predicate Simple programming example #6</vt:lpstr>
      <vt:lpstr>12.3 Summary of thread function calls and threaded programming concepts</vt:lpstr>
      <vt:lpstr>12.3 Summary of thread function calls and threaded programming concepts</vt:lpstr>
      <vt:lpstr>12.3 Summary of thread function calls and threaded programming concepts</vt:lpstr>
      <vt:lpstr>12.3 Summary of thread function calls and threaded programming concepts</vt:lpstr>
      <vt:lpstr>12.4 Points to remember in programming with threads</vt:lpstr>
      <vt:lpstr>12.5 Using threads as software structuring abstraction</vt:lpstr>
      <vt:lpstr>12.6 POSIX pthreads library calls summary</vt:lpstr>
      <vt:lpstr>12.7 OS support for threads</vt:lpstr>
      <vt:lpstr>12.7 OS support for threads</vt:lpstr>
      <vt:lpstr>12.7 OS support for threads</vt:lpstr>
      <vt:lpstr>12.7.1 User level threads</vt:lpstr>
      <vt:lpstr>12.7.1 User level threads</vt:lpstr>
      <vt:lpstr>12.7.2 Kernel level threads</vt:lpstr>
      <vt:lpstr>12.7.3 Solaris threads: An example of kernel level threads</vt:lpstr>
      <vt:lpstr>12.7.4 Threads and libraries</vt:lpstr>
      <vt:lpstr>12.8 Hardware support for multithreading in a uniprocessor</vt:lpstr>
      <vt:lpstr>12.8.1 Thread creation, termination, and communication among threads</vt:lpstr>
      <vt:lpstr>12.8.2 Inter-thread synchronization </vt:lpstr>
      <vt:lpstr>12.8.3 An atomic test_and_set instruction</vt:lpstr>
      <vt:lpstr>12.8.3 An atomic test_and_set instruction</vt:lpstr>
      <vt:lpstr>12.8.4 Lock algorithm with test_and_set instruction</vt:lpstr>
      <vt:lpstr>12.9 Multiprocessors</vt:lpstr>
      <vt:lpstr>12.9.1 Page tables</vt:lpstr>
      <vt:lpstr>12.9.2 Memory hierarchy</vt:lpstr>
      <vt:lpstr>12.9.2 Memory hierarchy</vt:lpstr>
      <vt:lpstr>12.9.3 Ensuring atomicity</vt:lpstr>
      <vt:lpstr>12.10.1.1 Deadlocks</vt:lpstr>
      <vt:lpstr>12.10.1.1 Deadlocks</vt:lpstr>
      <vt:lpstr>12.10.1.1 Deadlocks</vt:lpstr>
      <vt:lpstr>12.10.1.1 Deadlocks</vt:lpstr>
      <vt:lpstr>12.10.1.2 Advanced Synchronization Algorithms</vt:lpstr>
      <vt:lpstr>12.10.1.2 Advanced Synchronization Algorithms</vt:lpstr>
      <vt:lpstr>12.10.1.3 Scheduling in a Multiprocessor</vt:lpstr>
      <vt:lpstr>12.10.1.3 Scheduling in a Multiprocessor</vt:lpstr>
      <vt:lpstr>12.10.1.4 Classic Problems in Concurrency</vt:lpstr>
      <vt:lpstr>12.10.1.4 Classic Problems in Concurrency</vt:lpstr>
      <vt:lpstr>12.10.1.4 Classic Problems in Concurrency</vt:lpstr>
      <vt:lpstr>12.10.1.4 Classic Problems in Concurrency</vt:lpstr>
      <vt:lpstr>12.10.2.1 Taxonomy of Parallel Architectures</vt:lpstr>
      <vt:lpstr>12.10.2.2 Message-Passing vs. Shared Address Space Multiprocessors</vt:lpstr>
      <vt:lpstr>12.10.2.2 Message-Passing vs. Shared Address Space Multiprocessors</vt:lpstr>
      <vt:lpstr>12.10.2.2 Message-Passing vs. Shared Address Space Multiprocessors</vt:lpstr>
      <vt:lpstr>12.11 Summary</vt:lpstr>
      <vt:lpstr>12.11 Summary</vt:lpstr>
      <vt:lpstr>12.12 Historical Perspective and the Road Ahead</vt:lpstr>
      <vt:lpstr>12.12 Historical Perspective and the Road Ahead</vt:lpstr>
      <vt:lpstr>Slide 94</vt:lpstr>
    </vt:vector>
  </TitlesOfParts>
  <Company>Georgia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Leahy</dc:creator>
  <cp:lastModifiedBy>Bill Leahy</cp:lastModifiedBy>
  <cp:revision>303</cp:revision>
  <dcterms:created xsi:type="dcterms:W3CDTF">2008-09-06T14:56:38Z</dcterms:created>
  <dcterms:modified xsi:type="dcterms:W3CDTF">2009-03-20T14:27:37Z</dcterms:modified>
</cp:coreProperties>
</file>