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7" r:id="rId2"/>
    <p:sldId id="258" r:id="rId3"/>
    <p:sldId id="259" r:id="rId4"/>
    <p:sldId id="261" r:id="rId5"/>
    <p:sldId id="262" r:id="rId6"/>
    <p:sldId id="263" r:id="rId7"/>
    <p:sldId id="264" r:id="rId8"/>
    <p:sldId id="265" r:id="rId9"/>
    <p:sldId id="267" r:id="rId10"/>
    <p:sldId id="268" r:id="rId11"/>
    <p:sldId id="269" r:id="rId12"/>
    <p:sldId id="271" r:id="rId13"/>
    <p:sldId id="270" r:id="rId14"/>
    <p:sldId id="273" r:id="rId15"/>
    <p:sldId id="274" r:id="rId16"/>
    <p:sldId id="275" r:id="rId17"/>
    <p:sldId id="277" r:id="rId18"/>
    <p:sldId id="278" r:id="rId19"/>
    <p:sldId id="279" r:id="rId20"/>
    <p:sldId id="280" r:id="rId21"/>
    <p:sldId id="281" r:id="rId22"/>
    <p:sldId id="282" r:id="rId23"/>
    <p:sldId id="283" r:id="rId24"/>
    <p:sldId id="285" r:id="rId25"/>
    <p:sldId id="286" r:id="rId26"/>
    <p:sldId id="287" r:id="rId27"/>
    <p:sldId id="288" r:id="rId28"/>
    <p:sldId id="290" r:id="rId29"/>
    <p:sldId id="291" r:id="rId30"/>
    <p:sldId id="294" r:id="rId31"/>
    <p:sldId id="295" r:id="rId32"/>
    <p:sldId id="296" r:id="rId33"/>
    <p:sldId id="298" r:id="rId34"/>
    <p:sldId id="299" r:id="rId35"/>
    <p:sldId id="300" r:id="rId36"/>
    <p:sldId id="301" r:id="rId37"/>
    <p:sldId id="303" r:id="rId38"/>
    <p:sldId id="304" r:id="rId39"/>
    <p:sldId id="305" r:id="rId40"/>
    <p:sldId id="306" r:id="rId41"/>
    <p:sldId id="307" r:id="rId42"/>
    <p:sldId id="308" r:id="rId43"/>
    <p:sldId id="309" r:id="rId44"/>
    <p:sldId id="310" r:id="rId45"/>
    <p:sldId id="311" r:id="rId46"/>
    <p:sldId id="322" r:id="rId47"/>
    <p:sldId id="312" r:id="rId48"/>
    <p:sldId id="313" r:id="rId49"/>
    <p:sldId id="314" r:id="rId50"/>
    <p:sldId id="315" r:id="rId51"/>
    <p:sldId id="320" r:id="rId52"/>
    <p:sldId id="321" r:id="rId53"/>
    <p:sldId id="323" r:id="rId54"/>
    <p:sldId id="324" r:id="rId55"/>
    <p:sldId id="325" r:id="rId56"/>
    <p:sldId id="326" r:id="rId57"/>
    <p:sldId id="327" r:id="rId58"/>
    <p:sldId id="328" r:id="rId59"/>
    <p:sldId id="330" r:id="rId60"/>
    <p:sldId id="331" r:id="rId61"/>
    <p:sldId id="260" r:id="rId62"/>
    <p:sldId id="333" r:id="rId63"/>
    <p:sldId id="334" r:id="rId64"/>
    <p:sldId id="335" r:id="rId65"/>
    <p:sldId id="337" r:id="rId66"/>
    <p:sldId id="338" r:id="rId67"/>
    <p:sldId id="339" r:id="rId68"/>
    <p:sldId id="340" r:id="rId69"/>
    <p:sldId id="341" r:id="rId70"/>
    <p:sldId id="342" r:id="rId71"/>
    <p:sldId id="343" r:id="rId72"/>
    <p:sldId id="344" r:id="rId73"/>
    <p:sldId id="345" r:id="rId74"/>
    <p:sldId id="346" r:id="rId75"/>
    <p:sldId id="347" r:id="rId76"/>
    <p:sldId id="349" r:id="rId77"/>
    <p:sldId id="350" r:id="rId78"/>
    <p:sldId id="351" r:id="rId79"/>
    <p:sldId id="352" r:id="rId80"/>
    <p:sldId id="353" r:id="rId81"/>
    <p:sldId id="354" r:id="rId82"/>
    <p:sldId id="355" r:id="rId83"/>
    <p:sldId id="356" r:id="rId84"/>
    <p:sldId id="357" r:id="rId85"/>
    <p:sldId id="358" r:id="rId8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46" autoAdjust="0"/>
    <p:restoredTop sz="72711" autoAdjust="0"/>
  </p:normalViewPr>
  <p:slideViewPr>
    <p:cSldViewPr snapToGrid="0">
      <p:cViewPr varScale="1">
        <p:scale>
          <a:sx n="59" d="100"/>
          <a:sy n="59" d="100"/>
        </p:scale>
        <p:origin x="13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926BA-CD0F-4484-90BC-14F3514FF68D}" type="datetimeFigureOut">
              <a:rPr lang="es-ES" smtClean="0"/>
              <a:t>19/04/2021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B51DA-2906-4E3D-BD5D-911B57C1E00E}" type="slidenum">
              <a:rPr lang="es-ES" smtClean="0"/>
              <a:t>‹Nº›</a:t>
            </a:fld>
            <a:endParaRPr lang="es-ES"/>
          </a:p>
        </p:txBody>
      </p:sp>
    </p:spTree>
    <p:extLst>
      <p:ext uri="{BB962C8B-B14F-4D97-AF65-F5344CB8AC3E}">
        <p14:creationId xmlns:p14="http://schemas.microsoft.com/office/powerpoint/2010/main" val="257946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http://www.digitallearning.es/blog/rankings-de-lenguajes-de-programacion/</a:t>
            </a:r>
          </a:p>
        </p:txBody>
      </p:sp>
      <p:sp>
        <p:nvSpPr>
          <p:cNvPr id="4" name="Marcador de número de diapositiva 3"/>
          <p:cNvSpPr>
            <a:spLocks noGrp="1"/>
          </p:cNvSpPr>
          <p:nvPr>
            <p:ph type="sldNum" sz="quarter" idx="10"/>
          </p:nvPr>
        </p:nvSpPr>
        <p:spPr/>
        <p:txBody>
          <a:bodyPr/>
          <a:lstStyle/>
          <a:p>
            <a:fld id="{5BEB51DA-2906-4E3D-BD5D-911B57C1E00E}" type="slidenum">
              <a:rPr lang="es-ES" smtClean="0"/>
              <a:t>13</a:t>
            </a:fld>
            <a:endParaRPr lang="es-ES"/>
          </a:p>
        </p:txBody>
      </p:sp>
    </p:spTree>
    <p:extLst>
      <p:ext uri="{BB962C8B-B14F-4D97-AF65-F5344CB8AC3E}">
        <p14:creationId xmlns:p14="http://schemas.microsoft.com/office/powerpoint/2010/main" val="412886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Notas (personales)</a:t>
            </a:r>
          </a:p>
          <a:p>
            <a:r>
              <a:rPr lang="es-ES" dirty="0"/>
              <a:t>El objetivo es llegar a este punto, con la idea de introducir la instrucción FOR. (no considerar mas de este punto en clase, en función al nivel de comprensión</a:t>
            </a:r>
            <a:r>
              <a:rPr lang="es-ES" baseline="0" dirty="0"/>
              <a:t> detectado).</a:t>
            </a:r>
            <a:endParaRPr lang="es-ES" dirty="0"/>
          </a:p>
          <a:p>
            <a:r>
              <a:rPr lang="es-ES" dirty="0"/>
              <a:t>Las preguntas</a:t>
            </a:r>
            <a:r>
              <a:rPr lang="es-ES" baseline="0" dirty="0"/>
              <a:t> de la clase, porque no se imprime la suma, y que pasa si </a:t>
            </a:r>
            <a:r>
              <a:rPr lang="es-ES" baseline="0" dirty="0" err="1"/>
              <a:t>print</a:t>
            </a:r>
            <a:r>
              <a:rPr lang="es-ES" baseline="0" dirty="0"/>
              <a:t>(i) se mueva a una posición anterior (</a:t>
            </a:r>
            <a:r>
              <a:rPr lang="es-ES" baseline="0" dirty="0" err="1"/>
              <a:t>identando</a:t>
            </a:r>
            <a:r>
              <a:rPr lang="es-ES" baseline="0" dirty="0"/>
              <a:t>), así se verifica la comprensión del lenguaje y la estructura del mismo, esto permite apoyar la lógica de programación y la </a:t>
            </a:r>
            <a:r>
              <a:rPr lang="es-ES" baseline="0"/>
              <a:t>identación</a:t>
            </a:r>
            <a:r>
              <a:rPr lang="es-ES" baseline="0" dirty="0"/>
              <a:t>…</a:t>
            </a:r>
            <a:endParaRPr lang="es-ES" dirty="0"/>
          </a:p>
        </p:txBody>
      </p:sp>
      <p:sp>
        <p:nvSpPr>
          <p:cNvPr id="4" name="Marcador de número de diapositiva 3"/>
          <p:cNvSpPr>
            <a:spLocks noGrp="1"/>
          </p:cNvSpPr>
          <p:nvPr>
            <p:ph type="sldNum" sz="quarter" idx="10"/>
          </p:nvPr>
        </p:nvSpPr>
        <p:spPr/>
        <p:txBody>
          <a:bodyPr/>
          <a:lstStyle/>
          <a:p>
            <a:fld id="{83B1BB6F-921F-400F-91CB-3EA44B4A02FA}" type="slidenum">
              <a:rPr lang="es-ES" smtClean="0"/>
              <a:t>59</a:t>
            </a:fld>
            <a:endParaRPr lang="es-ES"/>
          </a:p>
        </p:txBody>
      </p:sp>
    </p:spTree>
    <p:extLst>
      <p:ext uri="{BB962C8B-B14F-4D97-AF65-F5344CB8AC3E}">
        <p14:creationId xmlns:p14="http://schemas.microsoft.com/office/powerpoint/2010/main" val="133387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650531D2-B31D-4DDF-B69C-E086C6AE3CAE}"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468068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650531D2-B31D-4DDF-B69C-E086C6AE3CAE}"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1575570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650531D2-B31D-4DDF-B69C-E086C6AE3CAE}"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445899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650531D2-B31D-4DDF-B69C-E086C6AE3CAE}"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2977240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650531D2-B31D-4DDF-B69C-E086C6AE3CAE}"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815770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650531D2-B31D-4DDF-B69C-E086C6AE3CAE}" type="datetimeFigureOut">
              <a:rPr lang="es-ES" smtClean="0"/>
              <a:t>19/04/2021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1941375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650531D2-B31D-4DDF-B69C-E086C6AE3CAE}" type="datetimeFigureOut">
              <a:rPr lang="es-ES" smtClean="0"/>
              <a:t>19/04/2021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3183413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650531D2-B31D-4DDF-B69C-E086C6AE3CAE}" type="datetimeFigureOut">
              <a:rPr lang="es-ES" smtClean="0"/>
              <a:t>19/04/2021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170776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50531D2-B31D-4DDF-B69C-E086C6AE3CAE}" type="datetimeFigureOut">
              <a:rPr lang="es-ES" smtClean="0"/>
              <a:t>19/04/2021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3592125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650531D2-B31D-4DDF-B69C-E086C6AE3CAE}" type="datetimeFigureOut">
              <a:rPr lang="es-ES" smtClean="0"/>
              <a:t>19/04/2021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2689038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650531D2-B31D-4DDF-B69C-E086C6AE3CAE}" type="datetimeFigureOut">
              <a:rPr lang="es-ES" smtClean="0"/>
              <a:t>19/04/2021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B3FB271-E122-45CF-BA02-3504EF4E9A13}" type="slidenum">
              <a:rPr lang="es-ES" smtClean="0"/>
              <a:t>‹Nº›</a:t>
            </a:fld>
            <a:endParaRPr lang="es-ES"/>
          </a:p>
        </p:txBody>
      </p:sp>
    </p:spTree>
    <p:extLst>
      <p:ext uri="{BB962C8B-B14F-4D97-AF65-F5344CB8AC3E}">
        <p14:creationId xmlns:p14="http://schemas.microsoft.com/office/powerpoint/2010/main" val="1523980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531D2-B31D-4DDF-B69C-E086C6AE3CAE}" type="datetimeFigureOut">
              <a:rPr lang="es-ES" smtClean="0"/>
              <a:t>19/04/2021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FB271-E122-45CF-BA02-3504EF4E9A13}" type="slidenum">
              <a:rPr lang="es-ES" smtClean="0"/>
              <a:t>‹Nº›</a:t>
            </a:fld>
            <a:endParaRPr lang="es-ES"/>
          </a:p>
        </p:txBody>
      </p:sp>
    </p:spTree>
    <p:extLst>
      <p:ext uri="{BB962C8B-B14F-4D97-AF65-F5344CB8AC3E}">
        <p14:creationId xmlns:p14="http://schemas.microsoft.com/office/powerpoint/2010/main" val="983175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14052" y="2887014"/>
            <a:ext cx="9911644" cy="1241779"/>
          </a:xfrm>
        </p:spPr>
        <p:txBody>
          <a:bodyPr>
            <a:noAutofit/>
          </a:bodyPr>
          <a:lstStyle/>
          <a:p>
            <a:r>
              <a:rPr lang="es-CL" sz="8800" b="1" dirty="0"/>
              <a:t>Taller de Python</a:t>
            </a:r>
            <a:endParaRPr lang="es-ES" sz="8800" b="1" dirty="0"/>
          </a:p>
        </p:txBody>
      </p:sp>
      <p:sp>
        <p:nvSpPr>
          <p:cNvPr id="7" name="Subtítulo 6">
            <a:extLst>
              <a:ext uri="{FF2B5EF4-FFF2-40B4-BE49-F238E27FC236}">
                <a16:creationId xmlns:a16="http://schemas.microsoft.com/office/drawing/2014/main" id="{B42BAA0E-16B1-46A4-A0CC-B85ABBBE1DD6}"/>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127634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t>Introducción</a:t>
            </a:r>
            <a:endParaRPr lang="es-ES" sz="5400" dirty="0"/>
          </a:p>
        </p:txBody>
      </p:sp>
      <p:sp>
        <p:nvSpPr>
          <p:cNvPr id="3" name="Marcador de contenido 2"/>
          <p:cNvSpPr>
            <a:spLocks noGrp="1"/>
          </p:cNvSpPr>
          <p:nvPr>
            <p:ph idx="1"/>
          </p:nvPr>
        </p:nvSpPr>
        <p:spPr>
          <a:xfrm>
            <a:off x="1226127" y="2112471"/>
            <a:ext cx="10411691" cy="4085273"/>
          </a:xfrm>
        </p:spPr>
        <p:txBody>
          <a:bodyPr/>
          <a:lstStyle/>
          <a:p>
            <a:r>
              <a:rPr lang="es-CL" sz="3600" dirty="0"/>
              <a:t>El período que existe entre el análisis de un problema y el diseño de su solución recibe el nombre de </a:t>
            </a:r>
            <a:r>
              <a:rPr lang="es-CL" sz="4400" b="1" dirty="0"/>
              <a:t>período de incubación</a:t>
            </a:r>
            <a:r>
              <a:rPr lang="es-CL" sz="3600" dirty="0"/>
              <a:t>, y el proceso mental que se da durante el mismo sigue siendo tema de investigación para los sicólogos.</a:t>
            </a:r>
          </a:p>
          <a:p>
            <a:endParaRPr lang="es-ES" dirty="0"/>
          </a:p>
        </p:txBody>
      </p:sp>
      <p:sp>
        <p:nvSpPr>
          <p:cNvPr id="4" name="Rectángulo 3"/>
          <p:cNvSpPr/>
          <p:nvPr/>
        </p:nvSpPr>
        <p:spPr>
          <a:xfrm rot="16200000">
            <a:off x="-2746906" y="3111133"/>
            <a:ext cx="6261453" cy="769441"/>
          </a:xfrm>
          <a:prstGeom prst="rect">
            <a:avLst/>
          </a:prstGeom>
        </p:spPr>
        <p:txBody>
          <a:bodyPr wrap="square">
            <a:spAutoFit/>
          </a:bodyPr>
          <a:lstStyle/>
          <a:p>
            <a:pPr algn="ctr"/>
            <a:r>
              <a:rPr lang="es-ES" sz="4400" dirty="0"/>
              <a:t>Algoritmos.</a:t>
            </a:r>
          </a:p>
        </p:txBody>
      </p:sp>
    </p:spTree>
    <p:extLst>
      <p:ext uri="{BB962C8B-B14F-4D97-AF65-F5344CB8AC3E}">
        <p14:creationId xmlns:p14="http://schemas.microsoft.com/office/powerpoint/2010/main" val="4065528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t>Introducción</a:t>
            </a:r>
            <a:endParaRPr lang="es-ES" sz="5400" dirty="0"/>
          </a:p>
        </p:txBody>
      </p:sp>
      <p:sp>
        <p:nvSpPr>
          <p:cNvPr id="3" name="Marcador de contenido 2"/>
          <p:cNvSpPr>
            <a:spLocks noGrp="1"/>
          </p:cNvSpPr>
          <p:nvPr>
            <p:ph idx="1"/>
          </p:nvPr>
        </p:nvSpPr>
        <p:spPr>
          <a:xfrm>
            <a:off x="1455313" y="2528888"/>
            <a:ext cx="9898487" cy="2428875"/>
          </a:xfrm>
        </p:spPr>
        <p:txBody>
          <a:bodyPr>
            <a:normAutofit/>
          </a:bodyPr>
          <a:lstStyle/>
          <a:p>
            <a:r>
              <a:rPr lang="es-CL" sz="4400" dirty="0"/>
              <a:t>Estamos por lo tanto en el terreno de la </a:t>
            </a:r>
            <a:r>
              <a:rPr lang="es-CL" sz="4800" b="1" i="1" dirty="0">
                <a:solidFill>
                  <a:srgbClr val="002060"/>
                </a:solidFill>
              </a:rPr>
              <a:t>inspiración</a:t>
            </a:r>
            <a:r>
              <a:rPr lang="es-CL" sz="4800" dirty="0">
                <a:solidFill>
                  <a:srgbClr val="002060"/>
                </a:solidFill>
              </a:rPr>
              <a:t> </a:t>
            </a:r>
            <a:r>
              <a:rPr lang="es-CL" sz="4400" dirty="0"/>
              <a:t>y la </a:t>
            </a:r>
            <a:r>
              <a:rPr lang="es-CL" sz="4400" b="1" dirty="0">
                <a:solidFill>
                  <a:srgbClr val="00B050"/>
                </a:solidFill>
              </a:rPr>
              <a:t>madurez</a:t>
            </a:r>
            <a:r>
              <a:rPr lang="es-CL" sz="4400" dirty="0">
                <a:solidFill>
                  <a:srgbClr val="00B050"/>
                </a:solidFill>
              </a:rPr>
              <a:t> </a:t>
            </a:r>
            <a:r>
              <a:rPr lang="es-CL" sz="5400" b="1" dirty="0"/>
              <a:t>mental</a:t>
            </a:r>
            <a:r>
              <a:rPr lang="es-CL" sz="4400" dirty="0"/>
              <a:t>.</a:t>
            </a:r>
          </a:p>
        </p:txBody>
      </p:sp>
      <p:sp>
        <p:nvSpPr>
          <p:cNvPr id="4" name="Rectángulo 3"/>
          <p:cNvSpPr/>
          <p:nvPr/>
        </p:nvSpPr>
        <p:spPr>
          <a:xfrm rot="16200000">
            <a:off x="-2746906" y="3111133"/>
            <a:ext cx="6261453" cy="769441"/>
          </a:xfrm>
          <a:prstGeom prst="rect">
            <a:avLst/>
          </a:prstGeom>
        </p:spPr>
        <p:txBody>
          <a:bodyPr wrap="square">
            <a:spAutoFit/>
          </a:bodyPr>
          <a:lstStyle/>
          <a:p>
            <a:pPr algn="ctr"/>
            <a:r>
              <a:rPr lang="es-ES" sz="4400" dirty="0"/>
              <a:t>Algoritmos.</a:t>
            </a:r>
          </a:p>
        </p:txBody>
      </p:sp>
    </p:spTree>
    <p:extLst>
      <p:ext uri="{BB962C8B-B14F-4D97-AF65-F5344CB8AC3E}">
        <p14:creationId xmlns:p14="http://schemas.microsoft.com/office/powerpoint/2010/main" val="1680265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t>Lenguajes de programación</a:t>
            </a:r>
          </a:p>
        </p:txBody>
      </p:sp>
      <p:sp>
        <p:nvSpPr>
          <p:cNvPr id="3" name="Marcador de contenido 2"/>
          <p:cNvSpPr>
            <a:spLocks noGrp="1"/>
          </p:cNvSpPr>
          <p:nvPr>
            <p:ph idx="1"/>
          </p:nvPr>
        </p:nvSpPr>
        <p:spPr/>
        <p:txBody>
          <a:bodyPr>
            <a:normAutofit/>
          </a:bodyPr>
          <a:lstStyle/>
          <a:p>
            <a:r>
              <a:rPr lang="es-CL" sz="3600" dirty="0"/>
              <a:t>Un lenguaje de programación es un lenguaje formal diseñado para expresar procesos que pueden ser llevados a cabo por máquinas como las computadoras.</a:t>
            </a:r>
          </a:p>
          <a:p>
            <a:r>
              <a:rPr lang="es-CL" sz="3600" dirty="0"/>
              <a:t>Pueden usarse para crear programas que controlen el comportamiento físico y lógico de una máquina, para expresar algoritmos con precisión, o como modo de comunicación humana.</a:t>
            </a:r>
            <a:endParaRPr lang="es-ES" sz="3600" dirty="0"/>
          </a:p>
        </p:txBody>
      </p:sp>
      <p:sp>
        <p:nvSpPr>
          <p:cNvPr id="4" name="Título 1"/>
          <p:cNvSpPr txBox="1">
            <a:spLocks/>
          </p:cNvSpPr>
          <p:nvPr/>
        </p:nvSpPr>
        <p:spPr>
          <a:xfrm rot="16200000">
            <a:off x="-2856076" y="2728934"/>
            <a:ext cx="6571129" cy="1113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a:endParaRPr lang="es-ES" sz="4000" b="1" kern="0" dirty="0">
              <a:solidFill>
                <a:sysClr val="windowText" lastClr="000000"/>
              </a:solidFill>
              <a:latin typeface="+mn-lt"/>
            </a:endParaRPr>
          </a:p>
        </p:txBody>
      </p:sp>
    </p:spTree>
    <p:extLst>
      <p:ext uri="{BB962C8B-B14F-4D97-AF65-F5344CB8AC3E}">
        <p14:creationId xmlns:p14="http://schemas.microsoft.com/office/powerpoint/2010/main" val="4042339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2856076" y="2728934"/>
            <a:ext cx="6571129" cy="1113259"/>
          </a:xfrm>
        </p:spPr>
        <p:txBody>
          <a:bodyPr>
            <a:normAutofit/>
          </a:bodyPr>
          <a:lstStyle/>
          <a:p>
            <a:pPr lvl="1"/>
            <a:r>
              <a:rPr lang="es-ES" sz="4000" b="1" dirty="0">
                <a:latin typeface="+mn-lt"/>
              </a:rPr>
              <a:t>Lenguajes de Programación</a:t>
            </a:r>
          </a:p>
        </p:txBody>
      </p:sp>
      <p:pic>
        <p:nvPicPr>
          <p:cNvPr id="6" name="Imagen 5"/>
          <p:cNvPicPr>
            <a:picLocks noChangeAspect="1"/>
          </p:cNvPicPr>
          <p:nvPr/>
        </p:nvPicPr>
        <p:blipFill>
          <a:blip r:embed="rId3"/>
          <a:stretch>
            <a:fillRect/>
          </a:stretch>
        </p:blipFill>
        <p:spPr>
          <a:xfrm>
            <a:off x="1487299" y="147425"/>
            <a:ext cx="10238536" cy="6443338"/>
          </a:xfrm>
          <a:prstGeom prst="rect">
            <a:avLst/>
          </a:prstGeom>
        </p:spPr>
      </p:pic>
    </p:spTree>
    <p:extLst>
      <p:ext uri="{BB962C8B-B14F-4D97-AF65-F5344CB8AC3E}">
        <p14:creationId xmlns:p14="http://schemas.microsoft.com/office/powerpoint/2010/main" val="4147916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t>Introducción a </a:t>
            </a:r>
            <a:r>
              <a:rPr lang="es-CL" b="1" dirty="0" err="1"/>
              <a:t>Phyton</a:t>
            </a:r>
            <a:endParaRPr lang="es-CL" b="1" dirty="0"/>
          </a:p>
        </p:txBody>
      </p:sp>
      <p:sp>
        <p:nvSpPr>
          <p:cNvPr id="3" name="2 Marcador de contenido"/>
          <p:cNvSpPr>
            <a:spLocks noGrp="1"/>
          </p:cNvSpPr>
          <p:nvPr>
            <p:ph idx="1"/>
          </p:nvPr>
        </p:nvSpPr>
        <p:spPr>
          <a:xfrm>
            <a:off x="2511379" y="2017175"/>
            <a:ext cx="8744755" cy="4660432"/>
          </a:xfrm>
        </p:spPr>
        <p:txBody>
          <a:bodyPr>
            <a:normAutofit/>
          </a:bodyPr>
          <a:lstStyle/>
          <a:p>
            <a:pPr marL="0" indent="0">
              <a:buNone/>
            </a:pPr>
            <a:r>
              <a:rPr lang="es-CL" sz="3600" b="1" dirty="0"/>
              <a:t>Historia de </a:t>
            </a:r>
            <a:r>
              <a:rPr lang="es-CL" sz="3600" b="1" dirty="0" err="1"/>
              <a:t>Python</a:t>
            </a:r>
            <a:endParaRPr lang="es-CL" sz="3600" b="1" dirty="0"/>
          </a:p>
          <a:p>
            <a:r>
              <a:rPr lang="es-CL" dirty="0"/>
              <a:t>Python es desarrollado por Guido Van </a:t>
            </a:r>
            <a:r>
              <a:rPr lang="es-CL" dirty="0" err="1"/>
              <a:t>Rossum</a:t>
            </a:r>
            <a:r>
              <a:rPr lang="es-CL" dirty="0"/>
              <a:t>, a diferencia de lo que muchos creen por el logo de Python, el nombre viene de la afición del creador por </a:t>
            </a:r>
            <a:r>
              <a:rPr lang="es-CL" dirty="0" err="1"/>
              <a:t>Monty</a:t>
            </a:r>
            <a:r>
              <a:rPr lang="es-CL" dirty="0"/>
              <a:t> Python un grupo cómico inglés.</a:t>
            </a:r>
          </a:p>
          <a:p>
            <a:endParaRPr lang="es-CL" dirty="0"/>
          </a:p>
          <a:p>
            <a:r>
              <a:rPr lang="es-CL" dirty="0"/>
              <a:t>A pesar de la moda que se esta dando por el uso de </a:t>
            </a:r>
            <a:r>
              <a:rPr lang="es-CL" dirty="0" err="1"/>
              <a:t>Python</a:t>
            </a:r>
            <a:r>
              <a:rPr lang="es-CL" dirty="0"/>
              <a:t> en los últimos años, </a:t>
            </a:r>
            <a:r>
              <a:rPr lang="es-CL" dirty="0" err="1"/>
              <a:t>Python</a:t>
            </a:r>
            <a:r>
              <a:rPr lang="es-CL" dirty="0"/>
              <a:t> ya tiene sus años, sale a la luz con su versión 1.0 a principios de 1994.</a:t>
            </a:r>
          </a:p>
        </p:txBody>
      </p:sp>
      <p:pic>
        <p:nvPicPr>
          <p:cNvPr id="4" name="Imagen 3"/>
          <p:cNvPicPr>
            <a:picLocks noChangeAspect="1"/>
          </p:cNvPicPr>
          <p:nvPr/>
        </p:nvPicPr>
        <p:blipFill>
          <a:blip r:embed="rId2"/>
          <a:stretch>
            <a:fillRect/>
          </a:stretch>
        </p:blipFill>
        <p:spPr>
          <a:xfrm>
            <a:off x="8060567" y="309094"/>
            <a:ext cx="3848100" cy="2152650"/>
          </a:xfrm>
          <a:prstGeom prst="rect">
            <a:avLst/>
          </a:prstGeom>
        </p:spPr>
      </p:pic>
      <p:pic>
        <p:nvPicPr>
          <p:cNvPr id="5" name="Imagen 4"/>
          <p:cNvPicPr>
            <a:picLocks noChangeAspect="1"/>
          </p:cNvPicPr>
          <p:nvPr/>
        </p:nvPicPr>
        <p:blipFill>
          <a:blip r:embed="rId3"/>
          <a:stretch>
            <a:fillRect/>
          </a:stretch>
        </p:blipFill>
        <p:spPr>
          <a:xfrm>
            <a:off x="283333" y="1690688"/>
            <a:ext cx="2022211" cy="2601711"/>
          </a:xfrm>
          <a:prstGeom prst="rect">
            <a:avLst/>
          </a:prstGeom>
        </p:spPr>
      </p:pic>
    </p:spTree>
    <p:extLst>
      <p:ext uri="{BB962C8B-B14F-4D97-AF65-F5344CB8AC3E}">
        <p14:creationId xmlns:p14="http://schemas.microsoft.com/office/powerpoint/2010/main" val="2866020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sz="5400" b="1" dirty="0"/>
              <a:t>Introducción a </a:t>
            </a:r>
            <a:r>
              <a:rPr lang="es-CL" sz="5400" b="1" dirty="0" err="1"/>
              <a:t>Phyton</a:t>
            </a:r>
            <a:endParaRPr lang="es-CL" sz="5400" b="1" dirty="0"/>
          </a:p>
        </p:txBody>
      </p:sp>
      <p:sp>
        <p:nvSpPr>
          <p:cNvPr id="3" name="2 Marcador de contenido"/>
          <p:cNvSpPr>
            <a:spLocks noGrp="1"/>
          </p:cNvSpPr>
          <p:nvPr>
            <p:ph idx="1"/>
          </p:nvPr>
        </p:nvSpPr>
        <p:spPr>
          <a:xfrm>
            <a:off x="838200" y="1972235"/>
            <a:ext cx="10515600" cy="4204728"/>
          </a:xfrm>
        </p:spPr>
        <p:txBody>
          <a:bodyPr>
            <a:normAutofit/>
          </a:bodyPr>
          <a:lstStyle/>
          <a:p>
            <a:r>
              <a:rPr lang="es-CL" sz="3600" b="1" dirty="0"/>
              <a:t>Historia de </a:t>
            </a:r>
            <a:r>
              <a:rPr lang="es-CL" sz="3600" b="1" dirty="0" err="1"/>
              <a:t>Python</a:t>
            </a:r>
            <a:endParaRPr lang="es-CL" sz="3600" b="1" dirty="0"/>
          </a:p>
          <a:p>
            <a:pPr lvl="1"/>
            <a:r>
              <a:rPr lang="es-CL" sz="3200" dirty="0" err="1"/>
              <a:t>Python</a:t>
            </a:r>
            <a:r>
              <a:rPr lang="es-CL" sz="3200" dirty="0"/>
              <a:t> es un lenguaje interpretado y </a:t>
            </a:r>
            <a:r>
              <a:rPr lang="es-CL" sz="3200" dirty="0" err="1"/>
              <a:t>multiparadigma</a:t>
            </a:r>
            <a:r>
              <a:rPr lang="es-CL" sz="3200" dirty="0"/>
              <a:t>.</a:t>
            </a:r>
          </a:p>
          <a:p>
            <a:endParaRPr lang="es-CL" sz="3600" dirty="0"/>
          </a:p>
          <a:p>
            <a:r>
              <a:rPr lang="es-CL" sz="3600" b="1" dirty="0"/>
              <a:t>Soporta paradigmas.</a:t>
            </a:r>
          </a:p>
          <a:p>
            <a:pPr lvl="1"/>
            <a:r>
              <a:rPr lang="es-CL" sz="3200" dirty="0"/>
              <a:t>Orientado a objetos</a:t>
            </a:r>
          </a:p>
          <a:p>
            <a:pPr lvl="1"/>
            <a:r>
              <a:rPr lang="es-CL" sz="3200" dirty="0"/>
              <a:t>Funcional</a:t>
            </a:r>
          </a:p>
          <a:p>
            <a:pPr lvl="1"/>
            <a:r>
              <a:rPr lang="es-CL" sz="3200" dirty="0"/>
              <a:t>Modular</a:t>
            </a:r>
          </a:p>
        </p:txBody>
      </p:sp>
    </p:spTree>
    <p:extLst>
      <p:ext uri="{BB962C8B-B14F-4D97-AF65-F5344CB8AC3E}">
        <p14:creationId xmlns:p14="http://schemas.microsoft.com/office/powerpoint/2010/main" val="557531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sz="5400" b="1" dirty="0"/>
              <a:t>Introducción a </a:t>
            </a:r>
            <a:r>
              <a:rPr lang="es-CL" sz="5400" b="1" dirty="0" err="1"/>
              <a:t>Phyton</a:t>
            </a:r>
            <a:endParaRPr lang="es-CL" sz="5400" b="1" dirty="0"/>
          </a:p>
        </p:txBody>
      </p:sp>
      <p:sp>
        <p:nvSpPr>
          <p:cNvPr id="3" name="2 Marcador de contenido"/>
          <p:cNvSpPr>
            <a:spLocks noGrp="1"/>
          </p:cNvSpPr>
          <p:nvPr>
            <p:ph idx="1"/>
          </p:nvPr>
        </p:nvSpPr>
        <p:spPr>
          <a:xfrm>
            <a:off x="838200" y="1915272"/>
            <a:ext cx="10515600" cy="4351338"/>
          </a:xfrm>
        </p:spPr>
        <p:txBody>
          <a:bodyPr>
            <a:normAutofit/>
          </a:bodyPr>
          <a:lstStyle/>
          <a:p>
            <a:r>
              <a:rPr lang="es-CL" dirty="0"/>
              <a:t>En la programación tenemos los lenguajes compilados e interpretados, </a:t>
            </a:r>
            <a:r>
              <a:rPr lang="es-CL" b="1" i="1" dirty="0"/>
              <a:t>Python</a:t>
            </a:r>
            <a:r>
              <a:rPr lang="es-CL" dirty="0"/>
              <a:t> es un lenguaje interpretado. </a:t>
            </a:r>
          </a:p>
          <a:p>
            <a:r>
              <a:rPr lang="es-CL" dirty="0"/>
              <a:t>En un lenguaje compilado, el </a:t>
            </a:r>
            <a:r>
              <a:rPr lang="es-CL" b="1" dirty="0"/>
              <a:t>compilador</a:t>
            </a:r>
            <a:r>
              <a:rPr lang="es-CL" dirty="0"/>
              <a:t> lee todo y entrega algo a partir de esa lectura, que se llama código objeto y un ejecutable. Algo parecido a un .</a:t>
            </a:r>
            <a:r>
              <a:rPr lang="es-CL" dirty="0" err="1"/>
              <a:t>exe</a:t>
            </a:r>
            <a:endParaRPr lang="es-CL" dirty="0"/>
          </a:p>
          <a:p>
            <a:r>
              <a:rPr lang="es-CL" dirty="0"/>
              <a:t>Los lenguajes </a:t>
            </a:r>
            <a:r>
              <a:rPr lang="es-CL" b="1" dirty="0"/>
              <a:t>interpretados</a:t>
            </a:r>
            <a:r>
              <a:rPr lang="es-CL" dirty="0"/>
              <a:t> se van leyendo línea a línea y normalmente hacen su mejor esfuerzo y entregan resultado, muchos interpretes no dicen donde esta el error, en general, tienen menos opciones de depuración, actualmente ya no sucede esto, o sucede menos.</a:t>
            </a:r>
          </a:p>
        </p:txBody>
      </p:sp>
    </p:spTree>
    <p:extLst>
      <p:ext uri="{BB962C8B-B14F-4D97-AF65-F5344CB8AC3E}">
        <p14:creationId xmlns:p14="http://schemas.microsoft.com/office/powerpoint/2010/main" val="2564541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619451" y="502613"/>
            <a:ext cx="9662442" cy="5744109"/>
          </a:xfrm>
          <a:prstGeom prst="rect">
            <a:avLst/>
          </a:prstGeom>
        </p:spPr>
      </p:pic>
      <p:sp>
        <p:nvSpPr>
          <p:cNvPr id="6" name="Rectángulo 5"/>
          <p:cNvSpPr/>
          <p:nvPr/>
        </p:nvSpPr>
        <p:spPr>
          <a:xfrm rot="16200000">
            <a:off x="-2121871" y="2905899"/>
            <a:ext cx="5514458" cy="707886"/>
          </a:xfrm>
          <a:prstGeom prst="rect">
            <a:avLst/>
          </a:prstGeom>
        </p:spPr>
        <p:txBody>
          <a:bodyPr wrap="none">
            <a:spAutoFit/>
          </a:bodyPr>
          <a:lstStyle/>
          <a:p>
            <a:r>
              <a:rPr lang="es-CL" sz="4000" b="1" dirty="0">
                <a:hlinkClick r:id="rId3"/>
              </a:rPr>
              <a:t>http://www.python.org/</a:t>
            </a:r>
            <a:endParaRPr lang="es-CL" sz="4000" b="1" dirty="0"/>
          </a:p>
        </p:txBody>
      </p:sp>
      <p:sp>
        <p:nvSpPr>
          <p:cNvPr id="7" name="Flecha derecha 6"/>
          <p:cNvSpPr/>
          <p:nvPr/>
        </p:nvSpPr>
        <p:spPr>
          <a:xfrm rot="14666716">
            <a:off x="3992452" y="2910627"/>
            <a:ext cx="592428" cy="450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05536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82215" y="99476"/>
            <a:ext cx="11077575" cy="6581775"/>
          </a:xfrm>
          <a:prstGeom prst="rect">
            <a:avLst/>
          </a:prstGeom>
        </p:spPr>
      </p:pic>
      <p:sp>
        <p:nvSpPr>
          <p:cNvPr id="5" name="Flecha derecha 4"/>
          <p:cNvSpPr/>
          <p:nvPr/>
        </p:nvSpPr>
        <p:spPr>
          <a:xfrm>
            <a:off x="373488" y="3515933"/>
            <a:ext cx="824248" cy="682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6692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007561" y="302855"/>
            <a:ext cx="7432653" cy="6081262"/>
          </a:xfrm>
          <a:prstGeom prst="rect">
            <a:avLst/>
          </a:prstGeom>
        </p:spPr>
      </p:pic>
    </p:spTree>
    <p:extLst>
      <p:ext uri="{BB962C8B-B14F-4D97-AF65-F5344CB8AC3E}">
        <p14:creationId xmlns:p14="http://schemas.microsoft.com/office/powerpoint/2010/main" val="2140986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t>Contenidos</a:t>
            </a:r>
          </a:p>
        </p:txBody>
      </p:sp>
      <p:sp>
        <p:nvSpPr>
          <p:cNvPr id="3" name="Marcador de contenido 2"/>
          <p:cNvSpPr>
            <a:spLocks noGrp="1"/>
          </p:cNvSpPr>
          <p:nvPr>
            <p:ph idx="1"/>
          </p:nvPr>
        </p:nvSpPr>
        <p:spPr/>
        <p:txBody>
          <a:bodyPr>
            <a:normAutofit/>
          </a:bodyPr>
          <a:lstStyle/>
          <a:p>
            <a:pPr marL="0" indent="0">
              <a:buNone/>
            </a:pPr>
            <a:r>
              <a:rPr lang="es-ES" sz="3200" b="1" i="1" dirty="0"/>
              <a:t>Etapa 1</a:t>
            </a:r>
          </a:p>
          <a:p>
            <a:pPr lvl="1"/>
            <a:r>
              <a:rPr lang="es-ES" sz="2800" dirty="0"/>
              <a:t>Introducción</a:t>
            </a:r>
          </a:p>
          <a:p>
            <a:pPr lvl="1"/>
            <a:r>
              <a:rPr lang="es-ES" sz="2800" dirty="0"/>
              <a:t>Lenguajes de Programación</a:t>
            </a:r>
          </a:p>
          <a:p>
            <a:pPr lvl="1"/>
            <a:r>
              <a:rPr lang="es-ES" sz="2800" dirty="0"/>
              <a:t>Introducción a Python.</a:t>
            </a:r>
          </a:p>
          <a:p>
            <a:pPr lvl="1"/>
            <a:r>
              <a:rPr lang="es-ES" sz="2800" dirty="0"/>
              <a:t>Estructuras de Control</a:t>
            </a:r>
            <a:endParaRPr lang="es-ES" sz="3200" dirty="0"/>
          </a:p>
          <a:p>
            <a:pPr marL="0" indent="0">
              <a:buNone/>
            </a:pPr>
            <a:r>
              <a:rPr lang="es-ES" sz="3200" b="1" i="1" dirty="0"/>
              <a:t>Etapa 2.</a:t>
            </a:r>
          </a:p>
          <a:p>
            <a:pPr lvl="1"/>
            <a:r>
              <a:rPr lang="es-ES" sz="2800" dirty="0"/>
              <a:t>Ejemplos de Aplicación</a:t>
            </a:r>
          </a:p>
          <a:p>
            <a:pPr lvl="1"/>
            <a:r>
              <a:rPr lang="es-ES" sz="2800" dirty="0"/>
              <a:t>Práctico</a:t>
            </a:r>
          </a:p>
          <a:p>
            <a:pPr lvl="1"/>
            <a:r>
              <a:rPr lang="es-CL" sz="2800" dirty="0" err="1"/>
              <a:t>Scipy</a:t>
            </a:r>
            <a:r>
              <a:rPr lang="es-CL" sz="2800" dirty="0"/>
              <a:t>. Haciendo Python mejor que Matlab (opcional)</a:t>
            </a:r>
          </a:p>
          <a:p>
            <a:pPr marL="457200" lvl="1" indent="0">
              <a:buNone/>
            </a:pPr>
            <a:endParaRPr lang="es-ES" sz="2800" dirty="0"/>
          </a:p>
        </p:txBody>
      </p:sp>
    </p:spTree>
    <p:extLst>
      <p:ext uri="{BB962C8B-B14F-4D97-AF65-F5344CB8AC3E}">
        <p14:creationId xmlns:p14="http://schemas.microsoft.com/office/powerpoint/2010/main" val="2966059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640168" y="528034"/>
            <a:ext cx="6091707" cy="5319689"/>
          </a:xfrm>
          <a:prstGeom prst="rect">
            <a:avLst/>
          </a:prstGeom>
        </p:spPr>
      </p:pic>
    </p:spTree>
    <p:extLst>
      <p:ext uri="{BB962C8B-B14F-4D97-AF65-F5344CB8AC3E}">
        <p14:creationId xmlns:p14="http://schemas.microsoft.com/office/powerpoint/2010/main" val="1014444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744608" y="514014"/>
            <a:ext cx="6482007" cy="5590572"/>
          </a:xfrm>
          <a:prstGeom prst="rect">
            <a:avLst/>
          </a:prstGeom>
        </p:spPr>
      </p:pic>
      <p:sp>
        <p:nvSpPr>
          <p:cNvPr id="5" name="Flecha derecha 4"/>
          <p:cNvSpPr/>
          <p:nvPr/>
        </p:nvSpPr>
        <p:spPr>
          <a:xfrm rot="19586186">
            <a:off x="4566713" y="5095593"/>
            <a:ext cx="712665" cy="653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96820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825083" y="2254441"/>
            <a:ext cx="4848225" cy="4162425"/>
          </a:xfrm>
          <a:prstGeom prst="rect">
            <a:avLst/>
          </a:prstGeom>
        </p:spPr>
      </p:pic>
      <p:pic>
        <p:nvPicPr>
          <p:cNvPr id="5" name="Imagen 4"/>
          <p:cNvPicPr>
            <a:picLocks noChangeAspect="1"/>
          </p:cNvPicPr>
          <p:nvPr/>
        </p:nvPicPr>
        <p:blipFill>
          <a:blip r:embed="rId3"/>
          <a:stretch>
            <a:fillRect/>
          </a:stretch>
        </p:blipFill>
        <p:spPr>
          <a:xfrm>
            <a:off x="276630" y="262713"/>
            <a:ext cx="6645909" cy="5295403"/>
          </a:xfrm>
          <a:prstGeom prst="rect">
            <a:avLst/>
          </a:prstGeom>
        </p:spPr>
      </p:pic>
      <p:sp>
        <p:nvSpPr>
          <p:cNvPr id="6" name="Flecha derecha 5"/>
          <p:cNvSpPr/>
          <p:nvPr/>
        </p:nvSpPr>
        <p:spPr>
          <a:xfrm rot="7630091">
            <a:off x="6199323" y="1948752"/>
            <a:ext cx="515155" cy="533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Flecha derecha 6"/>
          <p:cNvSpPr/>
          <p:nvPr/>
        </p:nvSpPr>
        <p:spPr>
          <a:xfrm rot="15625639">
            <a:off x="9964965" y="6107773"/>
            <a:ext cx="450760" cy="618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Elipse 1"/>
          <p:cNvSpPr/>
          <p:nvPr/>
        </p:nvSpPr>
        <p:spPr>
          <a:xfrm>
            <a:off x="2918105" y="2276498"/>
            <a:ext cx="3789281" cy="3926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70914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80657" y="770965"/>
            <a:ext cx="5010543" cy="4308869"/>
          </a:xfrm>
          <a:prstGeom prst="rect">
            <a:avLst/>
          </a:prstGeom>
        </p:spPr>
      </p:pic>
      <p:pic>
        <p:nvPicPr>
          <p:cNvPr id="2" name="Imagen 1"/>
          <p:cNvPicPr>
            <a:picLocks noChangeAspect="1"/>
          </p:cNvPicPr>
          <p:nvPr/>
        </p:nvPicPr>
        <p:blipFill>
          <a:blip r:embed="rId3"/>
          <a:stretch>
            <a:fillRect/>
          </a:stretch>
        </p:blipFill>
        <p:spPr>
          <a:xfrm>
            <a:off x="6258429" y="751839"/>
            <a:ext cx="5037101" cy="4327995"/>
          </a:xfrm>
          <a:prstGeom prst="rect">
            <a:avLst/>
          </a:prstGeom>
        </p:spPr>
      </p:pic>
    </p:spTree>
    <p:extLst>
      <p:ext uri="{BB962C8B-B14F-4D97-AF65-F5344CB8AC3E}">
        <p14:creationId xmlns:p14="http://schemas.microsoft.com/office/powerpoint/2010/main" val="3856155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414377" y="335453"/>
            <a:ext cx="5446288" cy="5823339"/>
          </a:xfrm>
          <a:prstGeom prst="rect">
            <a:avLst/>
          </a:prstGeom>
        </p:spPr>
      </p:pic>
    </p:spTree>
    <p:extLst>
      <p:ext uri="{BB962C8B-B14F-4D97-AF65-F5344CB8AC3E}">
        <p14:creationId xmlns:p14="http://schemas.microsoft.com/office/powerpoint/2010/main" val="1087655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92558" y="356602"/>
            <a:ext cx="10515600" cy="990090"/>
          </a:xfrm>
        </p:spPr>
        <p:txBody>
          <a:bodyPr>
            <a:normAutofit/>
          </a:bodyPr>
          <a:lstStyle/>
          <a:p>
            <a:r>
              <a:rPr lang="es-CL" sz="5400" b="1" dirty="0"/>
              <a:t>Introducción a </a:t>
            </a:r>
            <a:r>
              <a:rPr lang="es-CL" sz="5400" b="1" dirty="0" err="1"/>
              <a:t>Phyton</a:t>
            </a:r>
            <a:endParaRPr lang="es-CL" sz="5400" b="1" dirty="0"/>
          </a:p>
        </p:txBody>
      </p:sp>
      <p:sp>
        <p:nvSpPr>
          <p:cNvPr id="3" name="2 Marcador de contenido"/>
          <p:cNvSpPr>
            <a:spLocks noGrp="1"/>
          </p:cNvSpPr>
          <p:nvPr>
            <p:ph idx="1"/>
          </p:nvPr>
        </p:nvSpPr>
        <p:spPr>
          <a:xfrm>
            <a:off x="992558" y="1644320"/>
            <a:ext cx="10515600" cy="4351338"/>
          </a:xfrm>
        </p:spPr>
        <p:txBody>
          <a:bodyPr>
            <a:noAutofit/>
          </a:bodyPr>
          <a:lstStyle/>
          <a:p>
            <a:r>
              <a:rPr lang="es-CL" sz="3600" b="1" dirty="0"/>
              <a:t>IDLE</a:t>
            </a:r>
            <a:r>
              <a:rPr lang="es-CL" sz="3600" dirty="0"/>
              <a:t> </a:t>
            </a:r>
            <a:r>
              <a:rPr lang="es-CL" sz="3200" dirty="0"/>
              <a:t>que significa </a:t>
            </a:r>
            <a:r>
              <a:rPr lang="es-CL" sz="3200" b="1" dirty="0" err="1"/>
              <a:t>I</a:t>
            </a:r>
            <a:r>
              <a:rPr lang="es-CL" sz="3200" dirty="0" err="1"/>
              <a:t>ntegradted</a:t>
            </a:r>
            <a:r>
              <a:rPr lang="es-CL" sz="3200" dirty="0"/>
              <a:t> </a:t>
            </a:r>
            <a:r>
              <a:rPr lang="es-CL" sz="3200" b="1" dirty="0" err="1"/>
              <a:t>D</a:t>
            </a:r>
            <a:r>
              <a:rPr lang="es-CL" sz="3200" dirty="0" err="1"/>
              <a:t>eve</a:t>
            </a:r>
            <a:r>
              <a:rPr lang="es-CL" sz="3200" b="1" dirty="0" err="1"/>
              <a:t>L</a:t>
            </a:r>
            <a:r>
              <a:rPr lang="es-CL" sz="3200" dirty="0" err="1"/>
              <a:t>opment</a:t>
            </a:r>
            <a:r>
              <a:rPr lang="es-CL" sz="3200" dirty="0"/>
              <a:t> </a:t>
            </a:r>
            <a:r>
              <a:rPr lang="es-CL" sz="3200" b="1" dirty="0" err="1"/>
              <a:t>E</a:t>
            </a:r>
            <a:r>
              <a:rPr lang="es-CL" sz="3200" dirty="0" err="1"/>
              <a:t>nviroment</a:t>
            </a:r>
            <a:r>
              <a:rPr lang="es-CL" sz="3200" dirty="0"/>
              <a:t> para Python, es un entorno para trabajar con código en Python, nos permite varias opciones, por ejemplo </a:t>
            </a:r>
            <a:r>
              <a:rPr lang="es-CL" sz="3600" b="1" dirty="0" err="1"/>
              <a:t>debug</a:t>
            </a:r>
            <a:r>
              <a:rPr lang="es-CL" sz="3200" dirty="0"/>
              <a:t> que veremos más adelante.</a:t>
            </a:r>
          </a:p>
          <a:p>
            <a:r>
              <a:rPr lang="es-CL" sz="3200" b="1" dirty="0"/>
              <a:t>Module </a:t>
            </a:r>
            <a:r>
              <a:rPr lang="es-CL" sz="3200" b="1" dirty="0" err="1"/>
              <a:t>Docs</a:t>
            </a:r>
            <a:r>
              <a:rPr lang="es-CL" sz="3200" dirty="0"/>
              <a:t>, esto es par archivos que ya tenemos hecho con la finalidad de tenerlos en “módulos”, esto sirve para aplicaciones más grandes, también para las que necesitan determinado archivo como entrada para realizar alguna operación o algoritmo.</a:t>
            </a:r>
          </a:p>
          <a:p>
            <a:r>
              <a:rPr lang="es-CL" sz="3200" b="1" dirty="0" err="1"/>
              <a:t>Command</a:t>
            </a:r>
            <a:r>
              <a:rPr lang="es-CL" sz="3200" b="1" dirty="0"/>
              <a:t> Line</a:t>
            </a:r>
          </a:p>
        </p:txBody>
      </p:sp>
      <p:sp>
        <p:nvSpPr>
          <p:cNvPr id="4" name="Rectángulo 3"/>
          <p:cNvSpPr/>
          <p:nvPr/>
        </p:nvSpPr>
        <p:spPr>
          <a:xfrm rot="16200000">
            <a:off x="-2667782" y="3061894"/>
            <a:ext cx="6056915" cy="646331"/>
          </a:xfrm>
          <a:prstGeom prst="rect">
            <a:avLst/>
          </a:prstGeom>
        </p:spPr>
        <p:txBody>
          <a:bodyPr wrap="none">
            <a:spAutoFit/>
          </a:bodyPr>
          <a:lstStyle/>
          <a:p>
            <a:r>
              <a:rPr lang="es-CL" sz="3600" b="1" dirty="0"/>
              <a:t>Formar de trabajar con Python</a:t>
            </a:r>
          </a:p>
        </p:txBody>
      </p:sp>
    </p:spTree>
    <p:extLst>
      <p:ext uri="{BB962C8B-B14F-4D97-AF65-F5344CB8AC3E}">
        <p14:creationId xmlns:p14="http://schemas.microsoft.com/office/powerpoint/2010/main" val="2110981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95250" y="142917"/>
            <a:ext cx="3035339" cy="3245478"/>
          </a:xfrm>
          <a:prstGeom prst="rect">
            <a:avLst/>
          </a:prstGeom>
        </p:spPr>
      </p:pic>
      <p:pic>
        <p:nvPicPr>
          <p:cNvPr id="6" name="Imagen 5"/>
          <p:cNvPicPr>
            <a:picLocks noChangeAspect="1"/>
          </p:cNvPicPr>
          <p:nvPr/>
        </p:nvPicPr>
        <p:blipFill>
          <a:blip r:embed="rId3"/>
          <a:stretch>
            <a:fillRect/>
          </a:stretch>
        </p:blipFill>
        <p:spPr>
          <a:xfrm>
            <a:off x="3643936" y="142917"/>
            <a:ext cx="8099829" cy="6548048"/>
          </a:xfrm>
          <a:prstGeom prst="rect">
            <a:avLst/>
          </a:prstGeom>
        </p:spPr>
      </p:pic>
    </p:spTree>
    <p:extLst>
      <p:ext uri="{BB962C8B-B14F-4D97-AF65-F5344CB8AC3E}">
        <p14:creationId xmlns:p14="http://schemas.microsoft.com/office/powerpoint/2010/main" val="3912049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2755960" y="2891807"/>
            <a:ext cx="6526307" cy="742696"/>
          </a:xfrm>
        </p:spPr>
        <p:txBody>
          <a:bodyPr>
            <a:normAutofit/>
          </a:bodyPr>
          <a:lstStyle/>
          <a:p>
            <a:r>
              <a:rPr lang="es-ES" sz="3600" b="1" dirty="0"/>
              <a:t>Primer Programa – Hola Mundo!!!</a:t>
            </a:r>
          </a:p>
        </p:txBody>
      </p:sp>
      <p:pic>
        <p:nvPicPr>
          <p:cNvPr id="5" name="Imagen 4"/>
          <p:cNvPicPr>
            <a:picLocks noChangeAspect="1"/>
          </p:cNvPicPr>
          <p:nvPr/>
        </p:nvPicPr>
        <p:blipFill>
          <a:blip r:embed="rId2"/>
          <a:stretch>
            <a:fillRect/>
          </a:stretch>
        </p:blipFill>
        <p:spPr>
          <a:xfrm>
            <a:off x="1518737" y="39651"/>
            <a:ext cx="10259787" cy="6818349"/>
          </a:xfrm>
          <a:prstGeom prst="rect">
            <a:avLst/>
          </a:prstGeom>
        </p:spPr>
      </p:pic>
    </p:spTree>
    <p:extLst>
      <p:ext uri="{BB962C8B-B14F-4D97-AF65-F5344CB8AC3E}">
        <p14:creationId xmlns:p14="http://schemas.microsoft.com/office/powerpoint/2010/main" val="2649599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Operaciones Matemáticas</a:t>
            </a:r>
          </a:p>
        </p:txBody>
      </p:sp>
      <p:pic>
        <p:nvPicPr>
          <p:cNvPr id="4" name="Imagen 3"/>
          <p:cNvPicPr>
            <a:picLocks noChangeAspect="1"/>
          </p:cNvPicPr>
          <p:nvPr/>
        </p:nvPicPr>
        <p:blipFill>
          <a:blip r:embed="rId2"/>
          <a:stretch>
            <a:fillRect/>
          </a:stretch>
        </p:blipFill>
        <p:spPr>
          <a:xfrm>
            <a:off x="2688800" y="1509175"/>
            <a:ext cx="5656710" cy="4538783"/>
          </a:xfrm>
          <a:prstGeom prst="rect">
            <a:avLst/>
          </a:prstGeom>
        </p:spPr>
      </p:pic>
    </p:spTree>
    <p:extLst>
      <p:ext uri="{BB962C8B-B14F-4D97-AF65-F5344CB8AC3E}">
        <p14:creationId xmlns:p14="http://schemas.microsoft.com/office/powerpoint/2010/main" val="4265182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Operaciones Matemáticas</a:t>
            </a:r>
          </a:p>
        </p:txBody>
      </p:sp>
      <p:pic>
        <p:nvPicPr>
          <p:cNvPr id="4" name="Imagen 3"/>
          <p:cNvPicPr>
            <a:picLocks noChangeAspect="1"/>
          </p:cNvPicPr>
          <p:nvPr/>
        </p:nvPicPr>
        <p:blipFill>
          <a:blip r:embed="rId2"/>
          <a:stretch>
            <a:fillRect/>
          </a:stretch>
        </p:blipFill>
        <p:spPr>
          <a:xfrm>
            <a:off x="1876531" y="1506849"/>
            <a:ext cx="7392976" cy="4653088"/>
          </a:xfrm>
          <a:prstGeom prst="rect">
            <a:avLst/>
          </a:prstGeom>
        </p:spPr>
      </p:pic>
    </p:spTree>
    <p:extLst>
      <p:ext uri="{BB962C8B-B14F-4D97-AF65-F5344CB8AC3E}">
        <p14:creationId xmlns:p14="http://schemas.microsoft.com/office/powerpoint/2010/main" val="3959678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b="1" dirty="0"/>
              <a:t>Etapa 1.</a:t>
            </a:r>
          </a:p>
        </p:txBody>
      </p:sp>
      <p:sp>
        <p:nvSpPr>
          <p:cNvPr id="5" name="Marcador de texto 4"/>
          <p:cNvSpPr>
            <a:spLocks noGrp="1"/>
          </p:cNvSpPr>
          <p:nvPr>
            <p:ph type="body" idx="1"/>
          </p:nvPr>
        </p:nvSpPr>
        <p:spPr/>
        <p:txBody>
          <a:bodyPr/>
          <a:lstStyle/>
          <a:p>
            <a:r>
              <a:rPr lang="es-ES" dirty="0"/>
              <a:t>15:00 – 16:30</a:t>
            </a:r>
          </a:p>
        </p:txBody>
      </p:sp>
    </p:spTree>
    <p:extLst>
      <p:ext uri="{BB962C8B-B14F-4D97-AF65-F5344CB8AC3E}">
        <p14:creationId xmlns:p14="http://schemas.microsoft.com/office/powerpoint/2010/main" val="3298581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sz="5400" b="1" dirty="0"/>
              <a:t>Variables en Python.</a:t>
            </a:r>
          </a:p>
        </p:txBody>
      </p:sp>
      <p:sp>
        <p:nvSpPr>
          <p:cNvPr id="3" name="2 Marcador de contenido"/>
          <p:cNvSpPr>
            <a:spLocks noGrp="1"/>
          </p:cNvSpPr>
          <p:nvPr>
            <p:ph idx="1"/>
          </p:nvPr>
        </p:nvSpPr>
        <p:spPr>
          <a:xfrm>
            <a:off x="838200" y="1690688"/>
            <a:ext cx="10515600" cy="4351338"/>
          </a:xfrm>
        </p:spPr>
        <p:txBody>
          <a:bodyPr>
            <a:normAutofit/>
          </a:bodyPr>
          <a:lstStyle/>
          <a:p>
            <a:pPr marL="0" indent="0">
              <a:buNone/>
            </a:pPr>
            <a:endParaRPr lang="es-CL" dirty="0"/>
          </a:p>
          <a:p>
            <a:pPr marL="0" indent="0">
              <a:buNone/>
            </a:pPr>
            <a:r>
              <a:rPr lang="es-CL" sz="3600" b="1" dirty="0"/>
              <a:t>Números</a:t>
            </a:r>
          </a:p>
          <a:p>
            <a:r>
              <a:rPr lang="es-CL" sz="3200" dirty="0"/>
              <a:t>Enteros: 1,2,3…-1,-2-3…100, 200… etc. Existe el entero largo, ya que en algunos casos el número es muy largo y no cabe en un entero, </a:t>
            </a:r>
            <a:r>
              <a:rPr lang="es-CL" sz="3200" dirty="0" err="1"/>
              <a:t>p.e</a:t>
            </a:r>
            <a:r>
              <a:rPr lang="es-CL" sz="3200" dirty="0"/>
              <a:t>. un número como 12121213141241241241, es muy largo y no cabe en un entero normal así que necesitamos un </a:t>
            </a:r>
            <a:r>
              <a:rPr lang="es-CL" sz="3200" dirty="0" err="1"/>
              <a:t>longint</a:t>
            </a:r>
            <a:r>
              <a:rPr lang="es-CL" sz="3200" dirty="0"/>
              <a:t>,</a:t>
            </a:r>
            <a:r>
              <a:rPr lang="es-CL" sz="3200" b="1" dirty="0"/>
              <a:t> “entero largo”.</a:t>
            </a:r>
          </a:p>
        </p:txBody>
      </p:sp>
    </p:spTree>
    <p:extLst>
      <p:ext uri="{BB962C8B-B14F-4D97-AF65-F5344CB8AC3E}">
        <p14:creationId xmlns:p14="http://schemas.microsoft.com/office/powerpoint/2010/main" val="2544302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sz="5400" b="1" dirty="0"/>
              <a:t>Variables en Python.</a:t>
            </a:r>
          </a:p>
        </p:txBody>
      </p:sp>
      <p:sp>
        <p:nvSpPr>
          <p:cNvPr id="3" name="2 Marcador de contenido"/>
          <p:cNvSpPr>
            <a:spLocks noGrp="1"/>
          </p:cNvSpPr>
          <p:nvPr>
            <p:ph idx="1"/>
          </p:nvPr>
        </p:nvSpPr>
        <p:spPr>
          <a:xfrm>
            <a:off x="682581" y="1799867"/>
            <a:ext cx="11057586" cy="4351338"/>
          </a:xfrm>
        </p:spPr>
        <p:txBody>
          <a:bodyPr>
            <a:normAutofit/>
          </a:bodyPr>
          <a:lstStyle/>
          <a:p>
            <a:pPr marL="0" indent="0">
              <a:buNone/>
            </a:pPr>
            <a:endParaRPr lang="es-CL" sz="3200" dirty="0"/>
          </a:p>
          <a:p>
            <a:pPr marL="514350" indent="-514350">
              <a:buAutoNum type="alphaUcParenR"/>
            </a:pPr>
            <a:r>
              <a:rPr lang="es-CL" sz="3200" dirty="0"/>
              <a:t>En una máquina de 32 bits el rango de un</a:t>
            </a:r>
          </a:p>
          <a:p>
            <a:pPr marL="0" indent="0">
              <a:buNone/>
            </a:pPr>
            <a:r>
              <a:rPr lang="es-CL" sz="3200" dirty="0"/>
              <a:t>entero es de </a:t>
            </a:r>
            <a:r>
              <a:rPr lang="es-CL" sz="3200" b="1" dirty="0"/>
              <a:t>-2.147.483.648   </a:t>
            </a:r>
            <a:r>
              <a:rPr lang="es-CL" sz="3200" dirty="0"/>
              <a:t>a   </a:t>
            </a:r>
            <a:r>
              <a:rPr lang="es-CL" sz="3200" b="1" dirty="0"/>
              <a:t>2.147.483.648</a:t>
            </a:r>
          </a:p>
          <a:p>
            <a:pPr marL="0" indent="0">
              <a:buNone/>
            </a:pPr>
            <a:endParaRPr lang="es-CL" sz="3200" dirty="0"/>
          </a:p>
          <a:p>
            <a:pPr marL="0" indent="0">
              <a:buNone/>
            </a:pPr>
            <a:r>
              <a:rPr lang="es-CL" sz="3200" dirty="0"/>
              <a:t>B) En una máquina de 64 bits el rango del entero es de </a:t>
            </a:r>
          </a:p>
          <a:p>
            <a:pPr marL="0" indent="0" algn="ctr">
              <a:buNone/>
            </a:pPr>
            <a:r>
              <a:rPr lang="es-CL" sz="3200" b="1" dirty="0"/>
              <a:t>-9.223.372.036.854.775.808   </a:t>
            </a:r>
            <a:r>
              <a:rPr lang="es-CL" sz="3200" dirty="0"/>
              <a:t>hasta   </a:t>
            </a:r>
            <a:r>
              <a:rPr lang="es-CL" sz="3200" b="1" dirty="0"/>
              <a:t>9.223.372.036.854.775.807</a:t>
            </a:r>
            <a:r>
              <a:rPr lang="es-CL" sz="3200" dirty="0"/>
              <a:t> </a:t>
            </a:r>
          </a:p>
        </p:txBody>
      </p:sp>
    </p:spTree>
    <p:extLst>
      <p:ext uri="{BB962C8B-B14F-4D97-AF65-F5344CB8AC3E}">
        <p14:creationId xmlns:p14="http://schemas.microsoft.com/office/powerpoint/2010/main" val="3346116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sz="5400" b="1" dirty="0"/>
              <a:t>Variables en Python.</a:t>
            </a:r>
            <a:endParaRPr lang="es-CL" sz="5400" dirty="0"/>
          </a:p>
        </p:txBody>
      </p:sp>
      <p:sp>
        <p:nvSpPr>
          <p:cNvPr id="3" name="2 Marcador de contenido"/>
          <p:cNvSpPr>
            <a:spLocks noGrp="1"/>
          </p:cNvSpPr>
          <p:nvPr>
            <p:ph idx="1"/>
          </p:nvPr>
        </p:nvSpPr>
        <p:spPr>
          <a:xfrm>
            <a:off x="838200" y="2057445"/>
            <a:ext cx="10515600" cy="4351338"/>
          </a:xfrm>
        </p:spPr>
        <p:txBody>
          <a:bodyPr>
            <a:normAutofit/>
          </a:bodyPr>
          <a:lstStyle/>
          <a:p>
            <a:r>
              <a:rPr lang="es-CL" sz="3600" b="1" dirty="0"/>
              <a:t>Reales</a:t>
            </a:r>
            <a:r>
              <a:rPr lang="es-CL" sz="3200" dirty="0"/>
              <a:t>, se refiere a los número con decimales. 1.345,3,141516, etc. (</a:t>
            </a:r>
            <a:r>
              <a:rPr lang="es-CL" sz="3200" dirty="0" err="1"/>
              <a:t>float</a:t>
            </a:r>
            <a:r>
              <a:rPr lang="es-CL" sz="3200" dirty="0"/>
              <a:t>)</a:t>
            </a:r>
          </a:p>
          <a:p>
            <a:endParaRPr lang="es-CL" sz="3200" dirty="0"/>
          </a:p>
          <a:p>
            <a:r>
              <a:rPr lang="es-CL" sz="3600" b="1" dirty="0"/>
              <a:t>Complejos</a:t>
            </a:r>
            <a:r>
              <a:rPr lang="es-CL" sz="3200" dirty="0"/>
              <a:t>, estos son algo parecidos a: </a:t>
            </a:r>
            <a:r>
              <a:rPr lang="es-CL" sz="4000" dirty="0"/>
              <a:t>4.2+2.5j</a:t>
            </a:r>
            <a:r>
              <a:rPr lang="es-CL" sz="3200" dirty="0"/>
              <a:t>, noten que lleva una </a:t>
            </a:r>
            <a:r>
              <a:rPr lang="es-CL" sz="4000" b="1" dirty="0"/>
              <a:t>“j”</a:t>
            </a:r>
            <a:r>
              <a:rPr lang="es-CL" sz="3200" dirty="0"/>
              <a:t> el número como parte del mismo, también se les llama imaginarios.</a:t>
            </a:r>
          </a:p>
        </p:txBody>
      </p:sp>
    </p:spTree>
    <p:extLst>
      <p:ext uri="{BB962C8B-B14F-4D97-AF65-F5344CB8AC3E}">
        <p14:creationId xmlns:p14="http://schemas.microsoft.com/office/powerpoint/2010/main" val="3150603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t>Variables en Python.</a:t>
            </a:r>
            <a:endParaRPr lang="es-CL" dirty="0"/>
          </a:p>
        </p:txBody>
      </p:sp>
      <p:sp>
        <p:nvSpPr>
          <p:cNvPr id="3" name="2 Marcador de contenido"/>
          <p:cNvSpPr>
            <a:spLocks noGrp="1"/>
          </p:cNvSpPr>
          <p:nvPr>
            <p:ph idx="1"/>
          </p:nvPr>
        </p:nvSpPr>
        <p:spPr/>
        <p:txBody>
          <a:bodyPr>
            <a:normAutofit/>
          </a:bodyPr>
          <a:lstStyle/>
          <a:p>
            <a:r>
              <a:rPr lang="es-CL" sz="3200" b="1" dirty="0"/>
              <a:t>Cadenas de caracteres: </a:t>
            </a:r>
            <a:r>
              <a:rPr lang="es-CL" sz="3200" dirty="0"/>
              <a:t>las cadenas como son un conjunto de caracteres, se pueden combinar entre números, algunos signos de puntuación, letras, etc. Lo importante es que se tiene que estar entre comillas simples o dobles depende el caso.</a:t>
            </a:r>
          </a:p>
          <a:p>
            <a:endParaRPr lang="es-CL" dirty="0"/>
          </a:p>
          <a:p>
            <a:r>
              <a:rPr lang="es-CL" u="sng" dirty="0"/>
              <a:t>Ejemplos:</a:t>
            </a:r>
          </a:p>
          <a:p>
            <a:pPr marL="0" indent="0" algn="ctr">
              <a:buNone/>
            </a:pPr>
            <a:r>
              <a:rPr lang="es-CL" dirty="0"/>
              <a:t>“</a:t>
            </a:r>
            <a:r>
              <a:rPr lang="es-CL" dirty="0" err="1"/>
              <a:t>luis</a:t>
            </a:r>
            <a:r>
              <a:rPr lang="es-CL" dirty="0"/>
              <a:t>”</a:t>
            </a:r>
          </a:p>
          <a:p>
            <a:pPr marL="0" indent="0" algn="ctr">
              <a:buNone/>
            </a:pPr>
            <a:r>
              <a:rPr lang="es-CL" dirty="0"/>
              <a:t>“hola este es un ejemplo 3141%%4#,”</a:t>
            </a:r>
          </a:p>
        </p:txBody>
      </p:sp>
    </p:spTree>
    <p:extLst>
      <p:ext uri="{BB962C8B-B14F-4D97-AF65-F5344CB8AC3E}">
        <p14:creationId xmlns:p14="http://schemas.microsoft.com/office/powerpoint/2010/main" val="2302852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sz="5400" b="1" dirty="0"/>
              <a:t>Variables en Python.</a:t>
            </a:r>
            <a:endParaRPr lang="es-CL" sz="5400" dirty="0"/>
          </a:p>
        </p:txBody>
      </p:sp>
      <p:sp>
        <p:nvSpPr>
          <p:cNvPr id="3" name="2 Marcador de contenido"/>
          <p:cNvSpPr>
            <a:spLocks noGrp="1"/>
          </p:cNvSpPr>
          <p:nvPr>
            <p:ph idx="1"/>
          </p:nvPr>
        </p:nvSpPr>
        <p:spPr>
          <a:xfrm>
            <a:off x="838200" y="2046479"/>
            <a:ext cx="10515600" cy="3897402"/>
          </a:xfrm>
        </p:spPr>
        <p:txBody>
          <a:bodyPr/>
          <a:lstStyle/>
          <a:p>
            <a:r>
              <a:rPr lang="es-CL" sz="4000" b="1" dirty="0"/>
              <a:t>Booleanos</a:t>
            </a:r>
            <a:r>
              <a:rPr lang="es-CL" sz="3200" b="1" dirty="0"/>
              <a:t>: </a:t>
            </a:r>
            <a:r>
              <a:rPr lang="es-CL" sz="3200" dirty="0"/>
              <a:t>los </a:t>
            </a:r>
            <a:r>
              <a:rPr lang="es-CL" sz="3200" dirty="0" err="1"/>
              <a:t>boleanos</a:t>
            </a:r>
            <a:r>
              <a:rPr lang="es-CL" sz="3200" dirty="0"/>
              <a:t> sólo pueden tomar dos valores, falso (True) y verdadero (False).  </a:t>
            </a:r>
          </a:p>
          <a:p>
            <a:r>
              <a:rPr lang="es-CL" sz="3200" dirty="0"/>
              <a:t>En Python si la variable es verdadera también podemos utilizar el 1 como true y false puede tomar el valor 0</a:t>
            </a:r>
          </a:p>
          <a:p>
            <a:pPr marL="0" indent="0">
              <a:buNone/>
            </a:pPr>
            <a:endParaRPr lang="es-CL" sz="3200" dirty="0"/>
          </a:p>
          <a:p>
            <a:pPr marL="800100" lvl="2" indent="0">
              <a:buNone/>
            </a:pPr>
            <a:r>
              <a:rPr lang="es-CL" sz="3600" dirty="0"/>
              <a:t>True=1</a:t>
            </a:r>
          </a:p>
          <a:p>
            <a:pPr marL="800100" lvl="2" indent="0">
              <a:buNone/>
            </a:pPr>
            <a:r>
              <a:rPr lang="es-CL" sz="3600" dirty="0"/>
              <a:t>False=0</a:t>
            </a:r>
          </a:p>
          <a:p>
            <a:endParaRPr lang="es-CL" dirty="0"/>
          </a:p>
          <a:p>
            <a:endParaRPr lang="es-CL" dirty="0"/>
          </a:p>
        </p:txBody>
      </p:sp>
    </p:spTree>
    <p:extLst>
      <p:ext uri="{BB962C8B-B14F-4D97-AF65-F5344CB8AC3E}">
        <p14:creationId xmlns:p14="http://schemas.microsoft.com/office/powerpoint/2010/main" val="1990571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94617" y="0"/>
            <a:ext cx="8095555" cy="6705600"/>
          </a:xfrm>
          <a:prstGeom prst="rect">
            <a:avLst/>
          </a:prstGeom>
        </p:spPr>
      </p:pic>
      <p:sp>
        <p:nvSpPr>
          <p:cNvPr id="6" name="CuadroTexto 5"/>
          <p:cNvSpPr txBox="1"/>
          <p:nvPr/>
        </p:nvSpPr>
        <p:spPr>
          <a:xfrm>
            <a:off x="7442264" y="2926557"/>
            <a:ext cx="4447280" cy="954107"/>
          </a:xfrm>
          <a:prstGeom prst="rect">
            <a:avLst/>
          </a:prstGeom>
          <a:noFill/>
        </p:spPr>
        <p:txBody>
          <a:bodyPr wrap="square" rtlCol="0">
            <a:spAutoFit/>
          </a:bodyPr>
          <a:lstStyle/>
          <a:p>
            <a:r>
              <a:rPr lang="es-ES" sz="2800" b="1" dirty="0"/>
              <a:t>Brevemente, indique por qué se produce el error</a:t>
            </a:r>
          </a:p>
        </p:txBody>
      </p:sp>
      <p:sp>
        <p:nvSpPr>
          <p:cNvPr id="8" name="Flecha derecha 7"/>
          <p:cNvSpPr/>
          <p:nvPr/>
        </p:nvSpPr>
        <p:spPr>
          <a:xfrm rot="10800000">
            <a:off x="6382871" y="3080824"/>
            <a:ext cx="791652" cy="492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98091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sz="5400" b="1" dirty="0"/>
              <a:t>Variables en Python.</a:t>
            </a:r>
            <a:endParaRPr lang="es-CL" sz="5400" dirty="0"/>
          </a:p>
        </p:txBody>
      </p:sp>
      <p:sp>
        <p:nvSpPr>
          <p:cNvPr id="3" name="2 Marcador de contenido"/>
          <p:cNvSpPr>
            <a:spLocks noGrp="1"/>
          </p:cNvSpPr>
          <p:nvPr>
            <p:ph idx="1"/>
          </p:nvPr>
        </p:nvSpPr>
        <p:spPr>
          <a:xfrm>
            <a:off x="838200" y="1825625"/>
            <a:ext cx="6136341" cy="4351338"/>
          </a:xfrm>
        </p:spPr>
        <p:txBody>
          <a:bodyPr>
            <a:normAutofit/>
          </a:bodyPr>
          <a:lstStyle/>
          <a:p>
            <a:pPr marL="0" indent="0">
              <a:buNone/>
            </a:pPr>
            <a:r>
              <a:rPr lang="es-CL" sz="3200" b="1" dirty="0"/>
              <a:t>En resumen (tipos de datos).</a:t>
            </a:r>
          </a:p>
          <a:p>
            <a:r>
              <a:rPr lang="es-CL" sz="3200" dirty="0"/>
              <a:t>Números</a:t>
            </a:r>
          </a:p>
          <a:p>
            <a:pPr lvl="1"/>
            <a:r>
              <a:rPr lang="es-CL" sz="2800" dirty="0"/>
              <a:t>Enteros</a:t>
            </a:r>
          </a:p>
          <a:p>
            <a:pPr lvl="1"/>
            <a:r>
              <a:rPr lang="es-CL" sz="2800" dirty="0"/>
              <a:t>Reales</a:t>
            </a:r>
          </a:p>
          <a:p>
            <a:pPr lvl="1"/>
            <a:r>
              <a:rPr lang="es-CL" sz="2800" dirty="0"/>
              <a:t>Complejos</a:t>
            </a:r>
          </a:p>
          <a:p>
            <a:r>
              <a:rPr lang="es-CL" sz="3200" dirty="0"/>
              <a:t>Cadenas</a:t>
            </a:r>
          </a:p>
          <a:p>
            <a:r>
              <a:rPr lang="es-CL" sz="3200" dirty="0"/>
              <a:t>Booleanos</a:t>
            </a:r>
          </a:p>
        </p:txBody>
      </p:sp>
    </p:spTree>
    <p:extLst>
      <p:ext uri="{BB962C8B-B14F-4D97-AF65-F5344CB8AC3E}">
        <p14:creationId xmlns:p14="http://schemas.microsoft.com/office/powerpoint/2010/main" val="2160585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t>Operadores Matemáticos.</a:t>
            </a:r>
          </a:p>
        </p:txBody>
      </p:sp>
      <p:sp>
        <p:nvSpPr>
          <p:cNvPr id="3" name="2 Marcador de contenido"/>
          <p:cNvSpPr>
            <a:spLocks noGrp="1"/>
          </p:cNvSpPr>
          <p:nvPr>
            <p:ph idx="1"/>
          </p:nvPr>
        </p:nvSpPr>
        <p:spPr>
          <a:xfrm>
            <a:off x="953037" y="1690688"/>
            <a:ext cx="10400763" cy="4351338"/>
          </a:xfrm>
        </p:spPr>
        <p:txBody>
          <a:bodyPr>
            <a:normAutofit lnSpcReduction="10000"/>
          </a:bodyPr>
          <a:lstStyle/>
          <a:p>
            <a:r>
              <a:rPr lang="es-CL" sz="3200" dirty="0"/>
              <a:t>Suma   </a:t>
            </a:r>
            <a:r>
              <a:rPr lang="es-CL" sz="3200" dirty="0">
                <a:solidFill>
                  <a:srgbClr val="0070C0"/>
                </a:solidFill>
              </a:rPr>
              <a:t> </a:t>
            </a:r>
            <a:r>
              <a:rPr lang="es-CL" sz="3200" b="1" dirty="0">
                <a:solidFill>
                  <a:srgbClr val="0070C0"/>
                </a:solidFill>
              </a:rPr>
              <a:t>+</a:t>
            </a:r>
          </a:p>
          <a:p>
            <a:r>
              <a:rPr lang="es-CL" sz="3200" dirty="0"/>
              <a:t>Resta   </a:t>
            </a:r>
            <a:r>
              <a:rPr lang="es-CL" sz="4000" b="1" dirty="0"/>
              <a:t> </a:t>
            </a:r>
            <a:r>
              <a:rPr lang="es-CL" sz="4000" b="1" dirty="0">
                <a:solidFill>
                  <a:srgbClr val="0070C0"/>
                </a:solidFill>
              </a:rPr>
              <a:t>-</a:t>
            </a:r>
          </a:p>
          <a:p>
            <a:r>
              <a:rPr lang="es-CL" sz="3200" dirty="0"/>
              <a:t>Multiplicación        </a:t>
            </a:r>
            <a:r>
              <a:rPr lang="es-CL" sz="3200" b="1" dirty="0">
                <a:solidFill>
                  <a:srgbClr val="0070C0"/>
                </a:solidFill>
              </a:rPr>
              <a:t>*</a:t>
            </a:r>
          </a:p>
          <a:p>
            <a:r>
              <a:rPr lang="es-CL" sz="3200" dirty="0"/>
              <a:t>Exponente             </a:t>
            </a:r>
            <a:r>
              <a:rPr lang="es-CL" sz="3200" dirty="0">
                <a:solidFill>
                  <a:srgbClr val="0070C0"/>
                </a:solidFill>
              </a:rPr>
              <a:t>**</a:t>
            </a:r>
            <a:endParaRPr lang="es-CL" sz="3200" b="1" dirty="0">
              <a:solidFill>
                <a:srgbClr val="0070C0"/>
              </a:solidFill>
            </a:endParaRPr>
          </a:p>
          <a:p>
            <a:r>
              <a:rPr lang="es-CL" sz="3200" dirty="0"/>
              <a:t>División tenemos 3 operadores</a:t>
            </a:r>
          </a:p>
          <a:p>
            <a:pPr lvl="1"/>
            <a:r>
              <a:rPr lang="es-CL" sz="3200" dirty="0"/>
              <a:t>División reales   </a:t>
            </a:r>
            <a:r>
              <a:rPr lang="es-CL" sz="3200" b="1" dirty="0">
                <a:solidFill>
                  <a:srgbClr val="0070C0"/>
                </a:solidFill>
              </a:rPr>
              <a:t>/</a:t>
            </a:r>
            <a:r>
              <a:rPr lang="es-CL" sz="3200" dirty="0">
                <a:solidFill>
                  <a:srgbClr val="0070C0"/>
                </a:solidFill>
              </a:rPr>
              <a:t> </a:t>
            </a:r>
          </a:p>
          <a:p>
            <a:pPr lvl="1"/>
            <a:r>
              <a:rPr lang="es-CL" sz="3200" dirty="0"/>
              <a:t>Enteros              </a:t>
            </a:r>
            <a:r>
              <a:rPr lang="es-CL" sz="3200" b="1" dirty="0">
                <a:solidFill>
                  <a:srgbClr val="0070C0"/>
                </a:solidFill>
              </a:rPr>
              <a:t>//</a:t>
            </a:r>
          </a:p>
          <a:p>
            <a:pPr lvl="1"/>
            <a:r>
              <a:rPr lang="es-CL" sz="3200" dirty="0"/>
              <a:t>Resto                 </a:t>
            </a:r>
            <a:r>
              <a:rPr lang="es-CL" sz="3200" b="1" dirty="0">
                <a:solidFill>
                  <a:srgbClr val="0070C0"/>
                </a:solidFill>
              </a:rPr>
              <a:t>%</a:t>
            </a:r>
          </a:p>
        </p:txBody>
      </p:sp>
    </p:spTree>
    <p:extLst>
      <p:ext uri="{BB962C8B-B14F-4D97-AF65-F5344CB8AC3E}">
        <p14:creationId xmlns:p14="http://schemas.microsoft.com/office/powerpoint/2010/main" val="2430292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b="1" dirty="0"/>
              <a:t>Suma</a:t>
            </a:r>
            <a:endParaRPr lang="es-ES" b="1" dirty="0"/>
          </a:p>
        </p:txBody>
      </p:sp>
      <p:pic>
        <p:nvPicPr>
          <p:cNvPr id="4" name="Imagen 3"/>
          <p:cNvPicPr>
            <a:picLocks noChangeAspect="1"/>
          </p:cNvPicPr>
          <p:nvPr/>
        </p:nvPicPr>
        <p:blipFill>
          <a:blip r:embed="rId2"/>
          <a:stretch>
            <a:fillRect/>
          </a:stretch>
        </p:blipFill>
        <p:spPr>
          <a:xfrm>
            <a:off x="4566442" y="0"/>
            <a:ext cx="6137415" cy="6474974"/>
          </a:xfrm>
          <a:prstGeom prst="rect">
            <a:avLst/>
          </a:prstGeom>
        </p:spPr>
      </p:pic>
    </p:spTree>
    <p:extLst>
      <p:ext uri="{BB962C8B-B14F-4D97-AF65-F5344CB8AC3E}">
        <p14:creationId xmlns:p14="http://schemas.microsoft.com/office/powerpoint/2010/main" val="2149623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892121" cy="1325563"/>
          </a:xfrm>
        </p:spPr>
        <p:txBody>
          <a:bodyPr>
            <a:normAutofit/>
          </a:bodyPr>
          <a:lstStyle/>
          <a:p>
            <a:r>
              <a:rPr lang="es-ES" sz="4800" b="1" dirty="0"/>
              <a:t>Resta</a:t>
            </a:r>
            <a:endParaRPr lang="es-ES" sz="5400" b="1" dirty="0"/>
          </a:p>
        </p:txBody>
      </p:sp>
      <p:pic>
        <p:nvPicPr>
          <p:cNvPr id="4" name="Imagen 3"/>
          <p:cNvPicPr>
            <a:picLocks noChangeAspect="1"/>
          </p:cNvPicPr>
          <p:nvPr/>
        </p:nvPicPr>
        <p:blipFill>
          <a:blip r:embed="rId2"/>
          <a:stretch>
            <a:fillRect/>
          </a:stretch>
        </p:blipFill>
        <p:spPr>
          <a:xfrm>
            <a:off x="4672410" y="0"/>
            <a:ext cx="5905943" cy="6746012"/>
          </a:xfrm>
          <a:prstGeom prst="rect">
            <a:avLst/>
          </a:prstGeom>
        </p:spPr>
      </p:pic>
      <p:sp>
        <p:nvSpPr>
          <p:cNvPr id="5" name="Elipse 4"/>
          <p:cNvSpPr/>
          <p:nvPr/>
        </p:nvSpPr>
        <p:spPr>
          <a:xfrm>
            <a:off x="3683357" y="3786389"/>
            <a:ext cx="6284890" cy="2119377"/>
          </a:xfrm>
          <a:prstGeom prst="ellipse">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90177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sz="5400" b="1" dirty="0"/>
              <a:t>Introducción.</a:t>
            </a:r>
          </a:p>
        </p:txBody>
      </p:sp>
      <p:sp>
        <p:nvSpPr>
          <p:cNvPr id="5" name="Marcador de contenido 4"/>
          <p:cNvSpPr>
            <a:spLocks noGrp="1"/>
          </p:cNvSpPr>
          <p:nvPr>
            <p:ph idx="1"/>
          </p:nvPr>
        </p:nvSpPr>
        <p:spPr/>
        <p:txBody>
          <a:bodyPr/>
          <a:lstStyle/>
          <a:p>
            <a:r>
              <a:rPr lang="es-ES" sz="3600" dirty="0"/>
              <a:t>Un algoritmo es una sucesión finita de pasos no ambiguos que se pueden ejecutar en un tiempo finito, cuya razón de ser es la de resolver problema; por tanto </a:t>
            </a:r>
            <a:r>
              <a:rPr lang="es-ES" sz="4800" b="1" dirty="0"/>
              <a:t>“problema” </a:t>
            </a:r>
            <a:r>
              <a:rPr lang="es-ES" sz="3600" dirty="0"/>
              <a:t>para nosotros, serán aquellas cuestiones, conceptuales o prácticas, cuya solución es expresable mediante un </a:t>
            </a:r>
            <a:r>
              <a:rPr lang="es-ES" sz="4000" b="1" dirty="0"/>
              <a:t>algoritmo</a:t>
            </a:r>
            <a:r>
              <a:rPr lang="es-ES" sz="3600" dirty="0"/>
              <a:t>.</a:t>
            </a:r>
          </a:p>
          <a:p>
            <a:endParaRPr lang="es-ES" dirty="0"/>
          </a:p>
        </p:txBody>
      </p:sp>
    </p:spTree>
    <p:extLst>
      <p:ext uri="{BB962C8B-B14F-4D97-AF65-F5344CB8AC3E}">
        <p14:creationId xmlns:p14="http://schemas.microsoft.com/office/powerpoint/2010/main" val="3674246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4765" y="257549"/>
            <a:ext cx="3691597" cy="1325563"/>
          </a:xfrm>
        </p:spPr>
        <p:txBody>
          <a:bodyPr>
            <a:normAutofit/>
          </a:bodyPr>
          <a:lstStyle/>
          <a:p>
            <a:r>
              <a:rPr lang="es-ES" sz="4800" b="1" dirty="0"/>
              <a:t>Multiplicación</a:t>
            </a:r>
          </a:p>
        </p:txBody>
      </p:sp>
      <p:pic>
        <p:nvPicPr>
          <p:cNvPr id="4" name="Imagen 3"/>
          <p:cNvPicPr>
            <a:picLocks noChangeAspect="1"/>
          </p:cNvPicPr>
          <p:nvPr/>
        </p:nvPicPr>
        <p:blipFill>
          <a:blip r:embed="rId2"/>
          <a:stretch>
            <a:fillRect/>
          </a:stretch>
        </p:blipFill>
        <p:spPr>
          <a:xfrm>
            <a:off x="4890410" y="0"/>
            <a:ext cx="6893696" cy="5701553"/>
          </a:xfrm>
          <a:prstGeom prst="rect">
            <a:avLst/>
          </a:prstGeom>
        </p:spPr>
      </p:pic>
    </p:spTree>
    <p:extLst>
      <p:ext uri="{BB962C8B-B14F-4D97-AF65-F5344CB8AC3E}">
        <p14:creationId xmlns:p14="http://schemas.microsoft.com/office/powerpoint/2010/main" val="2110451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800" b="1" dirty="0"/>
              <a:t>Exponente</a:t>
            </a:r>
          </a:p>
        </p:txBody>
      </p:sp>
      <p:pic>
        <p:nvPicPr>
          <p:cNvPr id="4" name="Imagen 3"/>
          <p:cNvPicPr>
            <a:picLocks noChangeAspect="1"/>
          </p:cNvPicPr>
          <p:nvPr/>
        </p:nvPicPr>
        <p:blipFill>
          <a:blip r:embed="rId2"/>
          <a:stretch>
            <a:fillRect/>
          </a:stretch>
        </p:blipFill>
        <p:spPr>
          <a:xfrm>
            <a:off x="4211574" y="0"/>
            <a:ext cx="7142226" cy="6364360"/>
          </a:xfrm>
          <a:prstGeom prst="rect">
            <a:avLst/>
          </a:prstGeom>
        </p:spPr>
      </p:pic>
    </p:spTree>
    <p:extLst>
      <p:ext uri="{BB962C8B-B14F-4D97-AF65-F5344CB8AC3E}">
        <p14:creationId xmlns:p14="http://schemas.microsoft.com/office/powerpoint/2010/main" val="2620508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2743835"/>
          </a:xfrm>
        </p:spPr>
        <p:txBody>
          <a:bodyPr>
            <a:normAutofit/>
          </a:bodyPr>
          <a:lstStyle/>
          <a:p>
            <a:r>
              <a:rPr lang="es-ES" sz="4800" b="1" dirty="0"/>
              <a:t>División</a:t>
            </a:r>
            <a:br>
              <a:rPr lang="es-ES" sz="4800" b="1" dirty="0"/>
            </a:br>
            <a:br>
              <a:rPr lang="es-ES" sz="4800" b="1" dirty="0"/>
            </a:br>
            <a:r>
              <a:rPr lang="es-ES" sz="4800" b="1" dirty="0">
                <a:solidFill>
                  <a:srgbClr val="0070C0"/>
                </a:solidFill>
              </a:rPr>
              <a:t>/</a:t>
            </a:r>
          </a:p>
        </p:txBody>
      </p:sp>
      <p:pic>
        <p:nvPicPr>
          <p:cNvPr id="4" name="Imagen 3"/>
          <p:cNvPicPr>
            <a:picLocks noChangeAspect="1"/>
          </p:cNvPicPr>
          <p:nvPr/>
        </p:nvPicPr>
        <p:blipFill>
          <a:blip r:embed="rId2"/>
          <a:stretch>
            <a:fillRect/>
          </a:stretch>
        </p:blipFill>
        <p:spPr>
          <a:xfrm>
            <a:off x="4556405" y="231289"/>
            <a:ext cx="7137527" cy="6113929"/>
          </a:xfrm>
          <a:prstGeom prst="rect">
            <a:avLst/>
          </a:prstGeom>
        </p:spPr>
      </p:pic>
    </p:spTree>
    <p:extLst>
      <p:ext uri="{BB962C8B-B14F-4D97-AF65-F5344CB8AC3E}">
        <p14:creationId xmlns:p14="http://schemas.microsoft.com/office/powerpoint/2010/main" val="62981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3047" y="674614"/>
            <a:ext cx="4183967" cy="4868057"/>
          </a:xfrm>
        </p:spPr>
        <p:txBody>
          <a:bodyPr>
            <a:normAutofit/>
          </a:bodyPr>
          <a:lstStyle/>
          <a:p>
            <a:r>
              <a:rPr lang="es-ES" sz="4800" b="1" dirty="0"/>
              <a:t>División</a:t>
            </a:r>
            <a:br>
              <a:rPr lang="es-ES" sz="4800" b="1" dirty="0"/>
            </a:br>
            <a:br>
              <a:rPr lang="es-ES" sz="4800" b="1" dirty="0"/>
            </a:br>
            <a:r>
              <a:rPr lang="es-ES" sz="4800" b="1" dirty="0">
                <a:solidFill>
                  <a:srgbClr val="0070C0"/>
                </a:solidFill>
              </a:rPr>
              <a:t>//</a:t>
            </a:r>
            <a:br>
              <a:rPr lang="es-ES" sz="4800" b="1" dirty="0">
                <a:solidFill>
                  <a:srgbClr val="0070C0"/>
                </a:solidFill>
              </a:rPr>
            </a:br>
            <a:br>
              <a:rPr lang="es-ES" sz="4800" b="1" dirty="0">
                <a:solidFill>
                  <a:srgbClr val="0070C0"/>
                </a:solidFill>
              </a:rPr>
            </a:br>
            <a:br>
              <a:rPr lang="es-ES" sz="3200" b="1" dirty="0">
                <a:solidFill>
                  <a:srgbClr val="0070C0"/>
                </a:solidFill>
              </a:rPr>
            </a:br>
            <a:r>
              <a:rPr lang="es-ES" sz="3200" b="1" dirty="0">
                <a:solidFill>
                  <a:srgbClr val="0070C0"/>
                </a:solidFill>
              </a:rPr>
              <a:t>¿Cuál es el valor de </a:t>
            </a:r>
            <a:r>
              <a:rPr lang="es-ES" sz="4000" b="1" dirty="0">
                <a:solidFill>
                  <a:srgbClr val="7030A0"/>
                </a:solidFill>
              </a:rPr>
              <a:t>resultado2</a:t>
            </a:r>
            <a:r>
              <a:rPr lang="es-ES" sz="3200" b="1" dirty="0">
                <a:solidFill>
                  <a:srgbClr val="0070C0"/>
                </a:solidFill>
              </a:rPr>
              <a:t>, por qué?</a:t>
            </a:r>
            <a:endParaRPr lang="es-ES" sz="4800" b="1" dirty="0">
              <a:solidFill>
                <a:srgbClr val="0070C0"/>
              </a:solidFill>
            </a:endParaRPr>
          </a:p>
        </p:txBody>
      </p:sp>
      <p:pic>
        <p:nvPicPr>
          <p:cNvPr id="3" name="Imagen 2"/>
          <p:cNvPicPr>
            <a:picLocks noChangeAspect="1"/>
          </p:cNvPicPr>
          <p:nvPr/>
        </p:nvPicPr>
        <p:blipFill>
          <a:blip r:embed="rId2"/>
          <a:stretch>
            <a:fillRect/>
          </a:stretch>
        </p:blipFill>
        <p:spPr>
          <a:xfrm>
            <a:off x="4807014" y="950259"/>
            <a:ext cx="7084632" cy="3621740"/>
          </a:xfrm>
          <a:prstGeom prst="rect">
            <a:avLst/>
          </a:prstGeom>
        </p:spPr>
      </p:pic>
      <p:sp>
        <p:nvSpPr>
          <p:cNvPr id="6" name="Flecha derecha 5"/>
          <p:cNvSpPr/>
          <p:nvPr/>
        </p:nvSpPr>
        <p:spPr>
          <a:xfrm>
            <a:off x="4754605" y="4847644"/>
            <a:ext cx="787791"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2107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32288"/>
            <a:ext cx="10515600" cy="1325563"/>
          </a:xfrm>
        </p:spPr>
        <p:txBody>
          <a:bodyPr/>
          <a:lstStyle/>
          <a:p>
            <a:r>
              <a:rPr lang="es-ES" b="1" dirty="0"/>
              <a:t>División</a:t>
            </a:r>
          </a:p>
        </p:txBody>
      </p:sp>
      <p:sp>
        <p:nvSpPr>
          <p:cNvPr id="3" name="Marcador de contenido 2"/>
          <p:cNvSpPr>
            <a:spLocks noGrp="1"/>
          </p:cNvSpPr>
          <p:nvPr>
            <p:ph idx="1"/>
          </p:nvPr>
        </p:nvSpPr>
        <p:spPr>
          <a:xfrm>
            <a:off x="838200" y="1754104"/>
            <a:ext cx="4535657" cy="4351338"/>
          </a:xfrm>
        </p:spPr>
        <p:txBody>
          <a:bodyPr/>
          <a:lstStyle/>
          <a:p>
            <a:pPr marL="0" lvl="1" indent="0">
              <a:spcBef>
                <a:spcPts val="1000"/>
              </a:spcBef>
              <a:buNone/>
            </a:pPr>
            <a:r>
              <a:rPr lang="es-CL" sz="4800" dirty="0"/>
              <a:t> </a:t>
            </a:r>
            <a:r>
              <a:rPr lang="es-CL" sz="4800" b="1" dirty="0">
                <a:solidFill>
                  <a:srgbClr val="0070C0"/>
                </a:solidFill>
              </a:rPr>
              <a:t>%</a:t>
            </a:r>
          </a:p>
          <a:p>
            <a:pPr marL="0" lvl="1" indent="0">
              <a:spcBef>
                <a:spcPts val="1000"/>
              </a:spcBef>
              <a:buNone/>
            </a:pPr>
            <a:endParaRPr lang="es-CL" sz="3200" b="1" dirty="0">
              <a:solidFill>
                <a:srgbClr val="0070C0"/>
              </a:solidFill>
            </a:endParaRPr>
          </a:p>
          <a:p>
            <a:pPr marL="0" lvl="1" indent="0">
              <a:spcBef>
                <a:spcPts val="1000"/>
              </a:spcBef>
              <a:buNone/>
            </a:pPr>
            <a:r>
              <a:rPr lang="es-CL" sz="3200" b="1" dirty="0">
                <a:solidFill>
                  <a:srgbClr val="0070C0"/>
                </a:solidFill>
              </a:rPr>
              <a:t>¿Qué valor representa el resultado?</a:t>
            </a:r>
          </a:p>
          <a:p>
            <a:endParaRPr lang="es-ES" dirty="0"/>
          </a:p>
          <a:p>
            <a:endParaRPr lang="es-ES" dirty="0"/>
          </a:p>
        </p:txBody>
      </p:sp>
      <p:pic>
        <p:nvPicPr>
          <p:cNvPr id="4" name="Imagen 3"/>
          <p:cNvPicPr>
            <a:picLocks noChangeAspect="1"/>
          </p:cNvPicPr>
          <p:nvPr/>
        </p:nvPicPr>
        <p:blipFill>
          <a:blip r:embed="rId2"/>
          <a:stretch>
            <a:fillRect/>
          </a:stretch>
        </p:blipFill>
        <p:spPr>
          <a:xfrm>
            <a:off x="5686433" y="218151"/>
            <a:ext cx="6334042" cy="6344014"/>
          </a:xfrm>
          <a:prstGeom prst="rect">
            <a:avLst/>
          </a:prstGeom>
        </p:spPr>
      </p:pic>
    </p:spTree>
    <p:extLst>
      <p:ext uri="{BB962C8B-B14F-4D97-AF65-F5344CB8AC3E}">
        <p14:creationId xmlns:p14="http://schemas.microsoft.com/office/powerpoint/2010/main" val="2114338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129" y="5120005"/>
            <a:ext cx="7630207" cy="1325563"/>
          </a:xfrm>
        </p:spPr>
        <p:txBody>
          <a:bodyPr>
            <a:noAutofit/>
          </a:bodyPr>
          <a:lstStyle/>
          <a:p>
            <a:r>
              <a:rPr lang="es-ES" sz="6000" b="1" dirty="0"/>
              <a:t>Uso de IDLE – NEW FILE</a:t>
            </a:r>
          </a:p>
        </p:txBody>
      </p:sp>
    </p:spTree>
    <p:extLst>
      <p:ext uri="{BB962C8B-B14F-4D97-AF65-F5344CB8AC3E}">
        <p14:creationId xmlns:p14="http://schemas.microsoft.com/office/powerpoint/2010/main" val="1212214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5400" b="1" dirty="0"/>
              <a:t>Instrucciones</a:t>
            </a:r>
          </a:p>
        </p:txBody>
      </p:sp>
      <p:sp>
        <p:nvSpPr>
          <p:cNvPr id="3" name="Marcador de contenido 2"/>
          <p:cNvSpPr>
            <a:spLocks noGrp="1"/>
          </p:cNvSpPr>
          <p:nvPr>
            <p:ph idx="1"/>
          </p:nvPr>
        </p:nvSpPr>
        <p:spPr>
          <a:xfrm>
            <a:off x="838200" y="2008093"/>
            <a:ext cx="10515600" cy="4168869"/>
          </a:xfrm>
        </p:spPr>
        <p:txBody>
          <a:bodyPr>
            <a:normAutofit/>
          </a:bodyPr>
          <a:lstStyle/>
          <a:p>
            <a:r>
              <a:rPr lang="es-ES" sz="4000" dirty="0"/>
              <a:t>Cree una capeta en el escritorio, con el nombre</a:t>
            </a:r>
          </a:p>
          <a:p>
            <a:endParaRPr lang="es-ES" sz="4000" b="1" dirty="0"/>
          </a:p>
          <a:p>
            <a:pPr marL="0" indent="0" algn="ctr">
              <a:buNone/>
            </a:pPr>
            <a:r>
              <a:rPr lang="es-ES" sz="4000" b="1" dirty="0"/>
              <a:t>TALLER</a:t>
            </a:r>
          </a:p>
          <a:p>
            <a:endParaRPr lang="es-ES" sz="4000" dirty="0"/>
          </a:p>
          <a:p>
            <a:r>
              <a:rPr lang="es-ES" sz="4000" dirty="0"/>
              <a:t>Desarrolle sus ejercicios en esta carpeta.</a:t>
            </a:r>
          </a:p>
        </p:txBody>
      </p:sp>
    </p:spTree>
    <p:extLst>
      <p:ext uri="{BB962C8B-B14F-4D97-AF65-F5344CB8AC3E}">
        <p14:creationId xmlns:p14="http://schemas.microsoft.com/office/powerpoint/2010/main" val="1133591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58945" y="281781"/>
            <a:ext cx="9388349" cy="6135832"/>
          </a:xfrm>
          <a:prstGeom prst="rect">
            <a:avLst/>
          </a:prstGeom>
        </p:spPr>
      </p:pic>
    </p:spTree>
    <p:extLst>
      <p:ext uri="{BB962C8B-B14F-4D97-AF65-F5344CB8AC3E}">
        <p14:creationId xmlns:p14="http://schemas.microsoft.com/office/powerpoint/2010/main" val="776220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52573" y="0"/>
            <a:ext cx="8728557" cy="6665443"/>
          </a:xfrm>
          <a:prstGeom prst="rect">
            <a:avLst/>
          </a:prstGeom>
        </p:spPr>
      </p:pic>
      <p:sp>
        <p:nvSpPr>
          <p:cNvPr id="6" name="Flecha derecha 5"/>
          <p:cNvSpPr/>
          <p:nvPr/>
        </p:nvSpPr>
        <p:spPr>
          <a:xfrm>
            <a:off x="717452" y="4031083"/>
            <a:ext cx="717452" cy="689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50491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356368" y="659570"/>
            <a:ext cx="7209388" cy="5291064"/>
          </a:xfrm>
          <a:prstGeom prst="rect">
            <a:avLst/>
          </a:prstGeom>
        </p:spPr>
      </p:pic>
      <p:sp>
        <p:nvSpPr>
          <p:cNvPr id="5" name="CuadroTexto 4"/>
          <p:cNvSpPr txBox="1"/>
          <p:nvPr/>
        </p:nvSpPr>
        <p:spPr>
          <a:xfrm>
            <a:off x="306390" y="932895"/>
            <a:ext cx="2337478" cy="1384995"/>
          </a:xfrm>
          <a:prstGeom prst="rect">
            <a:avLst/>
          </a:prstGeom>
          <a:noFill/>
        </p:spPr>
        <p:txBody>
          <a:bodyPr wrap="square" rtlCol="0">
            <a:spAutoFit/>
          </a:bodyPr>
          <a:lstStyle/>
          <a:p>
            <a:r>
              <a:rPr lang="es-ES" sz="2800" b="1" dirty="0"/>
              <a:t>Carpeta en Escritorio:</a:t>
            </a:r>
          </a:p>
          <a:p>
            <a:r>
              <a:rPr lang="es-ES" sz="2800" b="1" dirty="0">
                <a:solidFill>
                  <a:srgbClr val="0070C0"/>
                </a:solidFill>
              </a:rPr>
              <a:t>TALLER</a:t>
            </a:r>
          </a:p>
        </p:txBody>
      </p:sp>
      <p:sp>
        <p:nvSpPr>
          <p:cNvPr id="6" name="CuadroTexto 5"/>
          <p:cNvSpPr txBox="1"/>
          <p:nvPr/>
        </p:nvSpPr>
        <p:spPr>
          <a:xfrm>
            <a:off x="306390" y="4372707"/>
            <a:ext cx="3208635" cy="1077218"/>
          </a:xfrm>
          <a:prstGeom prst="rect">
            <a:avLst/>
          </a:prstGeom>
          <a:noFill/>
        </p:spPr>
        <p:txBody>
          <a:bodyPr wrap="none" rtlCol="0">
            <a:spAutoFit/>
          </a:bodyPr>
          <a:lstStyle/>
          <a:p>
            <a:r>
              <a:rPr lang="es-ES" sz="2800" b="1" dirty="0"/>
              <a:t>Archivo:</a:t>
            </a:r>
            <a:endParaRPr lang="es-ES" sz="2000" b="1" dirty="0"/>
          </a:p>
          <a:p>
            <a:r>
              <a:rPr lang="es-ES" sz="3600" b="1" dirty="0">
                <a:solidFill>
                  <a:srgbClr val="0070C0"/>
                </a:solidFill>
              </a:rPr>
              <a:t>hola_mundo.py</a:t>
            </a:r>
          </a:p>
        </p:txBody>
      </p:sp>
      <p:sp>
        <p:nvSpPr>
          <p:cNvPr id="7" name="Flecha derecha 6"/>
          <p:cNvSpPr/>
          <p:nvPr/>
        </p:nvSpPr>
        <p:spPr>
          <a:xfrm>
            <a:off x="3913236" y="4830946"/>
            <a:ext cx="886264" cy="618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derecha 7"/>
          <p:cNvSpPr/>
          <p:nvPr/>
        </p:nvSpPr>
        <p:spPr>
          <a:xfrm rot="20402036">
            <a:off x="3660831" y="1079147"/>
            <a:ext cx="919719" cy="6473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3"/>
          <a:stretch>
            <a:fillRect/>
          </a:stretch>
        </p:blipFill>
        <p:spPr>
          <a:xfrm>
            <a:off x="5778397" y="1126615"/>
            <a:ext cx="809625" cy="276225"/>
          </a:xfrm>
          <a:prstGeom prst="rect">
            <a:avLst/>
          </a:prstGeom>
        </p:spPr>
      </p:pic>
    </p:spTree>
    <p:extLst>
      <p:ext uri="{BB962C8B-B14F-4D97-AF65-F5344CB8AC3E}">
        <p14:creationId xmlns:p14="http://schemas.microsoft.com/office/powerpoint/2010/main" val="2915270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t>Introducción</a:t>
            </a:r>
            <a:endParaRPr lang="es-ES" sz="5400" dirty="0"/>
          </a:p>
        </p:txBody>
      </p:sp>
      <p:sp>
        <p:nvSpPr>
          <p:cNvPr id="3" name="Marcador de contenido 2"/>
          <p:cNvSpPr>
            <a:spLocks noGrp="1"/>
          </p:cNvSpPr>
          <p:nvPr>
            <p:ph idx="1"/>
          </p:nvPr>
        </p:nvSpPr>
        <p:spPr>
          <a:xfrm>
            <a:off x="838200" y="2034861"/>
            <a:ext cx="10515600" cy="4142101"/>
          </a:xfrm>
        </p:spPr>
        <p:txBody>
          <a:bodyPr>
            <a:normAutofit/>
          </a:bodyPr>
          <a:lstStyle/>
          <a:p>
            <a:r>
              <a:rPr lang="es-ES" sz="3600" dirty="0"/>
              <a:t>Afortunadamente, son muchos los problemas cuya solución puede describirse por medio de un </a:t>
            </a:r>
            <a:r>
              <a:rPr lang="es-ES" sz="4400" b="1" dirty="0"/>
              <a:t>algoritmo</a:t>
            </a:r>
            <a:r>
              <a:rPr lang="es-ES" sz="4400" dirty="0"/>
              <a:t> </a:t>
            </a:r>
            <a:r>
              <a:rPr lang="es-ES" sz="3600" dirty="0"/>
              <a:t>y ésta es una de las razones subyacentes a la necesidad de que aprendamos a </a:t>
            </a:r>
            <a:r>
              <a:rPr lang="es-ES" sz="4000" b="1" dirty="0"/>
              <a:t>programar</a:t>
            </a:r>
            <a:r>
              <a:rPr lang="es-ES" sz="4000" dirty="0"/>
              <a:t> </a:t>
            </a:r>
            <a:r>
              <a:rPr lang="es-ES" sz="3600" dirty="0"/>
              <a:t>y a manejar un computador</a:t>
            </a:r>
          </a:p>
        </p:txBody>
      </p:sp>
    </p:spTree>
    <p:extLst>
      <p:ext uri="{BB962C8B-B14F-4D97-AF65-F5344CB8AC3E}">
        <p14:creationId xmlns:p14="http://schemas.microsoft.com/office/powerpoint/2010/main" val="3817918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920739" y="963636"/>
            <a:ext cx="9271261" cy="5241462"/>
          </a:xfrm>
          <a:prstGeom prst="rect">
            <a:avLst/>
          </a:prstGeom>
        </p:spPr>
      </p:pic>
      <p:sp>
        <p:nvSpPr>
          <p:cNvPr id="5" name="Elipse 4"/>
          <p:cNvSpPr/>
          <p:nvPr/>
        </p:nvSpPr>
        <p:spPr>
          <a:xfrm>
            <a:off x="7680960" y="844060"/>
            <a:ext cx="2602523" cy="696352"/>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p:cNvSpPr txBox="1"/>
          <p:nvPr/>
        </p:nvSpPr>
        <p:spPr>
          <a:xfrm>
            <a:off x="154744" y="2968283"/>
            <a:ext cx="1688476" cy="461665"/>
          </a:xfrm>
          <a:prstGeom prst="rect">
            <a:avLst/>
          </a:prstGeom>
          <a:noFill/>
        </p:spPr>
        <p:txBody>
          <a:bodyPr wrap="none" rtlCol="0">
            <a:spAutoFit/>
          </a:bodyPr>
          <a:lstStyle/>
          <a:p>
            <a:r>
              <a:rPr lang="es-ES" sz="2400" b="1" dirty="0"/>
              <a:t>Código aquí</a:t>
            </a:r>
          </a:p>
        </p:txBody>
      </p:sp>
      <p:sp>
        <p:nvSpPr>
          <p:cNvPr id="7" name="Elipse 6"/>
          <p:cNvSpPr/>
          <p:nvPr/>
        </p:nvSpPr>
        <p:spPr>
          <a:xfrm>
            <a:off x="5917157" y="873953"/>
            <a:ext cx="1639212" cy="636565"/>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derecha 7"/>
          <p:cNvSpPr/>
          <p:nvPr/>
        </p:nvSpPr>
        <p:spPr>
          <a:xfrm>
            <a:off x="1999305" y="2692678"/>
            <a:ext cx="1842867" cy="1012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3"/>
          <a:stretch>
            <a:fillRect/>
          </a:stretch>
        </p:blipFill>
        <p:spPr>
          <a:xfrm>
            <a:off x="7734747" y="1019481"/>
            <a:ext cx="1012692" cy="345507"/>
          </a:xfrm>
          <a:prstGeom prst="rect">
            <a:avLst/>
          </a:prstGeom>
        </p:spPr>
      </p:pic>
    </p:spTree>
    <p:extLst>
      <p:ext uri="{BB962C8B-B14F-4D97-AF65-F5344CB8AC3E}">
        <p14:creationId xmlns:p14="http://schemas.microsoft.com/office/powerpoint/2010/main" val="2976568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Ejercicio: implemente y ejecute (suma.py)</a:t>
            </a:r>
          </a:p>
        </p:txBody>
      </p:sp>
      <p:sp>
        <p:nvSpPr>
          <p:cNvPr id="6" name="Flecha abajo 5"/>
          <p:cNvSpPr/>
          <p:nvPr/>
        </p:nvSpPr>
        <p:spPr>
          <a:xfrm rot="4160336">
            <a:off x="8864978" y="2060042"/>
            <a:ext cx="647114" cy="5841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stretch>
            <a:fillRect/>
          </a:stretch>
        </p:blipFill>
        <p:spPr>
          <a:xfrm>
            <a:off x="838200" y="1946325"/>
            <a:ext cx="9324975" cy="3829050"/>
          </a:xfrm>
          <a:prstGeom prst="rect">
            <a:avLst/>
          </a:prstGeom>
        </p:spPr>
      </p:pic>
    </p:spTree>
    <p:extLst>
      <p:ext uri="{BB962C8B-B14F-4D97-AF65-F5344CB8AC3E}">
        <p14:creationId xmlns:p14="http://schemas.microsoft.com/office/powerpoint/2010/main" val="3949742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6490"/>
            <a:ext cx="10515600" cy="1325563"/>
          </a:xfrm>
        </p:spPr>
        <p:txBody>
          <a:bodyPr/>
          <a:lstStyle/>
          <a:p>
            <a:r>
              <a:rPr lang="es-ES" b="1" dirty="0"/>
              <a:t>Responda, basados en el ejercicio anterior.</a:t>
            </a:r>
          </a:p>
        </p:txBody>
      </p:sp>
      <p:sp>
        <p:nvSpPr>
          <p:cNvPr id="3" name="Marcador de contenido 2"/>
          <p:cNvSpPr>
            <a:spLocks noGrp="1"/>
          </p:cNvSpPr>
          <p:nvPr>
            <p:ph idx="1"/>
          </p:nvPr>
        </p:nvSpPr>
        <p:spPr>
          <a:xfrm>
            <a:off x="838200" y="2314575"/>
            <a:ext cx="10515600" cy="3862388"/>
          </a:xfrm>
        </p:spPr>
        <p:txBody>
          <a:bodyPr/>
          <a:lstStyle/>
          <a:p>
            <a:r>
              <a:rPr lang="es-ES" sz="4400" dirty="0"/>
              <a:t>Para qué se emplea </a:t>
            </a:r>
            <a:r>
              <a:rPr lang="es-ES" sz="4400" dirty="0" err="1">
                <a:solidFill>
                  <a:srgbClr val="0070C0"/>
                </a:solidFill>
              </a:rPr>
              <a:t>float</a:t>
            </a:r>
            <a:r>
              <a:rPr lang="es-ES" sz="4400" dirty="0"/>
              <a:t>(…), </a:t>
            </a:r>
          </a:p>
          <a:p>
            <a:r>
              <a:rPr lang="es-ES" sz="4400" dirty="0"/>
              <a:t>Para que se emplea </a:t>
            </a:r>
            <a:r>
              <a:rPr lang="es-ES" sz="4400" dirty="0" err="1">
                <a:solidFill>
                  <a:srgbClr val="0070C0"/>
                </a:solidFill>
              </a:rPr>
              <a:t>str</a:t>
            </a:r>
            <a:r>
              <a:rPr lang="es-ES" sz="4400" dirty="0"/>
              <a:t>(…).</a:t>
            </a:r>
          </a:p>
          <a:p>
            <a:r>
              <a:rPr lang="es-ES" sz="4400" dirty="0"/>
              <a:t>Qué es concatenar.</a:t>
            </a:r>
          </a:p>
          <a:p>
            <a:pPr marL="0" indent="0">
              <a:buNone/>
            </a:pPr>
            <a:endParaRPr lang="es-ES" dirty="0"/>
          </a:p>
        </p:txBody>
      </p:sp>
    </p:spTree>
    <p:extLst>
      <p:ext uri="{BB962C8B-B14F-4D97-AF65-F5344CB8AC3E}">
        <p14:creationId xmlns:p14="http://schemas.microsoft.com/office/powerpoint/2010/main" val="792270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900332"/>
            <a:ext cx="10515600" cy="790356"/>
          </a:xfrm>
        </p:spPr>
        <p:txBody>
          <a:bodyPr>
            <a:noAutofit/>
          </a:bodyPr>
          <a:lstStyle/>
          <a:p>
            <a:r>
              <a:rPr lang="es-CL" sz="6000" b="1" dirty="0"/>
              <a:t>Estructuras de Control</a:t>
            </a:r>
          </a:p>
        </p:txBody>
      </p:sp>
      <p:sp>
        <p:nvSpPr>
          <p:cNvPr id="3" name="2 Marcador de contenido"/>
          <p:cNvSpPr>
            <a:spLocks noGrp="1"/>
          </p:cNvSpPr>
          <p:nvPr>
            <p:ph idx="1"/>
          </p:nvPr>
        </p:nvSpPr>
        <p:spPr>
          <a:xfrm>
            <a:off x="1102659" y="2367957"/>
            <a:ext cx="8229600" cy="3561259"/>
          </a:xfrm>
        </p:spPr>
        <p:txBody>
          <a:bodyPr/>
          <a:lstStyle/>
          <a:p>
            <a:r>
              <a:rPr lang="es-CL" sz="4400" b="1" dirty="0"/>
              <a:t>Secuenciales</a:t>
            </a:r>
          </a:p>
          <a:p>
            <a:r>
              <a:rPr lang="es-CL" sz="4400" b="1" dirty="0"/>
              <a:t>Selectivas</a:t>
            </a:r>
          </a:p>
          <a:p>
            <a:r>
              <a:rPr lang="es-CL" sz="4400" b="1" dirty="0"/>
              <a:t>Repetitivas</a:t>
            </a:r>
          </a:p>
          <a:p>
            <a:endParaRPr lang="es-CL" dirty="0"/>
          </a:p>
        </p:txBody>
      </p:sp>
    </p:spTree>
    <p:extLst>
      <p:ext uri="{BB962C8B-B14F-4D97-AF65-F5344CB8AC3E}">
        <p14:creationId xmlns:p14="http://schemas.microsoft.com/office/powerpoint/2010/main" val="405574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468" y="262128"/>
            <a:ext cx="7200800" cy="613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ángulo 1"/>
          <p:cNvSpPr/>
          <p:nvPr/>
        </p:nvSpPr>
        <p:spPr>
          <a:xfrm rot="16200000">
            <a:off x="-1884650" y="2727807"/>
            <a:ext cx="4969630" cy="1200329"/>
          </a:xfrm>
          <a:prstGeom prst="rect">
            <a:avLst/>
          </a:prstGeom>
        </p:spPr>
        <p:txBody>
          <a:bodyPr wrap="none">
            <a:spAutoFit/>
          </a:bodyPr>
          <a:lstStyle/>
          <a:p>
            <a:r>
              <a:rPr lang="es-CL" sz="7200" dirty="0"/>
              <a:t>Secuenciales</a:t>
            </a:r>
          </a:p>
        </p:txBody>
      </p:sp>
    </p:spTree>
    <p:extLst>
      <p:ext uri="{BB962C8B-B14F-4D97-AF65-F5344CB8AC3E}">
        <p14:creationId xmlns:p14="http://schemas.microsoft.com/office/powerpoint/2010/main" val="2470534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673" y="1266368"/>
            <a:ext cx="8927705" cy="381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ángulo 2"/>
          <p:cNvSpPr/>
          <p:nvPr/>
        </p:nvSpPr>
        <p:spPr>
          <a:xfrm rot="16200000">
            <a:off x="-1149321" y="2727806"/>
            <a:ext cx="3498971" cy="1200329"/>
          </a:xfrm>
          <a:prstGeom prst="rect">
            <a:avLst/>
          </a:prstGeom>
        </p:spPr>
        <p:txBody>
          <a:bodyPr wrap="none">
            <a:spAutoFit/>
          </a:bodyPr>
          <a:lstStyle/>
          <a:p>
            <a:r>
              <a:rPr lang="es-CL" sz="7200" dirty="0"/>
              <a:t>Selectiva</a:t>
            </a:r>
          </a:p>
        </p:txBody>
      </p:sp>
    </p:spTree>
    <p:extLst>
      <p:ext uri="{BB962C8B-B14F-4D97-AF65-F5344CB8AC3E}">
        <p14:creationId xmlns:p14="http://schemas.microsoft.com/office/powerpoint/2010/main" val="3755354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1379191" y="2838273"/>
            <a:ext cx="3958712" cy="1200329"/>
          </a:xfrm>
          <a:prstGeom prst="rect">
            <a:avLst/>
          </a:prstGeom>
        </p:spPr>
        <p:txBody>
          <a:bodyPr wrap="none">
            <a:spAutoFit/>
          </a:bodyPr>
          <a:lstStyle/>
          <a:p>
            <a:r>
              <a:rPr lang="es-CL" sz="7200" dirty="0"/>
              <a:t>Repetitiva</a:t>
            </a:r>
          </a:p>
        </p:txBody>
      </p:sp>
      <p:sp>
        <p:nvSpPr>
          <p:cNvPr id="4" name="Elipse 3"/>
          <p:cNvSpPr/>
          <p:nvPr/>
        </p:nvSpPr>
        <p:spPr>
          <a:xfrm>
            <a:off x="3390418" y="147332"/>
            <a:ext cx="1078173" cy="7915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Inicio</a:t>
            </a:r>
            <a:endParaRPr lang="es-ES" dirty="0"/>
          </a:p>
        </p:txBody>
      </p:sp>
      <p:sp>
        <p:nvSpPr>
          <p:cNvPr id="5" name="Datos 4"/>
          <p:cNvSpPr/>
          <p:nvPr/>
        </p:nvSpPr>
        <p:spPr>
          <a:xfrm>
            <a:off x="3117462" y="1249386"/>
            <a:ext cx="1624083" cy="49132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Leer N</a:t>
            </a:r>
            <a:endParaRPr lang="es-ES" dirty="0"/>
          </a:p>
        </p:txBody>
      </p:sp>
      <p:sp>
        <p:nvSpPr>
          <p:cNvPr id="6" name="Decisión 5"/>
          <p:cNvSpPr/>
          <p:nvPr/>
        </p:nvSpPr>
        <p:spPr>
          <a:xfrm>
            <a:off x="3322178" y="2105781"/>
            <a:ext cx="1228300" cy="114641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N&gt;2</a:t>
            </a:r>
            <a:endParaRPr lang="es-ES" dirty="0"/>
          </a:p>
        </p:txBody>
      </p:sp>
      <p:sp>
        <p:nvSpPr>
          <p:cNvPr id="7" name="Rectángulo 6"/>
          <p:cNvSpPr/>
          <p:nvPr/>
        </p:nvSpPr>
        <p:spPr>
          <a:xfrm>
            <a:off x="3212994" y="3617269"/>
            <a:ext cx="1446663" cy="641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N=N-2</a:t>
            </a:r>
            <a:endParaRPr lang="es-ES" dirty="0"/>
          </a:p>
        </p:txBody>
      </p:sp>
      <p:cxnSp>
        <p:nvCxnSpPr>
          <p:cNvPr id="8" name="Conector recto de flecha 7"/>
          <p:cNvCxnSpPr>
            <a:stCxn id="4" idx="4"/>
            <a:endCxn id="5" idx="1"/>
          </p:cNvCxnSpPr>
          <p:nvPr/>
        </p:nvCxnSpPr>
        <p:spPr>
          <a:xfrm flipH="1">
            <a:off x="3929504" y="938903"/>
            <a:ext cx="1" cy="31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stCxn id="5" idx="4"/>
            <a:endCxn id="6" idx="0"/>
          </p:cNvCxnSpPr>
          <p:nvPr/>
        </p:nvCxnSpPr>
        <p:spPr>
          <a:xfrm>
            <a:off x="3929504" y="1740706"/>
            <a:ext cx="6824" cy="36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6" idx="2"/>
            <a:endCxn id="7" idx="0"/>
          </p:cNvCxnSpPr>
          <p:nvPr/>
        </p:nvCxnSpPr>
        <p:spPr>
          <a:xfrm flipH="1">
            <a:off x="3936326" y="3252194"/>
            <a:ext cx="2" cy="36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10"/>
          <p:cNvCxnSpPr>
            <a:stCxn id="7" idx="1"/>
          </p:cNvCxnSpPr>
          <p:nvPr/>
        </p:nvCxnSpPr>
        <p:spPr>
          <a:xfrm flipH="1" flipV="1">
            <a:off x="2305422" y="3937991"/>
            <a:ext cx="9075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2305422" y="2678987"/>
            <a:ext cx="0" cy="125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endCxn id="6" idx="1"/>
          </p:cNvCxnSpPr>
          <p:nvPr/>
        </p:nvCxnSpPr>
        <p:spPr>
          <a:xfrm>
            <a:off x="2305422" y="2678987"/>
            <a:ext cx="10167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3492778" y="3279494"/>
            <a:ext cx="478403" cy="400110"/>
          </a:xfrm>
          <a:prstGeom prst="rect">
            <a:avLst/>
          </a:prstGeom>
          <a:noFill/>
        </p:spPr>
        <p:txBody>
          <a:bodyPr wrap="square" rtlCol="0">
            <a:spAutoFit/>
          </a:bodyPr>
          <a:lstStyle/>
          <a:p>
            <a:r>
              <a:rPr lang="es-CL" sz="2000" b="1" dirty="0"/>
              <a:t>Si</a:t>
            </a:r>
            <a:endParaRPr lang="es-ES" sz="2000" b="1" dirty="0"/>
          </a:p>
        </p:txBody>
      </p:sp>
      <p:sp>
        <p:nvSpPr>
          <p:cNvPr id="15" name="Decisión 14"/>
          <p:cNvSpPr/>
          <p:nvPr/>
        </p:nvSpPr>
        <p:spPr>
          <a:xfrm>
            <a:off x="4809778" y="4308989"/>
            <a:ext cx="1228300" cy="114641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N=2</a:t>
            </a:r>
            <a:endParaRPr lang="es-ES" dirty="0"/>
          </a:p>
        </p:txBody>
      </p:sp>
      <p:cxnSp>
        <p:nvCxnSpPr>
          <p:cNvPr id="16" name="Conector recto 15"/>
          <p:cNvCxnSpPr>
            <a:stCxn id="6" idx="3"/>
          </p:cNvCxnSpPr>
          <p:nvPr/>
        </p:nvCxnSpPr>
        <p:spPr>
          <a:xfrm flipV="1">
            <a:off x="4550478" y="2678987"/>
            <a:ext cx="87345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endCxn id="15" idx="0"/>
          </p:cNvCxnSpPr>
          <p:nvPr/>
        </p:nvCxnSpPr>
        <p:spPr>
          <a:xfrm>
            <a:off x="5423928" y="2678987"/>
            <a:ext cx="0" cy="1630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4526821" y="2309655"/>
            <a:ext cx="460382" cy="369332"/>
          </a:xfrm>
          <a:prstGeom prst="rect">
            <a:avLst/>
          </a:prstGeom>
          <a:noFill/>
        </p:spPr>
        <p:txBody>
          <a:bodyPr wrap="none" rtlCol="0">
            <a:spAutoFit/>
          </a:bodyPr>
          <a:lstStyle/>
          <a:p>
            <a:r>
              <a:rPr lang="es-CL" b="1" dirty="0"/>
              <a:t>No</a:t>
            </a:r>
            <a:endParaRPr lang="es-ES" b="1" dirty="0"/>
          </a:p>
        </p:txBody>
      </p:sp>
      <p:sp>
        <p:nvSpPr>
          <p:cNvPr id="19" name="Elipse 18"/>
          <p:cNvSpPr/>
          <p:nvPr/>
        </p:nvSpPr>
        <p:spPr>
          <a:xfrm>
            <a:off x="2244005" y="5784441"/>
            <a:ext cx="1078173" cy="7915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Fin</a:t>
            </a:r>
            <a:endParaRPr lang="es-ES" dirty="0"/>
          </a:p>
        </p:txBody>
      </p:sp>
      <p:cxnSp>
        <p:nvCxnSpPr>
          <p:cNvPr id="20" name="Conector recto de flecha 19"/>
          <p:cNvCxnSpPr>
            <a:stCxn id="15" idx="1"/>
          </p:cNvCxnSpPr>
          <p:nvPr/>
        </p:nvCxnSpPr>
        <p:spPr>
          <a:xfrm flipH="1" flipV="1">
            <a:off x="3687253" y="4882195"/>
            <a:ext cx="11225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32" idx="1"/>
            <a:endCxn id="19" idx="6"/>
          </p:cNvCxnSpPr>
          <p:nvPr/>
        </p:nvCxnSpPr>
        <p:spPr>
          <a:xfrm flipH="1">
            <a:off x="3322178" y="6178729"/>
            <a:ext cx="1408816" cy="1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a:stCxn id="15" idx="2"/>
          </p:cNvCxnSpPr>
          <p:nvPr/>
        </p:nvCxnSpPr>
        <p:spPr>
          <a:xfrm flipH="1">
            <a:off x="5410285" y="5455402"/>
            <a:ext cx="13643" cy="40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endCxn id="19" idx="0"/>
          </p:cNvCxnSpPr>
          <p:nvPr/>
        </p:nvCxnSpPr>
        <p:spPr>
          <a:xfrm>
            <a:off x="2779693" y="5223630"/>
            <a:ext cx="3399" cy="560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5478740" y="5454775"/>
            <a:ext cx="460382" cy="369332"/>
          </a:xfrm>
          <a:prstGeom prst="rect">
            <a:avLst/>
          </a:prstGeom>
          <a:noFill/>
        </p:spPr>
        <p:txBody>
          <a:bodyPr wrap="none" rtlCol="0">
            <a:spAutoFit/>
          </a:bodyPr>
          <a:lstStyle/>
          <a:p>
            <a:r>
              <a:rPr lang="es-CL" b="1" dirty="0"/>
              <a:t>No</a:t>
            </a:r>
            <a:endParaRPr lang="es-ES" b="1" dirty="0"/>
          </a:p>
        </p:txBody>
      </p:sp>
      <p:sp>
        <p:nvSpPr>
          <p:cNvPr id="25" name="CuadroTexto 24"/>
          <p:cNvSpPr txBox="1"/>
          <p:nvPr/>
        </p:nvSpPr>
        <p:spPr>
          <a:xfrm>
            <a:off x="4263142" y="4552593"/>
            <a:ext cx="478403" cy="400110"/>
          </a:xfrm>
          <a:prstGeom prst="rect">
            <a:avLst/>
          </a:prstGeom>
          <a:noFill/>
        </p:spPr>
        <p:txBody>
          <a:bodyPr wrap="square" rtlCol="0">
            <a:spAutoFit/>
          </a:bodyPr>
          <a:lstStyle/>
          <a:p>
            <a:r>
              <a:rPr lang="es-CL" sz="2000" b="1" dirty="0"/>
              <a:t>Si</a:t>
            </a:r>
            <a:endParaRPr lang="es-ES" sz="2000" b="1" dirty="0"/>
          </a:p>
        </p:txBody>
      </p:sp>
      <p:sp>
        <p:nvSpPr>
          <p:cNvPr id="28" name="Marcador de contenido 2"/>
          <p:cNvSpPr txBox="1">
            <a:spLocks/>
          </p:cNvSpPr>
          <p:nvPr/>
        </p:nvSpPr>
        <p:spPr>
          <a:xfrm>
            <a:off x="7580629" y="998204"/>
            <a:ext cx="4450610" cy="4442827"/>
          </a:xfrm>
          <a:prstGeom prst="rect">
            <a:avLst/>
          </a:prstGeom>
          <a:ln>
            <a:solidFill>
              <a:schemeClr val="accent1">
                <a:shade val="50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3000" dirty="0"/>
              <a:t>N = </a:t>
            </a:r>
            <a:r>
              <a:rPr lang="pt-BR" sz="3000" dirty="0" err="1"/>
              <a:t>int</a:t>
            </a:r>
            <a:r>
              <a:rPr lang="pt-BR" sz="3000" dirty="0"/>
              <a:t>(input("</a:t>
            </a:r>
            <a:r>
              <a:rPr lang="pt-BR" sz="3000" dirty="0" err="1"/>
              <a:t>Ingrese</a:t>
            </a:r>
            <a:r>
              <a:rPr lang="pt-BR" sz="3000" dirty="0"/>
              <a:t> N: “))</a:t>
            </a:r>
          </a:p>
          <a:p>
            <a:pPr marL="0" indent="0">
              <a:buFont typeface="Arial" panose="020B0604020202020204" pitchFamily="34" charset="0"/>
              <a:buNone/>
            </a:pPr>
            <a:endParaRPr lang="pt-BR" sz="3000" dirty="0"/>
          </a:p>
          <a:p>
            <a:pPr marL="0" indent="0">
              <a:buFont typeface="Arial" panose="020B0604020202020204" pitchFamily="34" charset="0"/>
              <a:buNone/>
            </a:pPr>
            <a:r>
              <a:rPr lang="pt-BR" sz="3900" b="1" dirty="0" err="1"/>
              <a:t>while</a:t>
            </a:r>
            <a:r>
              <a:rPr lang="pt-BR" sz="3900" b="1" dirty="0"/>
              <a:t> N&gt;2:</a:t>
            </a:r>
          </a:p>
          <a:p>
            <a:pPr marL="0" indent="0">
              <a:buFont typeface="Arial" panose="020B0604020202020204" pitchFamily="34" charset="0"/>
              <a:buNone/>
            </a:pPr>
            <a:r>
              <a:rPr lang="pt-BR" sz="3900" b="1" dirty="0"/>
              <a:t>    N=N-2</a:t>
            </a:r>
          </a:p>
          <a:p>
            <a:pPr marL="0" indent="0">
              <a:buFont typeface="Arial" panose="020B0604020202020204" pitchFamily="34" charset="0"/>
              <a:buNone/>
            </a:pPr>
            <a:endParaRPr lang="pt-BR" sz="3000" dirty="0"/>
          </a:p>
          <a:p>
            <a:pPr marL="0" indent="0">
              <a:buFont typeface="Arial" panose="020B0604020202020204" pitchFamily="34" charset="0"/>
              <a:buNone/>
            </a:pPr>
            <a:r>
              <a:rPr lang="pt-BR" sz="3000" dirty="0" err="1"/>
              <a:t>if</a:t>
            </a:r>
            <a:r>
              <a:rPr lang="pt-BR" sz="3000" dirty="0"/>
              <a:t> N==2:</a:t>
            </a:r>
          </a:p>
          <a:p>
            <a:pPr marL="0" indent="0">
              <a:buFont typeface="Arial" panose="020B0604020202020204" pitchFamily="34" charset="0"/>
              <a:buNone/>
            </a:pPr>
            <a:r>
              <a:rPr lang="pt-BR" sz="3000" dirty="0"/>
              <a:t>    </a:t>
            </a:r>
            <a:r>
              <a:rPr lang="pt-BR" sz="3000" dirty="0" err="1"/>
              <a:t>print</a:t>
            </a:r>
            <a:r>
              <a:rPr lang="pt-BR" sz="3000" dirty="0"/>
              <a:t> (“es par”)</a:t>
            </a:r>
          </a:p>
          <a:p>
            <a:pPr marL="0" indent="0">
              <a:buFont typeface="Arial" panose="020B0604020202020204" pitchFamily="34" charset="0"/>
              <a:buNone/>
            </a:pPr>
            <a:r>
              <a:rPr lang="pt-BR" sz="3000" dirty="0" err="1"/>
              <a:t>else</a:t>
            </a:r>
            <a:r>
              <a:rPr lang="pt-BR" sz="3000" dirty="0"/>
              <a:t>:</a:t>
            </a:r>
          </a:p>
          <a:p>
            <a:pPr marL="0" indent="0">
              <a:buFont typeface="Arial" panose="020B0604020202020204" pitchFamily="34" charset="0"/>
              <a:buNone/>
            </a:pPr>
            <a:r>
              <a:rPr lang="pt-BR" sz="3000" dirty="0"/>
              <a:t>    </a:t>
            </a:r>
            <a:r>
              <a:rPr lang="pt-BR" sz="3000" dirty="0" err="1"/>
              <a:t>print</a:t>
            </a:r>
            <a:r>
              <a:rPr lang="pt-BR" sz="3000" dirty="0"/>
              <a:t> (“es impar”)</a:t>
            </a:r>
          </a:p>
          <a:p>
            <a:pPr marL="0" indent="0">
              <a:buFont typeface="Arial" panose="020B0604020202020204" pitchFamily="34" charset="0"/>
              <a:buNone/>
            </a:pPr>
            <a:endParaRPr lang="pt-BR" dirty="0"/>
          </a:p>
        </p:txBody>
      </p:sp>
      <p:sp>
        <p:nvSpPr>
          <p:cNvPr id="29" name="Flecha derecha 28"/>
          <p:cNvSpPr/>
          <p:nvPr/>
        </p:nvSpPr>
        <p:spPr>
          <a:xfrm rot="10379762">
            <a:off x="6246313" y="2349599"/>
            <a:ext cx="1074208" cy="571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p:cNvSpPr/>
          <p:nvPr/>
        </p:nvSpPr>
        <p:spPr>
          <a:xfrm>
            <a:off x="2172357" y="4522572"/>
            <a:ext cx="1446663" cy="641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Escribe es par</a:t>
            </a:r>
            <a:endParaRPr lang="es-ES" dirty="0"/>
          </a:p>
        </p:txBody>
      </p:sp>
      <p:sp>
        <p:nvSpPr>
          <p:cNvPr id="32" name="Rectángulo 31"/>
          <p:cNvSpPr/>
          <p:nvPr/>
        </p:nvSpPr>
        <p:spPr>
          <a:xfrm>
            <a:off x="4730994" y="5858006"/>
            <a:ext cx="1446663" cy="641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Escribe es impar</a:t>
            </a:r>
            <a:endParaRPr lang="es-ES" dirty="0"/>
          </a:p>
        </p:txBody>
      </p:sp>
      <p:sp>
        <p:nvSpPr>
          <p:cNvPr id="34" name="CuadroTexto 33"/>
          <p:cNvSpPr txBox="1"/>
          <p:nvPr/>
        </p:nvSpPr>
        <p:spPr>
          <a:xfrm>
            <a:off x="9170391" y="6135950"/>
            <a:ext cx="2860848" cy="584775"/>
          </a:xfrm>
          <a:prstGeom prst="rect">
            <a:avLst/>
          </a:prstGeom>
          <a:noFill/>
        </p:spPr>
        <p:txBody>
          <a:bodyPr wrap="none" rtlCol="0">
            <a:spAutoFit/>
          </a:bodyPr>
          <a:lstStyle/>
          <a:p>
            <a:r>
              <a:rPr lang="es-ES" sz="3200" b="1" dirty="0"/>
              <a:t>Ejercicio: par.py</a:t>
            </a:r>
          </a:p>
        </p:txBody>
      </p:sp>
      <p:sp>
        <p:nvSpPr>
          <p:cNvPr id="35" name="Flecha derecha 34"/>
          <p:cNvSpPr/>
          <p:nvPr/>
        </p:nvSpPr>
        <p:spPr>
          <a:xfrm rot="9564621">
            <a:off x="5893643" y="3972026"/>
            <a:ext cx="1274195" cy="571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Elipse 35"/>
          <p:cNvSpPr/>
          <p:nvPr/>
        </p:nvSpPr>
        <p:spPr>
          <a:xfrm>
            <a:off x="1703864" y="1976710"/>
            <a:ext cx="4534633" cy="2221107"/>
          </a:xfrm>
          <a:prstGeom prst="ellips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derecha 36"/>
          <p:cNvSpPr/>
          <p:nvPr/>
        </p:nvSpPr>
        <p:spPr>
          <a:xfrm rot="10588941">
            <a:off x="5287139" y="1088127"/>
            <a:ext cx="2142148" cy="571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30558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2143348" y="2621651"/>
            <a:ext cx="5380892" cy="1094193"/>
          </a:xfrm>
        </p:spPr>
        <p:txBody>
          <a:bodyPr/>
          <a:lstStyle/>
          <a:p>
            <a:r>
              <a:rPr lang="es-CL" b="1" dirty="0"/>
              <a:t>Estructuras de Control</a:t>
            </a:r>
            <a:endParaRPr lang="es-ES" b="1" dirty="0"/>
          </a:p>
        </p:txBody>
      </p:sp>
      <p:sp>
        <p:nvSpPr>
          <p:cNvPr id="3" name="Marcador de contenido 2"/>
          <p:cNvSpPr>
            <a:spLocks noGrp="1"/>
          </p:cNvSpPr>
          <p:nvPr>
            <p:ph idx="1"/>
          </p:nvPr>
        </p:nvSpPr>
        <p:spPr>
          <a:xfrm>
            <a:off x="1094195" y="1670881"/>
            <a:ext cx="3438378" cy="4351338"/>
          </a:xfrm>
        </p:spPr>
        <p:txBody>
          <a:bodyPr/>
          <a:lstStyle/>
          <a:p>
            <a:pPr marL="0" indent="0">
              <a:buNone/>
            </a:pPr>
            <a:r>
              <a:rPr lang="es-CL" dirty="0"/>
              <a:t>Alternativas Simples</a:t>
            </a:r>
          </a:p>
          <a:p>
            <a:r>
              <a:rPr lang="es-CL" dirty="0"/>
              <a:t>Si entonces </a:t>
            </a:r>
          </a:p>
          <a:p>
            <a:endParaRPr lang="es-CL" dirty="0"/>
          </a:p>
          <a:p>
            <a:r>
              <a:rPr lang="es-CL" dirty="0" err="1"/>
              <a:t>if-then</a:t>
            </a:r>
            <a:endParaRPr lang="es-CL" dirty="0"/>
          </a:p>
          <a:p>
            <a:endParaRPr lang="es-E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916" y="128905"/>
            <a:ext cx="7427742" cy="670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3773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304" y="78404"/>
            <a:ext cx="9674639" cy="618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ítulo 1"/>
          <p:cNvSpPr>
            <a:spLocks noGrp="1"/>
          </p:cNvSpPr>
          <p:nvPr>
            <p:ph type="title"/>
          </p:nvPr>
        </p:nvSpPr>
        <p:spPr>
          <a:xfrm rot="16200000">
            <a:off x="-2143348" y="2621651"/>
            <a:ext cx="5380892" cy="1094193"/>
          </a:xfrm>
        </p:spPr>
        <p:txBody>
          <a:bodyPr/>
          <a:lstStyle/>
          <a:p>
            <a:pPr algn="ctr"/>
            <a:r>
              <a:rPr lang="es-CL" b="1" dirty="0"/>
              <a:t>Tipos de Bucles</a:t>
            </a:r>
            <a:endParaRPr lang="es-ES" b="1" dirty="0"/>
          </a:p>
        </p:txBody>
      </p:sp>
    </p:spTree>
    <p:extLst>
      <p:ext uri="{BB962C8B-B14F-4D97-AF65-F5344CB8AC3E}">
        <p14:creationId xmlns:p14="http://schemas.microsoft.com/office/powerpoint/2010/main" val="275821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sz="4800" b="1" dirty="0"/>
              <a:t>Ejercicio: sumatoria.py</a:t>
            </a:r>
            <a:endParaRPr lang="es-ES" b="1" dirty="0"/>
          </a:p>
        </p:txBody>
      </p:sp>
      <p:sp>
        <p:nvSpPr>
          <p:cNvPr id="3" name="Marcador de contenido 2"/>
          <p:cNvSpPr>
            <a:spLocks noGrp="1"/>
          </p:cNvSpPr>
          <p:nvPr>
            <p:ph idx="1"/>
          </p:nvPr>
        </p:nvSpPr>
        <p:spPr>
          <a:xfrm>
            <a:off x="950742" y="1690688"/>
            <a:ext cx="4971757" cy="4351338"/>
          </a:xfrm>
        </p:spPr>
        <p:txBody>
          <a:bodyPr>
            <a:normAutofit/>
          </a:bodyPr>
          <a:lstStyle/>
          <a:p>
            <a:pPr marL="0" indent="0">
              <a:buNone/>
            </a:pPr>
            <a:r>
              <a:rPr lang="it-IT" sz="3600" dirty="0"/>
              <a:t>suma=0</a:t>
            </a:r>
          </a:p>
          <a:p>
            <a:pPr marL="0" indent="0">
              <a:buNone/>
            </a:pPr>
            <a:r>
              <a:rPr lang="it-IT" sz="3600" dirty="0"/>
              <a:t>inicio=1</a:t>
            </a:r>
          </a:p>
          <a:p>
            <a:pPr marL="0" indent="0">
              <a:buNone/>
            </a:pPr>
            <a:r>
              <a:rPr lang="it-IT" sz="3600" dirty="0"/>
              <a:t>fin=10</a:t>
            </a:r>
          </a:p>
          <a:p>
            <a:endParaRPr lang="it-IT" sz="3600" dirty="0"/>
          </a:p>
          <a:p>
            <a:pPr marL="0" indent="0">
              <a:buNone/>
            </a:pPr>
            <a:r>
              <a:rPr lang="it-IT" sz="3600" dirty="0"/>
              <a:t>for i in range(inicio, fin):</a:t>
            </a:r>
          </a:p>
          <a:p>
            <a:pPr marL="0" indent="0">
              <a:buNone/>
            </a:pPr>
            <a:r>
              <a:rPr lang="it-IT" sz="3600" dirty="0"/>
              <a:t>    suma=suma+i</a:t>
            </a:r>
          </a:p>
          <a:p>
            <a:pPr marL="0" indent="0">
              <a:buNone/>
            </a:pPr>
            <a:r>
              <a:rPr lang="it-IT" sz="3600" dirty="0"/>
              <a:t>    print (i)</a:t>
            </a:r>
          </a:p>
          <a:p>
            <a:endParaRPr lang="it-IT" dirty="0"/>
          </a:p>
        </p:txBody>
      </p:sp>
      <p:sp>
        <p:nvSpPr>
          <p:cNvPr id="6" name="CuadroTexto 5"/>
          <p:cNvSpPr txBox="1"/>
          <p:nvPr/>
        </p:nvSpPr>
        <p:spPr>
          <a:xfrm>
            <a:off x="7431604" y="2551429"/>
            <a:ext cx="2075440" cy="646331"/>
          </a:xfrm>
          <a:prstGeom prst="rect">
            <a:avLst/>
          </a:prstGeom>
          <a:noFill/>
        </p:spPr>
        <p:txBody>
          <a:bodyPr wrap="none" rtlCol="0">
            <a:spAutoFit/>
          </a:bodyPr>
          <a:lstStyle/>
          <a:p>
            <a:r>
              <a:rPr lang="es-CL" sz="3600" b="1" dirty="0"/>
              <a:t>Comentar</a:t>
            </a:r>
            <a:endParaRPr lang="es-ES" sz="2800" b="1" dirty="0"/>
          </a:p>
        </p:txBody>
      </p:sp>
      <p:sp>
        <p:nvSpPr>
          <p:cNvPr id="11" name="Elipse 10"/>
          <p:cNvSpPr/>
          <p:nvPr/>
        </p:nvSpPr>
        <p:spPr>
          <a:xfrm>
            <a:off x="348013" y="3612719"/>
            <a:ext cx="6339658" cy="2877728"/>
          </a:xfrm>
          <a:prstGeom prst="ellipse">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Flecha derecha 6"/>
          <p:cNvSpPr/>
          <p:nvPr/>
        </p:nvSpPr>
        <p:spPr>
          <a:xfrm rot="8372486">
            <a:off x="6253227" y="3082214"/>
            <a:ext cx="1166642" cy="914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9120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5400" b="1" dirty="0"/>
              <a:t>Introducción</a:t>
            </a:r>
            <a:endParaRPr lang="es-ES" dirty="0"/>
          </a:p>
        </p:txBody>
      </p:sp>
      <p:sp>
        <p:nvSpPr>
          <p:cNvPr id="3" name="Marcador de contenido 2"/>
          <p:cNvSpPr>
            <a:spLocks noGrp="1"/>
          </p:cNvSpPr>
          <p:nvPr>
            <p:ph idx="1"/>
          </p:nvPr>
        </p:nvSpPr>
        <p:spPr>
          <a:xfrm>
            <a:off x="838200" y="2112135"/>
            <a:ext cx="10515600" cy="4064828"/>
          </a:xfrm>
        </p:spPr>
        <p:txBody>
          <a:bodyPr/>
          <a:lstStyle/>
          <a:p>
            <a:r>
              <a:rPr lang="es-ES" sz="3600" dirty="0"/>
              <a:t>El matemático G. </a:t>
            </a:r>
            <a:r>
              <a:rPr lang="es-ES" sz="3600" dirty="0" err="1"/>
              <a:t>Poyla</a:t>
            </a:r>
            <a:r>
              <a:rPr lang="es-ES" sz="3600" dirty="0"/>
              <a:t> propuso, a finales de 1940, una metodología general para la resolución de problemas matemáticos, que ha sido adaptada para el caso en que se cuente con un computador como recurso. Esta sistemática, de forma muy esquematizada, se muestra en la </a:t>
            </a:r>
            <a:r>
              <a:rPr lang="es-ES" sz="3600" b="1" i="1" dirty="0"/>
              <a:t>siguiente figura &gt;&gt;</a:t>
            </a:r>
          </a:p>
          <a:p>
            <a:endParaRPr lang="es-ES" dirty="0"/>
          </a:p>
        </p:txBody>
      </p:sp>
    </p:spTree>
    <p:extLst>
      <p:ext uri="{BB962C8B-B14F-4D97-AF65-F5344CB8AC3E}">
        <p14:creationId xmlns:p14="http://schemas.microsoft.com/office/powerpoint/2010/main" val="402220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a:t>Problema.</a:t>
            </a:r>
            <a:endParaRPr lang="es-ES" b="1" dirty="0"/>
          </a:p>
        </p:txBody>
      </p:sp>
      <p:sp>
        <p:nvSpPr>
          <p:cNvPr id="3" name="Marcador de contenido 2"/>
          <p:cNvSpPr>
            <a:spLocks noGrp="1"/>
          </p:cNvSpPr>
          <p:nvPr>
            <p:ph idx="1"/>
          </p:nvPr>
        </p:nvSpPr>
        <p:spPr>
          <a:xfrm>
            <a:off x="838200" y="1690688"/>
            <a:ext cx="10866120" cy="3753509"/>
          </a:xfrm>
        </p:spPr>
        <p:txBody>
          <a:bodyPr>
            <a:noAutofit/>
          </a:bodyPr>
          <a:lstStyle/>
          <a:p>
            <a:r>
              <a:rPr lang="es-ES" sz="3600" dirty="0"/>
              <a:t>“Si se colocase sobre un tablero de ajedrez (lo suficientemente grande) un grano de trigo en el primer casillero, dos en el segundo, cuatro en el tercero y así sucesivamente (doblando la cantidad de granos en cada siguiente casillero), ¿cuántos granos de trigo habría en el tablero al final?”</a:t>
            </a:r>
          </a:p>
          <a:p>
            <a:endParaRPr lang="es-CL" sz="3600" dirty="0"/>
          </a:p>
          <a:p>
            <a:r>
              <a:rPr lang="es-CL" sz="3600" dirty="0"/>
              <a:t>Resolver empleando fuerza bruta, para ello utilice </a:t>
            </a:r>
            <a:r>
              <a:rPr lang="es-CL" sz="3600" b="1" dirty="0" err="1"/>
              <a:t>for</a:t>
            </a:r>
            <a:endParaRPr lang="es-ES" sz="3600" b="1" dirty="0"/>
          </a:p>
        </p:txBody>
      </p:sp>
    </p:spTree>
    <p:extLst>
      <p:ext uri="{BB962C8B-B14F-4D97-AF65-F5344CB8AC3E}">
        <p14:creationId xmlns:p14="http://schemas.microsoft.com/office/powerpoint/2010/main" val="1540677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b="1" dirty="0"/>
              <a:t>Etapa 2.</a:t>
            </a:r>
          </a:p>
        </p:txBody>
      </p:sp>
      <p:sp>
        <p:nvSpPr>
          <p:cNvPr id="5" name="Marcador de texto 4"/>
          <p:cNvSpPr>
            <a:spLocks noGrp="1"/>
          </p:cNvSpPr>
          <p:nvPr>
            <p:ph type="body" idx="1"/>
          </p:nvPr>
        </p:nvSpPr>
        <p:spPr/>
        <p:txBody>
          <a:bodyPr/>
          <a:lstStyle/>
          <a:p>
            <a:r>
              <a:rPr lang="es-ES" dirty="0"/>
              <a:t>17:00 – 18:00</a:t>
            </a:r>
          </a:p>
        </p:txBody>
      </p:sp>
    </p:spTree>
    <p:extLst>
      <p:ext uri="{BB962C8B-B14F-4D97-AF65-F5344CB8AC3E}">
        <p14:creationId xmlns:p14="http://schemas.microsoft.com/office/powerpoint/2010/main" val="1922313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Ejercicio. Tipos de Datos (formato)</a:t>
            </a:r>
          </a:p>
        </p:txBody>
      </p:sp>
      <p:sp>
        <p:nvSpPr>
          <p:cNvPr id="3" name="Marcador de contenido 2"/>
          <p:cNvSpPr>
            <a:spLocks noGrp="1"/>
          </p:cNvSpPr>
          <p:nvPr>
            <p:ph idx="1"/>
          </p:nvPr>
        </p:nvSpPr>
        <p:spPr>
          <a:xfrm>
            <a:off x="838200" y="1962102"/>
            <a:ext cx="10515600" cy="4351338"/>
          </a:xfrm>
        </p:spPr>
        <p:txBody>
          <a:bodyPr/>
          <a:lstStyle/>
          <a:p>
            <a:r>
              <a:rPr lang="es-ES" dirty="0"/>
              <a:t>Copie el siguiente código, corrija y Comente.</a:t>
            </a:r>
          </a:p>
          <a:p>
            <a:endParaRPr lang="es-ES" dirty="0"/>
          </a:p>
          <a:p>
            <a:pPr marL="0" indent="0">
              <a:buNone/>
            </a:pPr>
            <a:r>
              <a:rPr lang="es-CL" sz="4000" dirty="0"/>
              <a:t>valor=10</a:t>
            </a:r>
          </a:p>
          <a:p>
            <a:pPr marL="0" indent="0">
              <a:buNone/>
            </a:pPr>
            <a:r>
              <a:rPr lang="es-CL" sz="4000" b="1" dirty="0" err="1">
                <a:solidFill>
                  <a:srgbClr val="FF0000"/>
                </a:solidFill>
              </a:rPr>
              <a:t>print</a:t>
            </a:r>
            <a:r>
              <a:rPr lang="es-CL" sz="4000" b="1" dirty="0">
                <a:solidFill>
                  <a:srgbClr val="FF0000"/>
                </a:solidFill>
              </a:rPr>
              <a:t>("El valor de la variable valor = "+ valor)</a:t>
            </a:r>
          </a:p>
          <a:p>
            <a:pPr marL="0" indent="0">
              <a:buNone/>
            </a:pPr>
            <a:r>
              <a:rPr lang="es-CL" sz="4000" dirty="0" err="1"/>
              <a:t>print</a:t>
            </a:r>
            <a:r>
              <a:rPr lang="es-CL" sz="4000" dirty="0"/>
              <a:t>("El valor de la variable valor = "+ </a:t>
            </a:r>
            <a:r>
              <a:rPr lang="es-CL" sz="4000" dirty="0" err="1"/>
              <a:t>str</a:t>
            </a:r>
            <a:r>
              <a:rPr lang="es-CL" sz="4000" dirty="0"/>
              <a:t>(valor))</a:t>
            </a:r>
          </a:p>
        </p:txBody>
      </p:sp>
      <p:sp>
        <p:nvSpPr>
          <p:cNvPr id="5" name="CuadroTexto 4"/>
          <p:cNvSpPr txBox="1"/>
          <p:nvPr/>
        </p:nvSpPr>
        <p:spPr>
          <a:xfrm>
            <a:off x="8767482" y="6051830"/>
            <a:ext cx="3341556" cy="523220"/>
          </a:xfrm>
          <a:prstGeom prst="rect">
            <a:avLst/>
          </a:prstGeom>
          <a:noFill/>
        </p:spPr>
        <p:txBody>
          <a:bodyPr wrap="none" rtlCol="0">
            <a:spAutoFit/>
          </a:bodyPr>
          <a:lstStyle/>
          <a:p>
            <a:r>
              <a:rPr lang="es-ES" sz="2800" b="1" dirty="0"/>
              <a:t>Ejercicio: tipodato.py</a:t>
            </a:r>
          </a:p>
        </p:txBody>
      </p:sp>
    </p:spTree>
    <p:extLst>
      <p:ext uri="{BB962C8B-B14F-4D97-AF65-F5344CB8AC3E}">
        <p14:creationId xmlns:p14="http://schemas.microsoft.com/office/powerpoint/2010/main" val="3527752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0166" y="365125"/>
            <a:ext cx="10903634" cy="1325563"/>
          </a:xfrm>
        </p:spPr>
        <p:txBody>
          <a:bodyPr/>
          <a:lstStyle/>
          <a:p>
            <a:r>
              <a:rPr lang="es-CL" b="1" dirty="0" err="1"/>
              <a:t>while</a:t>
            </a:r>
            <a:endParaRPr lang="es-ES" b="1" dirty="0"/>
          </a:p>
        </p:txBody>
      </p:sp>
      <p:sp>
        <p:nvSpPr>
          <p:cNvPr id="3" name="Marcador de contenido 2"/>
          <p:cNvSpPr>
            <a:spLocks noGrp="1"/>
          </p:cNvSpPr>
          <p:nvPr>
            <p:ph idx="1"/>
          </p:nvPr>
        </p:nvSpPr>
        <p:spPr>
          <a:xfrm>
            <a:off x="450166" y="1825625"/>
            <a:ext cx="5920989" cy="4351338"/>
          </a:xfrm>
          <a:ln>
            <a:solidFill>
              <a:schemeClr val="accent1">
                <a:shade val="50000"/>
              </a:schemeClr>
            </a:solidFill>
          </a:ln>
        </p:spPr>
        <p:txBody>
          <a:bodyPr/>
          <a:lstStyle/>
          <a:p>
            <a:pPr marL="0" indent="0">
              <a:buNone/>
            </a:pPr>
            <a:r>
              <a:rPr lang="es-ES" dirty="0"/>
              <a:t>contador = 0</a:t>
            </a:r>
          </a:p>
          <a:p>
            <a:pPr marL="0" indent="0">
              <a:buNone/>
            </a:pPr>
            <a:r>
              <a:rPr lang="es-ES" b="1" dirty="0" err="1"/>
              <a:t>while</a:t>
            </a:r>
            <a:r>
              <a:rPr lang="es-ES" dirty="0"/>
              <a:t> (contador &lt; 5):</a:t>
            </a:r>
          </a:p>
          <a:p>
            <a:pPr marL="0" indent="0">
              <a:buNone/>
            </a:pPr>
            <a:r>
              <a:rPr lang="es-ES" dirty="0"/>
              <a:t>   </a:t>
            </a:r>
            <a:r>
              <a:rPr lang="es-ES" dirty="0" err="1"/>
              <a:t>print</a:t>
            </a:r>
            <a:r>
              <a:rPr lang="es-ES" dirty="0"/>
              <a:t> "El contador es : %i" % contador</a:t>
            </a:r>
          </a:p>
          <a:p>
            <a:pPr marL="0" indent="0">
              <a:buNone/>
            </a:pPr>
            <a:r>
              <a:rPr lang="es-ES" dirty="0"/>
              <a:t>   contador = contador + 1</a:t>
            </a:r>
          </a:p>
          <a:p>
            <a:pPr marL="0" indent="0">
              <a:buNone/>
            </a:pPr>
            <a:r>
              <a:rPr lang="es-ES" dirty="0"/>
              <a:t>   </a:t>
            </a:r>
            <a:r>
              <a:rPr lang="es-ES" dirty="0" err="1"/>
              <a:t>if</a:t>
            </a:r>
            <a:r>
              <a:rPr lang="es-ES" dirty="0"/>
              <a:t> (contador &gt; 3):</a:t>
            </a:r>
          </a:p>
          <a:p>
            <a:pPr marL="0" indent="0">
              <a:buNone/>
            </a:pPr>
            <a:r>
              <a:rPr lang="es-ES" dirty="0"/>
              <a:t>       break</a:t>
            </a:r>
          </a:p>
          <a:p>
            <a:pPr marL="0" indent="0">
              <a:buNone/>
            </a:pPr>
            <a:r>
              <a:rPr lang="es-ES" dirty="0" err="1"/>
              <a:t>print</a:t>
            </a:r>
            <a:r>
              <a:rPr lang="es-ES" dirty="0"/>
              <a:t> ("Fin del programa“)</a:t>
            </a:r>
          </a:p>
        </p:txBody>
      </p:sp>
      <p:sp>
        <p:nvSpPr>
          <p:cNvPr id="13" name="CuadroTexto 12"/>
          <p:cNvSpPr txBox="1"/>
          <p:nvPr/>
        </p:nvSpPr>
        <p:spPr>
          <a:xfrm>
            <a:off x="6041903" y="6050290"/>
            <a:ext cx="5752176" cy="523220"/>
          </a:xfrm>
          <a:prstGeom prst="rect">
            <a:avLst/>
          </a:prstGeom>
          <a:noFill/>
        </p:spPr>
        <p:txBody>
          <a:bodyPr wrap="square" rtlCol="0">
            <a:spAutoFit/>
          </a:bodyPr>
          <a:lstStyle/>
          <a:p>
            <a:pPr algn="r"/>
            <a:r>
              <a:rPr lang="es-CL" sz="2800" b="1" dirty="0"/>
              <a:t>Ejercicio: while_contador.py</a:t>
            </a:r>
            <a:endParaRPr lang="es-ES" sz="2800" b="1" dirty="0"/>
          </a:p>
        </p:txBody>
      </p:sp>
      <p:sp>
        <p:nvSpPr>
          <p:cNvPr id="14" name="Marcador de contenido 2"/>
          <p:cNvSpPr txBox="1">
            <a:spLocks/>
          </p:cNvSpPr>
          <p:nvPr/>
        </p:nvSpPr>
        <p:spPr>
          <a:xfrm>
            <a:off x="7927478" y="611380"/>
            <a:ext cx="4264522" cy="13935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sz="2400" dirty="0"/>
              <a:t>Sin ejecutar, se le pide escribir la salida del programa.</a:t>
            </a:r>
          </a:p>
          <a:p>
            <a:endParaRPr lang="es-CL" sz="2400" dirty="0"/>
          </a:p>
          <a:p>
            <a:r>
              <a:rPr lang="es-CL" sz="2400" dirty="0"/>
              <a:t> Luego compruebe copiando y ejecutando el código.</a:t>
            </a:r>
            <a:endParaRPr lang="es-ES" sz="2400" dirty="0"/>
          </a:p>
        </p:txBody>
      </p:sp>
    </p:spTree>
    <p:extLst>
      <p:ext uri="{BB962C8B-B14F-4D97-AF65-F5344CB8AC3E}">
        <p14:creationId xmlns:p14="http://schemas.microsoft.com/office/powerpoint/2010/main" val="797729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69591"/>
            <a:ext cx="10515600" cy="1325563"/>
          </a:xfrm>
        </p:spPr>
        <p:txBody>
          <a:bodyPr/>
          <a:lstStyle/>
          <a:p>
            <a:r>
              <a:rPr lang="es-ES" b="1" dirty="0" err="1"/>
              <a:t>for</a:t>
            </a:r>
            <a:endParaRPr lang="es-ES" b="1" dirty="0"/>
          </a:p>
        </p:txBody>
      </p:sp>
      <p:sp>
        <p:nvSpPr>
          <p:cNvPr id="3" name="Marcador de contenido 2"/>
          <p:cNvSpPr>
            <a:spLocks noGrp="1"/>
          </p:cNvSpPr>
          <p:nvPr>
            <p:ph idx="1"/>
          </p:nvPr>
        </p:nvSpPr>
        <p:spPr>
          <a:xfrm>
            <a:off x="838200" y="1702795"/>
            <a:ext cx="5706035" cy="4351338"/>
          </a:xfrm>
          <a:ln>
            <a:solidFill>
              <a:schemeClr val="accent1">
                <a:shade val="50000"/>
              </a:schemeClr>
            </a:solidFill>
          </a:ln>
        </p:spPr>
        <p:txBody>
          <a:bodyPr>
            <a:normAutofit/>
          </a:bodyPr>
          <a:lstStyle/>
          <a:p>
            <a:pPr marL="0" indent="0">
              <a:buNone/>
            </a:pPr>
            <a:endParaRPr lang="es-ES" dirty="0"/>
          </a:p>
          <a:p>
            <a:pPr marL="0" indent="0">
              <a:buNone/>
            </a:pPr>
            <a:r>
              <a:rPr lang="es-ES" b="1" dirty="0"/>
              <a:t>numero=10</a:t>
            </a:r>
          </a:p>
          <a:p>
            <a:pPr marL="0" indent="0">
              <a:buNone/>
            </a:pPr>
            <a:r>
              <a:rPr lang="es-ES" b="1" dirty="0"/>
              <a:t>contador=0</a:t>
            </a:r>
          </a:p>
          <a:p>
            <a:pPr marL="0" indent="0">
              <a:buNone/>
            </a:pPr>
            <a:r>
              <a:rPr lang="es-CL" b="1" dirty="0" err="1"/>
              <a:t>for</a:t>
            </a:r>
            <a:r>
              <a:rPr lang="es-CL" b="1" dirty="0"/>
              <a:t> i in </a:t>
            </a:r>
            <a:r>
              <a:rPr lang="es-CL" b="1" dirty="0" err="1"/>
              <a:t>range</a:t>
            </a:r>
            <a:r>
              <a:rPr lang="es-CL" b="1" dirty="0"/>
              <a:t>(1,numero+1): </a:t>
            </a:r>
          </a:p>
          <a:p>
            <a:pPr marL="0" indent="0">
              <a:buNone/>
            </a:pPr>
            <a:r>
              <a:rPr lang="es-CL" b="1" dirty="0"/>
              <a:t>	</a:t>
            </a:r>
            <a:r>
              <a:rPr lang="es-CL" b="1" dirty="0" err="1"/>
              <a:t>if</a:t>
            </a:r>
            <a:r>
              <a:rPr lang="es-CL" b="1" dirty="0"/>
              <a:t> ( numero % i )==0: </a:t>
            </a:r>
          </a:p>
          <a:p>
            <a:pPr marL="0" indent="0">
              <a:buNone/>
            </a:pPr>
            <a:r>
              <a:rPr lang="es-CL" b="1" dirty="0"/>
              <a:t>		contador = contador + 1</a:t>
            </a:r>
          </a:p>
          <a:p>
            <a:pPr marL="0" indent="0">
              <a:buNone/>
            </a:pPr>
            <a:r>
              <a:rPr lang="es-CL" b="1" dirty="0" err="1"/>
              <a:t>print</a:t>
            </a:r>
            <a:r>
              <a:rPr lang="es-CL" b="1" dirty="0"/>
              <a:t>(contador)</a:t>
            </a:r>
          </a:p>
          <a:p>
            <a:endParaRPr lang="es-ES" dirty="0"/>
          </a:p>
        </p:txBody>
      </p:sp>
      <p:sp>
        <p:nvSpPr>
          <p:cNvPr id="5" name="Rectángulo 4"/>
          <p:cNvSpPr/>
          <p:nvPr/>
        </p:nvSpPr>
        <p:spPr>
          <a:xfrm>
            <a:off x="8229600" y="1379160"/>
            <a:ext cx="2832847" cy="1815882"/>
          </a:xfrm>
          <a:prstGeom prst="rect">
            <a:avLst/>
          </a:prstGeom>
        </p:spPr>
        <p:txBody>
          <a:bodyPr wrap="square">
            <a:spAutoFit/>
          </a:bodyPr>
          <a:lstStyle/>
          <a:p>
            <a:r>
              <a:rPr lang="es-ES" sz="2800" i="1" dirty="0"/>
              <a:t>Pruebe el siguiente código y comente su funcionamiento</a:t>
            </a:r>
            <a:r>
              <a:rPr lang="es-ES" i="1" dirty="0"/>
              <a:t>.</a:t>
            </a:r>
          </a:p>
        </p:txBody>
      </p:sp>
      <p:sp>
        <p:nvSpPr>
          <p:cNvPr id="6" name="CuadroTexto 5"/>
          <p:cNvSpPr txBox="1"/>
          <p:nvPr/>
        </p:nvSpPr>
        <p:spPr>
          <a:xfrm>
            <a:off x="6041903" y="6050290"/>
            <a:ext cx="5752176" cy="523220"/>
          </a:xfrm>
          <a:prstGeom prst="rect">
            <a:avLst/>
          </a:prstGeom>
          <a:noFill/>
        </p:spPr>
        <p:txBody>
          <a:bodyPr wrap="square" rtlCol="0">
            <a:spAutoFit/>
          </a:bodyPr>
          <a:lstStyle/>
          <a:p>
            <a:pPr algn="r"/>
            <a:r>
              <a:rPr lang="es-CL" sz="2800" b="1" dirty="0"/>
              <a:t>Ejercicio: for_range.py</a:t>
            </a:r>
            <a:endParaRPr lang="es-ES" sz="2800" b="1" dirty="0"/>
          </a:p>
        </p:txBody>
      </p:sp>
    </p:spTree>
    <p:extLst>
      <p:ext uri="{BB962C8B-B14F-4D97-AF65-F5344CB8AC3E}">
        <p14:creationId xmlns:p14="http://schemas.microsoft.com/office/powerpoint/2010/main" val="708432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14652" y="439786"/>
            <a:ext cx="7137778" cy="5649491"/>
          </a:xfrm>
          <a:ln>
            <a:solidFill>
              <a:schemeClr val="accent1">
                <a:shade val="50000"/>
              </a:schemeClr>
            </a:solidFill>
          </a:ln>
        </p:spPr>
        <p:txBody>
          <a:bodyPr>
            <a:noAutofit/>
          </a:bodyPr>
          <a:lstStyle/>
          <a:p>
            <a:pPr marL="0" indent="0">
              <a:buNone/>
            </a:pPr>
            <a:r>
              <a:rPr lang="es-CL" b="1" dirty="0"/>
              <a:t>numero= </a:t>
            </a:r>
            <a:r>
              <a:rPr lang="es-CL" b="1" dirty="0" err="1"/>
              <a:t>int</a:t>
            </a:r>
            <a:r>
              <a:rPr lang="es-CL" b="1" dirty="0"/>
              <a:t>(input("ingresa un número :  ") )</a:t>
            </a:r>
          </a:p>
          <a:p>
            <a:pPr marL="0" indent="0">
              <a:buNone/>
            </a:pPr>
            <a:r>
              <a:rPr lang="es-CL" b="1" dirty="0"/>
              <a:t>contador = 0 </a:t>
            </a:r>
          </a:p>
          <a:p>
            <a:pPr marL="0" indent="0">
              <a:buNone/>
            </a:pPr>
            <a:endParaRPr lang="es-CL" b="1" dirty="0"/>
          </a:p>
          <a:p>
            <a:pPr marL="0" indent="0">
              <a:buNone/>
            </a:pPr>
            <a:r>
              <a:rPr lang="es-CL" b="1" dirty="0" err="1"/>
              <a:t>for</a:t>
            </a:r>
            <a:r>
              <a:rPr lang="es-CL" b="1" dirty="0"/>
              <a:t> </a:t>
            </a:r>
            <a:r>
              <a:rPr lang="es-CL" b="1" dirty="0">
                <a:solidFill>
                  <a:srgbClr val="C00000"/>
                </a:solidFill>
              </a:rPr>
              <a:t>i </a:t>
            </a:r>
            <a:r>
              <a:rPr lang="es-CL" b="1" dirty="0"/>
              <a:t>in </a:t>
            </a:r>
            <a:r>
              <a:rPr lang="es-CL" b="1" dirty="0" err="1"/>
              <a:t>range</a:t>
            </a:r>
            <a:r>
              <a:rPr lang="es-CL" b="1" dirty="0"/>
              <a:t>(1, numero+1): </a:t>
            </a:r>
          </a:p>
          <a:p>
            <a:pPr marL="0" indent="0">
              <a:buNone/>
            </a:pPr>
            <a:r>
              <a:rPr lang="es-CL" b="1" dirty="0"/>
              <a:t>	</a:t>
            </a:r>
            <a:r>
              <a:rPr lang="es-CL" b="1" dirty="0" err="1"/>
              <a:t>if</a:t>
            </a:r>
            <a:r>
              <a:rPr lang="es-CL" b="1" dirty="0"/>
              <a:t> ( numero % </a:t>
            </a:r>
            <a:r>
              <a:rPr lang="es-CL" b="1" dirty="0">
                <a:solidFill>
                  <a:srgbClr val="C00000"/>
                </a:solidFill>
              </a:rPr>
              <a:t>i</a:t>
            </a:r>
            <a:r>
              <a:rPr lang="es-CL" b="1" dirty="0"/>
              <a:t> )==0: </a:t>
            </a:r>
          </a:p>
          <a:p>
            <a:pPr marL="0" indent="0">
              <a:buNone/>
            </a:pPr>
            <a:r>
              <a:rPr lang="es-CL" b="1" dirty="0"/>
              <a:t>		contador = contador + 1 </a:t>
            </a:r>
          </a:p>
          <a:p>
            <a:pPr marL="0" indent="0">
              <a:buNone/>
            </a:pPr>
            <a:endParaRPr lang="es-CL" b="1" dirty="0"/>
          </a:p>
          <a:p>
            <a:pPr marL="0" indent="0">
              <a:buNone/>
            </a:pPr>
            <a:r>
              <a:rPr lang="es-CL" b="1" dirty="0" err="1"/>
              <a:t>if</a:t>
            </a:r>
            <a:r>
              <a:rPr lang="es-CL" b="1" dirty="0"/>
              <a:t>  contador==2: </a:t>
            </a:r>
          </a:p>
          <a:p>
            <a:pPr marL="0" indent="0">
              <a:buNone/>
            </a:pPr>
            <a:r>
              <a:rPr lang="es-CL" b="1" dirty="0"/>
              <a:t>	</a:t>
            </a:r>
            <a:r>
              <a:rPr lang="es-CL" b="1" dirty="0" err="1"/>
              <a:t>print</a:t>
            </a:r>
            <a:r>
              <a:rPr lang="es-CL" b="1" dirty="0"/>
              <a:t> ("el numero es primo”) </a:t>
            </a:r>
          </a:p>
          <a:p>
            <a:pPr marL="0" indent="0">
              <a:buNone/>
            </a:pPr>
            <a:r>
              <a:rPr lang="es-CL" b="1" dirty="0" err="1"/>
              <a:t>else</a:t>
            </a:r>
            <a:r>
              <a:rPr lang="es-CL" b="1" dirty="0"/>
              <a:t>:     </a:t>
            </a:r>
            <a:r>
              <a:rPr lang="es-CL" b="1" dirty="0" err="1"/>
              <a:t>print</a:t>
            </a:r>
            <a:r>
              <a:rPr lang="es-CL" b="1" dirty="0"/>
              <a:t> ("el numero no es primo”)</a:t>
            </a:r>
          </a:p>
        </p:txBody>
      </p:sp>
      <p:sp>
        <p:nvSpPr>
          <p:cNvPr id="4" name="1 Título"/>
          <p:cNvSpPr>
            <a:spLocks noGrp="1"/>
          </p:cNvSpPr>
          <p:nvPr>
            <p:ph type="title"/>
          </p:nvPr>
        </p:nvSpPr>
        <p:spPr>
          <a:xfrm rot="16200000">
            <a:off x="-2490145" y="2947111"/>
            <a:ext cx="5785508" cy="805218"/>
          </a:xfrm>
        </p:spPr>
        <p:txBody>
          <a:bodyPr>
            <a:normAutofit fontScale="90000"/>
          </a:bodyPr>
          <a:lstStyle/>
          <a:p>
            <a:pPr algn="ctr"/>
            <a:r>
              <a:rPr lang="es-CL" sz="6000" b="1" dirty="0"/>
              <a:t>Ejercicio </a:t>
            </a:r>
          </a:p>
        </p:txBody>
      </p:sp>
      <p:sp>
        <p:nvSpPr>
          <p:cNvPr id="5" name="CuadroTexto 4"/>
          <p:cNvSpPr txBox="1"/>
          <p:nvPr/>
        </p:nvSpPr>
        <p:spPr>
          <a:xfrm>
            <a:off x="8905298" y="4989990"/>
            <a:ext cx="3286702" cy="1692771"/>
          </a:xfrm>
          <a:prstGeom prst="rect">
            <a:avLst/>
          </a:prstGeom>
          <a:noFill/>
        </p:spPr>
        <p:txBody>
          <a:bodyPr wrap="square" rtlCol="0">
            <a:spAutoFit/>
          </a:bodyPr>
          <a:lstStyle/>
          <a:p>
            <a:r>
              <a:rPr lang="es-CL" sz="2400" b="1" dirty="0"/>
              <a:t>Ejercicio: </a:t>
            </a:r>
            <a:r>
              <a:rPr lang="es-CL" sz="3200" b="1" dirty="0"/>
              <a:t>numero_primo.py</a:t>
            </a:r>
            <a:endParaRPr lang="es-CL" sz="2400" b="1" dirty="0"/>
          </a:p>
          <a:p>
            <a:endParaRPr lang="es-CL" sz="2400" b="1" dirty="0"/>
          </a:p>
          <a:p>
            <a:r>
              <a:rPr lang="es-CL" sz="2400" b="1" dirty="0"/>
              <a:t>(sin optimizar)</a:t>
            </a:r>
          </a:p>
        </p:txBody>
      </p:sp>
    </p:spTree>
    <p:extLst>
      <p:ext uri="{BB962C8B-B14F-4D97-AF65-F5344CB8AC3E}">
        <p14:creationId xmlns:p14="http://schemas.microsoft.com/office/powerpoint/2010/main" val="2568616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5400" b="1" dirty="0"/>
              <a:t>Listas </a:t>
            </a:r>
          </a:p>
        </p:txBody>
      </p:sp>
      <p:sp>
        <p:nvSpPr>
          <p:cNvPr id="3" name="Marcador de contenido 2"/>
          <p:cNvSpPr>
            <a:spLocks noGrp="1"/>
          </p:cNvSpPr>
          <p:nvPr>
            <p:ph idx="1"/>
          </p:nvPr>
        </p:nvSpPr>
        <p:spPr>
          <a:xfrm>
            <a:off x="838200" y="2017472"/>
            <a:ext cx="10515600" cy="3729185"/>
          </a:xfrm>
        </p:spPr>
        <p:txBody>
          <a:bodyPr>
            <a:normAutofit/>
          </a:bodyPr>
          <a:lstStyle/>
          <a:p>
            <a:r>
              <a:rPr lang="es-ES" sz="3600" dirty="0"/>
              <a:t>La lista es una colección de datos ordenada, alguna equivalencia con otros lenguajes seria los </a:t>
            </a:r>
            <a:r>
              <a:rPr lang="es-ES" sz="3600" dirty="0" err="1"/>
              <a:t>arrays</a:t>
            </a:r>
            <a:r>
              <a:rPr lang="es-ES" sz="3600" dirty="0"/>
              <a:t> o vectores. </a:t>
            </a:r>
          </a:p>
          <a:p>
            <a:endParaRPr lang="es-ES" sz="3600" dirty="0"/>
          </a:p>
          <a:p>
            <a:r>
              <a:rPr lang="es-ES" sz="3600" dirty="0"/>
              <a:t>La lista puede contener cualquier tipo de dato (enteros, cadenas y otras listas )</a:t>
            </a:r>
          </a:p>
        </p:txBody>
      </p:sp>
    </p:spTree>
    <p:extLst>
      <p:ext uri="{BB962C8B-B14F-4D97-AF65-F5344CB8AC3E}">
        <p14:creationId xmlns:p14="http://schemas.microsoft.com/office/powerpoint/2010/main" val="604990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t>Listas</a:t>
            </a:r>
          </a:p>
        </p:txBody>
      </p:sp>
      <p:sp>
        <p:nvSpPr>
          <p:cNvPr id="3" name="Marcador de contenido 2"/>
          <p:cNvSpPr>
            <a:spLocks noGrp="1"/>
          </p:cNvSpPr>
          <p:nvPr>
            <p:ph idx="1"/>
          </p:nvPr>
        </p:nvSpPr>
        <p:spPr>
          <a:xfrm>
            <a:off x="838200" y="2194115"/>
            <a:ext cx="6835588" cy="3173506"/>
          </a:xfrm>
        </p:spPr>
        <p:txBody>
          <a:bodyPr/>
          <a:lstStyle/>
          <a:p>
            <a:pPr marL="0" indent="0">
              <a:buNone/>
            </a:pPr>
            <a:endParaRPr lang="sv-SE" dirty="0"/>
          </a:p>
          <a:p>
            <a:pPr marL="0" indent="0">
              <a:buNone/>
            </a:pPr>
            <a:r>
              <a:rPr lang="sv-SE" sz="3200" dirty="0"/>
              <a:t>lista = [ ''hola'', 2 , '’Mariana'', [1,2,3] ]</a:t>
            </a:r>
          </a:p>
          <a:p>
            <a:pPr marL="0" indent="0">
              <a:buNone/>
            </a:pPr>
            <a:endParaRPr lang="es-ES" sz="3200" dirty="0"/>
          </a:p>
          <a:p>
            <a:pPr marL="0" indent="0">
              <a:buNone/>
            </a:pPr>
            <a:r>
              <a:rPr lang="es-ES" sz="3200" dirty="0" err="1"/>
              <a:t>print</a:t>
            </a:r>
            <a:r>
              <a:rPr lang="es-ES" sz="3200" dirty="0"/>
              <a:t> (lista)</a:t>
            </a:r>
          </a:p>
        </p:txBody>
      </p:sp>
      <p:sp>
        <p:nvSpPr>
          <p:cNvPr id="4" name="CuadroTexto 3"/>
          <p:cNvSpPr txBox="1"/>
          <p:nvPr/>
        </p:nvSpPr>
        <p:spPr>
          <a:xfrm>
            <a:off x="8332628" y="4675123"/>
            <a:ext cx="3160126" cy="1384995"/>
          </a:xfrm>
          <a:prstGeom prst="rect">
            <a:avLst/>
          </a:prstGeom>
          <a:noFill/>
        </p:spPr>
        <p:txBody>
          <a:bodyPr wrap="square" rtlCol="0">
            <a:spAutoFit/>
          </a:bodyPr>
          <a:lstStyle/>
          <a:p>
            <a:r>
              <a:rPr lang="es-CL" sz="2800" b="1" dirty="0"/>
              <a:t>Comente</a:t>
            </a:r>
          </a:p>
          <a:p>
            <a:endParaRPr lang="es-CL" sz="2800" b="1" dirty="0"/>
          </a:p>
          <a:p>
            <a:r>
              <a:rPr lang="es-CL" sz="2800" b="1" dirty="0"/>
              <a:t>Ejercicio: lista.py</a:t>
            </a:r>
            <a:endParaRPr lang="es-ES" sz="2800" b="1" dirty="0"/>
          </a:p>
        </p:txBody>
      </p:sp>
    </p:spTree>
    <p:extLst>
      <p:ext uri="{BB962C8B-B14F-4D97-AF65-F5344CB8AC3E}">
        <p14:creationId xmlns:p14="http://schemas.microsoft.com/office/powerpoint/2010/main" val="215239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Listas</a:t>
            </a:r>
          </a:p>
        </p:txBody>
      </p:sp>
      <p:sp>
        <p:nvSpPr>
          <p:cNvPr id="3" name="Marcador de contenido 2"/>
          <p:cNvSpPr>
            <a:spLocks noGrp="1"/>
          </p:cNvSpPr>
          <p:nvPr>
            <p:ph idx="1"/>
          </p:nvPr>
        </p:nvSpPr>
        <p:spPr>
          <a:xfrm>
            <a:off x="838200" y="1690688"/>
            <a:ext cx="10515600" cy="2035151"/>
          </a:xfrm>
        </p:spPr>
        <p:txBody>
          <a:bodyPr/>
          <a:lstStyle/>
          <a:p>
            <a:r>
              <a:rPr lang="es-ES" dirty="0"/>
              <a:t>Si queremos acceder a uno de los elementos de la lista lo hacemos utilizando el nombre que hacemos referencia a la lista en este caso lo llame lista puede ser cualquiera y entre corchete indicamos un índice, dicho índice va de 0 a n-1</a:t>
            </a:r>
          </a:p>
        </p:txBody>
      </p:sp>
      <p:sp>
        <p:nvSpPr>
          <p:cNvPr id="4" name="Rectángulo 3"/>
          <p:cNvSpPr/>
          <p:nvPr/>
        </p:nvSpPr>
        <p:spPr>
          <a:xfrm>
            <a:off x="1117710" y="3725839"/>
            <a:ext cx="6101955" cy="2554545"/>
          </a:xfrm>
          <a:prstGeom prst="rect">
            <a:avLst/>
          </a:prstGeom>
        </p:spPr>
        <p:txBody>
          <a:bodyPr wrap="square">
            <a:spAutoFit/>
          </a:bodyPr>
          <a:lstStyle/>
          <a:p>
            <a:r>
              <a:rPr lang="sv-SE" sz="3200" dirty="0"/>
              <a:t>lista = [ ''hola'', 2 , ''luis'', [1,2,3] ]</a:t>
            </a:r>
          </a:p>
          <a:p>
            <a:r>
              <a:rPr lang="es-ES" sz="3200" dirty="0" err="1"/>
              <a:t>print</a:t>
            </a:r>
            <a:r>
              <a:rPr lang="es-ES" sz="3200" dirty="0"/>
              <a:t> (lista[0])</a:t>
            </a:r>
          </a:p>
          <a:p>
            <a:r>
              <a:rPr lang="es-ES" sz="3200" dirty="0" err="1"/>
              <a:t>print</a:t>
            </a:r>
            <a:r>
              <a:rPr lang="es-ES" sz="3200" dirty="0"/>
              <a:t> (lista[1])</a:t>
            </a:r>
          </a:p>
          <a:p>
            <a:r>
              <a:rPr lang="es-ES" sz="3200" dirty="0" err="1"/>
              <a:t>print</a:t>
            </a:r>
            <a:r>
              <a:rPr lang="es-ES" sz="3200" dirty="0"/>
              <a:t> (lista[2])</a:t>
            </a:r>
          </a:p>
          <a:p>
            <a:r>
              <a:rPr lang="es-ES" sz="3200" dirty="0" err="1"/>
              <a:t>print</a:t>
            </a:r>
            <a:r>
              <a:rPr lang="es-ES" sz="3200" dirty="0"/>
              <a:t> (lista[3])</a:t>
            </a:r>
          </a:p>
        </p:txBody>
      </p:sp>
      <p:sp>
        <p:nvSpPr>
          <p:cNvPr id="5" name="CuadroTexto 4"/>
          <p:cNvSpPr txBox="1"/>
          <p:nvPr/>
        </p:nvSpPr>
        <p:spPr>
          <a:xfrm>
            <a:off x="8175544" y="4667035"/>
            <a:ext cx="3447197" cy="1815882"/>
          </a:xfrm>
          <a:prstGeom prst="rect">
            <a:avLst/>
          </a:prstGeom>
          <a:noFill/>
        </p:spPr>
        <p:txBody>
          <a:bodyPr wrap="square" rtlCol="0">
            <a:spAutoFit/>
          </a:bodyPr>
          <a:lstStyle/>
          <a:p>
            <a:r>
              <a:rPr lang="es-CL" sz="2800" b="1" dirty="0"/>
              <a:t>Comente</a:t>
            </a:r>
          </a:p>
          <a:p>
            <a:endParaRPr lang="es-CL" sz="2800" b="1" dirty="0"/>
          </a:p>
          <a:p>
            <a:r>
              <a:rPr lang="es-CL" sz="2800" b="1" dirty="0"/>
              <a:t>Nombre archivo:  </a:t>
            </a:r>
          </a:p>
          <a:p>
            <a:r>
              <a:rPr lang="es-CL" sz="2800" b="1" dirty="0"/>
              <a:t>lista1.py</a:t>
            </a:r>
            <a:endParaRPr lang="es-ES" sz="2800" b="1" dirty="0"/>
          </a:p>
        </p:txBody>
      </p:sp>
    </p:spTree>
    <p:extLst>
      <p:ext uri="{BB962C8B-B14F-4D97-AF65-F5344CB8AC3E}">
        <p14:creationId xmlns:p14="http://schemas.microsoft.com/office/powerpoint/2010/main" val="1640571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p:spPr>
        <p:txBody>
          <a:bodyPr>
            <a:normAutofit/>
          </a:bodyPr>
          <a:lstStyle/>
          <a:p>
            <a:r>
              <a:rPr lang="es-ES" sz="5400" b="1" dirty="0"/>
              <a:t>Listas</a:t>
            </a:r>
          </a:p>
        </p:txBody>
      </p:sp>
      <p:sp>
        <p:nvSpPr>
          <p:cNvPr id="4" name="Marcador de contenido 3"/>
          <p:cNvSpPr>
            <a:spLocks noGrp="1"/>
          </p:cNvSpPr>
          <p:nvPr>
            <p:ph idx="1"/>
          </p:nvPr>
        </p:nvSpPr>
        <p:spPr>
          <a:xfrm>
            <a:off x="838200" y="1825625"/>
            <a:ext cx="6053919" cy="2249847"/>
          </a:xfrm>
          <a:prstGeom prst="rect">
            <a:avLst/>
          </a:prstGeom>
        </p:spPr>
        <p:txBody>
          <a:bodyPr wrap="square">
            <a:spAutoFit/>
          </a:bodyPr>
          <a:lstStyle/>
          <a:p>
            <a:pPr marL="0" indent="0">
              <a:buNone/>
            </a:pPr>
            <a:endParaRPr lang="sv-SE" sz="3200" dirty="0"/>
          </a:p>
          <a:p>
            <a:pPr marL="0" indent="0">
              <a:buNone/>
            </a:pPr>
            <a:endParaRPr lang="sv-SE" sz="3200" dirty="0"/>
          </a:p>
          <a:p>
            <a:pPr marL="0" indent="0">
              <a:buNone/>
            </a:pPr>
            <a:r>
              <a:rPr lang="sv-SE" sz="3200" dirty="0"/>
              <a:t>lista = [ ''hola'', 2 , '’Chile'', [1,2,3] ]</a:t>
            </a:r>
          </a:p>
          <a:p>
            <a:pPr marL="0" indent="0">
              <a:buNone/>
            </a:pPr>
            <a:r>
              <a:rPr lang="es-ES" sz="3200" dirty="0" err="1"/>
              <a:t>print</a:t>
            </a:r>
            <a:r>
              <a:rPr lang="es-ES" sz="3200" dirty="0"/>
              <a:t> (lista[3] [1])</a:t>
            </a:r>
          </a:p>
        </p:txBody>
      </p:sp>
      <p:sp>
        <p:nvSpPr>
          <p:cNvPr id="5" name="CuadroTexto 4"/>
          <p:cNvSpPr txBox="1"/>
          <p:nvPr/>
        </p:nvSpPr>
        <p:spPr>
          <a:xfrm>
            <a:off x="7906603" y="4541530"/>
            <a:ext cx="4285397" cy="1815882"/>
          </a:xfrm>
          <a:prstGeom prst="rect">
            <a:avLst/>
          </a:prstGeom>
          <a:noFill/>
        </p:spPr>
        <p:txBody>
          <a:bodyPr wrap="square" rtlCol="0">
            <a:spAutoFit/>
          </a:bodyPr>
          <a:lstStyle/>
          <a:p>
            <a:r>
              <a:rPr lang="es-CL" sz="2800" b="1" dirty="0"/>
              <a:t>Comente</a:t>
            </a:r>
          </a:p>
          <a:p>
            <a:endParaRPr lang="es-CL" sz="2800" b="1" dirty="0"/>
          </a:p>
          <a:p>
            <a:r>
              <a:rPr lang="es-CL" sz="2800" b="1" dirty="0"/>
              <a:t>Nombre archivo: </a:t>
            </a:r>
          </a:p>
          <a:p>
            <a:r>
              <a:rPr lang="es-CL" sz="2800" b="1" dirty="0"/>
              <a:t>lista2.py</a:t>
            </a:r>
            <a:endParaRPr lang="es-ES" sz="2800" b="1" dirty="0"/>
          </a:p>
        </p:txBody>
      </p:sp>
    </p:spTree>
    <p:extLst>
      <p:ext uri="{BB962C8B-B14F-4D97-AF65-F5344CB8AC3E}">
        <p14:creationId xmlns:p14="http://schemas.microsoft.com/office/powerpoint/2010/main" val="2210506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t>Introducción</a:t>
            </a:r>
            <a:endParaRPr lang="es-ES" sz="5400" dirty="0"/>
          </a:p>
        </p:txBody>
      </p:sp>
      <p:pic>
        <p:nvPicPr>
          <p:cNvPr id="4" name="Imagen 3"/>
          <p:cNvPicPr>
            <a:picLocks noChangeAspect="1"/>
          </p:cNvPicPr>
          <p:nvPr/>
        </p:nvPicPr>
        <p:blipFill>
          <a:blip r:embed="rId2"/>
          <a:stretch>
            <a:fillRect/>
          </a:stretch>
        </p:blipFill>
        <p:spPr>
          <a:xfrm>
            <a:off x="351353" y="1690688"/>
            <a:ext cx="11156993" cy="3992544"/>
          </a:xfrm>
          <a:prstGeom prst="rect">
            <a:avLst/>
          </a:prstGeom>
        </p:spPr>
      </p:pic>
    </p:spTree>
    <p:extLst>
      <p:ext uri="{BB962C8B-B14F-4D97-AF65-F5344CB8AC3E}">
        <p14:creationId xmlns:p14="http://schemas.microsoft.com/office/powerpoint/2010/main" val="1363610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Listas</a:t>
            </a:r>
          </a:p>
        </p:txBody>
      </p:sp>
      <p:sp>
        <p:nvSpPr>
          <p:cNvPr id="3" name="Marcador de contenido 2"/>
          <p:cNvSpPr>
            <a:spLocks noGrp="1"/>
          </p:cNvSpPr>
          <p:nvPr>
            <p:ph idx="1"/>
          </p:nvPr>
        </p:nvSpPr>
        <p:spPr>
          <a:xfrm>
            <a:off x="838200" y="2402005"/>
            <a:ext cx="7350457" cy="3774957"/>
          </a:xfrm>
        </p:spPr>
        <p:txBody>
          <a:bodyPr/>
          <a:lstStyle/>
          <a:p>
            <a:pPr marL="0" indent="0">
              <a:buNone/>
            </a:pPr>
            <a:r>
              <a:rPr lang="es-ES" dirty="0"/>
              <a:t>nombres=["</a:t>
            </a:r>
            <a:r>
              <a:rPr lang="es-ES" dirty="0" err="1"/>
              <a:t>uno","dos","tres","cuatro","cinco</a:t>
            </a:r>
            <a:r>
              <a:rPr lang="es-ES" dirty="0"/>
              <a:t>"]</a:t>
            </a:r>
          </a:p>
          <a:p>
            <a:pPr marL="0" indent="0">
              <a:buNone/>
            </a:pPr>
            <a:endParaRPr lang="es-ES" dirty="0"/>
          </a:p>
          <a:p>
            <a:pPr marL="0" indent="0">
              <a:buNone/>
            </a:pPr>
            <a:r>
              <a:rPr lang="es-ES" b="1" dirty="0" err="1"/>
              <a:t>print</a:t>
            </a:r>
            <a:r>
              <a:rPr lang="es-ES" b="1" dirty="0"/>
              <a:t> (</a:t>
            </a:r>
            <a:r>
              <a:rPr lang="es-ES" b="1" dirty="0" err="1"/>
              <a:t>len</a:t>
            </a:r>
            <a:r>
              <a:rPr lang="es-ES" b="1" dirty="0"/>
              <a:t>(nombres))</a:t>
            </a:r>
          </a:p>
          <a:p>
            <a:pPr marL="0" indent="0">
              <a:buNone/>
            </a:pPr>
            <a:r>
              <a:rPr lang="es-ES" b="1" dirty="0" err="1"/>
              <a:t>print</a:t>
            </a:r>
            <a:r>
              <a:rPr lang="es-ES" b="1" dirty="0"/>
              <a:t> (nombres[1:4])</a:t>
            </a:r>
          </a:p>
        </p:txBody>
      </p:sp>
      <p:sp>
        <p:nvSpPr>
          <p:cNvPr id="4" name="CuadroTexto 3"/>
          <p:cNvSpPr txBox="1"/>
          <p:nvPr/>
        </p:nvSpPr>
        <p:spPr>
          <a:xfrm>
            <a:off x="7906603" y="4541530"/>
            <a:ext cx="4285397" cy="1815882"/>
          </a:xfrm>
          <a:prstGeom prst="rect">
            <a:avLst/>
          </a:prstGeom>
          <a:noFill/>
        </p:spPr>
        <p:txBody>
          <a:bodyPr wrap="square" rtlCol="0">
            <a:spAutoFit/>
          </a:bodyPr>
          <a:lstStyle/>
          <a:p>
            <a:r>
              <a:rPr lang="es-CL" sz="2800" b="1" dirty="0"/>
              <a:t>Comente</a:t>
            </a:r>
          </a:p>
          <a:p>
            <a:endParaRPr lang="es-CL" sz="2800" b="1" dirty="0"/>
          </a:p>
          <a:p>
            <a:r>
              <a:rPr lang="es-CL" sz="2800" b="1" dirty="0"/>
              <a:t>Nombre archivo: </a:t>
            </a:r>
          </a:p>
          <a:p>
            <a:r>
              <a:rPr lang="es-CL" sz="2800" b="1" dirty="0"/>
              <a:t>lista3.py</a:t>
            </a:r>
            <a:endParaRPr lang="es-ES" sz="2800" b="1" dirty="0"/>
          </a:p>
        </p:txBody>
      </p:sp>
    </p:spTree>
    <p:extLst>
      <p:ext uri="{BB962C8B-B14F-4D97-AF65-F5344CB8AC3E}">
        <p14:creationId xmlns:p14="http://schemas.microsoft.com/office/powerpoint/2010/main" val="3732550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5400" b="1" dirty="0"/>
              <a:t>Listas</a:t>
            </a:r>
            <a:endParaRPr lang="es-ES" b="1" dirty="0"/>
          </a:p>
        </p:txBody>
      </p:sp>
      <p:sp>
        <p:nvSpPr>
          <p:cNvPr id="3" name="Marcador de contenido 2"/>
          <p:cNvSpPr>
            <a:spLocks noGrp="1"/>
          </p:cNvSpPr>
          <p:nvPr>
            <p:ph idx="1"/>
          </p:nvPr>
        </p:nvSpPr>
        <p:spPr>
          <a:xfrm>
            <a:off x="838200" y="1825625"/>
            <a:ext cx="8264857" cy="3060274"/>
          </a:xfrm>
        </p:spPr>
        <p:txBody>
          <a:bodyPr>
            <a:normAutofit/>
          </a:bodyPr>
          <a:lstStyle/>
          <a:p>
            <a:pPr marL="0" indent="0">
              <a:buNone/>
            </a:pPr>
            <a:r>
              <a:rPr lang="es-ES" dirty="0"/>
              <a:t>n=[1,2,3,4,5,6,7,8,9,10,11,12,13,14,15,16,17,18,19,20]</a:t>
            </a:r>
          </a:p>
          <a:p>
            <a:pPr marL="0" indent="0">
              <a:buNone/>
            </a:pPr>
            <a:r>
              <a:rPr lang="es-ES" dirty="0" err="1"/>
              <a:t>print</a:t>
            </a:r>
            <a:r>
              <a:rPr lang="es-ES" dirty="0"/>
              <a:t> n[0:</a:t>
            </a:r>
            <a:r>
              <a:rPr lang="es-ES" b="1" dirty="0">
                <a:solidFill>
                  <a:srgbClr val="FF0000"/>
                </a:solidFill>
              </a:rPr>
              <a:t>21</a:t>
            </a:r>
            <a:r>
              <a:rPr lang="es-ES" dirty="0"/>
              <a:t>] </a:t>
            </a:r>
          </a:p>
          <a:p>
            <a:pPr marL="0" indent="0">
              <a:buNone/>
            </a:pPr>
            <a:r>
              <a:rPr lang="es-ES" dirty="0" err="1"/>
              <a:t>print</a:t>
            </a:r>
            <a:r>
              <a:rPr lang="es-ES" dirty="0"/>
              <a:t> n[3:10]</a:t>
            </a:r>
          </a:p>
          <a:p>
            <a:pPr marL="0" indent="0">
              <a:buNone/>
            </a:pPr>
            <a:endParaRPr lang="es-ES" dirty="0"/>
          </a:p>
          <a:p>
            <a:pPr marL="0" indent="0">
              <a:buNone/>
            </a:pPr>
            <a:r>
              <a:rPr lang="es-ES" b="1" dirty="0" err="1"/>
              <a:t>print</a:t>
            </a:r>
            <a:r>
              <a:rPr lang="es-ES" b="1" dirty="0"/>
              <a:t> (n[0:21:2])</a:t>
            </a:r>
          </a:p>
          <a:p>
            <a:pPr marL="0" indent="0">
              <a:buNone/>
            </a:pPr>
            <a:endParaRPr lang="es-ES" dirty="0"/>
          </a:p>
        </p:txBody>
      </p:sp>
      <p:sp>
        <p:nvSpPr>
          <p:cNvPr id="4" name="CuadroTexto 3"/>
          <p:cNvSpPr txBox="1"/>
          <p:nvPr/>
        </p:nvSpPr>
        <p:spPr>
          <a:xfrm>
            <a:off x="8426556" y="4564812"/>
            <a:ext cx="3447198" cy="1815882"/>
          </a:xfrm>
          <a:prstGeom prst="rect">
            <a:avLst/>
          </a:prstGeom>
          <a:noFill/>
        </p:spPr>
        <p:txBody>
          <a:bodyPr wrap="square" rtlCol="0">
            <a:spAutoFit/>
          </a:bodyPr>
          <a:lstStyle/>
          <a:p>
            <a:r>
              <a:rPr lang="es-CL" sz="2800" b="1" dirty="0"/>
              <a:t>Comente</a:t>
            </a:r>
          </a:p>
          <a:p>
            <a:endParaRPr lang="es-CL" sz="2800" b="1" dirty="0"/>
          </a:p>
          <a:p>
            <a:r>
              <a:rPr lang="es-CL" sz="2800" b="1" dirty="0"/>
              <a:t>Nombre archivo:  </a:t>
            </a:r>
          </a:p>
          <a:p>
            <a:r>
              <a:rPr lang="es-CL" sz="2800" b="1" dirty="0"/>
              <a:t>lista4.py</a:t>
            </a:r>
            <a:endParaRPr lang="es-ES" sz="2800" b="1" dirty="0"/>
          </a:p>
        </p:txBody>
      </p:sp>
      <p:sp>
        <p:nvSpPr>
          <p:cNvPr id="6" name="CuadroTexto 5"/>
          <p:cNvSpPr txBox="1"/>
          <p:nvPr/>
        </p:nvSpPr>
        <p:spPr>
          <a:xfrm>
            <a:off x="3821373" y="6059607"/>
            <a:ext cx="1997855" cy="461665"/>
          </a:xfrm>
          <a:prstGeom prst="rect">
            <a:avLst/>
          </a:prstGeom>
          <a:noFill/>
        </p:spPr>
        <p:txBody>
          <a:bodyPr wrap="none" rtlCol="0">
            <a:spAutoFit/>
          </a:bodyPr>
          <a:lstStyle/>
          <a:p>
            <a:r>
              <a:rPr lang="es-ES" sz="2400" b="1" dirty="0" err="1"/>
              <a:t>inicio:fin:salto</a:t>
            </a:r>
            <a:endParaRPr lang="es-ES" sz="2400" b="1" dirty="0"/>
          </a:p>
        </p:txBody>
      </p:sp>
      <p:cxnSp>
        <p:nvCxnSpPr>
          <p:cNvPr id="8" name="Conector recto de flecha 7"/>
          <p:cNvCxnSpPr>
            <a:stCxn id="6" idx="0"/>
          </p:cNvCxnSpPr>
          <p:nvPr/>
        </p:nvCxnSpPr>
        <p:spPr>
          <a:xfrm flipH="1" flipV="1">
            <a:off x="2593075" y="4012442"/>
            <a:ext cx="2227226" cy="204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4298168" y="2406747"/>
            <a:ext cx="1011687" cy="369332"/>
          </a:xfrm>
          <a:prstGeom prst="rect">
            <a:avLst/>
          </a:prstGeom>
          <a:noFill/>
        </p:spPr>
        <p:txBody>
          <a:bodyPr wrap="none" rtlCol="0">
            <a:spAutoFit/>
          </a:bodyPr>
          <a:lstStyle/>
          <a:p>
            <a:r>
              <a:rPr lang="es-ES" dirty="0"/>
              <a:t>comente</a:t>
            </a:r>
          </a:p>
        </p:txBody>
      </p:sp>
      <p:sp>
        <p:nvSpPr>
          <p:cNvPr id="10" name="Flecha izquierda 9"/>
          <p:cNvSpPr/>
          <p:nvPr/>
        </p:nvSpPr>
        <p:spPr>
          <a:xfrm>
            <a:off x="3138986" y="2344093"/>
            <a:ext cx="914400" cy="4946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40977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5400" b="1" dirty="0"/>
              <a:t>Listas</a:t>
            </a:r>
            <a:endParaRPr lang="es-ES" b="1" dirty="0"/>
          </a:p>
        </p:txBody>
      </p:sp>
      <p:sp>
        <p:nvSpPr>
          <p:cNvPr id="3" name="Marcador de contenido 2"/>
          <p:cNvSpPr>
            <a:spLocks noGrp="1"/>
          </p:cNvSpPr>
          <p:nvPr>
            <p:ph idx="1"/>
          </p:nvPr>
        </p:nvSpPr>
        <p:spPr>
          <a:xfrm>
            <a:off x="838200" y="2115403"/>
            <a:ext cx="8578755" cy="4061560"/>
          </a:xfrm>
        </p:spPr>
        <p:txBody>
          <a:bodyPr/>
          <a:lstStyle/>
          <a:p>
            <a:pPr marL="0" indent="0">
              <a:buNone/>
            </a:pPr>
            <a:r>
              <a:rPr lang="es-ES" dirty="0"/>
              <a:t>n=[1,2,3,4,5,6,7,8,9,10,11,12,13,14,15,16,17,18,19,20]</a:t>
            </a:r>
          </a:p>
          <a:p>
            <a:pPr marL="0" indent="0">
              <a:buNone/>
            </a:pPr>
            <a:r>
              <a:rPr lang="es-ES" dirty="0" err="1"/>
              <a:t>print</a:t>
            </a:r>
            <a:r>
              <a:rPr lang="es-ES" dirty="0"/>
              <a:t>(n)</a:t>
            </a:r>
          </a:p>
          <a:p>
            <a:pPr marL="0" indent="0">
              <a:buNone/>
            </a:pPr>
            <a:r>
              <a:rPr lang="es-ES" dirty="0" err="1"/>
              <a:t>n.append</a:t>
            </a:r>
            <a:r>
              <a:rPr lang="es-ES" dirty="0"/>
              <a:t>(21)</a:t>
            </a:r>
          </a:p>
          <a:p>
            <a:pPr marL="0" indent="0">
              <a:buNone/>
            </a:pPr>
            <a:r>
              <a:rPr lang="es-ES" dirty="0" err="1"/>
              <a:t>print</a:t>
            </a:r>
            <a:r>
              <a:rPr lang="es-ES" dirty="0"/>
              <a:t>(n)</a:t>
            </a:r>
          </a:p>
        </p:txBody>
      </p:sp>
      <p:sp>
        <p:nvSpPr>
          <p:cNvPr id="4" name="CuadroTexto 3"/>
          <p:cNvSpPr txBox="1"/>
          <p:nvPr/>
        </p:nvSpPr>
        <p:spPr>
          <a:xfrm>
            <a:off x="7906603" y="4666893"/>
            <a:ext cx="3447198" cy="954107"/>
          </a:xfrm>
          <a:prstGeom prst="rect">
            <a:avLst/>
          </a:prstGeom>
          <a:noFill/>
        </p:spPr>
        <p:txBody>
          <a:bodyPr wrap="square" rtlCol="0">
            <a:spAutoFit/>
          </a:bodyPr>
          <a:lstStyle/>
          <a:p>
            <a:r>
              <a:rPr lang="es-CL" sz="2800" b="1" dirty="0"/>
              <a:t>Nombre archivo:  </a:t>
            </a:r>
          </a:p>
          <a:p>
            <a:r>
              <a:rPr lang="es-CL" sz="2800" b="1" dirty="0"/>
              <a:t>lista5.py</a:t>
            </a:r>
            <a:endParaRPr lang="es-ES" sz="2800" b="1" dirty="0"/>
          </a:p>
        </p:txBody>
      </p:sp>
      <p:sp>
        <p:nvSpPr>
          <p:cNvPr id="6" name="CuadroTexto 5"/>
          <p:cNvSpPr txBox="1"/>
          <p:nvPr/>
        </p:nvSpPr>
        <p:spPr>
          <a:xfrm>
            <a:off x="4502884" y="3238659"/>
            <a:ext cx="1489703" cy="523220"/>
          </a:xfrm>
          <a:prstGeom prst="rect">
            <a:avLst/>
          </a:prstGeom>
          <a:noFill/>
        </p:spPr>
        <p:txBody>
          <a:bodyPr wrap="none" rtlCol="0">
            <a:spAutoFit/>
          </a:bodyPr>
          <a:lstStyle/>
          <a:p>
            <a:r>
              <a:rPr lang="es-ES" sz="2800" b="1" dirty="0"/>
              <a:t>comente</a:t>
            </a:r>
          </a:p>
        </p:txBody>
      </p:sp>
      <p:sp>
        <p:nvSpPr>
          <p:cNvPr id="9" name="Flecha izquierda 8"/>
          <p:cNvSpPr/>
          <p:nvPr/>
        </p:nvSpPr>
        <p:spPr>
          <a:xfrm>
            <a:off x="3343702" y="3176005"/>
            <a:ext cx="914400" cy="4946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0719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5400" b="1" dirty="0"/>
              <a:t>Listas</a:t>
            </a:r>
            <a:endParaRPr lang="es-ES" b="1" dirty="0"/>
          </a:p>
        </p:txBody>
      </p:sp>
      <p:sp>
        <p:nvSpPr>
          <p:cNvPr id="3" name="Marcador de contenido 2"/>
          <p:cNvSpPr>
            <a:spLocks noGrp="1"/>
          </p:cNvSpPr>
          <p:nvPr>
            <p:ph idx="1"/>
          </p:nvPr>
        </p:nvSpPr>
        <p:spPr>
          <a:xfrm>
            <a:off x="838200" y="2115403"/>
            <a:ext cx="8578755" cy="4061560"/>
          </a:xfrm>
        </p:spPr>
        <p:txBody>
          <a:bodyPr/>
          <a:lstStyle/>
          <a:p>
            <a:pPr marL="0" indent="0">
              <a:buNone/>
            </a:pPr>
            <a:r>
              <a:rPr lang="es-ES" dirty="0"/>
              <a:t>n=[1,2,3,4,5,6,7,8,9,10,11,12,13,14,15,16,17,18,19,20]</a:t>
            </a:r>
          </a:p>
          <a:p>
            <a:pPr marL="0" indent="0">
              <a:buNone/>
            </a:pPr>
            <a:r>
              <a:rPr lang="es-ES" dirty="0" err="1"/>
              <a:t>print</a:t>
            </a:r>
            <a:r>
              <a:rPr lang="es-ES" dirty="0"/>
              <a:t>(n)</a:t>
            </a:r>
          </a:p>
          <a:p>
            <a:pPr marL="0" indent="0">
              <a:buNone/>
            </a:pPr>
            <a:r>
              <a:rPr lang="es-ES" dirty="0" err="1"/>
              <a:t>n.remove</a:t>
            </a:r>
            <a:r>
              <a:rPr lang="es-ES" dirty="0"/>
              <a:t>(20)</a:t>
            </a:r>
          </a:p>
          <a:p>
            <a:pPr marL="0" indent="0">
              <a:buNone/>
            </a:pPr>
            <a:r>
              <a:rPr lang="es-ES" dirty="0" err="1"/>
              <a:t>print</a:t>
            </a:r>
            <a:r>
              <a:rPr lang="es-ES" dirty="0"/>
              <a:t>(n)</a:t>
            </a:r>
          </a:p>
        </p:txBody>
      </p:sp>
      <p:sp>
        <p:nvSpPr>
          <p:cNvPr id="4" name="CuadroTexto 3"/>
          <p:cNvSpPr txBox="1"/>
          <p:nvPr/>
        </p:nvSpPr>
        <p:spPr>
          <a:xfrm>
            <a:off x="7906603" y="4666893"/>
            <a:ext cx="3447198" cy="1815882"/>
          </a:xfrm>
          <a:prstGeom prst="rect">
            <a:avLst/>
          </a:prstGeom>
          <a:noFill/>
        </p:spPr>
        <p:txBody>
          <a:bodyPr wrap="square" rtlCol="0">
            <a:spAutoFit/>
          </a:bodyPr>
          <a:lstStyle/>
          <a:p>
            <a:r>
              <a:rPr lang="es-CL" sz="2800" b="1" dirty="0"/>
              <a:t>Comente</a:t>
            </a:r>
          </a:p>
          <a:p>
            <a:endParaRPr lang="es-CL" sz="2800" b="1" dirty="0"/>
          </a:p>
          <a:p>
            <a:r>
              <a:rPr lang="es-CL" sz="2800" b="1" dirty="0"/>
              <a:t>Nombre archivo:  </a:t>
            </a:r>
          </a:p>
          <a:p>
            <a:r>
              <a:rPr lang="es-CL" sz="2800" b="1" dirty="0"/>
              <a:t>lista6.py</a:t>
            </a:r>
            <a:endParaRPr lang="es-ES" sz="2800" b="1" dirty="0"/>
          </a:p>
        </p:txBody>
      </p:sp>
    </p:spTree>
    <p:extLst>
      <p:ext uri="{BB962C8B-B14F-4D97-AF65-F5344CB8AC3E}">
        <p14:creationId xmlns:p14="http://schemas.microsoft.com/office/powerpoint/2010/main" val="3886704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5400" b="1" dirty="0"/>
              <a:t>Listas</a:t>
            </a:r>
            <a:endParaRPr lang="es-ES" b="1" dirty="0"/>
          </a:p>
        </p:txBody>
      </p:sp>
      <p:sp>
        <p:nvSpPr>
          <p:cNvPr id="3" name="Marcador de contenido 2"/>
          <p:cNvSpPr>
            <a:spLocks noGrp="1"/>
          </p:cNvSpPr>
          <p:nvPr>
            <p:ph idx="1"/>
          </p:nvPr>
        </p:nvSpPr>
        <p:spPr>
          <a:xfrm>
            <a:off x="838200" y="2115403"/>
            <a:ext cx="9327776" cy="4061560"/>
          </a:xfrm>
        </p:spPr>
        <p:txBody>
          <a:bodyPr>
            <a:normAutofit/>
          </a:bodyPr>
          <a:lstStyle/>
          <a:p>
            <a:pPr marL="0" indent="0">
              <a:buNone/>
            </a:pPr>
            <a:r>
              <a:rPr lang="es-ES" sz="3200" dirty="0"/>
              <a:t>n=[1,2,3,4,5,6,7,8,9,10,11,12,13,14,15,16,17,18,19,20]</a:t>
            </a:r>
          </a:p>
          <a:p>
            <a:pPr marL="0" indent="0">
              <a:buNone/>
            </a:pPr>
            <a:r>
              <a:rPr lang="es-ES" sz="3200" dirty="0" err="1"/>
              <a:t>print</a:t>
            </a:r>
            <a:r>
              <a:rPr lang="es-ES" sz="3200" dirty="0"/>
              <a:t>(n)</a:t>
            </a:r>
          </a:p>
          <a:p>
            <a:pPr marL="0" indent="0">
              <a:buNone/>
            </a:pPr>
            <a:r>
              <a:rPr lang="es-ES" sz="3200" dirty="0" err="1"/>
              <a:t>n.reverse</a:t>
            </a:r>
            <a:r>
              <a:rPr lang="es-ES" sz="3200" dirty="0"/>
              <a:t>()</a:t>
            </a:r>
          </a:p>
          <a:p>
            <a:pPr marL="0" indent="0">
              <a:buNone/>
            </a:pPr>
            <a:r>
              <a:rPr lang="es-ES" sz="3200" dirty="0" err="1"/>
              <a:t>print</a:t>
            </a:r>
            <a:r>
              <a:rPr lang="es-ES" sz="3200" dirty="0"/>
              <a:t>(n)</a:t>
            </a:r>
          </a:p>
        </p:txBody>
      </p:sp>
      <p:sp>
        <p:nvSpPr>
          <p:cNvPr id="4" name="CuadroTexto 3"/>
          <p:cNvSpPr txBox="1"/>
          <p:nvPr/>
        </p:nvSpPr>
        <p:spPr>
          <a:xfrm>
            <a:off x="8442377" y="4785796"/>
            <a:ext cx="3447198" cy="1815882"/>
          </a:xfrm>
          <a:prstGeom prst="rect">
            <a:avLst/>
          </a:prstGeom>
          <a:noFill/>
        </p:spPr>
        <p:txBody>
          <a:bodyPr wrap="square" rtlCol="0">
            <a:spAutoFit/>
          </a:bodyPr>
          <a:lstStyle/>
          <a:p>
            <a:r>
              <a:rPr lang="es-CL" sz="2800" b="1" dirty="0"/>
              <a:t>Comente</a:t>
            </a:r>
          </a:p>
          <a:p>
            <a:endParaRPr lang="es-CL" sz="2800" b="1" dirty="0"/>
          </a:p>
          <a:p>
            <a:r>
              <a:rPr lang="es-CL" sz="2800" b="1" dirty="0"/>
              <a:t>Nombre archivo:  </a:t>
            </a:r>
          </a:p>
          <a:p>
            <a:r>
              <a:rPr lang="es-CL" sz="2800" b="1" dirty="0"/>
              <a:t>lista7.py</a:t>
            </a:r>
            <a:endParaRPr lang="es-ES" sz="2800" b="1" dirty="0"/>
          </a:p>
        </p:txBody>
      </p:sp>
    </p:spTree>
    <p:extLst>
      <p:ext uri="{BB962C8B-B14F-4D97-AF65-F5344CB8AC3E}">
        <p14:creationId xmlns:p14="http://schemas.microsoft.com/office/powerpoint/2010/main" val="2395125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Funciones </a:t>
            </a:r>
          </a:p>
        </p:txBody>
      </p:sp>
      <p:sp>
        <p:nvSpPr>
          <p:cNvPr id="5" name="CuadroTexto 4"/>
          <p:cNvSpPr txBox="1"/>
          <p:nvPr/>
        </p:nvSpPr>
        <p:spPr>
          <a:xfrm>
            <a:off x="7525880" y="2046750"/>
            <a:ext cx="3880392" cy="830997"/>
          </a:xfrm>
          <a:prstGeom prst="rect">
            <a:avLst/>
          </a:prstGeom>
          <a:noFill/>
        </p:spPr>
        <p:txBody>
          <a:bodyPr wrap="square" rtlCol="0">
            <a:spAutoFit/>
          </a:bodyPr>
          <a:lstStyle/>
          <a:p>
            <a:r>
              <a:rPr lang="es-CL" sz="2400" b="1" dirty="0"/>
              <a:t>Nombre archivo: </a:t>
            </a:r>
          </a:p>
          <a:p>
            <a:r>
              <a:rPr lang="es-CL" sz="2400" b="1" dirty="0"/>
              <a:t> mi_funcion.py</a:t>
            </a:r>
            <a:endParaRPr lang="es-ES" sz="2400" b="1" dirty="0"/>
          </a:p>
        </p:txBody>
      </p:sp>
      <p:sp>
        <p:nvSpPr>
          <p:cNvPr id="8" name="Marcador de contenido 2"/>
          <p:cNvSpPr txBox="1">
            <a:spLocks/>
          </p:cNvSpPr>
          <p:nvPr/>
        </p:nvSpPr>
        <p:spPr>
          <a:xfrm>
            <a:off x="961030" y="1825625"/>
            <a:ext cx="5974342" cy="3759249"/>
          </a:xfrm>
          <a:prstGeom prst="rect">
            <a:avLst/>
          </a:prstGeom>
          <a:ln>
            <a:solidFill>
              <a:schemeClr val="accent1">
                <a:shade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b="1" dirty="0" err="1"/>
              <a:t>def</a:t>
            </a:r>
            <a:r>
              <a:rPr lang="pt-BR" sz="3200" dirty="0"/>
              <a:t> </a:t>
            </a:r>
            <a:r>
              <a:rPr lang="pt-BR" sz="3200" dirty="0" err="1"/>
              <a:t>mi_funcion</a:t>
            </a:r>
            <a:r>
              <a:rPr lang="pt-BR" sz="3200" dirty="0"/>
              <a:t>(param1, param2):</a:t>
            </a:r>
          </a:p>
          <a:p>
            <a:pPr marL="0" indent="0">
              <a:buNone/>
            </a:pPr>
            <a:r>
              <a:rPr lang="pt-BR" sz="3200" dirty="0"/>
              <a:t>	</a:t>
            </a:r>
            <a:r>
              <a:rPr lang="pt-BR" sz="3200" dirty="0" err="1"/>
              <a:t>print</a:t>
            </a:r>
            <a:r>
              <a:rPr lang="pt-BR" sz="3200" dirty="0"/>
              <a:t> (param1)</a:t>
            </a:r>
          </a:p>
          <a:p>
            <a:pPr marL="0" indent="0">
              <a:buNone/>
            </a:pPr>
            <a:r>
              <a:rPr lang="pt-BR" sz="3200" dirty="0"/>
              <a:t>	</a:t>
            </a:r>
            <a:r>
              <a:rPr lang="pt-BR" sz="3200" dirty="0" err="1"/>
              <a:t>print</a:t>
            </a:r>
            <a:r>
              <a:rPr lang="pt-BR" sz="3200" dirty="0"/>
              <a:t> (param2)</a:t>
            </a:r>
          </a:p>
          <a:p>
            <a:pPr marL="0" indent="0">
              <a:buNone/>
            </a:pPr>
            <a:endParaRPr lang="pt-BR" sz="3200" dirty="0"/>
          </a:p>
          <a:p>
            <a:pPr marL="0" indent="0">
              <a:buNone/>
            </a:pPr>
            <a:endParaRPr lang="pt-BR" sz="3200" dirty="0"/>
          </a:p>
          <a:p>
            <a:pPr marL="0" indent="0">
              <a:buNone/>
            </a:pPr>
            <a:r>
              <a:rPr lang="pt-BR" sz="3200" dirty="0" err="1"/>
              <a:t>mi_funcion</a:t>
            </a:r>
            <a:r>
              <a:rPr lang="pt-BR" sz="3200" dirty="0"/>
              <a:t>(</a:t>
            </a:r>
            <a:r>
              <a:rPr lang="es-ES" sz="3200" dirty="0"/>
              <a:t>"</a:t>
            </a:r>
            <a:r>
              <a:rPr lang="pt-BR" sz="3200" dirty="0" err="1"/>
              <a:t>hola</a:t>
            </a:r>
            <a:r>
              <a:rPr lang="es-ES" sz="3200" dirty="0"/>
              <a:t>"</a:t>
            </a:r>
            <a:r>
              <a:rPr lang="pt-BR" sz="3200" dirty="0"/>
              <a:t>, </a:t>
            </a:r>
            <a:r>
              <a:rPr lang="es-ES" sz="3200" dirty="0"/>
              <a:t>"</a:t>
            </a:r>
            <a:r>
              <a:rPr lang="pt-BR" sz="3200" dirty="0" err="1"/>
              <a:t>luis</a:t>
            </a:r>
            <a:r>
              <a:rPr lang="es-ES" sz="3200" dirty="0"/>
              <a:t>"</a:t>
            </a:r>
            <a:r>
              <a:rPr lang="pt-BR" sz="3200" dirty="0"/>
              <a:t>)</a:t>
            </a:r>
            <a:endParaRPr lang="es-ES" sz="3200" dirty="0"/>
          </a:p>
        </p:txBody>
      </p:sp>
    </p:spTree>
    <p:extLst>
      <p:ext uri="{BB962C8B-B14F-4D97-AF65-F5344CB8AC3E}">
        <p14:creationId xmlns:p14="http://schemas.microsoft.com/office/powerpoint/2010/main" val="2100904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6336" y="336990"/>
            <a:ext cx="10515600" cy="1325563"/>
          </a:xfrm>
        </p:spPr>
        <p:txBody>
          <a:bodyPr/>
          <a:lstStyle/>
          <a:p>
            <a:r>
              <a:rPr lang="es-CL" b="1" dirty="0"/>
              <a:t>Funciones</a:t>
            </a:r>
            <a:endParaRPr lang="es-ES" b="1" dirty="0"/>
          </a:p>
        </p:txBody>
      </p:sp>
      <p:sp>
        <p:nvSpPr>
          <p:cNvPr id="5" name="CuadroTexto 4"/>
          <p:cNvSpPr txBox="1"/>
          <p:nvPr/>
        </p:nvSpPr>
        <p:spPr>
          <a:xfrm>
            <a:off x="6993988" y="2302834"/>
            <a:ext cx="3811172" cy="830997"/>
          </a:xfrm>
          <a:prstGeom prst="rect">
            <a:avLst/>
          </a:prstGeom>
          <a:noFill/>
        </p:spPr>
        <p:txBody>
          <a:bodyPr wrap="square" rtlCol="0">
            <a:spAutoFit/>
          </a:bodyPr>
          <a:lstStyle/>
          <a:p>
            <a:r>
              <a:rPr lang="es-CL" sz="2400" b="1" dirty="0"/>
              <a:t>Nombre archivo: funcion_op.py</a:t>
            </a:r>
            <a:endParaRPr lang="es-ES" sz="2400" b="1" dirty="0"/>
          </a:p>
        </p:txBody>
      </p:sp>
      <p:sp>
        <p:nvSpPr>
          <p:cNvPr id="9" name="Marcador de contenido 2"/>
          <p:cNvSpPr>
            <a:spLocks noGrp="1"/>
          </p:cNvSpPr>
          <p:nvPr>
            <p:ph idx="1"/>
          </p:nvPr>
        </p:nvSpPr>
        <p:spPr>
          <a:xfrm>
            <a:off x="866336" y="1392770"/>
            <a:ext cx="4732606" cy="5176841"/>
          </a:xfrm>
          <a:ln>
            <a:solidFill>
              <a:schemeClr val="accent1">
                <a:shade val="50000"/>
              </a:schemeClr>
            </a:solidFill>
          </a:ln>
        </p:spPr>
        <p:txBody>
          <a:bodyPr>
            <a:noAutofit/>
          </a:bodyPr>
          <a:lstStyle/>
          <a:p>
            <a:pPr marL="0" indent="0">
              <a:buNone/>
            </a:pPr>
            <a:r>
              <a:rPr lang="pt-BR" dirty="0" err="1"/>
              <a:t>def</a:t>
            </a:r>
            <a:r>
              <a:rPr lang="pt-BR" dirty="0"/>
              <a:t> suma( a, b):</a:t>
            </a:r>
          </a:p>
          <a:p>
            <a:pPr marL="0" indent="0">
              <a:buNone/>
            </a:pPr>
            <a:r>
              <a:rPr lang="pt-BR" dirty="0"/>
              <a:t>    resultado = a + b</a:t>
            </a:r>
          </a:p>
          <a:p>
            <a:pPr marL="0" indent="0">
              <a:buNone/>
            </a:pPr>
            <a:r>
              <a:rPr lang="pt-BR" dirty="0"/>
              <a:t>    </a:t>
            </a:r>
            <a:r>
              <a:rPr lang="pt-BR" dirty="0" err="1"/>
              <a:t>return</a:t>
            </a:r>
            <a:r>
              <a:rPr lang="pt-BR" dirty="0"/>
              <a:t> resultado</a:t>
            </a:r>
          </a:p>
          <a:p>
            <a:pPr marL="0" indent="0">
              <a:buNone/>
            </a:pPr>
            <a:endParaRPr lang="pt-BR" dirty="0"/>
          </a:p>
          <a:p>
            <a:pPr marL="0" indent="0">
              <a:buNone/>
            </a:pPr>
            <a:r>
              <a:rPr lang="pt-BR" dirty="0" err="1"/>
              <a:t>def</a:t>
            </a:r>
            <a:r>
              <a:rPr lang="pt-BR" dirty="0"/>
              <a:t> resta( a, b):</a:t>
            </a:r>
          </a:p>
          <a:p>
            <a:pPr marL="0" indent="0">
              <a:buNone/>
            </a:pPr>
            <a:r>
              <a:rPr lang="pt-BR" dirty="0"/>
              <a:t>    resultado = a - b</a:t>
            </a:r>
          </a:p>
          <a:p>
            <a:pPr marL="0" indent="0">
              <a:buNone/>
            </a:pPr>
            <a:r>
              <a:rPr lang="pt-BR" dirty="0"/>
              <a:t>    </a:t>
            </a:r>
            <a:r>
              <a:rPr lang="pt-BR" dirty="0" err="1"/>
              <a:t>return</a:t>
            </a:r>
            <a:r>
              <a:rPr lang="pt-BR" dirty="0"/>
              <a:t> resultado</a:t>
            </a:r>
          </a:p>
          <a:p>
            <a:pPr marL="0" indent="0">
              <a:buNone/>
            </a:pPr>
            <a:endParaRPr lang="pt-BR" dirty="0"/>
          </a:p>
          <a:p>
            <a:pPr marL="0" indent="0">
              <a:buNone/>
            </a:pPr>
            <a:r>
              <a:rPr lang="pt-BR" dirty="0" err="1"/>
              <a:t>print</a:t>
            </a:r>
            <a:r>
              <a:rPr lang="pt-BR" dirty="0"/>
              <a:t> (suma(10,2))</a:t>
            </a:r>
          </a:p>
          <a:p>
            <a:pPr marL="0" indent="0">
              <a:buNone/>
            </a:pPr>
            <a:r>
              <a:rPr lang="pt-BR" dirty="0" err="1"/>
              <a:t>print</a:t>
            </a:r>
            <a:r>
              <a:rPr lang="pt-BR" dirty="0"/>
              <a:t> (resta(10,2))</a:t>
            </a:r>
            <a:endParaRPr lang="es-ES" dirty="0"/>
          </a:p>
        </p:txBody>
      </p:sp>
    </p:spTree>
    <p:extLst>
      <p:ext uri="{BB962C8B-B14F-4D97-AF65-F5344CB8AC3E}">
        <p14:creationId xmlns:p14="http://schemas.microsoft.com/office/powerpoint/2010/main" val="2902619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6336" y="336990"/>
            <a:ext cx="10515600" cy="1325563"/>
          </a:xfrm>
        </p:spPr>
        <p:txBody>
          <a:bodyPr/>
          <a:lstStyle/>
          <a:p>
            <a:r>
              <a:rPr lang="es-CL" b="1" dirty="0"/>
              <a:t>Funciones</a:t>
            </a:r>
            <a:endParaRPr lang="es-ES" b="1" dirty="0"/>
          </a:p>
        </p:txBody>
      </p:sp>
      <p:sp>
        <p:nvSpPr>
          <p:cNvPr id="5" name="CuadroTexto 4"/>
          <p:cNvSpPr txBox="1"/>
          <p:nvPr/>
        </p:nvSpPr>
        <p:spPr>
          <a:xfrm>
            <a:off x="9035046" y="2419736"/>
            <a:ext cx="2816295" cy="830997"/>
          </a:xfrm>
          <a:prstGeom prst="rect">
            <a:avLst/>
          </a:prstGeom>
          <a:noFill/>
        </p:spPr>
        <p:txBody>
          <a:bodyPr wrap="square" rtlCol="0">
            <a:spAutoFit/>
          </a:bodyPr>
          <a:lstStyle/>
          <a:p>
            <a:r>
              <a:rPr lang="es-CL" sz="2400" b="1" dirty="0"/>
              <a:t>Nombre archivo:  funcion_suma_i.py</a:t>
            </a:r>
            <a:endParaRPr lang="es-ES" sz="2400" b="1" dirty="0"/>
          </a:p>
        </p:txBody>
      </p:sp>
      <p:sp>
        <p:nvSpPr>
          <p:cNvPr id="9" name="Marcador de contenido 2"/>
          <p:cNvSpPr>
            <a:spLocks noGrp="1"/>
          </p:cNvSpPr>
          <p:nvPr>
            <p:ph idx="1"/>
          </p:nvPr>
        </p:nvSpPr>
        <p:spPr>
          <a:xfrm>
            <a:off x="866336" y="1558339"/>
            <a:ext cx="5872089" cy="4645513"/>
          </a:xfrm>
          <a:ln>
            <a:solidFill>
              <a:schemeClr val="accent1">
                <a:shade val="50000"/>
              </a:schemeClr>
            </a:solidFill>
          </a:ln>
        </p:spPr>
        <p:txBody>
          <a:bodyPr>
            <a:normAutofit/>
          </a:bodyPr>
          <a:lstStyle/>
          <a:p>
            <a:pPr marL="0" indent="0">
              <a:buNone/>
            </a:pPr>
            <a:r>
              <a:rPr lang="es-ES" dirty="0" err="1"/>
              <a:t>def</a:t>
            </a:r>
            <a:r>
              <a:rPr lang="es-ES" dirty="0"/>
              <a:t> suma( valor1, valor2):</a:t>
            </a:r>
          </a:p>
          <a:p>
            <a:pPr marL="0" indent="0">
              <a:buNone/>
            </a:pPr>
            <a:r>
              <a:rPr lang="es-ES" dirty="0"/>
              <a:t>    resultado = valor1+ valor2</a:t>
            </a:r>
          </a:p>
          <a:p>
            <a:pPr marL="0" indent="0">
              <a:buNone/>
            </a:pPr>
            <a:r>
              <a:rPr lang="es-ES" dirty="0"/>
              <a:t>    </a:t>
            </a:r>
            <a:r>
              <a:rPr lang="es-ES" dirty="0" err="1"/>
              <a:t>return</a:t>
            </a:r>
            <a:r>
              <a:rPr lang="es-ES" dirty="0"/>
              <a:t> resultado</a:t>
            </a:r>
          </a:p>
          <a:p>
            <a:pPr marL="0" indent="0">
              <a:buNone/>
            </a:pPr>
            <a:endParaRPr lang="es-ES" dirty="0"/>
          </a:p>
          <a:p>
            <a:pPr marL="0" indent="0">
              <a:buNone/>
            </a:pPr>
            <a:r>
              <a:rPr lang="es-ES" dirty="0"/>
              <a:t>a=</a:t>
            </a:r>
            <a:r>
              <a:rPr lang="es-ES" dirty="0" err="1"/>
              <a:t>int</a:t>
            </a:r>
            <a:r>
              <a:rPr lang="es-ES" dirty="0"/>
              <a:t>(input("Ingrese a: "))</a:t>
            </a:r>
          </a:p>
          <a:p>
            <a:pPr marL="0" indent="0">
              <a:buNone/>
            </a:pPr>
            <a:r>
              <a:rPr lang="es-ES" dirty="0"/>
              <a:t>b=</a:t>
            </a:r>
            <a:r>
              <a:rPr lang="es-ES" dirty="0" err="1"/>
              <a:t>int</a:t>
            </a:r>
            <a:r>
              <a:rPr lang="es-ES" dirty="0"/>
              <a:t>(input("Ingrese b: "))</a:t>
            </a:r>
          </a:p>
          <a:p>
            <a:pPr marL="0" indent="0">
              <a:buNone/>
            </a:pPr>
            <a:endParaRPr lang="es-ES" dirty="0"/>
          </a:p>
          <a:p>
            <a:pPr marL="0" indent="0">
              <a:buNone/>
            </a:pPr>
            <a:r>
              <a:rPr lang="es-ES" dirty="0" err="1"/>
              <a:t>print</a:t>
            </a:r>
            <a:r>
              <a:rPr lang="es-ES" dirty="0"/>
              <a:t>("La suma es:" +  </a:t>
            </a:r>
            <a:r>
              <a:rPr lang="es-ES" dirty="0" err="1"/>
              <a:t>str</a:t>
            </a:r>
            <a:r>
              <a:rPr lang="es-ES" dirty="0"/>
              <a:t>(suma(</a:t>
            </a:r>
            <a:r>
              <a:rPr lang="es-ES" dirty="0" err="1"/>
              <a:t>a,b</a:t>
            </a:r>
            <a:r>
              <a:rPr lang="es-ES" dirty="0"/>
              <a:t>)))</a:t>
            </a:r>
          </a:p>
          <a:p>
            <a:pPr marL="0" indent="0">
              <a:buNone/>
            </a:pPr>
            <a:endParaRPr lang="es-ES" dirty="0"/>
          </a:p>
        </p:txBody>
      </p:sp>
    </p:spTree>
    <p:extLst>
      <p:ext uri="{BB962C8B-B14F-4D97-AF65-F5344CB8AC3E}">
        <p14:creationId xmlns:p14="http://schemas.microsoft.com/office/powerpoint/2010/main" val="4282468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a:t>Funciones</a:t>
            </a:r>
            <a:endParaRPr lang="es-ES" dirty="0"/>
          </a:p>
        </p:txBody>
      </p:sp>
      <p:sp>
        <p:nvSpPr>
          <p:cNvPr id="4" name="CuadroTexto 3"/>
          <p:cNvSpPr txBox="1"/>
          <p:nvPr/>
        </p:nvSpPr>
        <p:spPr>
          <a:xfrm>
            <a:off x="5965541" y="2512750"/>
            <a:ext cx="4909625" cy="461665"/>
          </a:xfrm>
          <a:prstGeom prst="rect">
            <a:avLst/>
          </a:prstGeom>
          <a:noFill/>
        </p:spPr>
        <p:txBody>
          <a:bodyPr wrap="square" rtlCol="0">
            <a:spAutoFit/>
          </a:bodyPr>
          <a:lstStyle/>
          <a:p>
            <a:r>
              <a:rPr lang="es-CL" sz="2400" b="1" dirty="0"/>
              <a:t>Nombre archivo:  funcion2.py</a:t>
            </a:r>
            <a:endParaRPr lang="es-ES" sz="2400" b="1" dirty="0"/>
          </a:p>
        </p:txBody>
      </p:sp>
      <p:sp>
        <p:nvSpPr>
          <p:cNvPr id="6" name="CuadroTexto 5"/>
          <p:cNvSpPr txBox="1"/>
          <p:nvPr/>
        </p:nvSpPr>
        <p:spPr>
          <a:xfrm>
            <a:off x="5965541" y="4591413"/>
            <a:ext cx="6062685" cy="523220"/>
          </a:xfrm>
          <a:prstGeom prst="rect">
            <a:avLst/>
          </a:prstGeom>
          <a:noFill/>
        </p:spPr>
        <p:txBody>
          <a:bodyPr wrap="none" rtlCol="0">
            <a:spAutoFit/>
          </a:bodyPr>
          <a:lstStyle/>
          <a:p>
            <a:r>
              <a:rPr lang="es-ES" sz="2800" dirty="0"/>
              <a:t>Esta función retorna/devuelve 2 valores.</a:t>
            </a:r>
          </a:p>
        </p:txBody>
      </p:sp>
      <p:sp>
        <p:nvSpPr>
          <p:cNvPr id="7" name="Marcador de contenido 2"/>
          <p:cNvSpPr txBox="1">
            <a:spLocks/>
          </p:cNvSpPr>
          <p:nvPr/>
        </p:nvSpPr>
        <p:spPr>
          <a:xfrm>
            <a:off x="986506" y="1690688"/>
            <a:ext cx="4598368" cy="4109611"/>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sz="3200" dirty="0" err="1"/>
              <a:t>def</a:t>
            </a:r>
            <a:r>
              <a:rPr lang="es-CL" sz="3200" dirty="0"/>
              <a:t> </a:t>
            </a:r>
            <a:r>
              <a:rPr lang="es-CL" sz="3200" dirty="0" err="1"/>
              <a:t>funcion</a:t>
            </a:r>
            <a:r>
              <a:rPr lang="es-CL" sz="3200" dirty="0"/>
              <a:t>(x, y):</a:t>
            </a:r>
          </a:p>
          <a:p>
            <a:pPr marL="0" indent="0">
              <a:buNone/>
            </a:pPr>
            <a:r>
              <a:rPr lang="es-CL" sz="3200" dirty="0"/>
              <a:t>    </a:t>
            </a:r>
            <a:r>
              <a:rPr lang="es-CL" sz="3200" dirty="0" err="1"/>
              <a:t>return</a:t>
            </a:r>
            <a:r>
              <a:rPr lang="es-CL" sz="3200" dirty="0"/>
              <a:t> x * 2, y * 2</a:t>
            </a:r>
          </a:p>
          <a:p>
            <a:pPr marL="0" indent="0">
              <a:buNone/>
            </a:pPr>
            <a:endParaRPr lang="es-CL" sz="3200" dirty="0"/>
          </a:p>
          <a:p>
            <a:pPr marL="0" indent="0">
              <a:buNone/>
            </a:pPr>
            <a:r>
              <a:rPr lang="es-CL" sz="3200" dirty="0"/>
              <a:t>a, b = </a:t>
            </a:r>
            <a:r>
              <a:rPr lang="es-CL" sz="3200" dirty="0" err="1"/>
              <a:t>funcion</a:t>
            </a:r>
            <a:r>
              <a:rPr lang="es-CL" sz="3200" dirty="0"/>
              <a:t>(1, 2)</a:t>
            </a:r>
          </a:p>
          <a:p>
            <a:pPr marL="0" indent="0">
              <a:buNone/>
            </a:pPr>
            <a:endParaRPr lang="es-CL" sz="3200" dirty="0"/>
          </a:p>
          <a:p>
            <a:pPr marL="0" indent="0">
              <a:buNone/>
            </a:pPr>
            <a:r>
              <a:rPr lang="es-CL" sz="3200" dirty="0" err="1"/>
              <a:t>print</a:t>
            </a:r>
            <a:r>
              <a:rPr lang="es-CL" sz="3200" dirty="0"/>
              <a:t>(a)</a:t>
            </a:r>
          </a:p>
          <a:p>
            <a:pPr marL="0" indent="0">
              <a:buNone/>
            </a:pPr>
            <a:r>
              <a:rPr lang="es-CL" sz="3200" dirty="0" err="1"/>
              <a:t>print</a:t>
            </a:r>
            <a:r>
              <a:rPr lang="es-CL" sz="3200" dirty="0"/>
              <a:t>(b)</a:t>
            </a:r>
            <a:endParaRPr lang="es-ES" sz="3200" dirty="0"/>
          </a:p>
        </p:txBody>
      </p:sp>
    </p:spTree>
    <p:extLst>
      <p:ext uri="{BB962C8B-B14F-4D97-AF65-F5344CB8AC3E}">
        <p14:creationId xmlns:p14="http://schemas.microsoft.com/office/powerpoint/2010/main" val="3978590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2882877" y="2882876"/>
            <a:ext cx="6554650" cy="788894"/>
          </a:xfrm>
        </p:spPr>
        <p:txBody>
          <a:bodyPr>
            <a:noAutofit/>
          </a:bodyPr>
          <a:lstStyle/>
          <a:p>
            <a:r>
              <a:rPr lang="es-CL" sz="2800" b="1" dirty="0" err="1"/>
              <a:t>Scipy</a:t>
            </a:r>
            <a:r>
              <a:rPr lang="es-CL" sz="2800" b="1" dirty="0"/>
              <a:t>. Haciendo Python mejor que Matlab</a:t>
            </a:r>
            <a:endParaRPr lang="es-ES" sz="2800" b="1" dirty="0"/>
          </a:p>
        </p:txBody>
      </p:sp>
      <p:pic>
        <p:nvPicPr>
          <p:cNvPr id="4" name="Imagen 3"/>
          <p:cNvPicPr>
            <a:picLocks noChangeAspect="1"/>
          </p:cNvPicPr>
          <p:nvPr/>
        </p:nvPicPr>
        <p:blipFill>
          <a:blip r:embed="rId2"/>
          <a:stretch>
            <a:fillRect/>
          </a:stretch>
        </p:blipFill>
        <p:spPr>
          <a:xfrm>
            <a:off x="1418383" y="101273"/>
            <a:ext cx="9720873" cy="6172806"/>
          </a:xfrm>
          <a:prstGeom prst="rect">
            <a:avLst/>
          </a:prstGeom>
        </p:spPr>
      </p:pic>
    </p:spTree>
    <p:extLst>
      <p:ext uri="{BB962C8B-B14F-4D97-AF65-F5344CB8AC3E}">
        <p14:creationId xmlns:p14="http://schemas.microsoft.com/office/powerpoint/2010/main" val="3858115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t>Introducción</a:t>
            </a:r>
            <a:endParaRPr lang="es-ES" sz="5400" dirty="0"/>
          </a:p>
        </p:txBody>
      </p:sp>
      <p:pic>
        <p:nvPicPr>
          <p:cNvPr id="4" name="Imagen 3"/>
          <p:cNvPicPr>
            <a:picLocks noChangeAspect="1"/>
          </p:cNvPicPr>
          <p:nvPr/>
        </p:nvPicPr>
        <p:blipFill>
          <a:blip r:embed="rId2"/>
          <a:stretch>
            <a:fillRect/>
          </a:stretch>
        </p:blipFill>
        <p:spPr>
          <a:xfrm>
            <a:off x="928352" y="2508798"/>
            <a:ext cx="11164509" cy="3866244"/>
          </a:xfrm>
          <a:prstGeom prst="rect">
            <a:avLst/>
          </a:prstGeom>
        </p:spPr>
      </p:pic>
      <p:sp>
        <p:nvSpPr>
          <p:cNvPr id="5" name="Rectángulo 4"/>
          <p:cNvSpPr/>
          <p:nvPr/>
        </p:nvSpPr>
        <p:spPr>
          <a:xfrm rot="16200000">
            <a:off x="-2633255" y="3194004"/>
            <a:ext cx="6034152" cy="830997"/>
          </a:xfrm>
          <a:prstGeom prst="rect">
            <a:avLst/>
          </a:prstGeom>
        </p:spPr>
        <p:txBody>
          <a:bodyPr wrap="square">
            <a:spAutoFit/>
          </a:bodyPr>
          <a:lstStyle/>
          <a:p>
            <a:pPr algn="ctr"/>
            <a:r>
              <a:rPr lang="es-ES" sz="4800" b="1" dirty="0"/>
              <a:t>Algoritmos</a:t>
            </a:r>
          </a:p>
        </p:txBody>
      </p:sp>
      <p:pic>
        <p:nvPicPr>
          <p:cNvPr id="6" name="Imagen 5"/>
          <p:cNvPicPr>
            <a:picLocks noChangeAspect="1"/>
          </p:cNvPicPr>
          <p:nvPr/>
        </p:nvPicPr>
        <p:blipFill>
          <a:blip r:embed="rId3"/>
          <a:stretch>
            <a:fillRect/>
          </a:stretch>
        </p:blipFill>
        <p:spPr>
          <a:xfrm>
            <a:off x="5769551" y="-1"/>
            <a:ext cx="6226176" cy="2228045"/>
          </a:xfrm>
          <a:prstGeom prst="rect">
            <a:avLst/>
          </a:prstGeom>
        </p:spPr>
      </p:pic>
      <p:sp>
        <p:nvSpPr>
          <p:cNvPr id="8" name="Flecha abajo 7"/>
          <p:cNvSpPr/>
          <p:nvPr/>
        </p:nvSpPr>
        <p:spPr>
          <a:xfrm>
            <a:off x="6096000" y="1854558"/>
            <a:ext cx="603796" cy="654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p:cNvSpPr/>
          <p:nvPr/>
        </p:nvSpPr>
        <p:spPr>
          <a:xfrm>
            <a:off x="5486401" y="2125015"/>
            <a:ext cx="553791" cy="486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t>1</a:t>
            </a:r>
          </a:p>
        </p:txBody>
      </p:sp>
      <p:sp>
        <p:nvSpPr>
          <p:cNvPr id="10" name="Elipse 9"/>
          <p:cNvSpPr/>
          <p:nvPr/>
        </p:nvSpPr>
        <p:spPr>
          <a:xfrm>
            <a:off x="8579985" y="2138865"/>
            <a:ext cx="553791" cy="486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t>2</a:t>
            </a:r>
          </a:p>
        </p:txBody>
      </p:sp>
      <p:sp>
        <p:nvSpPr>
          <p:cNvPr id="11" name="Elipse 10"/>
          <p:cNvSpPr/>
          <p:nvPr/>
        </p:nvSpPr>
        <p:spPr>
          <a:xfrm>
            <a:off x="10881389" y="2125987"/>
            <a:ext cx="553791" cy="486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t>3</a:t>
            </a:r>
          </a:p>
        </p:txBody>
      </p:sp>
    </p:spTree>
    <p:extLst>
      <p:ext uri="{BB962C8B-B14F-4D97-AF65-F5344CB8AC3E}">
        <p14:creationId xmlns:p14="http://schemas.microsoft.com/office/powerpoint/2010/main" val="1803769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8892988" cy="6744624"/>
          </a:xfrm>
          <a:prstGeom prst="rect">
            <a:avLst/>
          </a:prstGeom>
        </p:spPr>
      </p:pic>
      <p:pic>
        <p:nvPicPr>
          <p:cNvPr id="4" name="Imagen 3"/>
          <p:cNvPicPr>
            <a:picLocks noChangeAspect="1"/>
          </p:cNvPicPr>
          <p:nvPr/>
        </p:nvPicPr>
        <p:blipFill>
          <a:blip r:embed="rId3"/>
          <a:stretch>
            <a:fillRect/>
          </a:stretch>
        </p:blipFill>
        <p:spPr>
          <a:xfrm>
            <a:off x="5849127" y="1954306"/>
            <a:ext cx="7472425" cy="38276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Flecha derecha 5"/>
          <p:cNvSpPr/>
          <p:nvPr/>
        </p:nvSpPr>
        <p:spPr>
          <a:xfrm>
            <a:off x="1075765" y="4876800"/>
            <a:ext cx="502024" cy="34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6731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66494" y="1376922"/>
            <a:ext cx="4829175" cy="3781425"/>
          </a:xfrm>
          <a:prstGeom prst="rect">
            <a:avLst/>
          </a:prstGeom>
        </p:spPr>
      </p:pic>
      <p:pic>
        <p:nvPicPr>
          <p:cNvPr id="6" name="Imagen 5"/>
          <p:cNvPicPr>
            <a:picLocks noChangeAspect="1"/>
          </p:cNvPicPr>
          <p:nvPr/>
        </p:nvPicPr>
        <p:blipFill>
          <a:blip r:embed="rId3"/>
          <a:stretch>
            <a:fillRect/>
          </a:stretch>
        </p:blipFill>
        <p:spPr>
          <a:xfrm>
            <a:off x="6307512" y="1319772"/>
            <a:ext cx="4848225" cy="3838575"/>
          </a:xfrm>
          <a:prstGeom prst="rect">
            <a:avLst/>
          </a:prstGeom>
        </p:spPr>
      </p:pic>
    </p:spTree>
    <p:extLst>
      <p:ext uri="{BB962C8B-B14F-4D97-AF65-F5344CB8AC3E}">
        <p14:creationId xmlns:p14="http://schemas.microsoft.com/office/powerpoint/2010/main" val="1061621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3900" y="1286155"/>
            <a:ext cx="4905375" cy="3819525"/>
          </a:xfrm>
          <a:prstGeom prst="rect">
            <a:avLst/>
          </a:prstGeom>
        </p:spPr>
      </p:pic>
      <p:pic>
        <p:nvPicPr>
          <p:cNvPr id="5" name="Imagen 4"/>
          <p:cNvPicPr>
            <a:picLocks noChangeAspect="1"/>
          </p:cNvPicPr>
          <p:nvPr/>
        </p:nvPicPr>
        <p:blipFill>
          <a:blip r:embed="rId3"/>
          <a:stretch>
            <a:fillRect/>
          </a:stretch>
        </p:blipFill>
        <p:spPr>
          <a:xfrm>
            <a:off x="6216743" y="1314730"/>
            <a:ext cx="4886325" cy="3790950"/>
          </a:xfrm>
          <a:prstGeom prst="rect">
            <a:avLst/>
          </a:prstGeom>
        </p:spPr>
      </p:pic>
    </p:spTree>
    <p:extLst>
      <p:ext uri="{BB962C8B-B14F-4D97-AF65-F5344CB8AC3E}">
        <p14:creationId xmlns:p14="http://schemas.microsoft.com/office/powerpoint/2010/main" val="1138484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581400" y="1350030"/>
            <a:ext cx="4867275" cy="3762375"/>
          </a:xfrm>
          <a:prstGeom prst="rect">
            <a:avLst/>
          </a:prstGeom>
        </p:spPr>
      </p:pic>
    </p:spTree>
    <p:extLst>
      <p:ext uri="{BB962C8B-B14F-4D97-AF65-F5344CB8AC3E}">
        <p14:creationId xmlns:p14="http://schemas.microsoft.com/office/powerpoint/2010/main" val="3097569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Marcador de contenido 2"/>
          <p:cNvSpPr>
            <a:spLocks noGrp="1"/>
          </p:cNvSpPr>
          <p:nvPr>
            <p:ph idx="1"/>
          </p:nvPr>
        </p:nvSpPr>
        <p:spPr>
          <a:xfrm>
            <a:off x="1018262" y="6063784"/>
            <a:ext cx="10515600" cy="587422"/>
          </a:xfrm>
        </p:spPr>
        <p:txBody>
          <a:bodyPr/>
          <a:lstStyle/>
          <a:p>
            <a:pPr marL="0" indent="0">
              <a:buNone/>
            </a:pPr>
            <a:r>
              <a:rPr lang="es-ES" dirty="0"/>
              <a:t>http://wiki.scipy.org/Cookbook/Interpolation</a:t>
            </a:r>
          </a:p>
        </p:txBody>
      </p:sp>
      <p:pic>
        <p:nvPicPr>
          <p:cNvPr id="4" name="Imagen 3"/>
          <p:cNvPicPr>
            <a:picLocks noChangeAspect="1"/>
          </p:cNvPicPr>
          <p:nvPr/>
        </p:nvPicPr>
        <p:blipFill>
          <a:blip r:embed="rId2"/>
          <a:stretch>
            <a:fillRect/>
          </a:stretch>
        </p:blipFill>
        <p:spPr>
          <a:xfrm>
            <a:off x="838200" y="1314777"/>
            <a:ext cx="8760054" cy="4386776"/>
          </a:xfrm>
          <a:prstGeom prst="rect">
            <a:avLst/>
          </a:prstGeom>
        </p:spPr>
      </p:pic>
    </p:spTree>
    <p:extLst>
      <p:ext uri="{BB962C8B-B14F-4D97-AF65-F5344CB8AC3E}">
        <p14:creationId xmlns:p14="http://schemas.microsoft.com/office/powerpoint/2010/main" val="3416175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4753" y="448967"/>
            <a:ext cx="10766891" cy="6121322"/>
          </a:xfrm>
          <a:prstGeom prst="rect">
            <a:avLst/>
          </a:prstGeom>
        </p:spPr>
      </p:pic>
    </p:spTree>
    <p:extLst>
      <p:ext uri="{BB962C8B-B14F-4D97-AF65-F5344CB8AC3E}">
        <p14:creationId xmlns:p14="http://schemas.microsoft.com/office/powerpoint/2010/main" val="1877030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t>Introducción</a:t>
            </a:r>
            <a:endParaRPr lang="es-ES" sz="5400" dirty="0"/>
          </a:p>
        </p:txBody>
      </p:sp>
      <p:sp>
        <p:nvSpPr>
          <p:cNvPr id="3" name="Marcador de contenido 2"/>
          <p:cNvSpPr>
            <a:spLocks noGrp="1"/>
          </p:cNvSpPr>
          <p:nvPr>
            <p:ph idx="1"/>
          </p:nvPr>
        </p:nvSpPr>
        <p:spPr>
          <a:xfrm>
            <a:off x="1133341" y="2094024"/>
            <a:ext cx="10220459" cy="3748087"/>
          </a:xfrm>
        </p:spPr>
        <p:txBody>
          <a:bodyPr/>
          <a:lstStyle/>
          <a:p>
            <a:r>
              <a:rPr lang="es-CL" sz="3600" dirty="0"/>
              <a:t>Hace 100 años un matemático llamado Henry </a:t>
            </a:r>
            <a:r>
              <a:rPr lang="es-CL" sz="3600" dirty="0" err="1"/>
              <a:t>Poincare</a:t>
            </a:r>
            <a:r>
              <a:rPr lang="es-CL" sz="3600" dirty="0"/>
              <a:t>, trato de explicar basado en sus experiencias personales, de como un problema al que había dedicado mucho tiempo sin éxito, podía aparecer repentinamente después resuelto en su cabeza.</a:t>
            </a:r>
          </a:p>
          <a:p>
            <a:endParaRPr lang="es-ES" dirty="0"/>
          </a:p>
        </p:txBody>
      </p:sp>
      <p:sp>
        <p:nvSpPr>
          <p:cNvPr id="4" name="Rectángulo 3"/>
          <p:cNvSpPr/>
          <p:nvPr/>
        </p:nvSpPr>
        <p:spPr>
          <a:xfrm rot="16200000">
            <a:off x="-2746906" y="3111133"/>
            <a:ext cx="6261453" cy="769441"/>
          </a:xfrm>
          <a:prstGeom prst="rect">
            <a:avLst/>
          </a:prstGeom>
        </p:spPr>
        <p:txBody>
          <a:bodyPr wrap="square">
            <a:spAutoFit/>
          </a:bodyPr>
          <a:lstStyle/>
          <a:p>
            <a:pPr algn="ctr"/>
            <a:r>
              <a:rPr lang="es-ES" sz="4400" dirty="0"/>
              <a:t>Algoritmos.</a:t>
            </a:r>
          </a:p>
        </p:txBody>
      </p:sp>
    </p:spTree>
    <p:extLst>
      <p:ext uri="{BB962C8B-B14F-4D97-AF65-F5344CB8AC3E}">
        <p14:creationId xmlns:p14="http://schemas.microsoft.com/office/powerpoint/2010/main" val="323019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2202</Words>
  <Application>Microsoft Office PowerPoint</Application>
  <PresentationFormat>Panorámica</PresentationFormat>
  <Paragraphs>358</Paragraphs>
  <Slides>85</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85</vt:i4>
      </vt:variant>
    </vt:vector>
  </HeadingPairs>
  <TitlesOfParts>
    <vt:vector size="89" baseType="lpstr">
      <vt:lpstr>Arial</vt:lpstr>
      <vt:lpstr>Calibri</vt:lpstr>
      <vt:lpstr>Calibri Light</vt:lpstr>
      <vt:lpstr>Tema de Office</vt:lpstr>
      <vt:lpstr>Taller de Python</vt:lpstr>
      <vt:lpstr>Contenidos</vt:lpstr>
      <vt:lpstr>Etapa 1.</vt:lpstr>
      <vt:lpstr>Introducción.</vt:lpstr>
      <vt:lpstr>Introducción</vt:lpstr>
      <vt:lpstr>Introducción</vt:lpstr>
      <vt:lpstr>Introducción</vt:lpstr>
      <vt:lpstr>Introducción</vt:lpstr>
      <vt:lpstr>Introducción</vt:lpstr>
      <vt:lpstr>Introducción</vt:lpstr>
      <vt:lpstr>Introducción</vt:lpstr>
      <vt:lpstr>Lenguajes de programación</vt:lpstr>
      <vt:lpstr>Lenguajes de Programación</vt:lpstr>
      <vt:lpstr>Introducción a Phyton</vt:lpstr>
      <vt:lpstr>Introducción a Phyton</vt:lpstr>
      <vt:lpstr>Introducción a Phyton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Introducción a Phyton</vt:lpstr>
      <vt:lpstr>Presentación de PowerPoint</vt:lpstr>
      <vt:lpstr>Primer Programa – Hola Mundo!!!</vt:lpstr>
      <vt:lpstr>Operaciones Matemáticas</vt:lpstr>
      <vt:lpstr>Operaciones Matemáticas</vt:lpstr>
      <vt:lpstr>Variables en Python.</vt:lpstr>
      <vt:lpstr>Variables en Python.</vt:lpstr>
      <vt:lpstr>Variables en Python.</vt:lpstr>
      <vt:lpstr>Variables en Python.</vt:lpstr>
      <vt:lpstr>Variables en Python.</vt:lpstr>
      <vt:lpstr>Presentación de PowerPoint</vt:lpstr>
      <vt:lpstr>Variables en Python.</vt:lpstr>
      <vt:lpstr>Operadores Matemáticos.</vt:lpstr>
      <vt:lpstr>Suma</vt:lpstr>
      <vt:lpstr>Resta</vt:lpstr>
      <vt:lpstr>Multiplicación</vt:lpstr>
      <vt:lpstr>Exponente</vt:lpstr>
      <vt:lpstr>División  /</vt:lpstr>
      <vt:lpstr>División  //   ¿Cuál es el valor de resultado2, por qué?</vt:lpstr>
      <vt:lpstr>División</vt:lpstr>
      <vt:lpstr>Uso de IDLE – NEW FILE</vt:lpstr>
      <vt:lpstr>Instrucciones</vt:lpstr>
      <vt:lpstr>Presentación de PowerPoint</vt:lpstr>
      <vt:lpstr>Presentación de PowerPoint</vt:lpstr>
      <vt:lpstr>Presentación de PowerPoint</vt:lpstr>
      <vt:lpstr>Presentación de PowerPoint</vt:lpstr>
      <vt:lpstr>Ejercicio: implemente y ejecute (suma.py)</vt:lpstr>
      <vt:lpstr>Responda, basados en el ejercicio anterior.</vt:lpstr>
      <vt:lpstr>Estructuras de Control</vt:lpstr>
      <vt:lpstr>Presentación de PowerPoint</vt:lpstr>
      <vt:lpstr>Presentación de PowerPoint</vt:lpstr>
      <vt:lpstr>Presentación de PowerPoint</vt:lpstr>
      <vt:lpstr>Estructuras de Control</vt:lpstr>
      <vt:lpstr>Tipos de Bucles</vt:lpstr>
      <vt:lpstr>Ejercicio: sumatoria.py</vt:lpstr>
      <vt:lpstr>Problema.</vt:lpstr>
      <vt:lpstr>Etapa 2.</vt:lpstr>
      <vt:lpstr>Ejercicio. Tipos de Datos (formato)</vt:lpstr>
      <vt:lpstr>while</vt:lpstr>
      <vt:lpstr>for</vt:lpstr>
      <vt:lpstr>Ejercicio </vt:lpstr>
      <vt:lpstr>Listas </vt:lpstr>
      <vt:lpstr>Listas</vt:lpstr>
      <vt:lpstr>Listas</vt:lpstr>
      <vt:lpstr>Listas</vt:lpstr>
      <vt:lpstr>Listas</vt:lpstr>
      <vt:lpstr>Listas</vt:lpstr>
      <vt:lpstr>Listas</vt:lpstr>
      <vt:lpstr>Listas</vt:lpstr>
      <vt:lpstr>Listas</vt:lpstr>
      <vt:lpstr>Funciones </vt:lpstr>
      <vt:lpstr>Funciones</vt:lpstr>
      <vt:lpstr>Funciones</vt:lpstr>
      <vt:lpstr>Funciones</vt:lpstr>
      <vt:lpstr>Scipy. Haciendo Python mejor que Matlab</vt:lpstr>
      <vt:lpstr>Presentación de PowerPoint</vt:lpstr>
      <vt:lpstr>Presentación de PowerPoint</vt:lpstr>
      <vt:lpstr>Presentación de PowerPoint</vt:lpstr>
      <vt:lpstr>Presentación de PowerPoint</vt:lpstr>
      <vt:lpstr>Ejemplo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Python</dc:title>
  <dc:creator>Luis Vidal Vidal</dc:creator>
  <cp:lastModifiedBy>Cristian Vidal Silva</cp:lastModifiedBy>
  <cp:revision>28</cp:revision>
  <dcterms:created xsi:type="dcterms:W3CDTF">2014-11-04T00:55:54Z</dcterms:created>
  <dcterms:modified xsi:type="dcterms:W3CDTF">2021-04-19T09:46:50Z</dcterms:modified>
</cp:coreProperties>
</file>