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8"/>
  </p:notesMasterIdLst>
  <p:sldIdLst>
    <p:sldId id="257" r:id="rId2"/>
    <p:sldId id="258" r:id="rId3"/>
    <p:sldId id="259" r:id="rId4"/>
    <p:sldId id="261" r:id="rId5"/>
    <p:sldId id="260" r:id="rId6"/>
    <p:sldId id="296" r:id="rId7"/>
    <p:sldId id="307" r:id="rId8"/>
    <p:sldId id="262" r:id="rId9"/>
    <p:sldId id="308" r:id="rId10"/>
    <p:sldId id="297" r:id="rId11"/>
    <p:sldId id="298" r:id="rId12"/>
    <p:sldId id="301" r:id="rId13"/>
    <p:sldId id="309" r:id="rId14"/>
    <p:sldId id="299" r:id="rId15"/>
    <p:sldId id="300" r:id="rId16"/>
    <p:sldId id="302" r:id="rId17"/>
    <p:sldId id="303" r:id="rId18"/>
    <p:sldId id="304" r:id="rId19"/>
    <p:sldId id="310" r:id="rId20"/>
    <p:sldId id="305" r:id="rId21"/>
    <p:sldId id="312" r:id="rId22"/>
    <p:sldId id="313" r:id="rId23"/>
    <p:sldId id="263" r:id="rId24"/>
    <p:sldId id="264" r:id="rId25"/>
    <p:sldId id="272" r:id="rId26"/>
    <p:sldId id="27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3B3FF7-C290-419C-9C2F-F6E8A48FFDCE}">
  <a:tblStyle styleId="{9A3B3FF7-C290-419C-9C2F-F6E8A48FFD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E4BD8-422D-4955-8FE6-F0228714671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38" d="100"/>
          <a:sy n="138" d="100"/>
        </p:scale>
        <p:origin x="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Credit picture : </a:t>
            </a:r>
            <a:br>
              <a:rPr lang="en-US" dirty="0"/>
            </a:br>
            <a:r>
              <a:rPr lang="en-US" b="1" dirty="0" err="1"/>
              <a:t>Unsplash</a:t>
            </a:r>
            <a:r>
              <a:rPr lang="en-US" b="1" dirty="0"/>
              <a:t> </a:t>
            </a:r>
          </a:p>
          <a:p>
            <a:endParaRPr lang="en-US" dirty="0"/>
          </a:p>
        </p:txBody>
      </p:sp>
      <p:sp>
        <p:nvSpPr>
          <p:cNvPr id="4" name="Slide Number Placeholder 3"/>
          <p:cNvSpPr>
            <a:spLocks noGrp="1"/>
          </p:cNvSpPr>
          <p:nvPr>
            <p:ph type="sldNum" sz="quarter" idx="5"/>
          </p:nvPr>
        </p:nvSpPr>
        <p:spPr/>
        <p:txBody>
          <a:bodyPr/>
          <a:lstStyle/>
          <a:p>
            <a:fld id="{AED6EB05-6E6F-4A08-B64C-1345309C042B}" type="slidenum">
              <a:rPr lang="en-US" smtClean="0"/>
              <a:t>1</a:t>
            </a:fld>
            <a:endParaRPr lang="en-US"/>
          </a:p>
        </p:txBody>
      </p:sp>
    </p:spTree>
    <p:extLst>
      <p:ext uri="{BB962C8B-B14F-4D97-AF65-F5344CB8AC3E}">
        <p14:creationId xmlns:p14="http://schemas.microsoft.com/office/powerpoint/2010/main" val="3236319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40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87f7fd439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87f7fd439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76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87f7fd439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87f7fd439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77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87f7fd439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87f7fd439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819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87f7fd439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87f7fd439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521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365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43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287f7fd4393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287f7fd4393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Avenir Book" panose="02000503020000020003" pitchFamily="2" charset="0"/>
              </a:rPr>
              <a:t>Future research could benefit from larger and more diverse samples, longitudinal  designs, and multivariate analyses to better understand the complexities of</a:t>
            </a:r>
          </a:p>
          <a:p>
            <a:pPr marL="0" lvl="0" indent="0" algn="l" rtl="0">
              <a:spcBef>
                <a:spcPts val="0"/>
              </a:spcBef>
              <a:spcAft>
                <a:spcPts val="0"/>
              </a:spcAft>
              <a:buNone/>
            </a:pPr>
            <a:r>
              <a:rPr lang="en-US" sz="1100" b="0" dirty="0">
                <a:latin typeface="Avenir Book" panose="02000503020000020003" pitchFamily="2" charset="0"/>
              </a:rPr>
              <a:t>eye tracking data in the context of Autism spectrum disorders.</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287f7fd4393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287f7fd4393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287f7fd439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287f7fd439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287f7fd4393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287f7fd4393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287f7fd4393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287f7fd4393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287f7fd4393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287f7fd4393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02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46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87f7fd439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87f7fd439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54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3603825" y="2570950"/>
            <a:ext cx="48303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3"/>
          <p:cNvSpPr txBox="1">
            <a:spLocks noGrp="1"/>
          </p:cNvSpPr>
          <p:nvPr>
            <p:ph type="title" idx="2" hasCustomPrompt="1"/>
          </p:nvPr>
        </p:nvSpPr>
        <p:spPr>
          <a:xfrm>
            <a:off x="5334539" y="1549550"/>
            <a:ext cx="1368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4" name="Google Shape;114;p3"/>
          <p:cNvSpPr>
            <a:spLocks noGrp="1"/>
          </p:cNvSpPr>
          <p:nvPr>
            <p:ph type="pic" idx="3"/>
          </p:nvPr>
        </p:nvSpPr>
        <p:spPr>
          <a:xfrm>
            <a:off x="715100" y="511400"/>
            <a:ext cx="3341100" cy="4097100"/>
          </a:xfrm>
          <a:prstGeom prst="round2SameRect">
            <a:avLst>
              <a:gd name="adj1" fmla="val 16667"/>
              <a:gd name="adj2" fmla="val 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717"/>
        <p:cNvGrpSpPr/>
        <p:nvPr/>
      </p:nvGrpSpPr>
      <p:grpSpPr>
        <a:xfrm>
          <a:off x="0" y="0"/>
          <a:ext cx="0" cy="0"/>
          <a:chOff x="0" y="0"/>
          <a:chExt cx="0" cy="0"/>
        </a:xfrm>
      </p:grpSpPr>
      <p:grpSp>
        <p:nvGrpSpPr>
          <p:cNvPr id="718" name="Google Shape;718;p18"/>
          <p:cNvGrpSpPr/>
          <p:nvPr/>
        </p:nvGrpSpPr>
        <p:grpSpPr>
          <a:xfrm>
            <a:off x="715097" y="4608489"/>
            <a:ext cx="1105788" cy="1058857"/>
            <a:chOff x="4252810" y="2035226"/>
            <a:chExt cx="624951" cy="598394"/>
          </a:xfrm>
        </p:grpSpPr>
        <p:sp>
          <p:nvSpPr>
            <p:cNvPr id="719" name="Google Shape;719;p18"/>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8"/>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8"/>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8"/>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8"/>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8"/>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8"/>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8"/>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8"/>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8"/>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8"/>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8"/>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8"/>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8"/>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8"/>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8"/>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8"/>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8"/>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8"/>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8"/>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8"/>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8"/>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8"/>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8"/>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18"/>
          <p:cNvSpPr/>
          <p:nvPr/>
        </p:nvSpPr>
        <p:spPr>
          <a:xfrm rot="10800000">
            <a:off x="-1186000" y="-1089775"/>
            <a:ext cx="1901100" cy="3021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62" name="Google Shape;762;p18"/>
          <p:cNvGrpSpPr/>
          <p:nvPr/>
        </p:nvGrpSpPr>
        <p:grpSpPr>
          <a:xfrm>
            <a:off x="7428836" y="-1089774"/>
            <a:ext cx="1617386" cy="1624770"/>
            <a:chOff x="3992334" y="189904"/>
            <a:chExt cx="1116902" cy="1122001"/>
          </a:xfrm>
        </p:grpSpPr>
        <p:sp>
          <p:nvSpPr>
            <p:cNvPr id="763" name="Google Shape;763;p18"/>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8"/>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8"/>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8"/>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8"/>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8"/>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8"/>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8"/>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8"/>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8"/>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8"/>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5" name="Google Shape;775;p18"/>
          <p:cNvSpPr txBox="1">
            <a:spLocks noGrp="1"/>
          </p:cNvSpPr>
          <p:nvPr>
            <p:ph type="subTitle" idx="1"/>
          </p:nvPr>
        </p:nvSpPr>
        <p:spPr>
          <a:xfrm>
            <a:off x="720000" y="2497328"/>
            <a:ext cx="2306100" cy="158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6" name="Google Shape;776;p18"/>
          <p:cNvSpPr txBox="1">
            <a:spLocks noGrp="1"/>
          </p:cNvSpPr>
          <p:nvPr>
            <p:ph type="subTitle" idx="2"/>
          </p:nvPr>
        </p:nvSpPr>
        <p:spPr>
          <a:xfrm>
            <a:off x="3419248" y="2497325"/>
            <a:ext cx="2302500" cy="158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7" name="Google Shape;777;p18"/>
          <p:cNvSpPr txBox="1">
            <a:spLocks noGrp="1"/>
          </p:cNvSpPr>
          <p:nvPr>
            <p:ph type="subTitle" idx="3"/>
          </p:nvPr>
        </p:nvSpPr>
        <p:spPr>
          <a:xfrm>
            <a:off x="6117899" y="2497325"/>
            <a:ext cx="2305500" cy="158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8" name="Google Shape;778;p18"/>
          <p:cNvSpPr txBox="1">
            <a:spLocks noGrp="1"/>
          </p:cNvSpPr>
          <p:nvPr>
            <p:ph type="subTitle" idx="4"/>
          </p:nvPr>
        </p:nvSpPr>
        <p:spPr>
          <a:xfrm>
            <a:off x="720000" y="1924276"/>
            <a:ext cx="2302500" cy="55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79" name="Google Shape;779;p18"/>
          <p:cNvSpPr txBox="1">
            <a:spLocks noGrp="1"/>
          </p:cNvSpPr>
          <p:nvPr>
            <p:ph type="subTitle" idx="5"/>
          </p:nvPr>
        </p:nvSpPr>
        <p:spPr>
          <a:xfrm>
            <a:off x="3419252" y="1924276"/>
            <a:ext cx="2305500" cy="55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80" name="Google Shape;780;p18"/>
          <p:cNvSpPr txBox="1">
            <a:spLocks noGrp="1"/>
          </p:cNvSpPr>
          <p:nvPr>
            <p:ph type="subTitle" idx="6"/>
          </p:nvPr>
        </p:nvSpPr>
        <p:spPr>
          <a:xfrm>
            <a:off x="6117899" y="1924275"/>
            <a:ext cx="2306100" cy="55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81"/>
        <p:cNvGrpSpPr/>
        <p:nvPr/>
      </p:nvGrpSpPr>
      <p:grpSpPr>
        <a:xfrm>
          <a:off x="0" y="0"/>
          <a:ext cx="0" cy="0"/>
          <a:chOff x="0" y="0"/>
          <a:chExt cx="0" cy="0"/>
        </a:xfrm>
      </p:grpSpPr>
      <p:sp>
        <p:nvSpPr>
          <p:cNvPr id="782" name="Google Shape;782;p19"/>
          <p:cNvSpPr/>
          <p:nvPr/>
        </p:nvSpPr>
        <p:spPr>
          <a:xfrm rot="-5400000">
            <a:off x="7712100" y="-896900"/>
            <a:ext cx="1105800" cy="1758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83" name="Google Shape;783;p19"/>
          <p:cNvGrpSpPr/>
          <p:nvPr/>
        </p:nvGrpSpPr>
        <p:grpSpPr>
          <a:xfrm>
            <a:off x="-258605" y="3766327"/>
            <a:ext cx="973715" cy="978161"/>
            <a:chOff x="3992334" y="189904"/>
            <a:chExt cx="1116902" cy="1122001"/>
          </a:xfrm>
        </p:grpSpPr>
        <p:sp>
          <p:nvSpPr>
            <p:cNvPr id="784" name="Google Shape;784;p19"/>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6" name="Google Shape;796;p19"/>
          <p:cNvSpPr txBox="1">
            <a:spLocks noGrp="1"/>
          </p:cNvSpPr>
          <p:nvPr>
            <p:ph type="subTitle" idx="1"/>
          </p:nvPr>
        </p:nvSpPr>
        <p:spPr>
          <a:xfrm>
            <a:off x="1149022" y="1148895"/>
            <a:ext cx="2967000" cy="55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797" name="Google Shape;797;p19"/>
          <p:cNvSpPr txBox="1">
            <a:spLocks noGrp="1"/>
          </p:cNvSpPr>
          <p:nvPr>
            <p:ph type="subTitle" idx="2"/>
          </p:nvPr>
        </p:nvSpPr>
        <p:spPr>
          <a:xfrm>
            <a:off x="1149024" y="169089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8" name="Google Shape;798;p19"/>
          <p:cNvSpPr txBox="1">
            <a:spLocks noGrp="1"/>
          </p:cNvSpPr>
          <p:nvPr>
            <p:ph type="subTitle" idx="3"/>
          </p:nvPr>
        </p:nvSpPr>
        <p:spPr>
          <a:xfrm>
            <a:off x="5457000" y="169089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9" name="Google Shape;799;p19"/>
          <p:cNvSpPr txBox="1">
            <a:spLocks noGrp="1"/>
          </p:cNvSpPr>
          <p:nvPr>
            <p:ph type="subTitle" idx="4"/>
          </p:nvPr>
        </p:nvSpPr>
        <p:spPr>
          <a:xfrm>
            <a:off x="1149024" y="348950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0" name="Google Shape;800;p19"/>
          <p:cNvSpPr txBox="1">
            <a:spLocks noGrp="1"/>
          </p:cNvSpPr>
          <p:nvPr>
            <p:ph type="subTitle" idx="5"/>
          </p:nvPr>
        </p:nvSpPr>
        <p:spPr>
          <a:xfrm>
            <a:off x="5457000" y="348950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1" name="Google Shape;801;p19"/>
          <p:cNvSpPr txBox="1">
            <a:spLocks noGrp="1"/>
          </p:cNvSpPr>
          <p:nvPr>
            <p:ph type="subTitle" idx="6"/>
          </p:nvPr>
        </p:nvSpPr>
        <p:spPr>
          <a:xfrm>
            <a:off x="1149022" y="2942180"/>
            <a:ext cx="2967000" cy="55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02" name="Google Shape;802;p19"/>
          <p:cNvSpPr txBox="1">
            <a:spLocks noGrp="1"/>
          </p:cNvSpPr>
          <p:nvPr>
            <p:ph type="subTitle" idx="7"/>
          </p:nvPr>
        </p:nvSpPr>
        <p:spPr>
          <a:xfrm>
            <a:off x="5456998" y="1157758"/>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03" name="Google Shape;803;p19"/>
          <p:cNvSpPr txBox="1">
            <a:spLocks noGrp="1"/>
          </p:cNvSpPr>
          <p:nvPr>
            <p:ph type="subTitle" idx="8"/>
          </p:nvPr>
        </p:nvSpPr>
        <p:spPr>
          <a:xfrm>
            <a:off x="5456998" y="2942180"/>
            <a:ext cx="2967000" cy="55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04"/>
        <p:cNvGrpSpPr/>
        <p:nvPr/>
      </p:nvGrpSpPr>
      <p:grpSpPr>
        <a:xfrm>
          <a:off x="0" y="0"/>
          <a:ext cx="0" cy="0"/>
          <a:chOff x="0" y="0"/>
          <a:chExt cx="0" cy="0"/>
        </a:xfrm>
      </p:grpSpPr>
      <p:grpSp>
        <p:nvGrpSpPr>
          <p:cNvPr id="805" name="Google Shape;805;p20"/>
          <p:cNvGrpSpPr/>
          <p:nvPr/>
        </p:nvGrpSpPr>
        <p:grpSpPr>
          <a:xfrm>
            <a:off x="6081647" y="-523861"/>
            <a:ext cx="2337963" cy="1058857"/>
            <a:chOff x="867497" y="4760889"/>
            <a:chExt cx="2337963" cy="1058857"/>
          </a:xfrm>
        </p:grpSpPr>
        <p:grpSp>
          <p:nvGrpSpPr>
            <p:cNvPr id="806" name="Google Shape;806;p20"/>
            <p:cNvGrpSpPr/>
            <p:nvPr/>
          </p:nvGrpSpPr>
          <p:grpSpPr>
            <a:xfrm>
              <a:off x="2099672" y="4760889"/>
              <a:ext cx="1105788" cy="1058857"/>
              <a:chOff x="4252810" y="2035226"/>
              <a:chExt cx="624951" cy="598394"/>
            </a:xfrm>
          </p:grpSpPr>
          <p:sp>
            <p:nvSpPr>
              <p:cNvPr id="807" name="Google Shape;807;p20"/>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0"/>
            <p:cNvGrpSpPr/>
            <p:nvPr/>
          </p:nvGrpSpPr>
          <p:grpSpPr>
            <a:xfrm>
              <a:off x="867497" y="4760889"/>
              <a:ext cx="1105788" cy="1058857"/>
              <a:chOff x="4252810" y="2035226"/>
              <a:chExt cx="624951" cy="598394"/>
            </a:xfrm>
          </p:grpSpPr>
          <p:sp>
            <p:nvSpPr>
              <p:cNvPr id="850" name="Google Shape;850;p20"/>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0"/>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0"/>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0"/>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0"/>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0"/>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0"/>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0"/>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0"/>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0"/>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0"/>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0"/>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2" name="Google Shape;892;p20"/>
          <p:cNvGrpSpPr/>
          <p:nvPr/>
        </p:nvGrpSpPr>
        <p:grpSpPr>
          <a:xfrm>
            <a:off x="8419611" y="3357988"/>
            <a:ext cx="1617386" cy="1624770"/>
            <a:chOff x="3992334" y="189904"/>
            <a:chExt cx="1116902" cy="1122001"/>
          </a:xfrm>
        </p:grpSpPr>
        <p:sp>
          <p:nvSpPr>
            <p:cNvPr id="893" name="Google Shape;893;p20"/>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0"/>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0"/>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0"/>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0"/>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0"/>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0"/>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0"/>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5" name="Google Shape;905;p20"/>
          <p:cNvSpPr txBox="1">
            <a:spLocks noGrp="1"/>
          </p:cNvSpPr>
          <p:nvPr>
            <p:ph type="subTitle" idx="1"/>
          </p:nvPr>
        </p:nvSpPr>
        <p:spPr>
          <a:xfrm>
            <a:off x="1101000" y="1746910"/>
            <a:ext cx="20847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6" name="Google Shape;906;p20"/>
          <p:cNvSpPr txBox="1">
            <a:spLocks noGrp="1"/>
          </p:cNvSpPr>
          <p:nvPr>
            <p:ph type="subTitle" idx="2"/>
          </p:nvPr>
        </p:nvSpPr>
        <p:spPr>
          <a:xfrm>
            <a:off x="3717949" y="1746910"/>
            <a:ext cx="20847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7" name="Google Shape;907;p20"/>
          <p:cNvSpPr txBox="1">
            <a:spLocks noGrp="1"/>
          </p:cNvSpPr>
          <p:nvPr>
            <p:ph type="subTitle" idx="3"/>
          </p:nvPr>
        </p:nvSpPr>
        <p:spPr>
          <a:xfrm>
            <a:off x="1101000" y="3584302"/>
            <a:ext cx="20859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8" name="Google Shape;908;p20"/>
          <p:cNvSpPr txBox="1">
            <a:spLocks noGrp="1"/>
          </p:cNvSpPr>
          <p:nvPr>
            <p:ph type="subTitle" idx="4"/>
          </p:nvPr>
        </p:nvSpPr>
        <p:spPr>
          <a:xfrm>
            <a:off x="3717949" y="3584302"/>
            <a:ext cx="20859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9" name="Google Shape;909;p20"/>
          <p:cNvSpPr txBox="1">
            <a:spLocks noGrp="1"/>
          </p:cNvSpPr>
          <p:nvPr>
            <p:ph type="subTitle" idx="5"/>
          </p:nvPr>
        </p:nvSpPr>
        <p:spPr>
          <a:xfrm>
            <a:off x="6334911" y="1746910"/>
            <a:ext cx="20847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0" name="Google Shape;910;p20"/>
          <p:cNvSpPr txBox="1">
            <a:spLocks noGrp="1"/>
          </p:cNvSpPr>
          <p:nvPr>
            <p:ph type="subTitle" idx="6"/>
          </p:nvPr>
        </p:nvSpPr>
        <p:spPr>
          <a:xfrm>
            <a:off x="6334911" y="3584302"/>
            <a:ext cx="20847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1" name="Google Shape;911;p20"/>
          <p:cNvSpPr txBox="1">
            <a:spLocks noGrp="1"/>
          </p:cNvSpPr>
          <p:nvPr>
            <p:ph type="subTitle" idx="7"/>
          </p:nvPr>
        </p:nvSpPr>
        <p:spPr>
          <a:xfrm>
            <a:off x="1101000" y="1373025"/>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12" name="Google Shape;912;p20"/>
          <p:cNvSpPr txBox="1">
            <a:spLocks noGrp="1"/>
          </p:cNvSpPr>
          <p:nvPr>
            <p:ph type="subTitle" idx="8"/>
          </p:nvPr>
        </p:nvSpPr>
        <p:spPr>
          <a:xfrm>
            <a:off x="3717956" y="1373025"/>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13" name="Google Shape;913;p20"/>
          <p:cNvSpPr txBox="1">
            <a:spLocks noGrp="1"/>
          </p:cNvSpPr>
          <p:nvPr>
            <p:ph type="subTitle" idx="9"/>
          </p:nvPr>
        </p:nvSpPr>
        <p:spPr>
          <a:xfrm>
            <a:off x="6334911" y="1373025"/>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14" name="Google Shape;914;p20"/>
          <p:cNvSpPr txBox="1">
            <a:spLocks noGrp="1"/>
          </p:cNvSpPr>
          <p:nvPr>
            <p:ph type="subTitle" idx="13"/>
          </p:nvPr>
        </p:nvSpPr>
        <p:spPr>
          <a:xfrm>
            <a:off x="1101000" y="3207204"/>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15" name="Google Shape;915;p20"/>
          <p:cNvSpPr txBox="1">
            <a:spLocks noGrp="1"/>
          </p:cNvSpPr>
          <p:nvPr>
            <p:ph type="subTitle" idx="14"/>
          </p:nvPr>
        </p:nvSpPr>
        <p:spPr>
          <a:xfrm>
            <a:off x="3717949" y="3207204"/>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16" name="Google Shape;916;p20"/>
          <p:cNvSpPr txBox="1">
            <a:spLocks noGrp="1"/>
          </p:cNvSpPr>
          <p:nvPr>
            <p:ph type="subTitle" idx="15"/>
          </p:nvPr>
        </p:nvSpPr>
        <p:spPr>
          <a:xfrm>
            <a:off x="6334911" y="3207204"/>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32"/>
        <p:cNvGrpSpPr/>
        <p:nvPr/>
      </p:nvGrpSpPr>
      <p:grpSpPr>
        <a:xfrm>
          <a:off x="0" y="0"/>
          <a:ext cx="0" cy="0"/>
          <a:chOff x="0" y="0"/>
          <a:chExt cx="0" cy="0"/>
        </a:xfrm>
      </p:grpSpPr>
      <p:sp>
        <p:nvSpPr>
          <p:cNvPr id="933" name="Google Shape;933;p22"/>
          <p:cNvSpPr txBox="1">
            <a:spLocks noGrp="1"/>
          </p:cNvSpPr>
          <p:nvPr>
            <p:ph type="ctrTitle"/>
          </p:nvPr>
        </p:nvSpPr>
        <p:spPr>
          <a:xfrm>
            <a:off x="2682900" y="535000"/>
            <a:ext cx="37782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34" name="Google Shape;934;p22"/>
          <p:cNvSpPr txBox="1">
            <a:spLocks noGrp="1"/>
          </p:cNvSpPr>
          <p:nvPr>
            <p:ph type="subTitle" idx="1"/>
          </p:nvPr>
        </p:nvSpPr>
        <p:spPr>
          <a:xfrm>
            <a:off x="2682900" y="1493525"/>
            <a:ext cx="3778200" cy="99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b="1"/>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35" name="Google Shape;935;p22"/>
          <p:cNvSpPr txBox="1"/>
          <p:nvPr/>
        </p:nvSpPr>
        <p:spPr>
          <a:xfrm>
            <a:off x="2471250" y="3496925"/>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b="1">
                <a:solidFill>
                  <a:schemeClr val="dk1"/>
                </a:solidFill>
                <a:latin typeface="Nanum Gothic"/>
                <a:ea typeface="Nanum Gothic"/>
                <a:cs typeface="Nanum Gothic"/>
                <a:sym typeface="Nanum Gothic"/>
              </a:rPr>
              <a:t>CREDITS: This presentation template was created by </a:t>
            </a:r>
            <a:r>
              <a:rPr lang="en" sz="1000" b="1" u="sng">
                <a:solidFill>
                  <a:schemeClr val="dk1"/>
                </a:solidFill>
                <a:latin typeface="Nanum Gothic"/>
                <a:ea typeface="Nanum Gothic"/>
                <a:cs typeface="Nanum Gothic"/>
                <a:sym typeface="Nanum Gothic"/>
                <a:hlinkClick r:id="rId2">
                  <a:extLst>
                    <a:ext uri="{A12FA001-AC4F-418D-AE19-62706E023703}">
                      <ahyp:hlinkClr xmlns:ahyp="http://schemas.microsoft.com/office/drawing/2018/hyperlinkcolor" val="tx"/>
                    </a:ext>
                  </a:extLst>
                </a:hlinkClick>
              </a:rPr>
              <a:t>Slidesgo</a:t>
            </a:r>
            <a:r>
              <a:rPr lang="en" sz="1000" b="1" u="sng">
                <a:solidFill>
                  <a:schemeClr val="dk1"/>
                </a:solidFill>
                <a:latin typeface="Nanum Gothic"/>
                <a:ea typeface="Nanum Gothic"/>
                <a:cs typeface="Nanum Gothic"/>
                <a:sym typeface="Nanum Gothic"/>
              </a:rPr>
              <a:t>,</a:t>
            </a:r>
            <a:r>
              <a:rPr lang="en" sz="1000" b="1">
                <a:solidFill>
                  <a:schemeClr val="dk1"/>
                </a:solidFill>
                <a:latin typeface="Nanum Gothic"/>
                <a:ea typeface="Nanum Gothic"/>
                <a:cs typeface="Nanum Gothic"/>
                <a:sym typeface="Nanum Gothic"/>
              </a:rPr>
              <a:t> and includes icons by </a:t>
            </a:r>
            <a:r>
              <a:rPr lang="en" sz="1000" b="1" u="sng">
                <a:solidFill>
                  <a:schemeClr val="dk1"/>
                </a:solidFill>
                <a:latin typeface="Nanum Gothic"/>
                <a:ea typeface="Nanum Gothic"/>
                <a:cs typeface="Nanum Gothic"/>
                <a:sym typeface="Nanum Gothic"/>
                <a:hlinkClick r:id="rId3">
                  <a:extLst>
                    <a:ext uri="{A12FA001-AC4F-418D-AE19-62706E023703}">
                      <ahyp:hlinkClr xmlns:ahyp="http://schemas.microsoft.com/office/drawing/2018/hyperlinkcolor" val="tx"/>
                    </a:ext>
                  </a:extLst>
                </a:hlinkClick>
              </a:rPr>
              <a:t>Flaticon</a:t>
            </a:r>
            <a:r>
              <a:rPr lang="en" sz="1000" b="1">
                <a:solidFill>
                  <a:schemeClr val="dk1"/>
                </a:solidFill>
                <a:latin typeface="Nanum Gothic"/>
                <a:ea typeface="Nanum Gothic"/>
                <a:cs typeface="Nanum Gothic"/>
                <a:sym typeface="Nanum Gothic"/>
              </a:rPr>
              <a:t> and infographics &amp; images by </a:t>
            </a:r>
            <a:r>
              <a:rPr lang="en" sz="1000" b="1" u="sng">
                <a:solidFill>
                  <a:schemeClr val="dk1"/>
                </a:solidFill>
                <a:latin typeface="Nanum Gothic"/>
                <a:ea typeface="Nanum Gothic"/>
                <a:cs typeface="Nanum Gothic"/>
                <a:sym typeface="Nanum Gothic"/>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Nanum Gothic"/>
              <a:ea typeface="Nanum Gothic"/>
              <a:cs typeface="Nanum Gothic"/>
              <a:sym typeface="Nanum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36"/>
        <p:cNvGrpSpPr/>
        <p:nvPr/>
      </p:nvGrpSpPr>
      <p:grpSpPr>
        <a:xfrm>
          <a:off x="0" y="0"/>
          <a:ext cx="0" cy="0"/>
          <a:chOff x="0" y="0"/>
          <a:chExt cx="0" cy="0"/>
        </a:xfrm>
      </p:grpSpPr>
      <p:sp>
        <p:nvSpPr>
          <p:cNvPr id="937" name="Google Shape;937;p23"/>
          <p:cNvSpPr/>
          <p:nvPr/>
        </p:nvSpPr>
        <p:spPr>
          <a:xfrm rot="5400000">
            <a:off x="320000" y="-1440525"/>
            <a:ext cx="1727100" cy="2745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8" name="Google Shape;938;p23"/>
          <p:cNvSpPr/>
          <p:nvPr/>
        </p:nvSpPr>
        <p:spPr>
          <a:xfrm rot="10800000">
            <a:off x="8603150" y="0"/>
            <a:ext cx="1105800" cy="1758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39" name="Google Shape;939;p23"/>
          <p:cNvGrpSpPr/>
          <p:nvPr/>
        </p:nvGrpSpPr>
        <p:grpSpPr>
          <a:xfrm>
            <a:off x="7858386" y="4140601"/>
            <a:ext cx="1617386" cy="1624770"/>
            <a:chOff x="3992334" y="189904"/>
            <a:chExt cx="1116902" cy="1122001"/>
          </a:xfrm>
        </p:grpSpPr>
        <p:sp>
          <p:nvSpPr>
            <p:cNvPr id="940" name="Google Shape;940;p23"/>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23"/>
          <p:cNvGrpSpPr/>
          <p:nvPr/>
        </p:nvGrpSpPr>
        <p:grpSpPr>
          <a:xfrm>
            <a:off x="-45478" y="4162264"/>
            <a:ext cx="1105788" cy="1058857"/>
            <a:chOff x="4252810" y="2035226"/>
            <a:chExt cx="624951" cy="598394"/>
          </a:xfrm>
        </p:grpSpPr>
        <p:sp>
          <p:nvSpPr>
            <p:cNvPr id="952" name="Google Shape;952;p23"/>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3"/>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3"/>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3"/>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3"/>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23"/>
          <p:cNvGrpSpPr/>
          <p:nvPr/>
        </p:nvGrpSpPr>
        <p:grpSpPr>
          <a:xfrm>
            <a:off x="8864897" y="97489"/>
            <a:ext cx="1105788" cy="1058857"/>
            <a:chOff x="4252810" y="2035226"/>
            <a:chExt cx="624951" cy="598394"/>
          </a:xfrm>
        </p:grpSpPr>
        <p:sp>
          <p:nvSpPr>
            <p:cNvPr id="995" name="Google Shape;995;p23"/>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3"/>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3"/>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3"/>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3"/>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3"/>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3"/>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3"/>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3"/>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3"/>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3"/>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3"/>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3"/>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3"/>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3"/>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3"/>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3"/>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3"/>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3"/>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3"/>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37"/>
        <p:cNvGrpSpPr/>
        <p:nvPr/>
      </p:nvGrpSpPr>
      <p:grpSpPr>
        <a:xfrm>
          <a:off x="0" y="0"/>
          <a:ext cx="0" cy="0"/>
          <a:chOff x="0" y="0"/>
          <a:chExt cx="0" cy="0"/>
        </a:xfrm>
      </p:grpSpPr>
      <p:grpSp>
        <p:nvGrpSpPr>
          <p:cNvPr id="1038" name="Google Shape;1038;p24"/>
          <p:cNvGrpSpPr/>
          <p:nvPr/>
        </p:nvGrpSpPr>
        <p:grpSpPr>
          <a:xfrm>
            <a:off x="715097" y="4608489"/>
            <a:ext cx="1105788" cy="1058857"/>
            <a:chOff x="4252810" y="2035226"/>
            <a:chExt cx="624951" cy="598394"/>
          </a:xfrm>
        </p:grpSpPr>
        <p:sp>
          <p:nvSpPr>
            <p:cNvPr id="1039" name="Google Shape;1039;p24"/>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4"/>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4"/>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4"/>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4"/>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4"/>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4"/>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4"/>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4"/>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4"/>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4"/>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4"/>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4"/>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4"/>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4"/>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4"/>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4"/>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4"/>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4"/>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4"/>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4"/>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4"/>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4"/>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4"/>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4"/>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4"/>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4"/>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4"/>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4"/>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4"/>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4"/>
          <p:cNvSpPr/>
          <p:nvPr/>
        </p:nvSpPr>
        <p:spPr>
          <a:xfrm rot="10800000">
            <a:off x="-1186000" y="-1089775"/>
            <a:ext cx="1901100" cy="3021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82" name="Google Shape;1082;p24"/>
          <p:cNvGrpSpPr/>
          <p:nvPr/>
        </p:nvGrpSpPr>
        <p:grpSpPr>
          <a:xfrm>
            <a:off x="7428836" y="-1089774"/>
            <a:ext cx="1617386" cy="1624770"/>
            <a:chOff x="3992334" y="189904"/>
            <a:chExt cx="1116902" cy="1122001"/>
          </a:xfrm>
        </p:grpSpPr>
        <p:sp>
          <p:nvSpPr>
            <p:cNvPr id="1083" name="Google Shape;1083;p24"/>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4"/>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4"/>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4"/>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6E68-07B4-41CE-BB8F-B81D6F92F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D20FD-C099-42B2-826F-F242A45A9A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54AB8-0EC0-44A6-88E1-FBD23A819022}"/>
              </a:ext>
            </a:extLst>
          </p:cNvPr>
          <p:cNvSpPr>
            <a:spLocks noGrp="1"/>
          </p:cNvSpPr>
          <p:nvPr>
            <p:ph type="dt" sz="half" idx="10"/>
          </p:nvPr>
        </p:nvSpPr>
        <p:spPr/>
        <p:txBody>
          <a:bodyPr/>
          <a:lstStyle/>
          <a:p>
            <a:fld id="{423297DC-EB30-472A-B884-0298CE56A7C6}" type="datetime1">
              <a:rPr lang="en-US" smtClean="0"/>
              <a:t>4/13/24</a:t>
            </a:fld>
            <a:endParaRPr lang="en-US"/>
          </a:p>
        </p:txBody>
      </p:sp>
      <p:sp>
        <p:nvSpPr>
          <p:cNvPr id="5" name="Footer Placeholder 4">
            <a:extLst>
              <a:ext uri="{FF2B5EF4-FFF2-40B4-BE49-F238E27FC236}">
                <a16:creationId xmlns:a16="http://schemas.microsoft.com/office/drawing/2014/main" id="{5D06F93F-6940-4216-886A-940F15BB4343}"/>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62ED8AC4-1D57-419F-990E-49EEAC81910F}"/>
              </a:ext>
            </a:extLst>
          </p:cNvPr>
          <p:cNvGrpSpPr/>
          <p:nvPr userDrawn="1"/>
        </p:nvGrpSpPr>
        <p:grpSpPr>
          <a:xfrm>
            <a:off x="4071090" y="0"/>
            <a:ext cx="1001822" cy="39503"/>
            <a:chOff x="4499429" y="-580571"/>
            <a:chExt cx="1335763" cy="52670"/>
          </a:xfrm>
        </p:grpSpPr>
        <p:sp>
          <p:nvSpPr>
            <p:cNvPr id="8" name="Rectangle 7">
              <a:extLst>
                <a:ext uri="{FF2B5EF4-FFF2-40B4-BE49-F238E27FC236}">
                  <a16:creationId xmlns:a16="http://schemas.microsoft.com/office/drawing/2014/main" id="{1D84226E-32C7-48D3-8B34-337DC5060BD5}"/>
                </a:ext>
              </a:extLst>
            </p:cNvPr>
            <p:cNvSpPr/>
            <p:nvPr userDrawn="1"/>
          </p:nvSpPr>
          <p:spPr>
            <a:xfrm>
              <a:off x="4499429" y="-580571"/>
              <a:ext cx="333941" cy="52670"/>
            </a:xfrm>
            <a:prstGeom prst="rect">
              <a:avLst/>
            </a:prstGeom>
            <a:solidFill>
              <a:srgbClr val="FF4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EA694859-F560-4540-8BAC-37F8DEC83D19}"/>
                </a:ext>
              </a:extLst>
            </p:cNvPr>
            <p:cNvSpPr/>
            <p:nvPr userDrawn="1"/>
          </p:nvSpPr>
          <p:spPr>
            <a:xfrm>
              <a:off x="4833370" y="-580571"/>
              <a:ext cx="333941" cy="52670"/>
            </a:xfrm>
            <a:prstGeom prst="rect">
              <a:avLst/>
            </a:prstGeom>
            <a:solidFill>
              <a:srgbClr val="FFC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448C840E-B51A-4FE0-B58C-E95716C6BD53}"/>
                </a:ext>
              </a:extLst>
            </p:cNvPr>
            <p:cNvSpPr/>
            <p:nvPr userDrawn="1"/>
          </p:nvSpPr>
          <p:spPr>
            <a:xfrm>
              <a:off x="5167311" y="-580571"/>
              <a:ext cx="333941" cy="52670"/>
            </a:xfrm>
            <a:prstGeom prst="rect">
              <a:avLst/>
            </a:prstGeom>
            <a:solidFill>
              <a:srgbClr val="2DB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C1688160-5694-42A9-A740-44D24C590B5E}"/>
                </a:ext>
              </a:extLst>
            </p:cNvPr>
            <p:cNvSpPr/>
            <p:nvPr userDrawn="1"/>
          </p:nvSpPr>
          <p:spPr>
            <a:xfrm>
              <a:off x="5501251" y="-580571"/>
              <a:ext cx="333941" cy="52670"/>
            </a:xfrm>
            <a:prstGeom prst="rect">
              <a:avLst/>
            </a:prstGeom>
            <a:solidFill>
              <a:srgbClr val="006A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 name="Slide Number Placeholder 5">
            <a:extLst>
              <a:ext uri="{FF2B5EF4-FFF2-40B4-BE49-F238E27FC236}">
                <a16:creationId xmlns:a16="http://schemas.microsoft.com/office/drawing/2014/main" id="{D687E9A9-1177-4D96-8A63-3D99224986A7}"/>
              </a:ext>
            </a:extLst>
          </p:cNvPr>
          <p:cNvSpPr>
            <a:spLocks noGrp="1"/>
          </p:cNvSpPr>
          <p:nvPr>
            <p:ph type="sldNum" sz="quarter" idx="4"/>
          </p:nvPr>
        </p:nvSpPr>
        <p:spPr>
          <a:xfrm>
            <a:off x="7943849" y="4817345"/>
            <a:ext cx="571501" cy="166688"/>
          </a:xfrm>
          <a:prstGeom prst="rect">
            <a:avLst/>
          </a:prstGeom>
        </p:spPr>
        <p:txBody>
          <a:bodyPr vert="horz" lIns="0" tIns="0" rIns="0" bIns="0" rtlCol="0" anchor="ctr"/>
          <a:lstStyle>
            <a:lvl1pPr algn="ctr">
              <a:defRPr sz="900">
                <a:solidFill>
                  <a:schemeClr val="tx1">
                    <a:tint val="75000"/>
                  </a:schemeClr>
                </a:solidFill>
              </a:defRPr>
            </a:lvl1pPr>
          </a:lstStyle>
          <a:p>
            <a:fld id="{8F980692-5CF5-4477-9CC7-CF761597EE5F}" type="slidenum">
              <a:rPr lang="en-US" smtClean="0"/>
              <a:pPr/>
              <a:t>‹#›</a:t>
            </a:fld>
            <a:endParaRPr lang="en-US"/>
          </a:p>
        </p:txBody>
      </p:sp>
      <p:sp>
        <p:nvSpPr>
          <p:cNvPr id="13" name="Rectangle: Rounded Corners 12">
            <a:extLst>
              <a:ext uri="{FF2B5EF4-FFF2-40B4-BE49-F238E27FC236}">
                <a16:creationId xmlns:a16="http://schemas.microsoft.com/office/drawing/2014/main" id="{2405FA4D-9FE0-450B-A3E6-48A1462D5610}"/>
              </a:ext>
            </a:extLst>
          </p:cNvPr>
          <p:cNvSpPr/>
          <p:nvPr userDrawn="1"/>
        </p:nvSpPr>
        <p:spPr>
          <a:xfrm>
            <a:off x="7943850" y="4820840"/>
            <a:ext cx="571500" cy="166688"/>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4" name="Straight Connector 13">
            <a:extLst>
              <a:ext uri="{FF2B5EF4-FFF2-40B4-BE49-F238E27FC236}">
                <a16:creationId xmlns:a16="http://schemas.microsoft.com/office/drawing/2014/main" id="{C60284B7-7A2F-4C48-A07F-ADF0B9C1B6F2}"/>
              </a:ext>
            </a:extLst>
          </p:cNvPr>
          <p:cNvCxnSpPr>
            <a:stCxn id="13" idx="1"/>
          </p:cNvCxnSpPr>
          <p:nvPr userDrawn="1"/>
        </p:nvCxnSpPr>
        <p:spPr>
          <a:xfrm flipH="1" flipV="1">
            <a:off x="0" y="4892511"/>
            <a:ext cx="7943850" cy="1167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C155A2-3FFD-405B-88D0-1EA0D6D39EB7}"/>
              </a:ext>
            </a:extLst>
          </p:cNvPr>
          <p:cNvCxnSpPr>
            <a:cxnSpLocks/>
          </p:cNvCxnSpPr>
          <p:nvPr userDrawn="1"/>
        </p:nvCxnSpPr>
        <p:spPr>
          <a:xfrm flipH="1">
            <a:off x="8515350" y="4903404"/>
            <a:ext cx="628651" cy="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9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2"/>
        <p:cNvGrpSpPr/>
        <p:nvPr/>
      </p:nvGrpSpPr>
      <p:grpSpPr>
        <a:xfrm>
          <a:off x="0" y="0"/>
          <a:ext cx="0" cy="0"/>
          <a:chOff x="0" y="0"/>
          <a:chExt cx="0" cy="0"/>
        </a:xfrm>
      </p:grpSpPr>
      <p:grpSp>
        <p:nvGrpSpPr>
          <p:cNvPr id="163" name="Google Shape;163;p5"/>
          <p:cNvGrpSpPr/>
          <p:nvPr/>
        </p:nvGrpSpPr>
        <p:grpSpPr>
          <a:xfrm>
            <a:off x="6061922" y="4608489"/>
            <a:ext cx="2337963" cy="1058857"/>
            <a:chOff x="867497" y="4760889"/>
            <a:chExt cx="2337963" cy="1058857"/>
          </a:xfrm>
        </p:grpSpPr>
        <p:grpSp>
          <p:nvGrpSpPr>
            <p:cNvPr id="164" name="Google Shape;164;p5"/>
            <p:cNvGrpSpPr/>
            <p:nvPr/>
          </p:nvGrpSpPr>
          <p:grpSpPr>
            <a:xfrm>
              <a:off x="2099672" y="4760889"/>
              <a:ext cx="1105788" cy="1058857"/>
              <a:chOff x="4252810" y="2035226"/>
              <a:chExt cx="624951" cy="598394"/>
            </a:xfrm>
          </p:grpSpPr>
          <p:sp>
            <p:nvSpPr>
              <p:cNvPr id="165" name="Google Shape;165;p5"/>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5"/>
            <p:cNvGrpSpPr/>
            <p:nvPr/>
          </p:nvGrpSpPr>
          <p:grpSpPr>
            <a:xfrm>
              <a:off x="867497" y="4760889"/>
              <a:ext cx="1105788" cy="1058857"/>
              <a:chOff x="4252810" y="2035226"/>
              <a:chExt cx="624951" cy="598394"/>
            </a:xfrm>
          </p:grpSpPr>
          <p:sp>
            <p:nvSpPr>
              <p:cNvPr id="208" name="Google Shape;208;p5"/>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 name="Google Shape;250;p5"/>
          <p:cNvGrpSpPr/>
          <p:nvPr/>
        </p:nvGrpSpPr>
        <p:grpSpPr>
          <a:xfrm>
            <a:off x="-902289" y="1083363"/>
            <a:ext cx="1617386" cy="1624770"/>
            <a:chOff x="3992334" y="189904"/>
            <a:chExt cx="1116902" cy="1122001"/>
          </a:xfrm>
        </p:grpSpPr>
        <p:sp>
          <p:nvSpPr>
            <p:cNvPr id="251" name="Google Shape;251;p5"/>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3" name="Google Shape;263;p5"/>
          <p:cNvSpPr txBox="1">
            <a:spLocks noGrp="1"/>
          </p:cNvSpPr>
          <p:nvPr>
            <p:ph type="subTitle" idx="1"/>
          </p:nvPr>
        </p:nvSpPr>
        <p:spPr>
          <a:xfrm>
            <a:off x="4923138" y="2574150"/>
            <a:ext cx="25056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4" name="Google Shape;264;p5"/>
          <p:cNvSpPr txBox="1">
            <a:spLocks noGrp="1"/>
          </p:cNvSpPr>
          <p:nvPr>
            <p:ph type="subTitle" idx="2"/>
          </p:nvPr>
        </p:nvSpPr>
        <p:spPr>
          <a:xfrm>
            <a:off x="1715262" y="2574149"/>
            <a:ext cx="25056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1"/>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5" name="Google Shape;265;p5"/>
          <p:cNvSpPr txBox="1">
            <a:spLocks noGrp="1"/>
          </p:cNvSpPr>
          <p:nvPr>
            <p:ph type="subTitle" idx="3"/>
          </p:nvPr>
        </p:nvSpPr>
        <p:spPr>
          <a:xfrm>
            <a:off x="1715262" y="2000490"/>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aytone One"/>
                <a:ea typeface="Paytone One"/>
                <a:cs typeface="Paytone One"/>
                <a:sym typeface="Paytone One"/>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66" name="Google Shape;266;p5"/>
          <p:cNvSpPr txBox="1">
            <a:spLocks noGrp="1"/>
          </p:cNvSpPr>
          <p:nvPr>
            <p:ph type="subTitle" idx="4"/>
          </p:nvPr>
        </p:nvSpPr>
        <p:spPr>
          <a:xfrm>
            <a:off x="4923137" y="2000490"/>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Paytone One"/>
                <a:ea typeface="Paytone One"/>
                <a:cs typeface="Paytone One"/>
                <a:sym typeface="Paytone One"/>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4"/>
        <p:cNvGrpSpPr/>
        <p:nvPr/>
      </p:nvGrpSpPr>
      <p:grpSpPr>
        <a:xfrm>
          <a:off x="0" y="0"/>
          <a:ext cx="0" cy="0"/>
          <a:chOff x="0" y="0"/>
          <a:chExt cx="0" cy="0"/>
        </a:xfrm>
      </p:grpSpPr>
      <p:sp>
        <p:nvSpPr>
          <p:cNvPr id="325" name="Google Shape;325;p7"/>
          <p:cNvSpPr/>
          <p:nvPr/>
        </p:nvSpPr>
        <p:spPr>
          <a:xfrm rot="10800000">
            <a:off x="8603150" y="0"/>
            <a:ext cx="1105800" cy="1758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6" name="Google Shape;326;p7"/>
          <p:cNvGrpSpPr/>
          <p:nvPr/>
        </p:nvGrpSpPr>
        <p:grpSpPr>
          <a:xfrm>
            <a:off x="3884522" y="4608389"/>
            <a:ext cx="1105788" cy="1058857"/>
            <a:chOff x="4252810" y="2035226"/>
            <a:chExt cx="624951" cy="598394"/>
          </a:xfrm>
        </p:grpSpPr>
        <p:sp>
          <p:nvSpPr>
            <p:cNvPr id="327" name="Google Shape;327;p7"/>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7"/>
          <p:cNvSpPr txBox="1">
            <a:spLocks noGrp="1"/>
          </p:cNvSpPr>
          <p:nvPr>
            <p:ph type="title"/>
          </p:nvPr>
        </p:nvSpPr>
        <p:spPr>
          <a:xfrm>
            <a:off x="720000" y="445025"/>
            <a:ext cx="384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0" name="Google Shape;370;p7"/>
          <p:cNvSpPr txBox="1">
            <a:spLocks noGrp="1"/>
          </p:cNvSpPr>
          <p:nvPr>
            <p:ph type="body" idx="1"/>
          </p:nvPr>
        </p:nvSpPr>
        <p:spPr>
          <a:xfrm>
            <a:off x="720000" y="1611800"/>
            <a:ext cx="3852000" cy="270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b="1">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371" name="Google Shape;371;p7"/>
          <p:cNvSpPr>
            <a:spLocks noGrp="1"/>
          </p:cNvSpPr>
          <p:nvPr>
            <p:ph type="pic" idx="2"/>
          </p:nvPr>
        </p:nvSpPr>
        <p:spPr>
          <a:xfrm>
            <a:off x="5063025" y="535000"/>
            <a:ext cx="3366000" cy="4073400"/>
          </a:xfrm>
          <a:prstGeom prst="round2SameRect">
            <a:avLst>
              <a:gd name="adj1" fmla="val 16667"/>
              <a:gd name="adj2" fmla="val 0"/>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2"/>
        <p:cNvGrpSpPr/>
        <p:nvPr/>
      </p:nvGrpSpPr>
      <p:grpSpPr>
        <a:xfrm>
          <a:off x="0" y="0"/>
          <a:ext cx="0" cy="0"/>
          <a:chOff x="0" y="0"/>
          <a:chExt cx="0" cy="0"/>
        </a:xfrm>
      </p:grpSpPr>
      <p:sp>
        <p:nvSpPr>
          <p:cNvPr id="373" name="Google Shape;373;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4"/>
        <p:cNvGrpSpPr/>
        <p:nvPr/>
      </p:nvGrpSpPr>
      <p:grpSpPr>
        <a:xfrm>
          <a:off x="0" y="0"/>
          <a:ext cx="0" cy="0"/>
          <a:chOff x="0" y="0"/>
          <a:chExt cx="0" cy="0"/>
        </a:xfrm>
      </p:grpSpPr>
      <p:sp>
        <p:nvSpPr>
          <p:cNvPr id="375" name="Google Shape;375;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7"/>
        <p:cNvGrpSpPr/>
        <p:nvPr/>
      </p:nvGrpSpPr>
      <p:grpSpPr>
        <a:xfrm>
          <a:off x="0" y="0"/>
          <a:ext cx="0" cy="0"/>
          <a:chOff x="0" y="0"/>
          <a:chExt cx="0" cy="0"/>
        </a:xfrm>
      </p:grpSpPr>
      <p:sp>
        <p:nvSpPr>
          <p:cNvPr id="378" name="Google Shape;378;p10"/>
          <p:cNvSpPr>
            <a:spLocks noGrp="1"/>
          </p:cNvSpPr>
          <p:nvPr>
            <p:ph type="pic" idx="2"/>
          </p:nvPr>
        </p:nvSpPr>
        <p:spPr>
          <a:xfrm>
            <a:off x="-6875" y="0"/>
            <a:ext cx="9144000" cy="5157300"/>
          </a:xfrm>
          <a:prstGeom prst="rect">
            <a:avLst/>
          </a:prstGeom>
          <a:noFill/>
          <a:ln>
            <a:noFill/>
          </a:ln>
        </p:spPr>
      </p:sp>
      <p:sp>
        <p:nvSpPr>
          <p:cNvPr id="379" name="Google Shape;379;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27"/>
        <p:cNvGrpSpPr/>
        <p:nvPr/>
      </p:nvGrpSpPr>
      <p:grpSpPr>
        <a:xfrm>
          <a:off x="0" y="0"/>
          <a:ext cx="0" cy="0"/>
          <a:chOff x="0" y="0"/>
          <a:chExt cx="0" cy="0"/>
        </a:xfrm>
      </p:grpSpPr>
      <p:grpSp>
        <p:nvGrpSpPr>
          <p:cNvPr id="428" name="Google Shape;428;p13"/>
          <p:cNvGrpSpPr/>
          <p:nvPr/>
        </p:nvGrpSpPr>
        <p:grpSpPr>
          <a:xfrm>
            <a:off x="7428836" y="-1089774"/>
            <a:ext cx="1617386" cy="1624770"/>
            <a:chOff x="3992334" y="189904"/>
            <a:chExt cx="1116902" cy="1122001"/>
          </a:xfrm>
        </p:grpSpPr>
        <p:sp>
          <p:nvSpPr>
            <p:cNvPr id="429" name="Google Shape;429;p13"/>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13"/>
          <p:cNvGrpSpPr/>
          <p:nvPr/>
        </p:nvGrpSpPr>
        <p:grpSpPr>
          <a:xfrm>
            <a:off x="715097" y="4608489"/>
            <a:ext cx="1105788" cy="1058857"/>
            <a:chOff x="4252810" y="2035226"/>
            <a:chExt cx="624951" cy="598394"/>
          </a:xfrm>
        </p:grpSpPr>
        <p:sp>
          <p:nvSpPr>
            <p:cNvPr id="441" name="Google Shape;441;p13"/>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4" name="Google Shape;484;p13"/>
          <p:cNvSpPr txBox="1">
            <a:spLocks noGrp="1"/>
          </p:cNvSpPr>
          <p:nvPr>
            <p:ph type="title" idx="2" hasCustomPrompt="1"/>
          </p:nvPr>
        </p:nvSpPr>
        <p:spPr>
          <a:xfrm>
            <a:off x="1333950" y="1480883"/>
            <a:ext cx="1106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5" name="Google Shape;485;p13"/>
          <p:cNvSpPr txBox="1">
            <a:spLocks noGrp="1"/>
          </p:cNvSpPr>
          <p:nvPr>
            <p:ph type="title" idx="3" hasCustomPrompt="1"/>
          </p:nvPr>
        </p:nvSpPr>
        <p:spPr>
          <a:xfrm>
            <a:off x="1333950" y="2914291"/>
            <a:ext cx="1106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6" name="Google Shape;486;p13"/>
          <p:cNvSpPr txBox="1">
            <a:spLocks noGrp="1"/>
          </p:cNvSpPr>
          <p:nvPr>
            <p:ph type="title" idx="4" hasCustomPrompt="1"/>
          </p:nvPr>
        </p:nvSpPr>
        <p:spPr>
          <a:xfrm>
            <a:off x="4018800" y="1480883"/>
            <a:ext cx="1106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7" name="Google Shape;487;p13"/>
          <p:cNvSpPr txBox="1">
            <a:spLocks noGrp="1"/>
          </p:cNvSpPr>
          <p:nvPr>
            <p:ph type="title" idx="5" hasCustomPrompt="1"/>
          </p:nvPr>
        </p:nvSpPr>
        <p:spPr>
          <a:xfrm>
            <a:off x="4018800" y="2914291"/>
            <a:ext cx="1106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8" name="Google Shape;488;p13"/>
          <p:cNvSpPr txBox="1">
            <a:spLocks noGrp="1"/>
          </p:cNvSpPr>
          <p:nvPr>
            <p:ph type="title" idx="6" hasCustomPrompt="1"/>
          </p:nvPr>
        </p:nvSpPr>
        <p:spPr>
          <a:xfrm>
            <a:off x="6708543" y="1480883"/>
            <a:ext cx="1106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9" name="Google Shape;489;p13"/>
          <p:cNvSpPr txBox="1">
            <a:spLocks noGrp="1"/>
          </p:cNvSpPr>
          <p:nvPr>
            <p:ph type="title" idx="7" hasCustomPrompt="1"/>
          </p:nvPr>
        </p:nvSpPr>
        <p:spPr>
          <a:xfrm>
            <a:off x="6708543" y="2914291"/>
            <a:ext cx="1106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0" name="Google Shape;490;p13"/>
          <p:cNvSpPr txBox="1">
            <a:spLocks noGrp="1"/>
          </p:cNvSpPr>
          <p:nvPr>
            <p:ph type="subTitle" idx="1"/>
          </p:nvPr>
        </p:nvSpPr>
        <p:spPr>
          <a:xfrm>
            <a:off x="720000" y="2056575"/>
            <a:ext cx="2334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91" name="Google Shape;491;p13"/>
          <p:cNvSpPr txBox="1">
            <a:spLocks noGrp="1"/>
          </p:cNvSpPr>
          <p:nvPr>
            <p:ph type="subTitle" idx="8"/>
          </p:nvPr>
        </p:nvSpPr>
        <p:spPr>
          <a:xfrm>
            <a:off x="3404850" y="2056575"/>
            <a:ext cx="2334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92" name="Google Shape;492;p13"/>
          <p:cNvSpPr txBox="1">
            <a:spLocks noGrp="1"/>
          </p:cNvSpPr>
          <p:nvPr>
            <p:ph type="subTitle" idx="9"/>
          </p:nvPr>
        </p:nvSpPr>
        <p:spPr>
          <a:xfrm>
            <a:off x="6094593" y="2056575"/>
            <a:ext cx="2334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93" name="Google Shape;493;p13"/>
          <p:cNvSpPr txBox="1">
            <a:spLocks noGrp="1"/>
          </p:cNvSpPr>
          <p:nvPr>
            <p:ph type="subTitle" idx="13"/>
          </p:nvPr>
        </p:nvSpPr>
        <p:spPr>
          <a:xfrm>
            <a:off x="720000" y="3490050"/>
            <a:ext cx="2334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94" name="Google Shape;494;p13"/>
          <p:cNvSpPr txBox="1">
            <a:spLocks noGrp="1"/>
          </p:cNvSpPr>
          <p:nvPr>
            <p:ph type="subTitle" idx="14"/>
          </p:nvPr>
        </p:nvSpPr>
        <p:spPr>
          <a:xfrm>
            <a:off x="3404850" y="3490050"/>
            <a:ext cx="2334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95" name="Google Shape;495;p13"/>
          <p:cNvSpPr txBox="1">
            <a:spLocks noGrp="1"/>
          </p:cNvSpPr>
          <p:nvPr>
            <p:ph type="subTitle" idx="15"/>
          </p:nvPr>
        </p:nvSpPr>
        <p:spPr>
          <a:xfrm>
            <a:off x="6094593" y="3490050"/>
            <a:ext cx="2334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700"/>
        <p:cNvGrpSpPr/>
        <p:nvPr/>
      </p:nvGrpSpPr>
      <p:grpSpPr>
        <a:xfrm>
          <a:off x="0" y="0"/>
          <a:ext cx="0" cy="0"/>
          <a:chOff x="0" y="0"/>
          <a:chExt cx="0" cy="0"/>
        </a:xfrm>
      </p:grpSpPr>
      <p:grpSp>
        <p:nvGrpSpPr>
          <p:cNvPr id="701" name="Google Shape;701;p17"/>
          <p:cNvGrpSpPr/>
          <p:nvPr/>
        </p:nvGrpSpPr>
        <p:grpSpPr>
          <a:xfrm>
            <a:off x="5599111" y="-1089774"/>
            <a:ext cx="1617386" cy="1624770"/>
            <a:chOff x="3992334" y="189904"/>
            <a:chExt cx="1116902" cy="1122001"/>
          </a:xfrm>
        </p:grpSpPr>
        <p:sp>
          <p:nvSpPr>
            <p:cNvPr id="702" name="Google Shape;702;p17"/>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7"/>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7"/>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17"/>
          <p:cNvSpPr txBox="1">
            <a:spLocks noGrp="1"/>
          </p:cNvSpPr>
          <p:nvPr>
            <p:ph type="title"/>
          </p:nvPr>
        </p:nvSpPr>
        <p:spPr>
          <a:xfrm>
            <a:off x="718843" y="445025"/>
            <a:ext cx="588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4" name="Google Shape;714;p17"/>
          <p:cNvSpPr txBox="1">
            <a:spLocks noGrp="1"/>
          </p:cNvSpPr>
          <p:nvPr>
            <p:ph type="subTitle" idx="1"/>
          </p:nvPr>
        </p:nvSpPr>
        <p:spPr>
          <a:xfrm>
            <a:off x="715100" y="1137548"/>
            <a:ext cx="5884800" cy="9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b="1"/>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715" name="Google Shape;715;p17"/>
          <p:cNvSpPr txBox="1">
            <a:spLocks noGrp="1"/>
          </p:cNvSpPr>
          <p:nvPr>
            <p:ph type="subTitle" idx="2"/>
          </p:nvPr>
        </p:nvSpPr>
        <p:spPr>
          <a:xfrm>
            <a:off x="715100" y="2135045"/>
            <a:ext cx="5884800" cy="14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b="1"/>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716" name="Google Shape;716;p17"/>
          <p:cNvSpPr txBox="1">
            <a:spLocks noGrp="1"/>
          </p:cNvSpPr>
          <p:nvPr>
            <p:ph type="subTitle" idx="3"/>
          </p:nvPr>
        </p:nvSpPr>
        <p:spPr>
          <a:xfrm>
            <a:off x="715100" y="3611150"/>
            <a:ext cx="5884800" cy="9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b="1"/>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abin"/>
              <a:buNone/>
              <a:defRPr sz="3000" b="1">
                <a:solidFill>
                  <a:schemeClr val="dk1"/>
                </a:solidFill>
                <a:latin typeface="Cabin"/>
                <a:ea typeface="Cabin"/>
                <a:cs typeface="Cabin"/>
                <a:sym typeface="Cabin"/>
              </a:defRPr>
            </a:lvl1pPr>
            <a:lvl2pPr lvl="1"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1pPr>
            <a:lvl2pPr marL="914400" lvl="1"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2pPr>
            <a:lvl3pPr marL="1371600" lvl="2"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3pPr>
            <a:lvl4pPr marL="1828800" lvl="3"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4pPr>
            <a:lvl5pPr marL="2286000" lvl="4"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5pPr>
            <a:lvl6pPr marL="2743200" lvl="5"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6pPr>
            <a:lvl7pPr marL="3200400" lvl="6"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7pPr>
            <a:lvl8pPr marL="3657600" lvl="7"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8pPr>
            <a:lvl9pPr marL="4114800" lvl="8" indent="-304800">
              <a:lnSpc>
                <a:spcPct val="100000"/>
              </a:lnSpc>
              <a:spcBef>
                <a:spcPts val="0"/>
              </a:spcBef>
              <a:spcAft>
                <a:spcPts val="0"/>
              </a:spcAft>
              <a:buClr>
                <a:schemeClr val="dk1"/>
              </a:buClr>
              <a:buSzPts val="1200"/>
              <a:buFont typeface="Nanum Gothic"/>
              <a:buChar char="■"/>
              <a:defRPr sz="1200">
                <a:solidFill>
                  <a:schemeClr val="dk1"/>
                </a:solidFill>
                <a:latin typeface="Nanum Gothic"/>
                <a:ea typeface="Nanum Gothic"/>
                <a:cs typeface="Nanum Gothic"/>
                <a:sym typeface="Nanum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8" r:id="rId7"/>
    <p:sldLayoutId id="2147483659" r:id="rId8"/>
    <p:sldLayoutId id="2147483663" r:id="rId9"/>
    <p:sldLayoutId id="2147483664" r:id="rId10"/>
    <p:sldLayoutId id="2147483665" r:id="rId11"/>
    <p:sldLayoutId id="2147483666" r:id="rId12"/>
    <p:sldLayoutId id="2147483668" r:id="rId13"/>
    <p:sldLayoutId id="2147483669" r:id="rId14"/>
    <p:sldLayoutId id="2147483670"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16.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a:extLst>
              <a:ext uri="{FF2B5EF4-FFF2-40B4-BE49-F238E27FC236}">
                <a16:creationId xmlns:a16="http://schemas.microsoft.com/office/drawing/2014/main" id="{DFD61ABD-7F20-4E02-93B8-BAE4C9A055D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22" name="Object 21" hidden="1">
                        <a:extLst>
                          <a:ext uri="{FF2B5EF4-FFF2-40B4-BE49-F238E27FC236}">
                            <a16:creationId xmlns:a16="http://schemas.microsoft.com/office/drawing/2014/main" id="{DFD61ABD-7F20-4E02-93B8-BAE4C9A055D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64" name="Picture 63">
            <a:extLst>
              <a:ext uri="{FF2B5EF4-FFF2-40B4-BE49-F238E27FC236}">
                <a16:creationId xmlns:a16="http://schemas.microsoft.com/office/drawing/2014/main" id="{2C6C3893-1A0B-4622-9B25-1D1D87FFF7D9}"/>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7428" r="13253" b="13253"/>
          <a:stretch/>
        </p:blipFill>
        <p:spPr>
          <a:xfrm>
            <a:off x="-2566" y="0"/>
            <a:ext cx="9144000" cy="5143500"/>
          </a:xfrm>
          <a:prstGeom prst="rect">
            <a:avLst/>
          </a:prstGeom>
        </p:spPr>
      </p:pic>
      <p:sp>
        <p:nvSpPr>
          <p:cNvPr id="25" name="Rectangle 24">
            <a:extLst>
              <a:ext uri="{FF2B5EF4-FFF2-40B4-BE49-F238E27FC236}">
                <a16:creationId xmlns:a16="http://schemas.microsoft.com/office/drawing/2014/main" id="{C7447C66-AE9B-46CF-8894-67E0E5F1D586}"/>
              </a:ext>
            </a:extLst>
          </p:cNvPr>
          <p:cNvSpPr/>
          <p:nvPr/>
        </p:nvSpPr>
        <p:spPr>
          <a:xfrm>
            <a:off x="-62594" y="0"/>
            <a:ext cx="9144000" cy="5143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TextBox 3">
            <a:extLst>
              <a:ext uri="{FF2B5EF4-FFF2-40B4-BE49-F238E27FC236}">
                <a16:creationId xmlns:a16="http://schemas.microsoft.com/office/drawing/2014/main" id="{BB4C435E-336D-4E87-93DB-F79F5DB92A88}"/>
              </a:ext>
            </a:extLst>
          </p:cNvPr>
          <p:cNvSpPr txBox="1"/>
          <p:nvPr/>
        </p:nvSpPr>
        <p:spPr>
          <a:xfrm>
            <a:off x="1074963" y="777457"/>
            <a:ext cx="6868886" cy="3262432"/>
          </a:xfrm>
          <a:prstGeom prst="rect">
            <a:avLst/>
          </a:prstGeom>
          <a:noFill/>
        </p:spPr>
        <p:txBody>
          <a:bodyPr wrap="square" rtlCol="0">
            <a:spAutoFit/>
          </a:bodyPr>
          <a:lstStyle/>
          <a:p>
            <a:pPr algn="ctr"/>
            <a:r>
              <a:rPr lang="en-US" sz="4400" dirty="0">
                <a:solidFill>
                  <a:schemeClr val="bg1"/>
                </a:solidFill>
                <a:latin typeface="+mj-lt"/>
              </a:rPr>
              <a:t>Deep Learning-Based </a:t>
            </a:r>
          </a:p>
          <a:p>
            <a:pPr algn="ctr"/>
            <a:r>
              <a:rPr lang="en-US" sz="4400" dirty="0">
                <a:solidFill>
                  <a:schemeClr val="bg1"/>
                </a:solidFill>
                <a:latin typeface="+mj-lt"/>
              </a:rPr>
              <a:t>Eye Tracking Analysis</a:t>
            </a:r>
          </a:p>
          <a:p>
            <a:pPr algn="ctr"/>
            <a:r>
              <a:rPr lang="en-US" sz="4400" dirty="0">
                <a:solidFill>
                  <a:schemeClr val="bg1"/>
                </a:solidFill>
                <a:latin typeface="+mj-lt"/>
              </a:rPr>
              <a:t>for Autism Spectrum Disorder</a:t>
            </a:r>
          </a:p>
          <a:p>
            <a:pPr algn="ctr"/>
            <a:endParaRPr lang="en-US" sz="3000"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65" name="Slide Number Placeholder 64">
            <a:extLst>
              <a:ext uri="{FF2B5EF4-FFF2-40B4-BE49-F238E27FC236}">
                <a16:creationId xmlns:a16="http://schemas.microsoft.com/office/drawing/2014/main" id="{604E5502-52F3-47EB-AA69-1E6A0121DBFC}"/>
              </a:ext>
            </a:extLst>
          </p:cNvPr>
          <p:cNvSpPr>
            <a:spLocks noGrp="1"/>
          </p:cNvSpPr>
          <p:nvPr>
            <p:ph type="sldNum" sz="quarter" idx="4"/>
          </p:nvPr>
        </p:nvSpPr>
        <p:spPr/>
        <p:txBody>
          <a:bodyPr/>
          <a:lstStyle/>
          <a:p>
            <a:fld id="{8F980692-5CF5-4477-9CC7-CF761597EE5F}" type="slidenum">
              <a:rPr lang="en-US" smtClean="0"/>
              <a:pPr/>
              <a:t>1</a:t>
            </a:fld>
            <a:endParaRPr lang="en-US"/>
          </a:p>
        </p:txBody>
      </p:sp>
    </p:spTree>
    <p:extLst>
      <p:ext uri="{BB962C8B-B14F-4D97-AF65-F5344CB8AC3E}">
        <p14:creationId xmlns:p14="http://schemas.microsoft.com/office/powerpoint/2010/main" val="301766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CBEA-0BCA-2619-1206-CCE53901AA1C}"/>
              </a:ext>
            </a:extLst>
          </p:cNvPr>
          <p:cNvSpPr>
            <a:spLocks noGrp="1"/>
          </p:cNvSpPr>
          <p:nvPr>
            <p:ph type="title"/>
          </p:nvPr>
        </p:nvSpPr>
        <p:spPr/>
        <p:txBody>
          <a:bodyPr/>
          <a:lstStyle/>
          <a:p>
            <a:r>
              <a:rPr lang="en-US" dirty="0"/>
              <a:t>Preliminary Analysis</a:t>
            </a:r>
            <a:br>
              <a:rPr lang="en-US" dirty="0"/>
            </a:br>
            <a:r>
              <a:rPr lang="en-US" sz="1800" dirty="0"/>
              <a:t>- Metadata</a:t>
            </a:r>
            <a:endParaRPr lang="en-US" dirty="0"/>
          </a:p>
        </p:txBody>
      </p:sp>
      <p:sp>
        <p:nvSpPr>
          <p:cNvPr id="3" name="Text Placeholder 2">
            <a:extLst>
              <a:ext uri="{FF2B5EF4-FFF2-40B4-BE49-F238E27FC236}">
                <a16:creationId xmlns:a16="http://schemas.microsoft.com/office/drawing/2014/main" id="{38EA004F-499D-0043-B1EB-ADBBC074E30B}"/>
              </a:ext>
            </a:extLst>
          </p:cNvPr>
          <p:cNvSpPr>
            <a:spLocks noGrp="1"/>
          </p:cNvSpPr>
          <p:nvPr>
            <p:ph type="body" idx="1"/>
          </p:nvPr>
        </p:nvSpPr>
        <p:spPr>
          <a:xfrm>
            <a:off x="5504688" y="1091557"/>
            <a:ext cx="3456432" cy="2503170"/>
          </a:xfrm>
        </p:spPr>
        <p:txBody>
          <a:bodyPr/>
          <a:lstStyle/>
          <a:p>
            <a:r>
              <a:rPr lang="en-US" dirty="0"/>
              <a:t>Data was collected from 59 participants, consisting of 38 males and 21 females, with ages ranging from 2.7 to 12.9 years old. Of these participants, 30 were classified as typically developing (TD) and 29 as having Autism Spectrum Disorder (ASD).</a:t>
            </a:r>
          </a:p>
          <a:p>
            <a:pPr marL="139700" indent="0">
              <a:buNone/>
            </a:pPr>
            <a:endParaRPr lang="en-US" dirty="0"/>
          </a:p>
          <a:p>
            <a:r>
              <a:rPr lang="en-US" dirty="0"/>
              <a:t>The mean age of the participants was 7.88 years, with a standard deviation of 2.79. The CARS (Childhood Autism Rating Scale) scores for the ASD group ranged from 17 to 45, with a mean of 32.97 and a standard deviation of 6.55.</a:t>
            </a:r>
          </a:p>
          <a:p>
            <a:endParaRPr lang="en-US" dirty="0"/>
          </a:p>
        </p:txBody>
      </p:sp>
      <p:pic>
        <p:nvPicPr>
          <p:cNvPr id="8" name="Picture 7">
            <a:extLst>
              <a:ext uri="{FF2B5EF4-FFF2-40B4-BE49-F238E27FC236}">
                <a16:creationId xmlns:a16="http://schemas.microsoft.com/office/drawing/2014/main" id="{B60DCB4E-B434-80B7-4E26-DFE325C8C1E4}"/>
              </a:ext>
            </a:extLst>
          </p:cNvPr>
          <p:cNvPicPr>
            <a:picLocks noChangeAspect="1"/>
          </p:cNvPicPr>
          <p:nvPr/>
        </p:nvPicPr>
        <p:blipFill>
          <a:blip r:embed="rId2"/>
          <a:stretch>
            <a:fillRect/>
          </a:stretch>
        </p:blipFill>
        <p:spPr>
          <a:xfrm>
            <a:off x="0" y="1548773"/>
            <a:ext cx="5671865" cy="2503170"/>
          </a:xfrm>
          <a:prstGeom prst="rect">
            <a:avLst/>
          </a:prstGeom>
        </p:spPr>
      </p:pic>
    </p:spTree>
    <p:extLst>
      <p:ext uri="{BB962C8B-B14F-4D97-AF65-F5344CB8AC3E}">
        <p14:creationId xmlns:p14="http://schemas.microsoft.com/office/powerpoint/2010/main" val="306344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CBEA-0BCA-2619-1206-CCE53901AA1C}"/>
              </a:ext>
            </a:extLst>
          </p:cNvPr>
          <p:cNvSpPr>
            <a:spLocks noGrp="1"/>
          </p:cNvSpPr>
          <p:nvPr>
            <p:ph type="title"/>
          </p:nvPr>
        </p:nvSpPr>
        <p:spPr>
          <a:xfrm>
            <a:off x="86880" y="207281"/>
            <a:ext cx="3849600" cy="572700"/>
          </a:xfrm>
        </p:spPr>
        <p:txBody>
          <a:bodyPr/>
          <a:lstStyle/>
          <a:p>
            <a:r>
              <a:rPr lang="en-US" dirty="0"/>
              <a:t>Preliminary Analysis</a:t>
            </a:r>
            <a:br>
              <a:rPr lang="en-US" dirty="0"/>
            </a:br>
            <a:r>
              <a:rPr lang="en-US" sz="1800" dirty="0"/>
              <a:t>- Preprocessing</a:t>
            </a:r>
            <a:endParaRPr lang="en-US" dirty="0"/>
          </a:p>
        </p:txBody>
      </p:sp>
      <p:sp>
        <p:nvSpPr>
          <p:cNvPr id="3" name="Text Placeholder 2">
            <a:extLst>
              <a:ext uri="{FF2B5EF4-FFF2-40B4-BE49-F238E27FC236}">
                <a16:creationId xmlns:a16="http://schemas.microsoft.com/office/drawing/2014/main" id="{38EA004F-499D-0043-B1EB-ADBBC074E30B}"/>
              </a:ext>
            </a:extLst>
          </p:cNvPr>
          <p:cNvSpPr>
            <a:spLocks noGrp="1"/>
          </p:cNvSpPr>
          <p:nvPr>
            <p:ph type="body" idx="1"/>
          </p:nvPr>
        </p:nvSpPr>
        <p:spPr>
          <a:xfrm>
            <a:off x="0" y="1420749"/>
            <a:ext cx="4078224" cy="2035683"/>
          </a:xfrm>
        </p:spPr>
        <p:txBody>
          <a:bodyPr/>
          <a:lstStyle/>
          <a:p>
            <a:pPr marL="139700" indent="0">
              <a:buNone/>
            </a:pPr>
            <a:r>
              <a:rPr lang="en-US" sz="1050" dirty="0">
                <a:latin typeface="Helvetica" pitchFamily="2" charset="0"/>
              </a:rPr>
              <a:t>D</a:t>
            </a:r>
            <a:r>
              <a:rPr lang="en-US" sz="1050" dirty="0">
                <a:effectLst/>
                <a:latin typeface="Helvetica" pitchFamily="2" charset="0"/>
              </a:rPr>
              <a:t>ataset divided into three subsets based on participant groups. </a:t>
            </a:r>
          </a:p>
          <a:p>
            <a:pPr marL="139700" indent="0">
              <a:buNone/>
            </a:pPr>
            <a:endParaRPr lang="en-US" sz="1050" dirty="0">
              <a:latin typeface="Helvetica" pitchFamily="2" charset="0"/>
            </a:endParaRPr>
          </a:p>
          <a:p>
            <a:r>
              <a:rPr lang="en-US" sz="1050" dirty="0">
                <a:effectLst/>
                <a:latin typeface="Helvetica" pitchFamily="2" charset="0"/>
              </a:rPr>
              <a:t>The first subset: participants with IDs ranging from 1 to 29, representing individuals with Autism Spectrum Disorder (ASD).</a:t>
            </a:r>
          </a:p>
          <a:p>
            <a:pPr marL="139700" indent="0">
              <a:buNone/>
            </a:pPr>
            <a:endParaRPr lang="en-US" sz="1050" dirty="0">
              <a:effectLst/>
              <a:latin typeface="Helvetica" pitchFamily="2" charset="0"/>
            </a:endParaRPr>
          </a:p>
          <a:p>
            <a:r>
              <a:rPr lang="en-US" sz="1050" dirty="0">
                <a:effectLst/>
                <a:latin typeface="Helvetica" pitchFamily="2" charset="0"/>
              </a:rPr>
              <a:t>The second subset, participants with IDs ranging from 30 to 59, representing typically developing (TD) individuals (Neurotypical) </a:t>
            </a:r>
          </a:p>
          <a:p>
            <a:pPr marL="139700" indent="0">
              <a:buNone/>
            </a:pPr>
            <a:endParaRPr lang="en-US" sz="1050" dirty="0">
              <a:latin typeface="Helvetica" pitchFamily="2" charset="0"/>
            </a:endParaRPr>
          </a:p>
          <a:p>
            <a:r>
              <a:rPr lang="en-US" sz="1050" dirty="0">
                <a:effectLst/>
                <a:latin typeface="Helvetica" pitchFamily="2" charset="0"/>
              </a:rPr>
              <a:t>The third subset, contained data from participants labeled as ’Unidentified(Pos)’, whose group classification was unspecified</a:t>
            </a:r>
            <a:r>
              <a:rPr lang="en-US" dirty="0">
                <a:effectLst/>
                <a:latin typeface="Helvetica" pitchFamily="2" charset="0"/>
              </a:rPr>
              <a:t>.</a:t>
            </a:r>
          </a:p>
          <a:p>
            <a:endParaRPr lang="en-US" dirty="0"/>
          </a:p>
        </p:txBody>
      </p:sp>
      <p:sp>
        <p:nvSpPr>
          <p:cNvPr id="4" name="TextBox 3">
            <a:extLst>
              <a:ext uri="{FF2B5EF4-FFF2-40B4-BE49-F238E27FC236}">
                <a16:creationId xmlns:a16="http://schemas.microsoft.com/office/drawing/2014/main" id="{CE9A658A-9616-85B5-DF17-6EC7AB0F63F7}"/>
              </a:ext>
            </a:extLst>
          </p:cNvPr>
          <p:cNvSpPr txBox="1"/>
          <p:nvPr/>
        </p:nvSpPr>
        <p:spPr>
          <a:xfrm>
            <a:off x="4251960" y="1019698"/>
            <a:ext cx="4489728" cy="3647152"/>
          </a:xfrm>
          <a:prstGeom prst="rect">
            <a:avLst/>
          </a:prstGeom>
          <a:noFill/>
        </p:spPr>
        <p:txBody>
          <a:bodyPr wrap="square" rtlCol="0">
            <a:spAutoFit/>
          </a:bodyPr>
          <a:lstStyle/>
          <a:p>
            <a:r>
              <a:rPr lang="en-US" sz="1100" dirty="0" err="1">
                <a:effectLst/>
                <a:latin typeface="Consolas" panose="020B0609020204030204" pitchFamily="49" charset="0"/>
                <a:cs typeface="Consolas" panose="020B0609020204030204" pitchFamily="49" charset="0"/>
              </a:rPr>
              <a:t>X_train</a:t>
            </a:r>
            <a:r>
              <a:rPr lang="en-US" sz="1100" dirty="0">
                <a:effectLst/>
                <a:latin typeface="Consolas" panose="020B0609020204030204" pitchFamily="49" charset="0"/>
                <a:cs typeface="Consolas" panose="020B0609020204030204" pitchFamily="49" charset="0"/>
              </a:rPr>
              <a:t> shape: (330793, 14), </a:t>
            </a:r>
            <a:r>
              <a:rPr lang="en-US" sz="1100" dirty="0" err="1">
                <a:effectLst/>
                <a:latin typeface="Consolas" panose="020B0609020204030204" pitchFamily="49" charset="0"/>
                <a:cs typeface="Consolas" panose="020B0609020204030204" pitchFamily="49" charset="0"/>
              </a:rPr>
              <a:t>y_train</a:t>
            </a:r>
            <a:r>
              <a:rPr lang="en-US" sz="1100" dirty="0">
                <a:effectLst/>
                <a:latin typeface="Consolas" panose="020B0609020204030204" pitchFamily="49" charset="0"/>
                <a:cs typeface="Consolas" panose="020B0609020204030204" pitchFamily="49" charset="0"/>
              </a:rPr>
              <a:t> shape: (330793,)</a:t>
            </a:r>
          </a:p>
          <a:p>
            <a:r>
              <a:rPr lang="en-US" sz="1100" dirty="0" err="1">
                <a:effectLst/>
                <a:latin typeface="Consolas" panose="020B0609020204030204" pitchFamily="49" charset="0"/>
                <a:cs typeface="Consolas" panose="020B0609020204030204" pitchFamily="49" charset="0"/>
              </a:rPr>
              <a:t>X_val</a:t>
            </a:r>
            <a:r>
              <a:rPr lang="en-US" sz="1100" dirty="0">
                <a:effectLst/>
                <a:latin typeface="Consolas" panose="020B0609020204030204" pitchFamily="49" charset="0"/>
                <a:cs typeface="Consolas" panose="020B0609020204030204" pitchFamily="49" charset="0"/>
              </a:rPr>
              <a:t> shape: (82699, 14), </a:t>
            </a:r>
            <a:r>
              <a:rPr lang="en-US" sz="1100" dirty="0" err="1">
                <a:effectLst/>
                <a:latin typeface="Consolas" panose="020B0609020204030204" pitchFamily="49" charset="0"/>
                <a:cs typeface="Consolas" panose="020B0609020204030204" pitchFamily="49" charset="0"/>
              </a:rPr>
              <a:t>y_val</a:t>
            </a:r>
            <a:r>
              <a:rPr lang="en-US" sz="1100" dirty="0">
                <a:effectLst/>
                <a:latin typeface="Consolas" panose="020B0609020204030204" pitchFamily="49" charset="0"/>
                <a:cs typeface="Consolas" panose="020B0609020204030204" pitchFamily="49" charset="0"/>
              </a:rPr>
              <a:t> shape: (82699,)</a:t>
            </a:r>
          </a:p>
          <a:p>
            <a:r>
              <a:rPr lang="en-US" sz="1100" dirty="0">
                <a:effectLst/>
                <a:latin typeface="Consolas" panose="020B0609020204030204" pitchFamily="49" charset="0"/>
                <a:cs typeface="Consolas" panose="020B0609020204030204" pitchFamily="49" charset="0"/>
              </a:rPr>
              <a:t>Mapping of numeric labels to original labels:</a:t>
            </a:r>
          </a:p>
          <a:p>
            <a:r>
              <a:rPr lang="en-US" sz="1100" dirty="0">
                <a:effectLst/>
                <a:latin typeface="Consolas" panose="020B0609020204030204" pitchFamily="49" charset="0"/>
                <a:cs typeface="Consolas" panose="020B0609020204030204" pitchFamily="49" charset="0"/>
              </a:rPr>
              <a:t>Numeric Label: 0, Original Label: 0</a:t>
            </a:r>
          </a:p>
          <a:p>
            <a:r>
              <a:rPr lang="en-US" sz="1100" dirty="0">
                <a:effectLst/>
                <a:latin typeface="Consolas" panose="020B0609020204030204" pitchFamily="49" charset="0"/>
                <a:cs typeface="Consolas" panose="020B0609020204030204" pitchFamily="49" charset="0"/>
              </a:rPr>
              <a:t>Numeric Label: 1, Original Label: 1</a:t>
            </a:r>
          </a:p>
          <a:p>
            <a:r>
              <a:rPr lang="en-US" sz="1100" dirty="0">
                <a:effectLst/>
                <a:latin typeface="Consolas" panose="020B0609020204030204" pitchFamily="49" charset="0"/>
                <a:cs typeface="Consolas" panose="020B0609020204030204" pitchFamily="49" charset="0"/>
              </a:rPr>
              <a:t>Number of classes: 2</a:t>
            </a:r>
          </a:p>
          <a:p>
            <a:endParaRPr lang="en-US" sz="1100" dirty="0">
              <a:latin typeface="Consolas" panose="020B0609020204030204" pitchFamily="49" charset="0"/>
              <a:cs typeface="Consolas" panose="020B0609020204030204" pitchFamily="49" charset="0"/>
            </a:endParaRPr>
          </a:p>
          <a:p>
            <a:r>
              <a:rPr lang="en-US" sz="1100" b="1" dirty="0">
                <a:effectLst/>
                <a:latin typeface="Helvetica" pitchFamily="2" charset="0"/>
              </a:rPr>
              <a:t>The </a:t>
            </a:r>
            <a:r>
              <a:rPr lang="en-US" sz="1100" b="1" dirty="0" err="1">
                <a:effectLst/>
                <a:latin typeface="Helvetica" pitchFamily="2" charset="0"/>
              </a:rPr>
              <a:t>RandomOverSampler</a:t>
            </a:r>
            <a:r>
              <a:rPr lang="en-US" sz="1100" b="1" dirty="0">
                <a:effectLst/>
                <a:latin typeface="Helvetica" pitchFamily="2" charset="0"/>
              </a:rPr>
              <a:t> is used to create a balanced dataset by randomly duplicating samples from the minority class until it matches the number of samples in the majority class.</a:t>
            </a:r>
          </a:p>
          <a:p>
            <a:endParaRPr lang="en-US" sz="1100" dirty="0">
              <a:effectLst/>
              <a:latin typeface="Helvetica" pitchFamily="2" charset="0"/>
            </a:endParaRPr>
          </a:p>
          <a:p>
            <a:r>
              <a:rPr lang="en-US" sz="1100" b="1" dirty="0">
                <a:effectLst/>
                <a:latin typeface="Consolas" panose="020B0609020204030204" pitchFamily="49" charset="0"/>
                <a:cs typeface="Consolas" panose="020B0609020204030204" pitchFamily="49" charset="0"/>
              </a:rPr>
              <a:t>Before Class Distribution:</a:t>
            </a:r>
          </a:p>
          <a:p>
            <a:r>
              <a:rPr lang="en-US" sz="1100" dirty="0">
                <a:effectLst/>
                <a:latin typeface="Consolas" panose="020B0609020204030204" pitchFamily="49" charset="0"/>
                <a:cs typeface="Consolas" panose="020B0609020204030204" pitchFamily="49" charset="0"/>
              </a:rPr>
              <a:t>Other 1839451</a:t>
            </a:r>
          </a:p>
          <a:p>
            <a:r>
              <a:rPr lang="en-US" sz="1100" dirty="0">
                <a:effectLst/>
                <a:latin typeface="Consolas" panose="020B0609020204030204" pitchFamily="49" charset="0"/>
                <a:cs typeface="Consolas" panose="020B0609020204030204" pitchFamily="49" charset="0"/>
              </a:rPr>
              <a:t>Neurotypical 225675</a:t>
            </a:r>
          </a:p>
          <a:p>
            <a:r>
              <a:rPr lang="en-US" sz="1100" dirty="0">
                <a:effectLst/>
                <a:latin typeface="Consolas" panose="020B0609020204030204" pitchFamily="49" charset="0"/>
                <a:cs typeface="Consolas" panose="020B0609020204030204" pitchFamily="49" charset="0"/>
              </a:rPr>
              <a:t>ASD 187817</a:t>
            </a:r>
          </a:p>
          <a:p>
            <a:r>
              <a:rPr lang="en-US" sz="1100" dirty="0">
                <a:effectLst/>
                <a:latin typeface="Consolas" panose="020B0609020204030204" pitchFamily="49" charset="0"/>
                <a:cs typeface="Consolas" panose="020B0609020204030204" pitchFamily="49" charset="0"/>
              </a:rPr>
              <a:t>Name: Participant Group, </a:t>
            </a:r>
            <a:r>
              <a:rPr lang="en-US" sz="1100" dirty="0" err="1">
                <a:effectLst/>
                <a:latin typeface="Consolas" panose="020B0609020204030204" pitchFamily="49" charset="0"/>
                <a:cs typeface="Consolas" panose="020B0609020204030204" pitchFamily="49" charset="0"/>
              </a:rPr>
              <a:t>dtype</a:t>
            </a:r>
            <a:r>
              <a:rPr lang="en-US" sz="1100" dirty="0">
                <a:effectLst/>
                <a:latin typeface="Consolas" panose="020B0609020204030204" pitchFamily="49" charset="0"/>
                <a:cs typeface="Consolas" panose="020B0609020204030204" pitchFamily="49" charset="0"/>
              </a:rPr>
              <a:t>: int64</a:t>
            </a:r>
          </a:p>
          <a:p>
            <a:r>
              <a:rPr lang="en-US" sz="1100" b="1" dirty="0">
                <a:effectLst/>
                <a:latin typeface="Consolas" panose="020B0609020204030204" pitchFamily="49" charset="0"/>
                <a:cs typeface="Consolas" panose="020B0609020204030204" pitchFamily="49" charset="0"/>
              </a:rPr>
              <a:t>After Class Distribution:</a:t>
            </a:r>
          </a:p>
          <a:p>
            <a:r>
              <a:rPr lang="en-US" sz="1100" dirty="0">
                <a:effectLst/>
                <a:latin typeface="Consolas" panose="020B0609020204030204" pitchFamily="49" charset="0"/>
                <a:cs typeface="Consolas" panose="020B0609020204030204" pitchFamily="49" charset="0"/>
              </a:rPr>
              <a:t>Balanced Class Distribution (filtering only ASD </a:t>
            </a:r>
            <a:r>
              <a:rPr lang="en-US" sz="1100" dirty="0" err="1">
                <a:effectLst/>
                <a:latin typeface="Consolas" panose="020B0609020204030204" pitchFamily="49" charset="0"/>
                <a:cs typeface="Consolas" panose="020B0609020204030204" pitchFamily="49" charset="0"/>
              </a:rPr>
              <a:t>Ä</a:t>
            </a:r>
            <a:r>
              <a:rPr lang="en-US" sz="1100" dirty="0">
                <a:effectLst/>
                <a:latin typeface="Consolas" panose="020B0609020204030204" pitchFamily="49" charset="0"/>
                <a:cs typeface="Consolas" panose="020B0609020204030204" pitchFamily="49" charset="0"/>
              </a:rPr>
              <a:t>&amp; NT):</a:t>
            </a:r>
          </a:p>
          <a:p>
            <a:r>
              <a:rPr lang="en-US" sz="1100" dirty="0">
                <a:effectLst/>
                <a:latin typeface="Consolas" panose="020B0609020204030204" pitchFamily="49" charset="0"/>
                <a:cs typeface="Consolas" panose="020B0609020204030204" pitchFamily="49" charset="0"/>
              </a:rPr>
              <a:t>Class 0: 218024 samples</a:t>
            </a:r>
          </a:p>
          <a:p>
            <a:r>
              <a:rPr lang="en-US" sz="1100" dirty="0">
                <a:effectLst/>
                <a:latin typeface="Consolas" panose="020B0609020204030204" pitchFamily="49" charset="0"/>
                <a:cs typeface="Consolas" panose="020B0609020204030204" pitchFamily="49" charset="0"/>
              </a:rPr>
              <a:t>Class 1: 225675 samples</a:t>
            </a:r>
          </a:p>
          <a:p>
            <a:endParaRPr lang="en-US" sz="1100" dirty="0">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2344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CBEA-0BCA-2619-1206-CCE53901AA1C}"/>
              </a:ext>
            </a:extLst>
          </p:cNvPr>
          <p:cNvSpPr>
            <a:spLocks noGrp="1"/>
          </p:cNvSpPr>
          <p:nvPr>
            <p:ph type="title"/>
          </p:nvPr>
        </p:nvSpPr>
        <p:spPr>
          <a:xfrm>
            <a:off x="86880" y="207281"/>
            <a:ext cx="3849600" cy="572700"/>
          </a:xfrm>
        </p:spPr>
        <p:txBody>
          <a:bodyPr/>
          <a:lstStyle/>
          <a:p>
            <a:r>
              <a:rPr lang="en-US" dirty="0"/>
              <a:t>Preliminary Analysis</a:t>
            </a:r>
            <a:br>
              <a:rPr lang="en-US" dirty="0"/>
            </a:br>
            <a:r>
              <a:rPr lang="en-US" sz="1800" dirty="0"/>
              <a:t>- Feature Selection</a:t>
            </a:r>
            <a:endParaRPr lang="en-US" dirty="0"/>
          </a:p>
        </p:txBody>
      </p:sp>
      <p:pic>
        <p:nvPicPr>
          <p:cNvPr id="6" name="Picture 5">
            <a:extLst>
              <a:ext uri="{FF2B5EF4-FFF2-40B4-BE49-F238E27FC236}">
                <a16:creationId xmlns:a16="http://schemas.microsoft.com/office/drawing/2014/main" id="{EB706BD3-03AE-BA82-0E42-BCC4222578B6}"/>
              </a:ext>
            </a:extLst>
          </p:cNvPr>
          <p:cNvPicPr>
            <a:picLocks noChangeAspect="1"/>
          </p:cNvPicPr>
          <p:nvPr/>
        </p:nvPicPr>
        <p:blipFill>
          <a:blip r:embed="rId2"/>
          <a:stretch>
            <a:fillRect/>
          </a:stretch>
        </p:blipFill>
        <p:spPr>
          <a:xfrm>
            <a:off x="3566160" y="38871"/>
            <a:ext cx="5009896" cy="4588010"/>
          </a:xfrm>
          <a:prstGeom prst="rect">
            <a:avLst/>
          </a:prstGeom>
        </p:spPr>
      </p:pic>
      <p:pic>
        <p:nvPicPr>
          <p:cNvPr id="7" name="Picture 6">
            <a:extLst>
              <a:ext uri="{FF2B5EF4-FFF2-40B4-BE49-F238E27FC236}">
                <a16:creationId xmlns:a16="http://schemas.microsoft.com/office/drawing/2014/main" id="{2AB7483E-0988-2F00-5E7F-45D4BB1E461D}"/>
              </a:ext>
            </a:extLst>
          </p:cNvPr>
          <p:cNvPicPr>
            <a:picLocks noChangeAspect="1"/>
          </p:cNvPicPr>
          <p:nvPr/>
        </p:nvPicPr>
        <p:blipFill>
          <a:blip r:embed="rId3"/>
          <a:stretch>
            <a:fillRect/>
          </a:stretch>
        </p:blipFill>
        <p:spPr>
          <a:xfrm>
            <a:off x="209459" y="1893459"/>
            <a:ext cx="3234123" cy="2281527"/>
          </a:xfrm>
          <a:prstGeom prst="rect">
            <a:avLst/>
          </a:prstGeom>
        </p:spPr>
      </p:pic>
    </p:spTree>
    <p:extLst>
      <p:ext uri="{BB962C8B-B14F-4D97-AF65-F5344CB8AC3E}">
        <p14:creationId xmlns:p14="http://schemas.microsoft.com/office/powerpoint/2010/main" val="14554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31"/>
          <p:cNvSpPr/>
          <p:nvPr/>
        </p:nvSpPr>
        <p:spPr>
          <a:xfrm rot="5400000">
            <a:off x="1577400" y="2362200"/>
            <a:ext cx="1090800" cy="44721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7" name="Google Shape;1137;p31"/>
          <p:cNvSpPr txBox="1">
            <a:spLocks noGrp="1"/>
          </p:cNvSpPr>
          <p:nvPr>
            <p:ph type="title"/>
          </p:nvPr>
        </p:nvSpPr>
        <p:spPr>
          <a:xfrm>
            <a:off x="4296866" y="2391350"/>
            <a:ext cx="3500243" cy="972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Architecture</a:t>
            </a:r>
            <a:endParaRPr dirty="0"/>
          </a:p>
        </p:txBody>
      </p:sp>
      <p:sp>
        <p:nvSpPr>
          <p:cNvPr id="1138" name="Google Shape;1138;p31"/>
          <p:cNvSpPr txBox="1">
            <a:spLocks noGrp="1"/>
          </p:cNvSpPr>
          <p:nvPr>
            <p:ph type="title" idx="2"/>
          </p:nvPr>
        </p:nvSpPr>
        <p:spPr>
          <a:xfrm>
            <a:off x="5334539" y="1549550"/>
            <a:ext cx="136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140" name="Google Shape;1140;p31"/>
          <p:cNvSpPr/>
          <p:nvPr/>
        </p:nvSpPr>
        <p:spPr>
          <a:xfrm>
            <a:off x="7907275" y="2075550"/>
            <a:ext cx="1901100" cy="3021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1" name="Google Shape;1141;p31"/>
          <p:cNvGrpSpPr/>
          <p:nvPr/>
        </p:nvGrpSpPr>
        <p:grpSpPr>
          <a:xfrm>
            <a:off x="6179723" y="-625137"/>
            <a:ext cx="1617386" cy="1624770"/>
            <a:chOff x="3992334" y="189904"/>
            <a:chExt cx="1116902" cy="1122001"/>
          </a:xfrm>
        </p:grpSpPr>
        <p:sp>
          <p:nvSpPr>
            <p:cNvPr id="1142" name="Google Shape;1142;p31"/>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1"/>
          <p:cNvGrpSpPr/>
          <p:nvPr/>
        </p:nvGrpSpPr>
        <p:grpSpPr>
          <a:xfrm>
            <a:off x="8038210" y="4084789"/>
            <a:ext cx="1105788" cy="1058857"/>
            <a:chOff x="4252810" y="2035226"/>
            <a:chExt cx="624951" cy="598394"/>
          </a:xfrm>
        </p:grpSpPr>
        <p:sp>
          <p:nvSpPr>
            <p:cNvPr id="1154" name="Google Shape;1154;p31"/>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828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Architecture </a:t>
            </a:r>
            <a:endParaRPr dirty="0"/>
          </a:p>
        </p:txBody>
      </p:sp>
      <p:sp>
        <p:nvSpPr>
          <p:cNvPr id="1237" name="Google Shape;1237;p34"/>
          <p:cNvSpPr txBox="1">
            <a:spLocks noGrp="1"/>
          </p:cNvSpPr>
          <p:nvPr>
            <p:ph type="subTitle" idx="4"/>
          </p:nvPr>
        </p:nvSpPr>
        <p:spPr>
          <a:xfrm>
            <a:off x="30816" y="2189644"/>
            <a:ext cx="2553552" cy="1173056"/>
          </a:xfrm>
          <a:prstGeom prst="rect">
            <a:avLst/>
          </a:prstGeom>
        </p:spPr>
        <p:txBody>
          <a:bodyPr spcFirstLastPara="1" wrap="square" lIns="91425" tIns="91425" rIns="91425" bIns="91425" anchor="b" anchorCtr="0">
            <a:noAutofit/>
          </a:bodyPr>
          <a:lstStyle/>
          <a:p>
            <a:pPr marL="0" indent="0"/>
            <a:r>
              <a:rPr lang="en-US" dirty="0">
                <a:latin typeface="Helvetica" pitchFamily="2" charset="0"/>
              </a:rPr>
              <a:t>Feed Forward Neural Network (FNN)</a:t>
            </a:r>
            <a:r>
              <a:rPr lang="en-US" dirty="0">
                <a:effectLst/>
                <a:latin typeface="Helvetica" pitchFamily="2" charset="0"/>
              </a:rPr>
              <a:t> Model Architecture</a:t>
            </a:r>
          </a:p>
          <a:p>
            <a:pPr marL="0" lvl="0" indent="0" algn="ctr" rtl="0">
              <a:spcBef>
                <a:spcPts val="0"/>
              </a:spcBef>
              <a:spcAft>
                <a:spcPts val="0"/>
              </a:spcAft>
              <a:buNone/>
            </a:pPr>
            <a:endParaRPr dirty="0">
              <a:latin typeface="Cabin"/>
              <a:ea typeface="Cabin"/>
              <a:cs typeface="Cabin"/>
              <a:sym typeface="Cabin"/>
            </a:endParaRPr>
          </a:p>
        </p:txBody>
      </p:sp>
      <p:sp>
        <p:nvSpPr>
          <p:cNvPr id="1239" name="Google Shape;1239;p34"/>
          <p:cNvSpPr txBox="1">
            <a:spLocks noGrp="1"/>
          </p:cNvSpPr>
          <p:nvPr>
            <p:ph type="subTitle" idx="1"/>
          </p:nvPr>
        </p:nvSpPr>
        <p:spPr>
          <a:xfrm>
            <a:off x="365760" y="1780800"/>
            <a:ext cx="4437216" cy="1581900"/>
          </a:xfrm>
          <a:prstGeom prst="rect">
            <a:avLst/>
          </a:prstGeom>
        </p:spPr>
        <p:txBody>
          <a:bodyPr spcFirstLastPara="1" wrap="square" lIns="91425" tIns="91425" rIns="91425" bIns="91425" anchor="t" anchorCtr="0">
            <a:noAutofit/>
          </a:bodyPr>
          <a:lstStyle/>
          <a:p>
            <a:pPr algn="l"/>
            <a:endParaRPr lang="en-US" dirty="0"/>
          </a:p>
          <a:p>
            <a:pPr marL="0" lvl="0" indent="0" algn="ctr" rtl="0">
              <a:spcBef>
                <a:spcPts val="0"/>
              </a:spcBef>
              <a:spcAft>
                <a:spcPts val="0"/>
              </a:spcAft>
              <a:buNone/>
            </a:pPr>
            <a:endParaRPr dirty="0"/>
          </a:p>
        </p:txBody>
      </p:sp>
      <p:sp>
        <p:nvSpPr>
          <p:cNvPr id="6" name="TextBox 5">
            <a:extLst>
              <a:ext uri="{FF2B5EF4-FFF2-40B4-BE49-F238E27FC236}">
                <a16:creationId xmlns:a16="http://schemas.microsoft.com/office/drawing/2014/main" id="{ABFBC78B-F28C-5A45-04E1-F772E96E4500}"/>
              </a:ext>
            </a:extLst>
          </p:cNvPr>
          <p:cNvSpPr txBox="1"/>
          <p:nvPr/>
        </p:nvSpPr>
        <p:spPr>
          <a:xfrm>
            <a:off x="4928616" y="1261872"/>
            <a:ext cx="3648456" cy="3072384"/>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AE599891-1F5D-8B1C-30C1-AB757EBF300C}"/>
              </a:ext>
            </a:extLst>
          </p:cNvPr>
          <p:cNvPicPr>
            <a:picLocks noChangeAspect="1"/>
          </p:cNvPicPr>
          <p:nvPr/>
        </p:nvPicPr>
        <p:blipFill>
          <a:blip r:embed="rId3"/>
          <a:stretch>
            <a:fillRect/>
          </a:stretch>
        </p:blipFill>
        <p:spPr>
          <a:xfrm>
            <a:off x="2692424" y="1806734"/>
            <a:ext cx="6451576" cy="2527522"/>
          </a:xfrm>
          <a:prstGeom prst="rect">
            <a:avLst/>
          </a:prstGeom>
        </p:spPr>
      </p:pic>
    </p:spTree>
    <p:extLst>
      <p:ext uri="{BB962C8B-B14F-4D97-AF65-F5344CB8AC3E}">
        <p14:creationId xmlns:p14="http://schemas.microsoft.com/office/powerpoint/2010/main" val="272157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Architecture </a:t>
            </a:r>
            <a:endParaRPr dirty="0"/>
          </a:p>
        </p:txBody>
      </p:sp>
      <p:sp>
        <p:nvSpPr>
          <p:cNvPr id="1237" name="Google Shape;1237;p34"/>
          <p:cNvSpPr txBox="1">
            <a:spLocks noGrp="1"/>
          </p:cNvSpPr>
          <p:nvPr>
            <p:ph type="subTitle" idx="4"/>
          </p:nvPr>
        </p:nvSpPr>
        <p:spPr>
          <a:xfrm>
            <a:off x="2584368" y="1240249"/>
            <a:ext cx="3788984" cy="708017"/>
          </a:xfrm>
          <a:prstGeom prst="rect">
            <a:avLst/>
          </a:prstGeom>
        </p:spPr>
        <p:txBody>
          <a:bodyPr spcFirstLastPara="1" wrap="square" lIns="91425" tIns="91425" rIns="91425" bIns="91425" anchor="b" anchorCtr="0">
            <a:noAutofit/>
          </a:bodyPr>
          <a:lstStyle/>
          <a:p>
            <a:pPr marL="0" indent="0"/>
            <a:r>
              <a:rPr lang="en-US" dirty="0">
                <a:latin typeface="Helvetica" pitchFamily="2" charset="0"/>
              </a:rPr>
              <a:t>Feed Forward Neural Network (FNN)</a:t>
            </a:r>
            <a:r>
              <a:rPr lang="en-US" dirty="0">
                <a:effectLst/>
                <a:latin typeface="Helvetica" pitchFamily="2" charset="0"/>
              </a:rPr>
              <a:t> Model Architecture</a:t>
            </a:r>
          </a:p>
          <a:p>
            <a:pPr marL="0" lvl="0" indent="0" algn="ctr" rtl="0">
              <a:spcBef>
                <a:spcPts val="0"/>
              </a:spcBef>
              <a:spcAft>
                <a:spcPts val="0"/>
              </a:spcAft>
              <a:buNone/>
            </a:pPr>
            <a:endParaRPr dirty="0">
              <a:latin typeface="Cabin"/>
              <a:ea typeface="Cabin"/>
              <a:cs typeface="Cabin"/>
              <a:sym typeface="Cabin"/>
            </a:endParaRPr>
          </a:p>
        </p:txBody>
      </p:sp>
      <p:sp>
        <p:nvSpPr>
          <p:cNvPr id="1239" name="Google Shape;1239;p34"/>
          <p:cNvSpPr txBox="1">
            <a:spLocks noGrp="1"/>
          </p:cNvSpPr>
          <p:nvPr>
            <p:ph type="subTitle" idx="1"/>
          </p:nvPr>
        </p:nvSpPr>
        <p:spPr>
          <a:xfrm>
            <a:off x="365760" y="1780800"/>
            <a:ext cx="4437216" cy="1581900"/>
          </a:xfrm>
          <a:prstGeom prst="rect">
            <a:avLst/>
          </a:prstGeom>
        </p:spPr>
        <p:txBody>
          <a:bodyPr spcFirstLastPara="1" wrap="square" lIns="91425" tIns="91425" rIns="91425" bIns="91425" anchor="t" anchorCtr="0">
            <a:noAutofit/>
          </a:bodyPr>
          <a:lstStyle/>
          <a:p>
            <a:pPr algn="l"/>
            <a:endParaRPr lang="en-US" dirty="0"/>
          </a:p>
          <a:p>
            <a:pPr marL="0" lvl="0" indent="0" algn="ctr" rtl="0">
              <a:spcBef>
                <a:spcPts val="0"/>
              </a:spcBef>
              <a:spcAft>
                <a:spcPts val="0"/>
              </a:spcAft>
              <a:buNone/>
            </a:pPr>
            <a:endParaRPr dirty="0"/>
          </a:p>
        </p:txBody>
      </p:sp>
      <p:sp>
        <p:nvSpPr>
          <p:cNvPr id="6" name="TextBox 5">
            <a:extLst>
              <a:ext uri="{FF2B5EF4-FFF2-40B4-BE49-F238E27FC236}">
                <a16:creationId xmlns:a16="http://schemas.microsoft.com/office/drawing/2014/main" id="{ABFBC78B-F28C-5A45-04E1-F772E96E4500}"/>
              </a:ext>
            </a:extLst>
          </p:cNvPr>
          <p:cNvSpPr txBox="1"/>
          <p:nvPr/>
        </p:nvSpPr>
        <p:spPr>
          <a:xfrm>
            <a:off x="4928616" y="1261872"/>
            <a:ext cx="3648456" cy="3072384"/>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6E068E54-0C00-FC41-EACD-D7FD51BB4D0F}"/>
              </a:ext>
            </a:extLst>
          </p:cNvPr>
          <p:cNvPicPr>
            <a:picLocks noChangeAspect="1"/>
          </p:cNvPicPr>
          <p:nvPr/>
        </p:nvPicPr>
        <p:blipFill>
          <a:blip r:embed="rId3"/>
          <a:stretch>
            <a:fillRect/>
          </a:stretch>
        </p:blipFill>
        <p:spPr>
          <a:xfrm>
            <a:off x="286598" y="2192413"/>
            <a:ext cx="8384524" cy="1760530"/>
          </a:xfrm>
          <a:prstGeom prst="rect">
            <a:avLst/>
          </a:prstGeom>
        </p:spPr>
      </p:pic>
    </p:spTree>
    <p:extLst>
      <p:ext uri="{BB962C8B-B14F-4D97-AF65-F5344CB8AC3E}">
        <p14:creationId xmlns:p14="http://schemas.microsoft.com/office/powerpoint/2010/main" val="809055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Architecture </a:t>
            </a:r>
            <a:endParaRPr dirty="0"/>
          </a:p>
        </p:txBody>
      </p:sp>
      <p:sp>
        <p:nvSpPr>
          <p:cNvPr id="1237" name="Google Shape;1237;p34"/>
          <p:cNvSpPr txBox="1">
            <a:spLocks noGrp="1"/>
          </p:cNvSpPr>
          <p:nvPr>
            <p:ph type="subTitle" idx="4"/>
          </p:nvPr>
        </p:nvSpPr>
        <p:spPr>
          <a:xfrm>
            <a:off x="80586" y="1985222"/>
            <a:ext cx="2723920" cy="1173056"/>
          </a:xfrm>
          <a:prstGeom prst="rect">
            <a:avLst/>
          </a:prstGeom>
        </p:spPr>
        <p:txBody>
          <a:bodyPr spcFirstLastPara="1" wrap="square" lIns="91425" tIns="91425" rIns="91425" bIns="91425" anchor="b" anchorCtr="0">
            <a:noAutofit/>
          </a:bodyPr>
          <a:lstStyle/>
          <a:p>
            <a:pPr marL="0" indent="0"/>
            <a:r>
              <a:rPr lang="en-US" dirty="0">
                <a:latin typeface="Helvetica" pitchFamily="2" charset="0"/>
              </a:rPr>
              <a:t>Long Short Term Memory (LSTM)</a:t>
            </a:r>
            <a:r>
              <a:rPr lang="en-US" dirty="0">
                <a:effectLst/>
                <a:latin typeface="Helvetica" pitchFamily="2" charset="0"/>
              </a:rPr>
              <a:t> Model Architecture</a:t>
            </a:r>
          </a:p>
          <a:p>
            <a:pPr marL="0" lvl="0" indent="0" algn="ctr" rtl="0">
              <a:spcBef>
                <a:spcPts val="0"/>
              </a:spcBef>
              <a:spcAft>
                <a:spcPts val="0"/>
              </a:spcAft>
              <a:buNone/>
            </a:pPr>
            <a:endParaRPr dirty="0">
              <a:latin typeface="Cabin"/>
              <a:ea typeface="Cabin"/>
              <a:cs typeface="Cabin"/>
              <a:sym typeface="Cabin"/>
            </a:endParaRPr>
          </a:p>
        </p:txBody>
      </p:sp>
      <p:sp>
        <p:nvSpPr>
          <p:cNvPr id="1239" name="Google Shape;1239;p34"/>
          <p:cNvSpPr txBox="1">
            <a:spLocks noGrp="1"/>
          </p:cNvSpPr>
          <p:nvPr>
            <p:ph type="subTitle" idx="1"/>
          </p:nvPr>
        </p:nvSpPr>
        <p:spPr>
          <a:xfrm>
            <a:off x="365760" y="1780800"/>
            <a:ext cx="4437216" cy="1581900"/>
          </a:xfrm>
          <a:prstGeom prst="rect">
            <a:avLst/>
          </a:prstGeom>
        </p:spPr>
        <p:txBody>
          <a:bodyPr spcFirstLastPara="1" wrap="square" lIns="91425" tIns="91425" rIns="91425" bIns="91425" anchor="t" anchorCtr="0">
            <a:noAutofit/>
          </a:bodyPr>
          <a:lstStyle/>
          <a:p>
            <a:pPr algn="l"/>
            <a:endParaRPr lang="en-US" dirty="0"/>
          </a:p>
          <a:p>
            <a:pPr marL="0" lvl="0" indent="0" algn="ctr" rtl="0">
              <a:spcBef>
                <a:spcPts val="0"/>
              </a:spcBef>
              <a:spcAft>
                <a:spcPts val="0"/>
              </a:spcAft>
              <a:buNone/>
            </a:pPr>
            <a:endParaRPr dirty="0"/>
          </a:p>
        </p:txBody>
      </p:sp>
      <p:sp>
        <p:nvSpPr>
          <p:cNvPr id="6" name="TextBox 5">
            <a:extLst>
              <a:ext uri="{FF2B5EF4-FFF2-40B4-BE49-F238E27FC236}">
                <a16:creationId xmlns:a16="http://schemas.microsoft.com/office/drawing/2014/main" id="{ABFBC78B-F28C-5A45-04E1-F772E96E4500}"/>
              </a:ext>
            </a:extLst>
          </p:cNvPr>
          <p:cNvSpPr txBox="1"/>
          <p:nvPr/>
        </p:nvSpPr>
        <p:spPr>
          <a:xfrm>
            <a:off x="4928616" y="1261872"/>
            <a:ext cx="3648456" cy="3072384"/>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BFCC2FFD-8F65-48A8-D47C-748F5BE1C6AB}"/>
              </a:ext>
            </a:extLst>
          </p:cNvPr>
          <p:cNvPicPr>
            <a:picLocks noChangeAspect="1"/>
          </p:cNvPicPr>
          <p:nvPr/>
        </p:nvPicPr>
        <p:blipFill>
          <a:blip r:embed="rId3"/>
          <a:stretch>
            <a:fillRect/>
          </a:stretch>
        </p:blipFill>
        <p:spPr>
          <a:xfrm>
            <a:off x="2804506" y="1079441"/>
            <a:ext cx="6339494" cy="3875152"/>
          </a:xfrm>
          <a:prstGeom prst="rect">
            <a:avLst/>
          </a:prstGeom>
        </p:spPr>
      </p:pic>
    </p:spTree>
    <p:extLst>
      <p:ext uri="{BB962C8B-B14F-4D97-AF65-F5344CB8AC3E}">
        <p14:creationId xmlns:p14="http://schemas.microsoft.com/office/powerpoint/2010/main" val="273831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Architecture </a:t>
            </a:r>
            <a:endParaRPr dirty="0"/>
          </a:p>
        </p:txBody>
      </p:sp>
      <p:sp>
        <p:nvSpPr>
          <p:cNvPr id="1237" name="Google Shape;1237;p34"/>
          <p:cNvSpPr txBox="1">
            <a:spLocks noGrp="1"/>
          </p:cNvSpPr>
          <p:nvPr>
            <p:ph type="subTitle" idx="4"/>
          </p:nvPr>
        </p:nvSpPr>
        <p:spPr>
          <a:xfrm>
            <a:off x="516588" y="1261872"/>
            <a:ext cx="2723920" cy="1173056"/>
          </a:xfrm>
          <a:prstGeom prst="rect">
            <a:avLst/>
          </a:prstGeom>
        </p:spPr>
        <p:txBody>
          <a:bodyPr spcFirstLastPara="1" wrap="square" lIns="91425" tIns="91425" rIns="91425" bIns="91425" anchor="b" anchorCtr="0">
            <a:noAutofit/>
          </a:bodyPr>
          <a:lstStyle/>
          <a:p>
            <a:pPr marL="0" indent="0"/>
            <a:r>
              <a:rPr lang="en-US" dirty="0">
                <a:latin typeface="Helvetica" pitchFamily="2" charset="0"/>
              </a:rPr>
              <a:t>Long Short Term Memory (LSTM)</a:t>
            </a:r>
            <a:r>
              <a:rPr lang="en-US" dirty="0">
                <a:effectLst/>
                <a:latin typeface="Helvetica" pitchFamily="2" charset="0"/>
              </a:rPr>
              <a:t> Model Architecture</a:t>
            </a:r>
          </a:p>
          <a:p>
            <a:pPr marL="0" lvl="0" indent="0" algn="ctr" rtl="0">
              <a:spcBef>
                <a:spcPts val="0"/>
              </a:spcBef>
              <a:spcAft>
                <a:spcPts val="0"/>
              </a:spcAft>
              <a:buNone/>
            </a:pPr>
            <a:endParaRPr dirty="0">
              <a:latin typeface="Cabin"/>
              <a:ea typeface="Cabin"/>
              <a:cs typeface="Cabin"/>
              <a:sym typeface="Cabin"/>
            </a:endParaRPr>
          </a:p>
        </p:txBody>
      </p:sp>
      <p:sp>
        <p:nvSpPr>
          <p:cNvPr id="1239" name="Google Shape;1239;p34"/>
          <p:cNvSpPr txBox="1">
            <a:spLocks noGrp="1"/>
          </p:cNvSpPr>
          <p:nvPr>
            <p:ph type="subTitle" idx="1"/>
          </p:nvPr>
        </p:nvSpPr>
        <p:spPr>
          <a:xfrm>
            <a:off x="365760" y="1780800"/>
            <a:ext cx="4437216" cy="1581900"/>
          </a:xfrm>
          <a:prstGeom prst="rect">
            <a:avLst/>
          </a:prstGeom>
        </p:spPr>
        <p:txBody>
          <a:bodyPr spcFirstLastPara="1" wrap="square" lIns="91425" tIns="91425" rIns="91425" bIns="91425" anchor="t" anchorCtr="0">
            <a:noAutofit/>
          </a:bodyPr>
          <a:lstStyle/>
          <a:p>
            <a:pPr algn="l"/>
            <a:endParaRPr lang="en-US" dirty="0"/>
          </a:p>
          <a:p>
            <a:pPr marL="0" lvl="0" indent="0" algn="ctr" rtl="0">
              <a:spcBef>
                <a:spcPts val="0"/>
              </a:spcBef>
              <a:spcAft>
                <a:spcPts val="0"/>
              </a:spcAft>
              <a:buNone/>
            </a:pPr>
            <a:endParaRPr dirty="0"/>
          </a:p>
        </p:txBody>
      </p:sp>
      <p:sp>
        <p:nvSpPr>
          <p:cNvPr id="6" name="TextBox 5">
            <a:extLst>
              <a:ext uri="{FF2B5EF4-FFF2-40B4-BE49-F238E27FC236}">
                <a16:creationId xmlns:a16="http://schemas.microsoft.com/office/drawing/2014/main" id="{ABFBC78B-F28C-5A45-04E1-F772E96E4500}"/>
              </a:ext>
            </a:extLst>
          </p:cNvPr>
          <p:cNvSpPr txBox="1"/>
          <p:nvPr/>
        </p:nvSpPr>
        <p:spPr>
          <a:xfrm>
            <a:off x="4928616" y="1261872"/>
            <a:ext cx="3648456" cy="3072384"/>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E98B6F0E-CDE6-0645-85C7-171595C87F46}"/>
              </a:ext>
            </a:extLst>
          </p:cNvPr>
          <p:cNvPicPr>
            <a:picLocks noChangeAspect="1"/>
          </p:cNvPicPr>
          <p:nvPr/>
        </p:nvPicPr>
        <p:blipFill>
          <a:blip r:embed="rId3"/>
          <a:stretch>
            <a:fillRect/>
          </a:stretch>
        </p:blipFill>
        <p:spPr>
          <a:xfrm>
            <a:off x="3567447" y="1017725"/>
            <a:ext cx="5313065" cy="4048050"/>
          </a:xfrm>
          <a:prstGeom prst="rect">
            <a:avLst/>
          </a:prstGeom>
        </p:spPr>
      </p:pic>
      <p:sp>
        <p:nvSpPr>
          <p:cNvPr id="5" name="TextBox 4">
            <a:extLst>
              <a:ext uri="{FF2B5EF4-FFF2-40B4-BE49-F238E27FC236}">
                <a16:creationId xmlns:a16="http://schemas.microsoft.com/office/drawing/2014/main" id="{5B0D48B7-A22D-7BE7-2DFA-E4DBBE9746B1}"/>
              </a:ext>
            </a:extLst>
          </p:cNvPr>
          <p:cNvSpPr txBox="1"/>
          <p:nvPr/>
        </p:nvSpPr>
        <p:spPr>
          <a:xfrm>
            <a:off x="292608" y="2286000"/>
            <a:ext cx="3447288" cy="2031325"/>
          </a:xfrm>
          <a:prstGeom prst="rect">
            <a:avLst/>
          </a:prstGeom>
          <a:noFill/>
        </p:spPr>
        <p:txBody>
          <a:bodyPr wrap="square" rtlCol="0">
            <a:spAutoFit/>
          </a:bodyPr>
          <a:lstStyle/>
          <a:p>
            <a:r>
              <a:rPr lang="en-US" dirty="0">
                <a:effectLst/>
                <a:latin typeface="Avenir Book" panose="02000503020000020003" pitchFamily="2" charset="0"/>
              </a:rPr>
              <a:t>LSTM is particularly useful due to its ability to capture dependencies and patterns over time. Unlike a Sequential feedforward neural network, which processes each input independently, an LSTM maintains an internal state that allows it to remember information from previous time steps</a:t>
            </a:r>
          </a:p>
          <a:p>
            <a:endParaRPr lang="en-US" dirty="0"/>
          </a:p>
        </p:txBody>
      </p:sp>
    </p:spTree>
    <p:extLst>
      <p:ext uri="{BB962C8B-B14F-4D97-AF65-F5344CB8AC3E}">
        <p14:creationId xmlns:p14="http://schemas.microsoft.com/office/powerpoint/2010/main" val="314084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F8F1-DA39-C1D5-7F41-1F010A91CAFB}"/>
              </a:ext>
            </a:extLst>
          </p:cNvPr>
          <p:cNvSpPr>
            <a:spLocks noGrp="1"/>
          </p:cNvSpPr>
          <p:nvPr>
            <p:ph type="title"/>
          </p:nvPr>
        </p:nvSpPr>
        <p:spPr>
          <a:xfrm>
            <a:off x="720000" y="89779"/>
            <a:ext cx="7704000" cy="572700"/>
          </a:xfrm>
        </p:spPr>
        <p:txBody>
          <a:bodyPr/>
          <a:lstStyle/>
          <a:p>
            <a:r>
              <a:rPr lang="en-US" dirty="0"/>
              <a:t>Model Architecture</a:t>
            </a:r>
          </a:p>
        </p:txBody>
      </p:sp>
      <p:pic>
        <p:nvPicPr>
          <p:cNvPr id="10" name="Picture 9">
            <a:extLst>
              <a:ext uri="{FF2B5EF4-FFF2-40B4-BE49-F238E27FC236}">
                <a16:creationId xmlns:a16="http://schemas.microsoft.com/office/drawing/2014/main" id="{93B80F21-E2F2-499F-FF04-412E2CE1C900}"/>
              </a:ext>
            </a:extLst>
          </p:cNvPr>
          <p:cNvPicPr>
            <a:picLocks noChangeAspect="1"/>
          </p:cNvPicPr>
          <p:nvPr/>
        </p:nvPicPr>
        <p:blipFill>
          <a:blip r:embed="rId2"/>
          <a:stretch>
            <a:fillRect/>
          </a:stretch>
        </p:blipFill>
        <p:spPr>
          <a:xfrm>
            <a:off x="0" y="3447063"/>
            <a:ext cx="3898832" cy="1696438"/>
          </a:xfrm>
          <a:prstGeom prst="rect">
            <a:avLst/>
          </a:prstGeom>
        </p:spPr>
      </p:pic>
      <p:pic>
        <p:nvPicPr>
          <p:cNvPr id="12" name="Picture 11">
            <a:extLst>
              <a:ext uri="{FF2B5EF4-FFF2-40B4-BE49-F238E27FC236}">
                <a16:creationId xmlns:a16="http://schemas.microsoft.com/office/drawing/2014/main" id="{0EFBC19B-A2C3-7178-5FA3-C68DB71D5D32}"/>
              </a:ext>
            </a:extLst>
          </p:cNvPr>
          <p:cNvPicPr>
            <a:picLocks noChangeAspect="1"/>
          </p:cNvPicPr>
          <p:nvPr/>
        </p:nvPicPr>
        <p:blipFill>
          <a:blip r:embed="rId3"/>
          <a:stretch>
            <a:fillRect/>
          </a:stretch>
        </p:blipFill>
        <p:spPr>
          <a:xfrm>
            <a:off x="3766566" y="1277237"/>
            <a:ext cx="5255150" cy="3148459"/>
          </a:xfrm>
          <a:prstGeom prst="rect">
            <a:avLst/>
          </a:prstGeom>
        </p:spPr>
      </p:pic>
      <p:sp>
        <p:nvSpPr>
          <p:cNvPr id="14" name="TextBox 13">
            <a:extLst>
              <a:ext uri="{FF2B5EF4-FFF2-40B4-BE49-F238E27FC236}">
                <a16:creationId xmlns:a16="http://schemas.microsoft.com/office/drawing/2014/main" id="{DBB3C057-7D40-A109-808F-19FFB16AC350}"/>
              </a:ext>
            </a:extLst>
          </p:cNvPr>
          <p:cNvSpPr txBox="1"/>
          <p:nvPr/>
        </p:nvSpPr>
        <p:spPr>
          <a:xfrm>
            <a:off x="685038" y="1277237"/>
            <a:ext cx="3081528" cy="2169825"/>
          </a:xfrm>
          <a:prstGeom prst="rect">
            <a:avLst/>
          </a:prstGeom>
          <a:noFill/>
        </p:spPr>
        <p:txBody>
          <a:bodyPr wrap="square" rtlCol="0">
            <a:spAutoFit/>
          </a:bodyPr>
          <a:lstStyle/>
          <a:p>
            <a:r>
              <a:rPr lang="en-US" sz="1100" b="1" dirty="0">
                <a:effectLst/>
                <a:latin typeface="Avenir Book" panose="02000503020000020003" pitchFamily="2" charset="0"/>
              </a:rPr>
              <a:t>Both models demonstrate high precision, recall, and F1-scores for the ’ASD’ class, indicating that they are effective at correctly identifying individuals with ASD. </a:t>
            </a:r>
          </a:p>
          <a:p>
            <a:endParaRPr lang="en-US" sz="1100" b="1" dirty="0">
              <a:latin typeface="Avenir Book" panose="02000503020000020003" pitchFamily="2" charset="0"/>
            </a:endParaRPr>
          </a:p>
          <a:p>
            <a:r>
              <a:rPr lang="en-US" sz="1100" b="1" dirty="0">
                <a:effectLst/>
                <a:latin typeface="Avenir Book" panose="02000503020000020003" pitchFamily="2" charset="0"/>
              </a:rPr>
              <a:t>However, the AUC values for both models suggest that they perform only slightly better than random chance in distinguishing between ’ASD’ and ’Neurotypical’ samples based on the probability of the ’ASD’</a:t>
            </a:r>
          </a:p>
          <a:p>
            <a:r>
              <a:rPr lang="en-US" sz="1100" b="1" dirty="0">
                <a:effectLst/>
                <a:latin typeface="Avenir Book" panose="02000503020000020003" pitchFamily="2" charset="0"/>
              </a:rPr>
              <a:t>class.</a:t>
            </a:r>
          </a:p>
          <a:p>
            <a:endParaRPr lang="en-US" dirty="0"/>
          </a:p>
        </p:txBody>
      </p:sp>
      <p:sp>
        <p:nvSpPr>
          <p:cNvPr id="15" name="Google Shape;1237;p34">
            <a:extLst>
              <a:ext uri="{FF2B5EF4-FFF2-40B4-BE49-F238E27FC236}">
                <a16:creationId xmlns:a16="http://schemas.microsoft.com/office/drawing/2014/main" id="{07D61C45-8AC7-3B62-963D-2CB037FFDF5A}"/>
              </a:ext>
            </a:extLst>
          </p:cNvPr>
          <p:cNvSpPr txBox="1">
            <a:spLocks/>
          </p:cNvSpPr>
          <p:nvPr/>
        </p:nvSpPr>
        <p:spPr>
          <a:xfrm>
            <a:off x="2549484" y="752870"/>
            <a:ext cx="4045032" cy="2685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Raleway"/>
                <a:ea typeface="Raleway"/>
                <a:cs typeface="Raleway"/>
                <a:sym typeface="Raleway"/>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dirty="0">
                <a:latin typeface="Cabin"/>
                <a:ea typeface="Cabin"/>
                <a:cs typeface="Cabin"/>
                <a:sym typeface="Cabin"/>
              </a:rPr>
              <a:t>Results</a:t>
            </a:r>
          </a:p>
        </p:txBody>
      </p:sp>
    </p:spTree>
    <p:extLst>
      <p:ext uri="{BB962C8B-B14F-4D97-AF65-F5344CB8AC3E}">
        <p14:creationId xmlns:p14="http://schemas.microsoft.com/office/powerpoint/2010/main" val="24373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31"/>
          <p:cNvSpPr/>
          <p:nvPr/>
        </p:nvSpPr>
        <p:spPr>
          <a:xfrm rot="5400000">
            <a:off x="1577400" y="2362200"/>
            <a:ext cx="1090800" cy="44721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7" name="Google Shape;1137;p31"/>
          <p:cNvSpPr txBox="1">
            <a:spLocks noGrp="1"/>
          </p:cNvSpPr>
          <p:nvPr>
            <p:ph type="title"/>
          </p:nvPr>
        </p:nvSpPr>
        <p:spPr>
          <a:xfrm>
            <a:off x="4296866" y="2391350"/>
            <a:ext cx="3500243" cy="972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Analysis</a:t>
            </a:r>
            <a:endParaRPr dirty="0"/>
          </a:p>
        </p:txBody>
      </p:sp>
      <p:sp>
        <p:nvSpPr>
          <p:cNvPr id="1138" name="Google Shape;1138;p31"/>
          <p:cNvSpPr txBox="1">
            <a:spLocks noGrp="1"/>
          </p:cNvSpPr>
          <p:nvPr>
            <p:ph type="title" idx="2"/>
          </p:nvPr>
        </p:nvSpPr>
        <p:spPr>
          <a:xfrm>
            <a:off x="5334539" y="1549550"/>
            <a:ext cx="136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140" name="Google Shape;1140;p31"/>
          <p:cNvSpPr/>
          <p:nvPr/>
        </p:nvSpPr>
        <p:spPr>
          <a:xfrm>
            <a:off x="7907275" y="2075550"/>
            <a:ext cx="1901100" cy="3021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1" name="Google Shape;1141;p31"/>
          <p:cNvGrpSpPr/>
          <p:nvPr/>
        </p:nvGrpSpPr>
        <p:grpSpPr>
          <a:xfrm>
            <a:off x="6179723" y="-625137"/>
            <a:ext cx="1617386" cy="1624770"/>
            <a:chOff x="3992334" y="189904"/>
            <a:chExt cx="1116902" cy="1122001"/>
          </a:xfrm>
        </p:grpSpPr>
        <p:sp>
          <p:nvSpPr>
            <p:cNvPr id="1142" name="Google Shape;1142;p31"/>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1"/>
          <p:cNvGrpSpPr/>
          <p:nvPr/>
        </p:nvGrpSpPr>
        <p:grpSpPr>
          <a:xfrm>
            <a:off x="8038210" y="4084789"/>
            <a:ext cx="1105788" cy="1058857"/>
            <a:chOff x="4252810" y="2035226"/>
            <a:chExt cx="624951" cy="598394"/>
          </a:xfrm>
        </p:grpSpPr>
        <p:sp>
          <p:nvSpPr>
            <p:cNvPr id="1154" name="Google Shape;1154;p31"/>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352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30"/>
          <p:cNvSpPr txBox="1">
            <a:spLocks noGrp="1"/>
          </p:cNvSpPr>
          <p:nvPr>
            <p:ph type="title"/>
          </p:nvPr>
        </p:nvSpPr>
        <p:spPr>
          <a:xfrm>
            <a:off x="720000" y="3892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6" name="TextBox 25">
            <a:extLst>
              <a:ext uri="{FF2B5EF4-FFF2-40B4-BE49-F238E27FC236}">
                <a16:creationId xmlns:a16="http://schemas.microsoft.com/office/drawing/2014/main" id="{C9F3B11A-CCC9-425D-F9F7-3C967A7113DE}"/>
              </a:ext>
            </a:extLst>
          </p:cNvPr>
          <p:cNvSpPr txBox="1"/>
          <p:nvPr/>
        </p:nvSpPr>
        <p:spPr>
          <a:xfrm>
            <a:off x="621792" y="961992"/>
            <a:ext cx="6400800" cy="954107"/>
          </a:xfrm>
          <a:prstGeom prst="rect">
            <a:avLst/>
          </a:prstGeom>
          <a:noFill/>
        </p:spPr>
        <p:txBody>
          <a:bodyPr wrap="square" rtlCol="0">
            <a:spAutoFit/>
          </a:bodyPr>
          <a:lstStyle/>
          <a:p>
            <a:endParaRPr lang="en-US" dirty="0"/>
          </a:p>
          <a:p>
            <a:endParaRPr lang="en-US" dirty="0"/>
          </a:p>
          <a:p>
            <a:pPr marL="342900" indent="-342900">
              <a:buAutoNum type="arabicPeriod" startAt="2"/>
            </a:pPr>
            <a:endParaRPr lang="en-US" dirty="0"/>
          </a:p>
          <a:p>
            <a:pPr marL="342900" indent="-342900">
              <a:buAutoNum type="arabicPeriod"/>
            </a:pPr>
            <a:endParaRPr lang="en-US" dirty="0"/>
          </a:p>
        </p:txBody>
      </p:sp>
      <p:pic>
        <p:nvPicPr>
          <p:cNvPr id="28" name="Picture 27">
            <a:extLst>
              <a:ext uri="{FF2B5EF4-FFF2-40B4-BE49-F238E27FC236}">
                <a16:creationId xmlns:a16="http://schemas.microsoft.com/office/drawing/2014/main" id="{957187E9-6832-1AB8-C2E3-8734B61378BD}"/>
              </a:ext>
            </a:extLst>
          </p:cNvPr>
          <p:cNvPicPr>
            <a:picLocks noChangeAspect="1"/>
          </p:cNvPicPr>
          <p:nvPr/>
        </p:nvPicPr>
        <p:blipFill>
          <a:blip r:embed="rId3"/>
          <a:stretch>
            <a:fillRect/>
          </a:stretch>
        </p:blipFill>
        <p:spPr>
          <a:xfrm>
            <a:off x="2786516" y="868680"/>
            <a:ext cx="5637484" cy="41341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CBEA-0BCA-2619-1206-CCE53901AA1C}"/>
              </a:ext>
            </a:extLst>
          </p:cNvPr>
          <p:cNvSpPr>
            <a:spLocks noGrp="1"/>
          </p:cNvSpPr>
          <p:nvPr>
            <p:ph type="title"/>
          </p:nvPr>
        </p:nvSpPr>
        <p:spPr/>
        <p:txBody>
          <a:bodyPr/>
          <a:lstStyle/>
          <a:p>
            <a:r>
              <a:rPr lang="en-US" dirty="0"/>
              <a:t>Data Analysis</a:t>
            </a:r>
            <a:br>
              <a:rPr lang="en-US" dirty="0"/>
            </a:br>
            <a:r>
              <a:rPr lang="en-US" sz="1800" dirty="0"/>
              <a:t>- ANOVA test</a:t>
            </a:r>
            <a:br>
              <a:rPr lang="en-US" sz="1800" dirty="0"/>
            </a:br>
            <a:endParaRPr lang="en-US" dirty="0"/>
          </a:p>
        </p:txBody>
      </p:sp>
      <p:sp>
        <p:nvSpPr>
          <p:cNvPr id="3" name="Text Placeholder 2">
            <a:extLst>
              <a:ext uri="{FF2B5EF4-FFF2-40B4-BE49-F238E27FC236}">
                <a16:creationId xmlns:a16="http://schemas.microsoft.com/office/drawing/2014/main" id="{38EA004F-499D-0043-B1EB-ADBBC074E30B}"/>
              </a:ext>
            </a:extLst>
          </p:cNvPr>
          <p:cNvSpPr>
            <a:spLocks noGrp="1"/>
          </p:cNvSpPr>
          <p:nvPr>
            <p:ph type="body" idx="1"/>
          </p:nvPr>
        </p:nvSpPr>
        <p:spPr>
          <a:xfrm>
            <a:off x="4837950" y="1658485"/>
            <a:ext cx="4078224" cy="2503170"/>
          </a:xfrm>
        </p:spPr>
        <p:txBody>
          <a:bodyPr/>
          <a:lstStyle/>
          <a:p>
            <a:pPr marL="139700" indent="0">
              <a:buNone/>
            </a:pPr>
            <a:r>
              <a:rPr lang="en-US" sz="1200" dirty="0">
                <a:latin typeface="Avenir Book" panose="02000503020000020003" pitchFamily="2" charset="0"/>
              </a:rPr>
              <a:t>Neurotypical individuals, and participants labeled as Unidentified(Pos) revealed statistically significant differences in several key metrics. </a:t>
            </a:r>
          </a:p>
          <a:p>
            <a:pPr marL="139700" indent="0">
              <a:buNone/>
            </a:pPr>
            <a:endParaRPr lang="en-US" sz="1200" dirty="0">
              <a:latin typeface="Avenir Book" panose="02000503020000020003" pitchFamily="2" charset="0"/>
            </a:endParaRPr>
          </a:p>
          <a:p>
            <a:pPr marL="139700" indent="0">
              <a:buNone/>
            </a:pPr>
            <a:r>
              <a:rPr lang="en-US" sz="1200" dirty="0">
                <a:latin typeface="Avenir Book" panose="02000503020000020003" pitchFamily="2" charset="0"/>
              </a:rPr>
              <a:t>For ’Eye Position Left X [mm]’, ’Eye Position Left Y [mm]’, ’Eye Position Left Z [mm]’, ’Pupil Position Left X [</a:t>
            </a:r>
            <a:r>
              <a:rPr lang="en-US" sz="1200" dirty="0" err="1">
                <a:latin typeface="Avenir Book" panose="02000503020000020003" pitchFamily="2" charset="0"/>
              </a:rPr>
              <a:t>px</a:t>
            </a:r>
            <a:r>
              <a:rPr lang="en-US" sz="1200" dirty="0">
                <a:latin typeface="Avenir Book" panose="02000503020000020003" pitchFamily="2" charset="0"/>
              </a:rPr>
              <a:t>]’, ’Pupil Position Left Y [</a:t>
            </a:r>
            <a:r>
              <a:rPr lang="en-US" sz="1200" dirty="0" err="1">
                <a:latin typeface="Avenir Book" panose="02000503020000020003" pitchFamily="2" charset="0"/>
              </a:rPr>
              <a:t>px</a:t>
            </a:r>
            <a:r>
              <a:rPr lang="en-US" sz="1200" dirty="0">
                <a:latin typeface="Avenir Book" panose="02000503020000020003" pitchFamily="2" charset="0"/>
              </a:rPr>
              <a:t>]’, ’Point of Regard Left X [</a:t>
            </a:r>
            <a:r>
              <a:rPr lang="en-US" sz="1200" dirty="0" err="1">
                <a:latin typeface="Avenir Book" panose="02000503020000020003" pitchFamily="2" charset="0"/>
              </a:rPr>
              <a:t>px</a:t>
            </a:r>
            <a:r>
              <a:rPr lang="en-US" sz="1200" dirty="0">
                <a:latin typeface="Avenir Book" panose="02000503020000020003" pitchFamily="2" charset="0"/>
              </a:rPr>
              <a:t>]’, and ’Point of Regard Left Y [</a:t>
            </a:r>
            <a:r>
              <a:rPr lang="en-US" sz="1200" dirty="0" err="1">
                <a:latin typeface="Avenir Book" panose="02000503020000020003" pitchFamily="2" charset="0"/>
              </a:rPr>
              <a:t>px</a:t>
            </a:r>
            <a:r>
              <a:rPr lang="en-US" sz="1200" dirty="0">
                <a:latin typeface="Avenir Book" panose="02000503020000020003" pitchFamily="2" charset="0"/>
              </a:rPr>
              <a:t>]’, the F-statistics were 18134.17, 13128.42, 12140.71, 149476.12, 880.72, 16103.98, and 13048.19, respectively, all with p-values below 0.001.</a:t>
            </a:r>
          </a:p>
          <a:p>
            <a:endParaRPr lang="en-US" dirty="0"/>
          </a:p>
        </p:txBody>
      </p:sp>
      <p:pic>
        <p:nvPicPr>
          <p:cNvPr id="5" name="Picture 4">
            <a:extLst>
              <a:ext uri="{FF2B5EF4-FFF2-40B4-BE49-F238E27FC236}">
                <a16:creationId xmlns:a16="http://schemas.microsoft.com/office/drawing/2014/main" id="{3E071ED9-DC9B-6579-9DFF-B17357262895}"/>
              </a:ext>
            </a:extLst>
          </p:cNvPr>
          <p:cNvPicPr>
            <a:picLocks noChangeAspect="1"/>
          </p:cNvPicPr>
          <p:nvPr/>
        </p:nvPicPr>
        <p:blipFill>
          <a:blip r:embed="rId2"/>
          <a:stretch>
            <a:fillRect/>
          </a:stretch>
        </p:blipFill>
        <p:spPr>
          <a:xfrm>
            <a:off x="227826" y="1243584"/>
            <a:ext cx="4591364" cy="3547872"/>
          </a:xfrm>
          <a:prstGeom prst="rect">
            <a:avLst/>
          </a:prstGeom>
        </p:spPr>
      </p:pic>
    </p:spTree>
    <p:extLst>
      <p:ext uri="{BB962C8B-B14F-4D97-AF65-F5344CB8AC3E}">
        <p14:creationId xmlns:p14="http://schemas.microsoft.com/office/powerpoint/2010/main" val="3143783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CBEA-0BCA-2619-1206-CCE53901AA1C}"/>
              </a:ext>
            </a:extLst>
          </p:cNvPr>
          <p:cNvSpPr>
            <a:spLocks noGrp="1"/>
          </p:cNvSpPr>
          <p:nvPr>
            <p:ph type="title"/>
          </p:nvPr>
        </p:nvSpPr>
        <p:spPr/>
        <p:txBody>
          <a:bodyPr/>
          <a:lstStyle/>
          <a:p>
            <a:r>
              <a:rPr lang="en-US" dirty="0"/>
              <a:t>Data Analysis</a:t>
            </a:r>
            <a:br>
              <a:rPr lang="en-US" dirty="0"/>
            </a:br>
            <a:r>
              <a:rPr lang="en-US" sz="1800" dirty="0"/>
              <a:t>- Spearman’s Correlation</a:t>
            </a:r>
            <a:br>
              <a:rPr lang="en-US" sz="1800" dirty="0"/>
            </a:br>
            <a:endParaRPr lang="en-US" dirty="0"/>
          </a:p>
        </p:txBody>
      </p:sp>
      <p:pic>
        <p:nvPicPr>
          <p:cNvPr id="8" name="Picture 7">
            <a:extLst>
              <a:ext uri="{FF2B5EF4-FFF2-40B4-BE49-F238E27FC236}">
                <a16:creationId xmlns:a16="http://schemas.microsoft.com/office/drawing/2014/main" id="{828F66E4-5401-269D-A782-58746D5EEB29}"/>
              </a:ext>
            </a:extLst>
          </p:cNvPr>
          <p:cNvPicPr>
            <a:picLocks noChangeAspect="1"/>
          </p:cNvPicPr>
          <p:nvPr/>
        </p:nvPicPr>
        <p:blipFill>
          <a:blip r:embed="rId2"/>
          <a:stretch>
            <a:fillRect/>
          </a:stretch>
        </p:blipFill>
        <p:spPr>
          <a:xfrm>
            <a:off x="3363761" y="-10396"/>
            <a:ext cx="5780239" cy="2726164"/>
          </a:xfrm>
          <a:prstGeom prst="rect">
            <a:avLst/>
          </a:prstGeom>
        </p:spPr>
      </p:pic>
      <p:sp>
        <p:nvSpPr>
          <p:cNvPr id="9" name="TextBox 8">
            <a:extLst>
              <a:ext uri="{FF2B5EF4-FFF2-40B4-BE49-F238E27FC236}">
                <a16:creationId xmlns:a16="http://schemas.microsoft.com/office/drawing/2014/main" id="{7B7384DF-E1E2-2A5E-C561-039DA4EC6F25}"/>
              </a:ext>
            </a:extLst>
          </p:cNvPr>
          <p:cNvSpPr txBox="1"/>
          <p:nvPr/>
        </p:nvSpPr>
        <p:spPr>
          <a:xfrm>
            <a:off x="128016" y="2783314"/>
            <a:ext cx="5623560" cy="2000548"/>
          </a:xfrm>
          <a:prstGeom prst="rect">
            <a:avLst/>
          </a:prstGeom>
          <a:noFill/>
        </p:spPr>
        <p:txBody>
          <a:bodyPr wrap="square" rtlCol="0">
            <a:spAutoFit/>
          </a:bodyPr>
          <a:lstStyle/>
          <a:p>
            <a:r>
              <a:rPr lang="en-US" sz="1200" dirty="0">
                <a:effectLst/>
                <a:latin typeface="Avenir Book" panose="02000503020000020003" pitchFamily="2" charset="0"/>
              </a:rPr>
              <a:t>In the ASD group, strong negative correlations were observed between eye position and pupil position, with coefficients ranging from -0.776 to -0.358. This suggests that as the eye position on the left increases, the left pupil position tends to decrease significantly. </a:t>
            </a:r>
          </a:p>
          <a:p>
            <a:endParaRPr lang="en-US" sz="1200" dirty="0">
              <a:latin typeface="Avenir Book" panose="02000503020000020003" pitchFamily="2" charset="0"/>
            </a:endParaRPr>
          </a:p>
          <a:p>
            <a:r>
              <a:rPr lang="en-US" sz="1200" dirty="0">
                <a:effectLst/>
                <a:latin typeface="Avenir Book" panose="02000503020000020003" pitchFamily="2" charset="0"/>
              </a:rPr>
              <a:t>In contrast, the neurotypical group displayed weaker correlations, with coefficients ranging from -0.657 to -0.412, indicating a less pronounced relationship between these variables. </a:t>
            </a:r>
          </a:p>
          <a:p>
            <a:endParaRPr lang="en-US" dirty="0"/>
          </a:p>
          <a:p>
            <a:endParaRPr lang="en-US" dirty="0"/>
          </a:p>
        </p:txBody>
      </p:sp>
    </p:spTree>
    <p:extLst>
      <p:ext uri="{BB962C8B-B14F-4D97-AF65-F5344CB8AC3E}">
        <p14:creationId xmlns:p14="http://schemas.microsoft.com/office/powerpoint/2010/main" val="210759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31"/>
          <p:cNvSpPr/>
          <p:nvPr/>
        </p:nvSpPr>
        <p:spPr>
          <a:xfrm rot="5400000">
            <a:off x="1577400" y="2362200"/>
            <a:ext cx="1090800" cy="44721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7" name="Google Shape;1137;p31"/>
          <p:cNvSpPr txBox="1">
            <a:spLocks noGrp="1"/>
          </p:cNvSpPr>
          <p:nvPr>
            <p:ph type="title"/>
          </p:nvPr>
        </p:nvSpPr>
        <p:spPr>
          <a:xfrm>
            <a:off x="4296866" y="2391350"/>
            <a:ext cx="3500243" cy="972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Limitations</a:t>
            </a:r>
            <a:endParaRPr dirty="0"/>
          </a:p>
        </p:txBody>
      </p:sp>
      <p:sp>
        <p:nvSpPr>
          <p:cNvPr id="1138" name="Google Shape;1138;p31"/>
          <p:cNvSpPr txBox="1">
            <a:spLocks noGrp="1"/>
          </p:cNvSpPr>
          <p:nvPr>
            <p:ph type="title" idx="2"/>
          </p:nvPr>
        </p:nvSpPr>
        <p:spPr>
          <a:xfrm>
            <a:off x="5334539" y="1549550"/>
            <a:ext cx="136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140" name="Google Shape;1140;p31"/>
          <p:cNvSpPr/>
          <p:nvPr/>
        </p:nvSpPr>
        <p:spPr>
          <a:xfrm>
            <a:off x="7907275" y="2075550"/>
            <a:ext cx="1901100" cy="3021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1" name="Google Shape;1141;p31"/>
          <p:cNvGrpSpPr/>
          <p:nvPr/>
        </p:nvGrpSpPr>
        <p:grpSpPr>
          <a:xfrm>
            <a:off x="6179723" y="-625137"/>
            <a:ext cx="1617386" cy="1624770"/>
            <a:chOff x="3992334" y="189904"/>
            <a:chExt cx="1116902" cy="1122001"/>
          </a:xfrm>
        </p:grpSpPr>
        <p:sp>
          <p:nvSpPr>
            <p:cNvPr id="1142" name="Google Shape;1142;p31"/>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1"/>
          <p:cNvGrpSpPr/>
          <p:nvPr/>
        </p:nvGrpSpPr>
        <p:grpSpPr>
          <a:xfrm>
            <a:off x="8038210" y="4084789"/>
            <a:ext cx="1105788" cy="1058857"/>
            <a:chOff x="4252810" y="2035226"/>
            <a:chExt cx="624951" cy="598394"/>
          </a:xfrm>
        </p:grpSpPr>
        <p:sp>
          <p:nvSpPr>
            <p:cNvPr id="1154" name="Google Shape;1154;p31"/>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9542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5"/>
          <p:cNvSpPr txBox="1">
            <a:spLocks noGrp="1"/>
          </p:cNvSpPr>
          <p:nvPr>
            <p:ph type="subTitle" idx="2"/>
          </p:nvPr>
        </p:nvSpPr>
        <p:spPr>
          <a:xfrm>
            <a:off x="800424" y="1739715"/>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latin typeface="Avenir Book" panose="02000503020000020003" pitchFamily="2" charset="0"/>
              </a:rPr>
              <a:t>For each group may affect the generalizability of the findings, especially for the Unidentified(Pos) group, which might be relatively small compared to the ASD and Neurotypical groups.</a:t>
            </a:r>
          </a:p>
          <a:p>
            <a:pPr marL="0" lvl="0" indent="0" algn="l" rtl="0">
              <a:spcBef>
                <a:spcPts val="0"/>
              </a:spcBef>
              <a:spcAft>
                <a:spcPts val="0"/>
              </a:spcAft>
              <a:buNone/>
            </a:pPr>
            <a:endParaRPr lang="en-US" dirty="0">
              <a:latin typeface="Avenir Book" panose="02000503020000020003" pitchFamily="2" charset="0"/>
            </a:endParaRPr>
          </a:p>
          <a:p>
            <a:pPr marL="0" lvl="0" indent="0" algn="l" rtl="0">
              <a:spcBef>
                <a:spcPts val="0"/>
              </a:spcBef>
              <a:spcAft>
                <a:spcPts val="0"/>
              </a:spcAft>
              <a:buNone/>
            </a:pPr>
            <a:endParaRPr dirty="0"/>
          </a:p>
        </p:txBody>
      </p:sp>
      <p:sp>
        <p:nvSpPr>
          <p:cNvPr id="1265" name="Google Shape;1265;p35"/>
          <p:cNvSpPr txBox="1">
            <a:spLocks noGrp="1"/>
          </p:cNvSpPr>
          <p:nvPr>
            <p:ph type="subTitle" idx="5"/>
          </p:nvPr>
        </p:nvSpPr>
        <p:spPr>
          <a:xfrm>
            <a:off x="720000" y="3445748"/>
            <a:ext cx="3831336"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latin typeface="Avenir Book" panose="02000503020000020003" pitchFamily="2" charset="0"/>
              </a:rPr>
              <a:t>The use of ANOVA does not account for potential confounding variables that could influence the results. </a:t>
            </a:r>
            <a:endParaRPr lang="en-US" dirty="0"/>
          </a:p>
        </p:txBody>
      </p:sp>
      <p:sp>
        <p:nvSpPr>
          <p:cNvPr id="1266" name="Google Shape;126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267" name="Google Shape;1267;p35"/>
          <p:cNvSpPr txBox="1">
            <a:spLocks noGrp="1"/>
          </p:cNvSpPr>
          <p:nvPr>
            <p:ph type="subTitle" idx="1"/>
          </p:nvPr>
        </p:nvSpPr>
        <p:spPr>
          <a:xfrm>
            <a:off x="800424" y="1140053"/>
            <a:ext cx="2967000" cy="55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Cabin"/>
                <a:ea typeface="Cabin"/>
                <a:cs typeface="Cabin"/>
                <a:sym typeface="Cabin"/>
              </a:rPr>
              <a:t>Sample Size</a:t>
            </a:r>
            <a:endParaRPr dirty="0">
              <a:latin typeface="Cabin"/>
              <a:ea typeface="Cabin"/>
              <a:cs typeface="Cabin"/>
              <a:sym typeface="Cabin"/>
            </a:endParaRPr>
          </a:p>
        </p:txBody>
      </p:sp>
      <p:sp>
        <p:nvSpPr>
          <p:cNvPr id="1270" name="Google Shape;1270;p35"/>
          <p:cNvSpPr txBox="1">
            <a:spLocks noGrp="1"/>
          </p:cNvSpPr>
          <p:nvPr>
            <p:ph type="subTitle" idx="8"/>
          </p:nvPr>
        </p:nvSpPr>
        <p:spPr>
          <a:xfrm>
            <a:off x="800424" y="2953943"/>
            <a:ext cx="2967000" cy="55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Cabin"/>
                <a:ea typeface="Cabin"/>
                <a:cs typeface="Cabin"/>
                <a:sym typeface="Cabin"/>
              </a:rPr>
              <a:t>Analysis </a:t>
            </a:r>
            <a:endParaRPr dirty="0">
              <a:latin typeface="Cabin"/>
              <a:ea typeface="Cabin"/>
              <a:cs typeface="Cabin"/>
              <a:sym typeface="Cabin"/>
            </a:endParaRPr>
          </a:p>
        </p:txBody>
      </p:sp>
      <p:sp>
        <p:nvSpPr>
          <p:cNvPr id="10" name="Google Shape;1270;p35">
            <a:extLst>
              <a:ext uri="{FF2B5EF4-FFF2-40B4-BE49-F238E27FC236}">
                <a16:creationId xmlns:a16="http://schemas.microsoft.com/office/drawing/2014/main" id="{42F47837-BEC3-D3A8-20F3-629460B33F85}"/>
              </a:ext>
            </a:extLst>
          </p:cNvPr>
          <p:cNvSpPr txBox="1">
            <a:spLocks/>
          </p:cNvSpPr>
          <p:nvPr/>
        </p:nvSpPr>
        <p:spPr>
          <a:xfrm>
            <a:off x="4551336" y="1140053"/>
            <a:ext cx="2967000" cy="55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Raleway"/>
                <a:ea typeface="Raleway"/>
                <a:cs typeface="Raleway"/>
                <a:sym typeface="Raleway"/>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dirty="0">
                <a:latin typeface="Cabin"/>
                <a:ea typeface="Cabin"/>
                <a:cs typeface="Cabin"/>
                <a:sym typeface="Cabin"/>
              </a:rPr>
              <a:t>Missing Data / Sample Bias</a:t>
            </a:r>
          </a:p>
        </p:txBody>
      </p:sp>
      <p:sp>
        <p:nvSpPr>
          <p:cNvPr id="11" name="Google Shape;1265;p35">
            <a:extLst>
              <a:ext uri="{FF2B5EF4-FFF2-40B4-BE49-F238E27FC236}">
                <a16:creationId xmlns:a16="http://schemas.microsoft.com/office/drawing/2014/main" id="{4B1AF625-0A94-9DA7-DA89-4C615408DD64}"/>
              </a:ext>
            </a:extLst>
          </p:cNvPr>
          <p:cNvSpPr txBox="1">
            <a:spLocks/>
          </p:cNvSpPr>
          <p:nvPr/>
        </p:nvSpPr>
        <p:spPr>
          <a:xfrm>
            <a:off x="4273968" y="1753992"/>
            <a:ext cx="3831336" cy="10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Nanum Gothic"/>
              <a:buNone/>
              <a:defRPr sz="1200" b="1" i="0" u="none" strike="noStrike" cap="none">
                <a:solidFill>
                  <a:schemeClr val="dk1"/>
                </a:solidFill>
                <a:latin typeface="Nanum Gothic"/>
                <a:ea typeface="Nanum Gothic"/>
                <a:cs typeface="Nanum Gothic"/>
                <a:sym typeface="Nanum Gothic"/>
              </a:defRPr>
            </a:lvl1pPr>
            <a:lvl2pPr marL="914400" marR="0" lvl="1" indent="-304800" algn="ctr" rtl="0">
              <a:lnSpc>
                <a:spcPct val="100000"/>
              </a:lnSpc>
              <a:spcBef>
                <a:spcPts val="0"/>
              </a:spcBef>
              <a:spcAft>
                <a:spcPts val="0"/>
              </a:spcAft>
              <a:buClr>
                <a:schemeClr val="dk1"/>
              </a:buClr>
              <a:buSzPts val="1200"/>
              <a:buFont typeface="Nanum Gothic"/>
              <a:buNone/>
              <a:defRPr sz="1200" b="0" i="0" u="none" strike="noStrike" cap="none">
                <a:solidFill>
                  <a:schemeClr val="dk1"/>
                </a:solidFill>
                <a:latin typeface="Nanum Gothic"/>
                <a:ea typeface="Nanum Gothic"/>
                <a:cs typeface="Nanum Gothic"/>
                <a:sym typeface="Nanum Gothic"/>
              </a:defRPr>
            </a:lvl2pPr>
            <a:lvl3pPr marL="1371600" marR="0" lvl="2" indent="-304800" algn="ctr" rtl="0">
              <a:lnSpc>
                <a:spcPct val="100000"/>
              </a:lnSpc>
              <a:spcBef>
                <a:spcPts val="0"/>
              </a:spcBef>
              <a:spcAft>
                <a:spcPts val="0"/>
              </a:spcAft>
              <a:buClr>
                <a:schemeClr val="dk1"/>
              </a:buClr>
              <a:buSzPts val="1200"/>
              <a:buFont typeface="Nanum Gothic"/>
              <a:buNone/>
              <a:defRPr sz="1200" b="0" i="0" u="none" strike="noStrike" cap="none">
                <a:solidFill>
                  <a:schemeClr val="dk1"/>
                </a:solidFill>
                <a:latin typeface="Nanum Gothic"/>
                <a:ea typeface="Nanum Gothic"/>
                <a:cs typeface="Nanum Gothic"/>
                <a:sym typeface="Nanum Gothic"/>
              </a:defRPr>
            </a:lvl3pPr>
            <a:lvl4pPr marL="1828800" marR="0" lvl="3" indent="-304800" algn="ctr" rtl="0">
              <a:lnSpc>
                <a:spcPct val="100000"/>
              </a:lnSpc>
              <a:spcBef>
                <a:spcPts val="0"/>
              </a:spcBef>
              <a:spcAft>
                <a:spcPts val="0"/>
              </a:spcAft>
              <a:buClr>
                <a:schemeClr val="dk1"/>
              </a:buClr>
              <a:buSzPts val="1200"/>
              <a:buFont typeface="Nanum Gothic"/>
              <a:buNone/>
              <a:defRPr sz="1200" b="0" i="0" u="none" strike="noStrike" cap="none">
                <a:solidFill>
                  <a:schemeClr val="dk1"/>
                </a:solidFill>
                <a:latin typeface="Nanum Gothic"/>
                <a:ea typeface="Nanum Gothic"/>
                <a:cs typeface="Nanum Gothic"/>
                <a:sym typeface="Nanum Gothic"/>
              </a:defRPr>
            </a:lvl4pPr>
            <a:lvl5pPr marL="2286000" marR="0" lvl="4" indent="-304800" algn="ctr" rtl="0">
              <a:lnSpc>
                <a:spcPct val="100000"/>
              </a:lnSpc>
              <a:spcBef>
                <a:spcPts val="0"/>
              </a:spcBef>
              <a:spcAft>
                <a:spcPts val="0"/>
              </a:spcAft>
              <a:buClr>
                <a:schemeClr val="dk1"/>
              </a:buClr>
              <a:buSzPts val="1200"/>
              <a:buFont typeface="Nanum Gothic"/>
              <a:buNone/>
              <a:defRPr sz="1200" b="0" i="0" u="none" strike="noStrike" cap="none">
                <a:solidFill>
                  <a:schemeClr val="dk1"/>
                </a:solidFill>
                <a:latin typeface="Nanum Gothic"/>
                <a:ea typeface="Nanum Gothic"/>
                <a:cs typeface="Nanum Gothic"/>
                <a:sym typeface="Nanum Gothic"/>
              </a:defRPr>
            </a:lvl5pPr>
            <a:lvl6pPr marL="2743200" marR="0" lvl="5" indent="-304800" algn="ctr" rtl="0">
              <a:lnSpc>
                <a:spcPct val="100000"/>
              </a:lnSpc>
              <a:spcBef>
                <a:spcPts val="0"/>
              </a:spcBef>
              <a:spcAft>
                <a:spcPts val="0"/>
              </a:spcAft>
              <a:buClr>
                <a:schemeClr val="dk1"/>
              </a:buClr>
              <a:buSzPts val="1200"/>
              <a:buFont typeface="Nanum Gothic"/>
              <a:buNone/>
              <a:defRPr sz="1200" b="0" i="0" u="none" strike="noStrike" cap="none">
                <a:solidFill>
                  <a:schemeClr val="dk1"/>
                </a:solidFill>
                <a:latin typeface="Nanum Gothic"/>
                <a:ea typeface="Nanum Gothic"/>
                <a:cs typeface="Nanum Gothic"/>
                <a:sym typeface="Nanum Gothic"/>
              </a:defRPr>
            </a:lvl6pPr>
            <a:lvl7pPr marL="3200400" marR="0" lvl="6" indent="-304800" algn="ctr" rtl="0">
              <a:lnSpc>
                <a:spcPct val="100000"/>
              </a:lnSpc>
              <a:spcBef>
                <a:spcPts val="0"/>
              </a:spcBef>
              <a:spcAft>
                <a:spcPts val="0"/>
              </a:spcAft>
              <a:buClr>
                <a:schemeClr val="dk1"/>
              </a:buClr>
              <a:buSzPts val="1200"/>
              <a:buFont typeface="Nanum Gothic"/>
              <a:buNone/>
              <a:defRPr sz="1200" b="0" i="0" u="none" strike="noStrike" cap="none">
                <a:solidFill>
                  <a:schemeClr val="dk1"/>
                </a:solidFill>
                <a:latin typeface="Nanum Gothic"/>
                <a:ea typeface="Nanum Gothic"/>
                <a:cs typeface="Nanum Gothic"/>
                <a:sym typeface="Nanum Gothic"/>
              </a:defRPr>
            </a:lvl7pPr>
            <a:lvl8pPr marL="3657600" marR="0" lvl="7" indent="-304800" algn="ctr" rtl="0">
              <a:lnSpc>
                <a:spcPct val="100000"/>
              </a:lnSpc>
              <a:spcBef>
                <a:spcPts val="0"/>
              </a:spcBef>
              <a:spcAft>
                <a:spcPts val="0"/>
              </a:spcAft>
              <a:buClr>
                <a:schemeClr val="dk1"/>
              </a:buClr>
              <a:buSzPts val="1200"/>
              <a:buFont typeface="Nanum Gothic"/>
              <a:buNone/>
              <a:defRPr sz="1200" b="0" i="0" u="none" strike="noStrike" cap="none">
                <a:solidFill>
                  <a:schemeClr val="dk1"/>
                </a:solidFill>
                <a:latin typeface="Nanum Gothic"/>
                <a:ea typeface="Nanum Gothic"/>
                <a:cs typeface="Nanum Gothic"/>
                <a:sym typeface="Nanum Gothic"/>
              </a:defRPr>
            </a:lvl8pPr>
            <a:lvl9pPr marL="4114800" marR="0" lvl="8" indent="-304800" algn="ctr" rtl="0">
              <a:lnSpc>
                <a:spcPct val="100000"/>
              </a:lnSpc>
              <a:spcBef>
                <a:spcPts val="0"/>
              </a:spcBef>
              <a:spcAft>
                <a:spcPts val="0"/>
              </a:spcAft>
              <a:buClr>
                <a:schemeClr val="dk1"/>
              </a:buClr>
              <a:buSzPts val="1200"/>
              <a:buFont typeface="Nanum Gothic"/>
              <a:buNone/>
              <a:defRPr sz="1200" b="0" i="0" u="none" strike="noStrike" cap="none">
                <a:solidFill>
                  <a:schemeClr val="dk1"/>
                </a:solidFill>
                <a:latin typeface="Nanum Gothic"/>
                <a:ea typeface="Nanum Gothic"/>
                <a:cs typeface="Nanum Gothic"/>
                <a:sym typeface="Nanum Gothic"/>
              </a:defRPr>
            </a:lvl9pPr>
          </a:lstStyle>
          <a:p>
            <a:pPr marL="0" indent="0"/>
            <a:r>
              <a:rPr lang="en-US" dirty="0">
                <a:latin typeface="Avenir Book" panose="02000503020000020003" pitchFamily="2" charset="0"/>
              </a:rPr>
              <a:t>Measurement errors, such as inaccuracies in data collection or entry, could introduce noise and affect the accuracy of the correlation estimates.</a:t>
            </a:r>
          </a:p>
          <a:p>
            <a:pPr marL="0" indent="0"/>
            <a:endParaRPr lang="en-US" dirty="0">
              <a:latin typeface="Avenir Book" panose="02000503020000020003" pitchFamily="2" charset="0"/>
            </a:endParaRPr>
          </a:p>
          <a:p>
            <a:pPr marL="0" indent="0"/>
            <a:r>
              <a:rPr lang="en-US" dirty="0">
                <a:latin typeface="Avenir Book" panose="02000503020000020003" pitchFamily="2" charset="0"/>
              </a:rPr>
              <a:t>The dataset that was download had missing gaze vector data in every CSV file along with other missing values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290" name="Google Shape;1290;p36"/>
          <p:cNvSpPr txBox="1">
            <a:spLocks noGrp="1"/>
          </p:cNvSpPr>
          <p:nvPr>
            <p:ph type="subTitle" idx="1"/>
          </p:nvPr>
        </p:nvSpPr>
        <p:spPr>
          <a:xfrm>
            <a:off x="1101000" y="1746910"/>
            <a:ext cx="2084700" cy="10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venir Book" panose="02000503020000020003" pitchFamily="2" charset="0"/>
              </a:rPr>
              <a:t>The Sequential FNN &amp; LSTM model achieved high accuracy for both the training and validation datasets, indicating its ability to generalize well to unseen data.</a:t>
            </a:r>
          </a:p>
          <a:p>
            <a:pPr marL="0" lvl="0" indent="0" algn="l" rtl="0">
              <a:spcBef>
                <a:spcPts val="0"/>
              </a:spcBef>
              <a:spcAft>
                <a:spcPts val="0"/>
              </a:spcAft>
              <a:buNone/>
            </a:pPr>
            <a:endParaRPr dirty="0"/>
          </a:p>
        </p:txBody>
      </p:sp>
      <p:sp>
        <p:nvSpPr>
          <p:cNvPr id="1291" name="Google Shape;1291;p36"/>
          <p:cNvSpPr txBox="1">
            <a:spLocks noGrp="1"/>
          </p:cNvSpPr>
          <p:nvPr>
            <p:ph type="subTitle" idx="2"/>
          </p:nvPr>
        </p:nvSpPr>
        <p:spPr>
          <a:xfrm>
            <a:off x="3553401" y="1746910"/>
            <a:ext cx="2414996" cy="10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venir Book" panose="02000503020000020003" pitchFamily="2" charset="0"/>
              </a:rPr>
              <a:t>The ANOVA tests conducted on various eye tracking measurements revealed significant differences between individuals with ASD, neurotypical individuals, and those labeled as Unidentified(Pos).</a:t>
            </a:r>
          </a:p>
          <a:p>
            <a:pPr marL="0" lvl="0" indent="0" algn="l" rtl="0">
              <a:spcBef>
                <a:spcPts val="0"/>
              </a:spcBef>
              <a:spcAft>
                <a:spcPts val="0"/>
              </a:spcAft>
              <a:buNone/>
            </a:pPr>
            <a:endParaRPr dirty="0"/>
          </a:p>
        </p:txBody>
      </p:sp>
      <p:sp>
        <p:nvSpPr>
          <p:cNvPr id="1292" name="Google Shape;1292;p36"/>
          <p:cNvSpPr txBox="1">
            <a:spLocks noGrp="1"/>
          </p:cNvSpPr>
          <p:nvPr>
            <p:ph type="subTitle" idx="3"/>
          </p:nvPr>
        </p:nvSpPr>
        <p:spPr>
          <a:xfrm>
            <a:off x="6132951" y="1680015"/>
            <a:ext cx="2521521" cy="1024200"/>
          </a:xfrm>
          <a:prstGeom prst="rect">
            <a:avLst/>
          </a:prstGeom>
        </p:spPr>
        <p:txBody>
          <a:bodyPr spcFirstLastPara="1" wrap="square" lIns="91425" tIns="91425" rIns="91425" bIns="91425" anchor="t" anchorCtr="0">
            <a:noAutofit/>
          </a:bodyPr>
          <a:lstStyle/>
          <a:p>
            <a:r>
              <a:rPr lang="en-US" dirty="0">
                <a:latin typeface="Avenir Book" panose="02000503020000020003" pitchFamily="2" charset="0"/>
              </a:rPr>
              <a:t>T</a:t>
            </a:r>
            <a:r>
              <a:rPr lang="en-US" dirty="0">
                <a:effectLst/>
                <a:latin typeface="Avenir Book" panose="02000503020000020003" pitchFamily="2" charset="0"/>
              </a:rPr>
              <a:t>he relationship between </a:t>
            </a:r>
          </a:p>
          <a:p>
            <a:r>
              <a:rPr lang="en-US" dirty="0">
                <a:effectLst/>
                <a:latin typeface="Avenir Book" panose="02000503020000020003" pitchFamily="2" charset="0"/>
              </a:rPr>
              <a:t>different eye. tracking metrics,</a:t>
            </a:r>
          </a:p>
          <a:p>
            <a:r>
              <a:rPr lang="en-US" dirty="0">
                <a:effectLst/>
                <a:latin typeface="Avenir Book" panose="02000503020000020003" pitchFamily="2" charset="0"/>
              </a:rPr>
              <a:t>with strong negative    </a:t>
            </a:r>
          </a:p>
          <a:p>
            <a:r>
              <a:rPr lang="en-US" dirty="0">
                <a:effectLst/>
                <a:latin typeface="Avenir Book" panose="02000503020000020003" pitchFamily="2" charset="0"/>
              </a:rPr>
              <a:t>correlations observed</a:t>
            </a:r>
          </a:p>
          <a:p>
            <a:r>
              <a:rPr lang="en-US" dirty="0">
                <a:effectLst/>
                <a:latin typeface="Avenir Book" panose="02000503020000020003" pitchFamily="2" charset="0"/>
              </a:rPr>
              <a:t>in the ASD group compared to </a:t>
            </a:r>
          </a:p>
          <a:p>
            <a:r>
              <a:rPr lang="en-US" dirty="0">
                <a:effectLst/>
                <a:latin typeface="Avenir Book" panose="02000503020000020003" pitchFamily="2" charset="0"/>
              </a:rPr>
              <a:t>weaker correlations in the </a:t>
            </a:r>
          </a:p>
          <a:p>
            <a:r>
              <a:rPr lang="en-US" dirty="0">
                <a:effectLst/>
                <a:latin typeface="Avenir Book" panose="02000503020000020003" pitchFamily="2" charset="0"/>
              </a:rPr>
              <a:t>Neurotypical</a:t>
            </a:r>
            <a:r>
              <a:rPr lang="en-US" dirty="0">
                <a:latin typeface="Avenir Book" panose="02000503020000020003" pitchFamily="2" charset="0"/>
              </a:rPr>
              <a:t> </a:t>
            </a:r>
            <a:r>
              <a:rPr lang="en-US" dirty="0">
                <a:effectLst/>
                <a:latin typeface="Avenir Book" panose="02000503020000020003" pitchFamily="2" charset="0"/>
              </a:rPr>
              <a:t>group.</a:t>
            </a:r>
          </a:p>
          <a:p>
            <a:pPr marL="0" lvl="0" indent="0" algn="l" rtl="0">
              <a:spcBef>
                <a:spcPts val="0"/>
              </a:spcBef>
              <a:spcAft>
                <a:spcPts val="0"/>
              </a:spcAft>
              <a:buNone/>
            </a:pPr>
            <a:endParaRPr dirty="0"/>
          </a:p>
        </p:txBody>
      </p:sp>
      <p:sp>
        <p:nvSpPr>
          <p:cNvPr id="1294" name="Google Shape;1294;p36"/>
          <p:cNvSpPr txBox="1">
            <a:spLocks noGrp="1"/>
          </p:cNvSpPr>
          <p:nvPr>
            <p:ph type="subTitle" idx="7"/>
          </p:nvPr>
        </p:nvSpPr>
        <p:spPr>
          <a:xfrm>
            <a:off x="1101000" y="1373025"/>
            <a:ext cx="20859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bin"/>
                <a:ea typeface="Cabin"/>
                <a:cs typeface="Cabin"/>
                <a:sym typeface="Cabin"/>
              </a:rPr>
              <a:t>Model Success</a:t>
            </a:r>
            <a:endParaRPr dirty="0">
              <a:latin typeface="Cabin"/>
              <a:ea typeface="Cabin"/>
              <a:cs typeface="Cabin"/>
              <a:sym typeface="Cabin"/>
            </a:endParaRPr>
          </a:p>
        </p:txBody>
      </p:sp>
      <p:sp>
        <p:nvSpPr>
          <p:cNvPr id="1295" name="Google Shape;1295;p36"/>
          <p:cNvSpPr txBox="1">
            <a:spLocks noGrp="1"/>
          </p:cNvSpPr>
          <p:nvPr>
            <p:ph type="subTitle" idx="8"/>
          </p:nvPr>
        </p:nvSpPr>
        <p:spPr>
          <a:xfrm>
            <a:off x="3717956" y="1373025"/>
            <a:ext cx="20859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bin"/>
                <a:ea typeface="Cabin"/>
                <a:cs typeface="Cabin"/>
                <a:sym typeface="Cabin"/>
              </a:rPr>
              <a:t>ANOVA Analysis</a:t>
            </a:r>
            <a:endParaRPr dirty="0">
              <a:latin typeface="Cabin"/>
              <a:ea typeface="Cabin"/>
              <a:cs typeface="Cabin"/>
              <a:sym typeface="Cabin"/>
            </a:endParaRPr>
          </a:p>
        </p:txBody>
      </p:sp>
      <p:sp>
        <p:nvSpPr>
          <p:cNvPr id="1299" name="Google Shape;1299;p36"/>
          <p:cNvSpPr txBox="1">
            <a:spLocks noGrp="1"/>
          </p:cNvSpPr>
          <p:nvPr>
            <p:ph type="subTitle" idx="13"/>
          </p:nvPr>
        </p:nvSpPr>
        <p:spPr>
          <a:xfrm>
            <a:off x="6334898" y="1373025"/>
            <a:ext cx="20859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Cabin"/>
                <a:ea typeface="Cabin"/>
                <a:cs typeface="Cabin"/>
                <a:sym typeface="Cabin"/>
              </a:rPr>
              <a:t>Correlations</a:t>
            </a:r>
            <a:endParaRPr dirty="0">
              <a:latin typeface="Cabin"/>
              <a:ea typeface="Cabin"/>
              <a:cs typeface="Cabin"/>
              <a:sym typeface="Cabin"/>
            </a:endParaRPr>
          </a:p>
        </p:txBody>
      </p:sp>
      <p:grpSp>
        <p:nvGrpSpPr>
          <p:cNvPr id="2" name="Google Shape;1306;p36">
            <a:extLst>
              <a:ext uri="{FF2B5EF4-FFF2-40B4-BE49-F238E27FC236}">
                <a16:creationId xmlns:a16="http://schemas.microsoft.com/office/drawing/2014/main" id="{C7F9BA04-50B2-1D96-C71E-01FBC65DF8DC}"/>
              </a:ext>
            </a:extLst>
          </p:cNvPr>
          <p:cNvGrpSpPr/>
          <p:nvPr/>
        </p:nvGrpSpPr>
        <p:grpSpPr>
          <a:xfrm>
            <a:off x="648362" y="1442171"/>
            <a:ext cx="354710" cy="228015"/>
            <a:chOff x="-27721750" y="3598250"/>
            <a:chExt cx="297750" cy="191400"/>
          </a:xfrm>
        </p:grpSpPr>
        <p:sp>
          <p:nvSpPr>
            <p:cNvPr id="3" name="Google Shape;1307;p36">
              <a:extLst>
                <a:ext uri="{FF2B5EF4-FFF2-40B4-BE49-F238E27FC236}">
                  <a16:creationId xmlns:a16="http://schemas.microsoft.com/office/drawing/2014/main" id="{1B97B966-CCAA-6CD4-57F2-C359B6C6DA8D}"/>
                </a:ext>
              </a:extLst>
            </p:cNvPr>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08;p36">
              <a:extLst>
                <a:ext uri="{FF2B5EF4-FFF2-40B4-BE49-F238E27FC236}">
                  <a16:creationId xmlns:a16="http://schemas.microsoft.com/office/drawing/2014/main" id="{A7B52605-C31A-BA23-6912-6388A35AB101}"/>
                </a:ext>
              </a:extLst>
            </p:cNvPr>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sp>
        <p:nvSpPr>
          <p:cNvPr id="1524" name="Google Shape;1524;p44"/>
          <p:cNvSpPr txBox="1">
            <a:spLocks noGrp="1"/>
          </p:cNvSpPr>
          <p:nvPr>
            <p:ph type="title"/>
          </p:nvPr>
        </p:nvSpPr>
        <p:spPr>
          <a:xfrm>
            <a:off x="718843" y="445025"/>
            <a:ext cx="588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sp>
        <p:nvSpPr>
          <p:cNvPr id="1528" name="Google Shape;1528;p44"/>
          <p:cNvSpPr/>
          <p:nvPr/>
        </p:nvSpPr>
        <p:spPr>
          <a:xfrm>
            <a:off x="7416900" y="2397900"/>
            <a:ext cx="1727100" cy="2745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29" name="Google Shape;1529;p44"/>
          <p:cNvSpPr/>
          <p:nvPr/>
        </p:nvSpPr>
        <p:spPr>
          <a:xfrm rot="10800000">
            <a:off x="8038200" y="0"/>
            <a:ext cx="1105800" cy="1758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530" name="Google Shape;1530;p44"/>
          <p:cNvGrpSpPr/>
          <p:nvPr/>
        </p:nvGrpSpPr>
        <p:grpSpPr>
          <a:xfrm>
            <a:off x="7727560" y="4079064"/>
            <a:ext cx="1105788" cy="1058857"/>
            <a:chOff x="4252810" y="2035226"/>
            <a:chExt cx="624951" cy="598394"/>
          </a:xfrm>
        </p:grpSpPr>
        <p:sp>
          <p:nvSpPr>
            <p:cNvPr id="1531" name="Google Shape;1531;p44"/>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4"/>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4"/>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4"/>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4"/>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4"/>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4"/>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4"/>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4"/>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4"/>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4"/>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4"/>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4"/>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4"/>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4"/>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4"/>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4"/>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4"/>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4"/>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D238220C-799E-BFC3-9FF7-BC8F8209D38D}"/>
              </a:ext>
            </a:extLst>
          </p:cNvPr>
          <p:cNvSpPr>
            <a:spLocks noGrp="1"/>
          </p:cNvSpPr>
          <p:nvPr>
            <p:ph type="subTitle" idx="1"/>
          </p:nvPr>
        </p:nvSpPr>
        <p:spPr/>
        <p:txBody>
          <a:bodyPr/>
          <a:lstStyle/>
          <a:p>
            <a:r>
              <a:rPr lang="en-US" dirty="0"/>
              <a:t>Open for questions &amp; thoughts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2" name="Google Shape;1612;p47"/>
          <p:cNvSpPr txBox="1">
            <a:spLocks noGrp="1"/>
          </p:cNvSpPr>
          <p:nvPr>
            <p:ph type="ctrTitle"/>
          </p:nvPr>
        </p:nvSpPr>
        <p:spPr>
          <a:xfrm>
            <a:off x="2450194" y="1743350"/>
            <a:ext cx="4261501" cy="13261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1624" name="Google Shape;1624;p47"/>
          <p:cNvSpPr/>
          <p:nvPr/>
        </p:nvSpPr>
        <p:spPr>
          <a:xfrm>
            <a:off x="-50" y="2454750"/>
            <a:ext cx="1727100" cy="2745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25" name="Google Shape;1625;p47"/>
          <p:cNvSpPr/>
          <p:nvPr/>
        </p:nvSpPr>
        <p:spPr>
          <a:xfrm rot="10800000">
            <a:off x="8114175" y="0"/>
            <a:ext cx="1105800" cy="17580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626" name="Google Shape;1626;p47"/>
          <p:cNvGrpSpPr/>
          <p:nvPr/>
        </p:nvGrpSpPr>
        <p:grpSpPr>
          <a:xfrm>
            <a:off x="7858386" y="2384876"/>
            <a:ext cx="1617386" cy="1624770"/>
            <a:chOff x="3992334" y="189904"/>
            <a:chExt cx="1116902" cy="1122001"/>
          </a:xfrm>
        </p:grpSpPr>
        <p:sp>
          <p:nvSpPr>
            <p:cNvPr id="1627" name="Google Shape;1627;p47"/>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7"/>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7"/>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7"/>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7"/>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7"/>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7"/>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7"/>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7"/>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7"/>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7"/>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1638;p47"/>
          <p:cNvGrpSpPr/>
          <p:nvPr/>
        </p:nvGrpSpPr>
        <p:grpSpPr>
          <a:xfrm>
            <a:off x="1411697" y="5564"/>
            <a:ext cx="1105788" cy="1058857"/>
            <a:chOff x="4252810" y="2035226"/>
            <a:chExt cx="624951" cy="598394"/>
          </a:xfrm>
        </p:grpSpPr>
        <p:sp>
          <p:nvSpPr>
            <p:cNvPr id="1639" name="Google Shape;1639;p47"/>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7"/>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7"/>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7"/>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7"/>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7"/>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7"/>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7"/>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7"/>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7"/>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7"/>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7"/>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7"/>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7"/>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7"/>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7"/>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7"/>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7"/>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7"/>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7"/>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7"/>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7"/>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7"/>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7"/>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7"/>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7"/>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7"/>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7"/>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7"/>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7"/>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7"/>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7"/>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7"/>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7"/>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7"/>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7"/>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7"/>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7"/>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7"/>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7"/>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7"/>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7"/>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5"/>
        <p:cNvGrpSpPr/>
        <p:nvPr/>
      </p:nvGrpSpPr>
      <p:grpSpPr>
        <a:xfrm>
          <a:off x="0" y="0"/>
          <a:ext cx="0" cy="0"/>
          <a:chOff x="0" y="0"/>
          <a:chExt cx="0" cy="0"/>
        </a:xfrm>
      </p:grpSpPr>
      <p:sp>
        <p:nvSpPr>
          <p:cNvPr id="1136" name="Google Shape;1136;p31"/>
          <p:cNvSpPr/>
          <p:nvPr/>
        </p:nvSpPr>
        <p:spPr>
          <a:xfrm rot="5400000">
            <a:off x="1577400" y="2362200"/>
            <a:ext cx="1090800" cy="44721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7" name="Google Shape;1137;p31"/>
          <p:cNvSpPr txBox="1">
            <a:spLocks noGrp="1"/>
          </p:cNvSpPr>
          <p:nvPr>
            <p:ph type="title"/>
          </p:nvPr>
        </p:nvSpPr>
        <p:spPr>
          <a:xfrm>
            <a:off x="4296866" y="2391350"/>
            <a:ext cx="3500243" cy="972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138" name="Google Shape;1138;p31"/>
          <p:cNvSpPr txBox="1">
            <a:spLocks noGrp="1"/>
          </p:cNvSpPr>
          <p:nvPr>
            <p:ph type="title" idx="2"/>
          </p:nvPr>
        </p:nvSpPr>
        <p:spPr>
          <a:xfrm>
            <a:off x="5334539" y="1549550"/>
            <a:ext cx="136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140" name="Google Shape;1140;p31"/>
          <p:cNvSpPr/>
          <p:nvPr/>
        </p:nvSpPr>
        <p:spPr>
          <a:xfrm>
            <a:off x="7907275" y="2075550"/>
            <a:ext cx="1901100" cy="3021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1" name="Google Shape;1141;p31"/>
          <p:cNvGrpSpPr/>
          <p:nvPr/>
        </p:nvGrpSpPr>
        <p:grpSpPr>
          <a:xfrm>
            <a:off x="6179723" y="-625137"/>
            <a:ext cx="1617386" cy="1624770"/>
            <a:chOff x="3992334" y="189904"/>
            <a:chExt cx="1116902" cy="1122001"/>
          </a:xfrm>
        </p:grpSpPr>
        <p:sp>
          <p:nvSpPr>
            <p:cNvPr id="1142" name="Google Shape;1142;p31"/>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1"/>
          <p:cNvGrpSpPr/>
          <p:nvPr/>
        </p:nvGrpSpPr>
        <p:grpSpPr>
          <a:xfrm>
            <a:off x="8038210" y="4084789"/>
            <a:ext cx="1105788" cy="1058857"/>
            <a:chOff x="4252810" y="2035226"/>
            <a:chExt cx="624951" cy="598394"/>
          </a:xfrm>
        </p:grpSpPr>
        <p:sp>
          <p:nvSpPr>
            <p:cNvPr id="1154" name="Google Shape;1154;p31"/>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33"/>
          <p:cNvSpPr txBox="1">
            <a:spLocks noGrp="1"/>
          </p:cNvSpPr>
          <p:nvPr>
            <p:ph type="subTitle" idx="4"/>
          </p:nvPr>
        </p:nvSpPr>
        <p:spPr>
          <a:xfrm>
            <a:off x="5497776" y="1050143"/>
            <a:ext cx="25056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bin"/>
                <a:ea typeface="Cabin"/>
                <a:cs typeface="Cabin"/>
                <a:sym typeface="Cabin"/>
              </a:rPr>
              <a:t>Importance</a:t>
            </a:r>
            <a:endParaRPr dirty="0">
              <a:latin typeface="Cabin"/>
              <a:ea typeface="Cabin"/>
              <a:cs typeface="Cabin"/>
              <a:sym typeface="Cabin"/>
            </a:endParaRPr>
          </a:p>
        </p:txBody>
      </p:sp>
      <p:sp>
        <p:nvSpPr>
          <p:cNvPr id="1220" name="Google Shape;122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221" name="Google Shape;1221;p33"/>
          <p:cNvSpPr txBox="1">
            <a:spLocks noGrp="1"/>
          </p:cNvSpPr>
          <p:nvPr>
            <p:ph type="subTitle" idx="1"/>
          </p:nvPr>
        </p:nvSpPr>
        <p:spPr>
          <a:xfrm>
            <a:off x="4379976" y="1641462"/>
            <a:ext cx="4873752" cy="1596374"/>
          </a:xfrm>
          <a:prstGeom prst="rect">
            <a:avLst/>
          </a:prstGeom>
        </p:spPr>
        <p:txBody>
          <a:bodyPr spcFirstLastPara="1" wrap="square" lIns="91425" tIns="91425" rIns="91425" bIns="91425" anchor="t" anchorCtr="0">
            <a:noAutofit/>
          </a:bodyPr>
          <a:lstStyle/>
          <a:p>
            <a:pPr algn="l"/>
            <a:r>
              <a:rPr lang="en-US" sz="1400" b="0" dirty="0">
                <a:effectLst/>
                <a:latin typeface="Avenir Book" panose="02000503020000020003" pitchFamily="2" charset="0"/>
              </a:rPr>
              <a:t>Understanding gaze behavior in children with ASD is </a:t>
            </a:r>
          </a:p>
          <a:p>
            <a:pPr algn="l"/>
            <a:r>
              <a:rPr lang="en-US" sz="1400" b="0" dirty="0">
                <a:effectLst/>
                <a:latin typeface="Avenir Book" panose="02000503020000020003" pitchFamily="2" charset="0"/>
              </a:rPr>
              <a:t>crucial for developing effective interventions and  </a:t>
            </a:r>
          </a:p>
          <a:p>
            <a:pPr algn="l"/>
            <a:r>
              <a:rPr lang="en-US" sz="1400" b="0" dirty="0">
                <a:effectLst/>
                <a:latin typeface="Avenir Book" panose="02000503020000020003" pitchFamily="2" charset="0"/>
              </a:rPr>
              <a:t>improving their social interactions and communication</a:t>
            </a:r>
          </a:p>
          <a:p>
            <a:pPr algn="l"/>
            <a:r>
              <a:rPr lang="en-US" sz="1400" b="0" dirty="0">
                <a:effectLst/>
                <a:latin typeface="Avenir Book" panose="02000503020000020003" pitchFamily="2" charset="0"/>
              </a:rPr>
              <a:t>skills. [1][2] </a:t>
            </a:r>
          </a:p>
          <a:p>
            <a:pPr algn="l"/>
            <a:endParaRPr lang="en-US" sz="1400" b="0" dirty="0">
              <a:latin typeface="Avenir Book" panose="02000503020000020003" pitchFamily="2" charset="0"/>
            </a:endParaRPr>
          </a:p>
          <a:p>
            <a:pPr algn="l"/>
            <a:r>
              <a:rPr lang="en-US" sz="1400" b="0" dirty="0">
                <a:effectLst/>
                <a:latin typeface="Avenir Book" panose="02000503020000020003" pitchFamily="2" charset="0"/>
              </a:rPr>
              <a:t>The short- and long-term effects of atypical</a:t>
            </a:r>
          </a:p>
          <a:p>
            <a:pPr algn="l"/>
            <a:r>
              <a:rPr lang="en-US" sz="1400" b="0" dirty="0">
                <a:effectLst/>
                <a:latin typeface="Avenir Book" panose="02000503020000020003" pitchFamily="2" charset="0"/>
              </a:rPr>
              <a:t>gaze behavior in individuals with ASD underscores the</a:t>
            </a:r>
          </a:p>
          <a:p>
            <a:pPr algn="l"/>
            <a:r>
              <a:rPr lang="en-US" sz="1400" b="0" dirty="0">
                <a:effectLst/>
                <a:latin typeface="Avenir Book" panose="02000503020000020003" pitchFamily="2" charset="0"/>
              </a:rPr>
              <a:t>significance of studying this unique behavior in the</a:t>
            </a:r>
          </a:p>
          <a:p>
            <a:pPr algn="l"/>
            <a:r>
              <a:rPr lang="en-US" sz="1400" b="0" dirty="0">
                <a:effectLst/>
                <a:latin typeface="Avenir Book" panose="02000503020000020003" pitchFamily="2" charset="0"/>
              </a:rPr>
              <a:t>everyday environments they encounter.</a:t>
            </a:r>
          </a:p>
          <a:p>
            <a:pPr marL="0" lvl="0" indent="0" algn="ctr" rtl="0">
              <a:spcBef>
                <a:spcPts val="0"/>
              </a:spcBef>
              <a:spcAft>
                <a:spcPts val="0"/>
              </a:spcAft>
              <a:buNone/>
            </a:pPr>
            <a:endParaRPr dirty="0"/>
          </a:p>
        </p:txBody>
      </p:sp>
      <p:pic>
        <p:nvPicPr>
          <p:cNvPr id="1026" name="Picture 2" descr="Autism and Eye Contact">
            <a:extLst>
              <a:ext uri="{FF2B5EF4-FFF2-40B4-BE49-F238E27FC236}">
                <a16:creationId xmlns:a16="http://schemas.microsoft.com/office/drawing/2014/main" id="{1A89E522-57AA-3C56-56ED-FCFCD7E2B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44" y="1285875"/>
            <a:ext cx="3882232" cy="257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32"/>
          <p:cNvSpPr txBox="1">
            <a:spLocks noGrp="1"/>
          </p:cNvSpPr>
          <p:nvPr>
            <p:ph type="title"/>
          </p:nvPr>
        </p:nvSpPr>
        <p:spPr>
          <a:xfrm>
            <a:off x="345096" y="139151"/>
            <a:ext cx="384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 </a:t>
            </a:r>
            <a:endParaRPr dirty="0"/>
          </a:p>
        </p:txBody>
      </p:sp>
      <p:sp>
        <p:nvSpPr>
          <p:cNvPr id="1201" name="Google Shape;1201;p32"/>
          <p:cNvSpPr txBox="1">
            <a:spLocks noGrp="1"/>
          </p:cNvSpPr>
          <p:nvPr>
            <p:ph type="body" idx="1"/>
          </p:nvPr>
        </p:nvSpPr>
        <p:spPr>
          <a:xfrm>
            <a:off x="326239" y="728416"/>
            <a:ext cx="4132076" cy="2706300"/>
          </a:xfrm>
          <a:prstGeom prst="rect">
            <a:avLst/>
          </a:prstGeom>
        </p:spPr>
        <p:txBody>
          <a:bodyPr spcFirstLastPara="1" wrap="square" lIns="91425" tIns="91425" rIns="91425" bIns="91425" anchor="t" anchorCtr="0">
            <a:noAutofit/>
          </a:bodyPr>
          <a:lstStyle/>
          <a:p>
            <a:pPr marL="0" indent="0">
              <a:buNone/>
            </a:pPr>
            <a:r>
              <a:rPr lang="en-US" dirty="0">
                <a:solidFill>
                  <a:schemeClr val="dk1"/>
                </a:solidFill>
              </a:rPr>
              <a:t>In a pioneering study, </a:t>
            </a:r>
            <a:r>
              <a:rPr lang="en-US" i="1" dirty="0" err="1">
                <a:solidFill>
                  <a:schemeClr val="dk1"/>
                </a:solidFill>
              </a:rPr>
              <a:t>Noris</a:t>
            </a:r>
            <a:r>
              <a:rPr lang="en-US" i="1" dirty="0">
                <a:solidFill>
                  <a:schemeClr val="dk1"/>
                </a:solidFill>
              </a:rPr>
              <a:t> et al. (2011) </a:t>
            </a:r>
            <a:r>
              <a:rPr lang="en-US" dirty="0">
                <a:solidFill>
                  <a:schemeClr val="dk1"/>
                </a:solidFill>
              </a:rPr>
              <a:t>examined the gaze behavior of children aged 3-9 with ASD during a dyadic interaction in a natural setting. Participants wore a head-mounted ’</a:t>
            </a:r>
            <a:r>
              <a:rPr lang="en-US" dirty="0" err="1">
                <a:solidFill>
                  <a:schemeClr val="dk1"/>
                </a:solidFill>
              </a:rPr>
              <a:t>WearCam</a:t>
            </a:r>
            <a:r>
              <a:rPr lang="en-US" dirty="0">
                <a:solidFill>
                  <a:schemeClr val="dk1"/>
                </a:solidFill>
              </a:rPr>
              <a:t>’ to record their field of view and gaze direction.</a:t>
            </a:r>
          </a:p>
          <a:p>
            <a:pPr marL="0" indent="0">
              <a:buNone/>
            </a:pPr>
            <a:endParaRPr dirty="0">
              <a:solidFill>
                <a:schemeClr val="dk1"/>
              </a:solidFill>
            </a:endParaRPr>
          </a:p>
          <a:p>
            <a:r>
              <a:rPr lang="en-US" dirty="0">
                <a:solidFill>
                  <a:schemeClr val="dk1"/>
                </a:solidFill>
              </a:rPr>
              <a:t>The study found that compared to typically developing (TD) controls, children with ASD exhibited more downward looks and explored their lateral field of view more extensively</a:t>
            </a:r>
          </a:p>
        </p:txBody>
      </p:sp>
      <p:grpSp>
        <p:nvGrpSpPr>
          <p:cNvPr id="1203" name="Google Shape;1203;p32"/>
          <p:cNvGrpSpPr/>
          <p:nvPr/>
        </p:nvGrpSpPr>
        <p:grpSpPr>
          <a:xfrm>
            <a:off x="4571995" y="105602"/>
            <a:ext cx="973715" cy="978161"/>
            <a:chOff x="3992334" y="189904"/>
            <a:chExt cx="1116902" cy="1122001"/>
          </a:xfrm>
        </p:grpSpPr>
        <p:sp>
          <p:nvSpPr>
            <p:cNvPr id="1204" name="Google Shape;1204;p32"/>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a:extLst>
              <a:ext uri="{FF2B5EF4-FFF2-40B4-BE49-F238E27FC236}">
                <a16:creationId xmlns:a16="http://schemas.microsoft.com/office/drawing/2014/main" id="{EEFAFC9F-BC6A-359E-3CAA-49F01148F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299" y="3255264"/>
            <a:ext cx="5462701" cy="18882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9DC84E-A6CA-A839-D45C-BD1C31118F73}"/>
              </a:ext>
            </a:extLst>
          </p:cNvPr>
          <p:cNvSpPr txBox="1"/>
          <p:nvPr/>
        </p:nvSpPr>
        <p:spPr>
          <a:xfrm>
            <a:off x="4685687" y="1634686"/>
            <a:ext cx="4416557" cy="1384995"/>
          </a:xfrm>
          <a:prstGeom prst="rect">
            <a:avLst/>
          </a:prstGeom>
          <a:noFill/>
        </p:spPr>
        <p:txBody>
          <a:bodyPr wrap="square" rtlCol="0">
            <a:spAutoFit/>
          </a:bodyPr>
          <a:lstStyle/>
          <a:p>
            <a:r>
              <a:rPr lang="en-US" sz="1050" b="1" dirty="0">
                <a:solidFill>
                  <a:srgbClr val="002060"/>
                </a:solidFill>
              </a:rPr>
              <a:t>The </a:t>
            </a:r>
            <a:r>
              <a:rPr lang="en-US" sz="1050" b="1" dirty="0" err="1">
                <a:solidFill>
                  <a:srgbClr val="002060"/>
                </a:solidFill>
              </a:rPr>
              <a:t>WearCam</a:t>
            </a:r>
            <a:r>
              <a:rPr lang="en-US" sz="1050" b="1" dirty="0">
                <a:solidFill>
                  <a:srgbClr val="002060"/>
                </a:solidFill>
              </a:rPr>
              <a:t> device. (figure 1 from </a:t>
            </a:r>
            <a:r>
              <a:rPr lang="en-US" sz="1050" b="1" i="1" dirty="0" err="1">
                <a:solidFill>
                  <a:srgbClr val="002060"/>
                </a:solidFill>
              </a:rPr>
              <a:t>Noris</a:t>
            </a:r>
            <a:r>
              <a:rPr lang="en-US" sz="1050" b="1" i="1" dirty="0">
                <a:solidFill>
                  <a:srgbClr val="002060"/>
                </a:solidFill>
              </a:rPr>
              <a:t> et. Al</a:t>
            </a:r>
            <a:r>
              <a:rPr lang="en-US" sz="1050" b="1" dirty="0">
                <a:solidFill>
                  <a:srgbClr val="002060"/>
                </a:solidFill>
              </a:rPr>
              <a:t>) </a:t>
            </a:r>
            <a:r>
              <a:rPr lang="en-US" sz="1050" i="1" dirty="0">
                <a:solidFill>
                  <a:srgbClr val="002060"/>
                </a:solidFill>
              </a:rPr>
              <a:t>Left</a:t>
            </a:r>
            <a:r>
              <a:rPr lang="en-US" sz="1050" dirty="0">
                <a:solidFill>
                  <a:srgbClr val="002060"/>
                </a:solidFill>
              </a:rPr>
              <a:t>: Schematic view of the images recorded by the </a:t>
            </a:r>
            <a:r>
              <a:rPr lang="en-US" sz="1050" dirty="0" err="1">
                <a:solidFill>
                  <a:srgbClr val="002060"/>
                </a:solidFill>
              </a:rPr>
              <a:t>WearCam</a:t>
            </a:r>
            <a:r>
              <a:rPr lang="en-US" sz="1050" dirty="0">
                <a:solidFill>
                  <a:srgbClr val="002060"/>
                </a:solidFill>
              </a:rPr>
              <a:t>, highlighted are the interaction zone (top), the eyes reflected by the eye-mirror (middle) and the manipulation zone (bottom). Software for automatic monitoring of the child's gaze and detection of human faces in the camera images is used to quantify, among other factors, the frequency and length of time during which the child looks at human faces. </a:t>
            </a:r>
            <a:r>
              <a:rPr lang="en-US" sz="1050" i="1" dirty="0">
                <a:solidFill>
                  <a:srgbClr val="002060"/>
                </a:solidFill>
              </a:rPr>
              <a:t>Right</a:t>
            </a:r>
            <a:r>
              <a:rPr lang="en-US" sz="1050" dirty="0">
                <a:solidFill>
                  <a:srgbClr val="002060"/>
                </a:solidFill>
              </a:rPr>
              <a:t>: The </a:t>
            </a:r>
            <a:r>
              <a:rPr lang="en-US" sz="1050" dirty="0" err="1">
                <a:solidFill>
                  <a:srgbClr val="002060"/>
                </a:solidFill>
              </a:rPr>
              <a:t>WearCam</a:t>
            </a:r>
            <a:r>
              <a:rPr lang="en-US" sz="1050" dirty="0">
                <a:solidFill>
                  <a:srgbClr val="002060"/>
                </a:solidFill>
              </a:rPr>
              <a:t> worn by a typically developing child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32"/>
          <p:cNvSpPr txBox="1">
            <a:spLocks noGrp="1"/>
          </p:cNvSpPr>
          <p:nvPr>
            <p:ph type="title"/>
          </p:nvPr>
        </p:nvSpPr>
        <p:spPr>
          <a:xfrm>
            <a:off x="345096" y="139151"/>
            <a:ext cx="384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 </a:t>
            </a:r>
            <a:endParaRPr dirty="0"/>
          </a:p>
        </p:txBody>
      </p:sp>
      <p:sp>
        <p:nvSpPr>
          <p:cNvPr id="1201" name="Google Shape;1201;p32"/>
          <p:cNvSpPr txBox="1">
            <a:spLocks noGrp="1"/>
          </p:cNvSpPr>
          <p:nvPr>
            <p:ph type="body" idx="1"/>
          </p:nvPr>
        </p:nvSpPr>
        <p:spPr>
          <a:xfrm>
            <a:off x="326239" y="728416"/>
            <a:ext cx="4132076" cy="2706300"/>
          </a:xfrm>
          <a:prstGeom prst="rect">
            <a:avLst/>
          </a:prstGeom>
        </p:spPr>
        <p:txBody>
          <a:bodyPr spcFirstLastPara="1" wrap="square" lIns="91425" tIns="91425" rIns="91425" bIns="91425" anchor="t" anchorCtr="0">
            <a:noAutofit/>
          </a:bodyPr>
          <a:lstStyle/>
          <a:p>
            <a:pPr marL="0" indent="0">
              <a:buNone/>
            </a:pPr>
            <a:r>
              <a:rPr lang="en-US" dirty="0">
                <a:solidFill>
                  <a:schemeClr val="dk1"/>
                </a:solidFill>
              </a:rPr>
              <a:t>A study by </a:t>
            </a:r>
            <a:r>
              <a:rPr lang="en-US" dirty="0" err="1">
                <a:solidFill>
                  <a:schemeClr val="dk1"/>
                </a:solidFill>
              </a:rPr>
              <a:t>Camero</a:t>
            </a:r>
            <a:r>
              <a:rPr lang="en-US" dirty="0">
                <a:solidFill>
                  <a:schemeClr val="dk1"/>
                </a:solidFill>
              </a:rPr>
              <a:t> et al. shared a similar goal to ours, aiming to investigate whether measurements of gaze following and pupillary dilation during</a:t>
            </a:r>
          </a:p>
          <a:p>
            <a:pPr marL="0" indent="0">
              <a:buNone/>
            </a:pPr>
            <a:r>
              <a:rPr lang="en-US" dirty="0">
                <a:solidFill>
                  <a:schemeClr val="dk1"/>
                </a:solidFill>
              </a:rPr>
              <a:t>a linguistic interaction task could serve as potential objective biomarkers for early ASD diagnosis [3]</a:t>
            </a:r>
          </a:p>
          <a:p>
            <a:pPr marL="0" indent="0">
              <a:buNone/>
            </a:pPr>
            <a:endParaRPr dirty="0">
              <a:solidFill>
                <a:schemeClr val="dk1"/>
              </a:solidFill>
            </a:endParaRPr>
          </a:p>
          <a:p>
            <a:r>
              <a:rPr lang="en-US" dirty="0">
                <a:solidFill>
                  <a:schemeClr val="dk1"/>
                </a:solidFill>
              </a:rPr>
              <a:t>The results showed significant differences in the duration of gaze fixation on the human face and the object, as well as in the frequency of gazes.</a:t>
            </a:r>
          </a:p>
          <a:p>
            <a:pPr marL="139700" indent="0">
              <a:buNone/>
            </a:pPr>
            <a:endParaRPr lang="en-US" dirty="0">
              <a:solidFill>
                <a:schemeClr val="dk1"/>
              </a:solidFill>
            </a:endParaRPr>
          </a:p>
          <a:p>
            <a:r>
              <a:rPr lang="en-US" dirty="0">
                <a:solidFill>
                  <a:schemeClr val="dk1"/>
                </a:solidFill>
              </a:rPr>
              <a:t>Pupil dilation in children with a higher likelihood of ASD remained consistent throughout the task, whereas NT participants showed increased dilation upon hearing the pseudoword</a:t>
            </a:r>
          </a:p>
          <a:p>
            <a:endParaRPr lang="en-US" dirty="0">
              <a:solidFill>
                <a:schemeClr val="dk1"/>
              </a:solidFill>
            </a:endParaRPr>
          </a:p>
          <a:p>
            <a:endParaRPr lang="en-US" dirty="0">
              <a:solidFill>
                <a:schemeClr val="dk1"/>
              </a:solidFill>
            </a:endParaRPr>
          </a:p>
        </p:txBody>
      </p:sp>
      <p:grpSp>
        <p:nvGrpSpPr>
          <p:cNvPr id="1203" name="Google Shape;1203;p32"/>
          <p:cNvGrpSpPr/>
          <p:nvPr/>
        </p:nvGrpSpPr>
        <p:grpSpPr>
          <a:xfrm>
            <a:off x="4571995" y="105602"/>
            <a:ext cx="973715" cy="978161"/>
            <a:chOff x="3992334" y="189904"/>
            <a:chExt cx="1116902" cy="1122001"/>
          </a:xfrm>
        </p:grpSpPr>
        <p:sp>
          <p:nvSpPr>
            <p:cNvPr id="1204" name="Google Shape;1204;p32"/>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a:extLst>
              <a:ext uri="{FF2B5EF4-FFF2-40B4-BE49-F238E27FC236}">
                <a16:creationId xmlns:a16="http://schemas.microsoft.com/office/drawing/2014/main" id="{160548F4-A1A2-C451-5E20-6FFA867D2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461" y="2171003"/>
            <a:ext cx="4501539" cy="126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0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31"/>
          <p:cNvSpPr/>
          <p:nvPr/>
        </p:nvSpPr>
        <p:spPr>
          <a:xfrm rot="5400000">
            <a:off x="1577400" y="2362200"/>
            <a:ext cx="1090800" cy="44721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7" name="Google Shape;1137;p31"/>
          <p:cNvSpPr txBox="1">
            <a:spLocks noGrp="1"/>
          </p:cNvSpPr>
          <p:nvPr>
            <p:ph type="title"/>
          </p:nvPr>
        </p:nvSpPr>
        <p:spPr>
          <a:xfrm>
            <a:off x="4296866" y="2391350"/>
            <a:ext cx="3500243" cy="972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a:t>
            </a:r>
            <a:endParaRPr dirty="0"/>
          </a:p>
        </p:txBody>
      </p:sp>
      <p:sp>
        <p:nvSpPr>
          <p:cNvPr id="1138" name="Google Shape;1138;p31"/>
          <p:cNvSpPr txBox="1">
            <a:spLocks noGrp="1"/>
          </p:cNvSpPr>
          <p:nvPr>
            <p:ph type="title" idx="2"/>
          </p:nvPr>
        </p:nvSpPr>
        <p:spPr>
          <a:xfrm>
            <a:off x="5334539" y="1549550"/>
            <a:ext cx="136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140" name="Google Shape;1140;p31"/>
          <p:cNvSpPr/>
          <p:nvPr/>
        </p:nvSpPr>
        <p:spPr>
          <a:xfrm>
            <a:off x="7907275" y="2075550"/>
            <a:ext cx="1901100" cy="3021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1" name="Google Shape;1141;p31"/>
          <p:cNvGrpSpPr/>
          <p:nvPr/>
        </p:nvGrpSpPr>
        <p:grpSpPr>
          <a:xfrm>
            <a:off x="6179723" y="-625137"/>
            <a:ext cx="1617386" cy="1624770"/>
            <a:chOff x="3992334" y="189904"/>
            <a:chExt cx="1116902" cy="1122001"/>
          </a:xfrm>
        </p:grpSpPr>
        <p:sp>
          <p:nvSpPr>
            <p:cNvPr id="1142" name="Google Shape;1142;p31"/>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1"/>
          <p:cNvGrpSpPr/>
          <p:nvPr/>
        </p:nvGrpSpPr>
        <p:grpSpPr>
          <a:xfrm>
            <a:off x="8038210" y="4084789"/>
            <a:ext cx="1105788" cy="1058857"/>
            <a:chOff x="4252810" y="2035226"/>
            <a:chExt cx="624951" cy="598394"/>
          </a:xfrm>
        </p:grpSpPr>
        <p:sp>
          <p:nvSpPr>
            <p:cNvPr id="1154" name="Google Shape;1154;p31"/>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345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 </a:t>
            </a:r>
            <a:endParaRPr dirty="0"/>
          </a:p>
        </p:txBody>
      </p:sp>
      <p:sp>
        <p:nvSpPr>
          <p:cNvPr id="1237" name="Google Shape;1237;p34"/>
          <p:cNvSpPr txBox="1">
            <a:spLocks noGrp="1"/>
          </p:cNvSpPr>
          <p:nvPr>
            <p:ph type="subTitle" idx="4"/>
          </p:nvPr>
        </p:nvSpPr>
        <p:spPr>
          <a:xfrm>
            <a:off x="720000" y="1017725"/>
            <a:ext cx="2302500" cy="55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bin"/>
                <a:ea typeface="Cabin"/>
                <a:cs typeface="Cabin"/>
                <a:sym typeface="Cabin"/>
              </a:rPr>
              <a:t>Data Exploration</a:t>
            </a:r>
            <a:endParaRPr dirty="0">
              <a:latin typeface="Cabin"/>
              <a:ea typeface="Cabin"/>
              <a:cs typeface="Cabin"/>
              <a:sym typeface="Cabin"/>
            </a:endParaRPr>
          </a:p>
        </p:txBody>
      </p:sp>
      <p:sp>
        <p:nvSpPr>
          <p:cNvPr id="1238" name="Google Shape;1238;p34"/>
          <p:cNvSpPr txBox="1">
            <a:spLocks noGrp="1"/>
          </p:cNvSpPr>
          <p:nvPr>
            <p:ph type="subTitle" idx="5"/>
          </p:nvPr>
        </p:nvSpPr>
        <p:spPr>
          <a:xfrm>
            <a:off x="5721748" y="1017725"/>
            <a:ext cx="2305500" cy="55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bin"/>
                <a:ea typeface="Cabin"/>
                <a:cs typeface="Cabin"/>
                <a:sym typeface="Cabin"/>
              </a:rPr>
              <a:t>Model</a:t>
            </a:r>
            <a:endParaRPr dirty="0">
              <a:latin typeface="Cabin"/>
              <a:ea typeface="Cabin"/>
              <a:cs typeface="Cabin"/>
              <a:sym typeface="Cabin"/>
            </a:endParaRPr>
          </a:p>
        </p:txBody>
      </p:sp>
      <p:sp>
        <p:nvSpPr>
          <p:cNvPr id="1239" name="Google Shape;1239;p34"/>
          <p:cNvSpPr txBox="1">
            <a:spLocks noGrp="1"/>
          </p:cNvSpPr>
          <p:nvPr>
            <p:ph type="subTitle" idx="1"/>
          </p:nvPr>
        </p:nvSpPr>
        <p:spPr>
          <a:xfrm>
            <a:off x="365760" y="1780800"/>
            <a:ext cx="4437216" cy="1581900"/>
          </a:xfrm>
          <a:prstGeom prst="rect">
            <a:avLst/>
          </a:prstGeom>
        </p:spPr>
        <p:txBody>
          <a:bodyPr spcFirstLastPara="1" wrap="square" lIns="91425" tIns="91425" rIns="91425" bIns="91425" anchor="t" anchorCtr="0">
            <a:noAutofit/>
          </a:bodyPr>
          <a:lstStyle/>
          <a:p>
            <a:pPr algn="l"/>
            <a:r>
              <a:rPr lang="en-US" sz="1400" b="1" dirty="0"/>
              <a:t>Objective 1: </a:t>
            </a:r>
            <a:r>
              <a:rPr lang="en-US" sz="1400" b="1" u="sng" dirty="0"/>
              <a:t>Explore Patterns and Correlations</a:t>
            </a:r>
            <a:endParaRPr lang="en-US" sz="1400" u="sng" dirty="0"/>
          </a:p>
          <a:p>
            <a:pPr algn="l">
              <a:buFont typeface="Arial" panose="020B0604020202020204" pitchFamily="34" charset="0"/>
              <a:buChar char="•"/>
            </a:pPr>
            <a:r>
              <a:rPr lang="en-US" sz="1400" dirty="0"/>
              <a:t>Our objective is to analyze the eye tracking data to identify patterns and correlations that could help differentiate between individuals with Autism Spectrum Disorder (ASD) and neurotypical individuals.</a:t>
            </a:r>
          </a:p>
          <a:p>
            <a:pPr algn="l">
              <a:buFont typeface="Arial" panose="020B0604020202020204" pitchFamily="34" charset="0"/>
              <a:buChar char="•"/>
            </a:pPr>
            <a:r>
              <a:rPr lang="en-US" sz="1400" dirty="0"/>
              <a:t>We aim to elucidate differences in eye behavior between these two groups, potentially uncovering unique characteristics associated with ASD.</a:t>
            </a:r>
          </a:p>
          <a:p>
            <a:pPr algn="l">
              <a:buFont typeface="Arial" panose="020B0604020202020204" pitchFamily="34" charset="0"/>
              <a:buChar char="•"/>
            </a:pPr>
            <a:endParaRPr lang="en-US" dirty="0"/>
          </a:p>
          <a:p>
            <a:pPr marL="0" lvl="0" indent="0" algn="ctr" rtl="0">
              <a:spcBef>
                <a:spcPts val="0"/>
              </a:spcBef>
              <a:spcAft>
                <a:spcPts val="0"/>
              </a:spcAft>
              <a:buNone/>
            </a:pPr>
            <a:endParaRPr dirty="0"/>
          </a:p>
        </p:txBody>
      </p:sp>
      <p:sp>
        <p:nvSpPr>
          <p:cNvPr id="1240" name="Google Shape;1240;p34"/>
          <p:cNvSpPr txBox="1">
            <a:spLocks noGrp="1"/>
          </p:cNvSpPr>
          <p:nvPr>
            <p:ph type="subTitle" idx="2"/>
          </p:nvPr>
        </p:nvSpPr>
        <p:spPr>
          <a:xfrm>
            <a:off x="5302912" y="1780800"/>
            <a:ext cx="3594200" cy="1581900"/>
          </a:xfrm>
          <a:prstGeom prst="rect">
            <a:avLst/>
          </a:prstGeom>
        </p:spPr>
        <p:txBody>
          <a:bodyPr spcFirstLastPara="1" wrap="square" lIns="91425" tIns="91425" rIns="91425" bIns="91425" anchor="t" anchorCtr="0">
            <a:noAutofit/>
          </a:bodyPr>
          <a:lstStyle/>
          <a:p>
            <a:pPr algn="l"/>
            <a:r>
              <a:rPr lang="en-US" sz="1400" b="1" dirty="0"/>
              <a:t>Objective 2: </a:t>
            </a:r>
            <a:r>
              <a:rPr lang="en-US" sz="1400" b="1" u="sng" dirty="0"/>
              <a:t>Model Development for Classification</a:t>
            </a:r>
            <a:endParaRPr lang="en-US" sz="1400" u="sng" dirty="0"/>
          </a:p>
          <a:p>
            <a:pPr algn="l">
              <a:buFont typeface="Arial" panose="020B0604020202020204" pitchFamily="34" charset="0"/>
              <a:buChar char="•"/>
            </a:pPr>
            <a:r>
              <a:rPr lang="en-US" sz="1400" dirty="0"/>
              <a:t>Train and develop a deep learning model using the selected features from our data.</a:t>
            </a:r>
          </a:p>
          <a:p>
            <a:pPr algn="l">
              <a:buFont typeface="Arial" panose="020B0604020202020204" pitchFamily="34" charset="0"/>
              <a:buChar char="•"/>
            </a:pPr>
            <a:r>
              <a:rPr lang="en-US" sz="1400" dirty="0"/>
              <a:t>The model will be designed to classify individuals as either having ASD or being neurotypical based on their eye behavior.</a:t>
            </a:r>
          </a:p>
          <a:p>
            <a:pPr marL="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31"/>
          <p:cNvSpPr/>
          <p:nvPr/>
        </p:nvSpPr>
        <p:spPr>
          <a:xfrm rot="5400000">
            <a:off x="1577400" y="2362200"/>
            <a:ext cx="1090800" cy="44721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7" name="Google Shape;1137;p31"/>
          <p:cNvSpPr txBox="1">
            <a:spLocks noGrp="1"/>
          </p:cNvSpPr>
          <p:nvPr>
            <p:ph type="title"/>
          </p:nvPr>
        </p:nvSpPr>
        <p:spPr>
          <a:xfrm>
            <a:off x="4296866" y="2391350"/>
            <a:ext cx="3500243" cy="972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Preliminary Analysis</a:t>
            </a:r>
            <a:endParaRPr dirty="0"/>
          </a:p>
        </p:txBody>
      </p:sp>
      <p:sp>
        <p:nvSpPr>
          <p:cNvPr id="1138" name="Google Shape;1138;p31"/>
          <p:cNvSpPr txBox="1">
            <a:spLocks noGrp="1"/>
          </p:cNvSpPr>
          <p:nvPr>
            <p:ph type="title" idx="2"/>
          </p:nvPr>
        </p:nvSpPr>
        <p:spPr>
          <a:xfrm>
            <a:off x="5334539" y="1549550"/>
            <a:ext cx="136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140" name="Google Shape;1140;p31"/>
          <p:cNvSpPr/>
          <p:nvPr/>
        </p:nvSpPr>
        <p:spPr>
          <a:xfrm>
            <a:off x="7907275" y="2075550"/>
            <a:ext cx="1901100" cy="3021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1" name="Google Shape;1141;p31"/>
          <p:cNvGrpSpPr/>
          <p:nvPr/>
        </p:nvGrpSpPr>
        <p:grpSpPr>
          <a:xfrm>
            <a:off x="6179723" y="-625137"/>
            <a:ext cx="1617386" cy="1624770"/>
            <a:chOff x="3992334" y="189904"/>
            <a:chExt cx="1116902" cy="1122001"/>
          </a:xfrm>
        </p:grpSpPr>
        <p:sp>
          <p:nvSpPr>
            <p:cNvPr id="1142" name="Google Shape;1142;p31"/>
            <p:cNvSpPr/>
            <p:nvPr/>
          </p:nvSpPr>
          <p:spPr>
            <a:xfrm>
              <a:off x="3992334" y="804551"/>
              <a:ext cx="232750" cy="403568"/>
            </a:xfrm>
            <a:custGeom>
              <a:avLst/>
              <a:gdLst/>
              <a:ahLst/>
              <a:cxnLst/>
              <a:rect l="l" t="t" r="r" b="b"/>
              <a:pathLst>
                <a:path w="2191" h="3799" extrusionOk="0">
                  <a:moveTo>
                    <a:pt x="0" y="1"/>
                  </a:moveTo>
                  <a:cubicBezTo>
                    <a:pt x="36" y="227"/>
                    <a:pt x="60" y="441"/>
                    <a:pt x="107" y="667"/>
                  </a:cubicBezTo>
                  <a:lnTo>
                    <a:pt x="1667" y="3382"/>
                  </a:lnTo>
                  <a:cubicBezTo>
                    <a:pt x="1834" y="3525"/>
                    <a:pt x="2012" y="3680"/>
                    <a:pt x="2191" y="37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3998602" y="619923"/>
              <a:ext cx="396025" cy="671692"/>
            </a:xfrm>
            <a:custGeom>
              <a:avLst/>
              <a:gdLst/>
              <a:ahLst/>
              <a:cxnLst/>
              <a:rect l="l" t="t" r="r" b="b"/>
              <a:pathLst>
                <a:path w="3728" h="6323" extrusionOk="0">
                  <a:moveTo>
                    <a:pt x="96" y="0"/>
                  </a:moveTo>
                  <a:cubicBezTo>
                    <a:pt x="48" y="96"/>
                    <a:pt x="13" y="215"/>
                    <a:pt x="1" y="334"/>
                  </a:cubicBezTo>
                  <a:lnTo>
                    <a:pt x="3382" y="6203"/>
                  </a:lnTo>
                  <a:cubicBezTo>
                    <a:pt x="3489" y="6251"/>
                    <a:pt x="3608" y="6275"/>
                    <a:pt x="3727" y="6323"/>
                  </a:cubicBez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4040350" y="490854"/>
              <a:ext cx="484515" cy="821052"/>
            </a:xfrm>
            <a:custGeom>
              <a:avLst/>
              <a:gdLst/>
              <a:ahLst/>
              <a:cxnLst/>
              <a:rect l="l" t="t" r="r" b="b"/>
              <a:pathLst>
                <a:path w="4561" h="7729" extrusionOk="0">
                  <a:moveTo>
                    <a:pt x="108" y="1"/>
                  </a:moveTo>
                  <a:cubicBezTo>
                    <a:pt x="84" y="84"/>
                    <a:pt x="36" y="168"/>
                    <a:pt x="1" y="263"/>
                  </a:cubicBezTo>
                  <a:lnTo>
                    <a:pt x="4275" y="7716"/>
                  </a:lnTo>
                  <a:cubicBezTo>
                    <a:pt x="4370" y="7728"/>
                    <a:pt x="4477" y="7728"/>
                    <a:pt x="4561" y="7728"/>
                  </a:cubicBezTo>
                  <a:lnTo>
                    <a:pt x="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4101114" y="393547"/>
              <a:ext cx="542623" cy="915809"/>
            </a:xfrm>
            <a:custGeom>
              <a:avLst/>
              <a:gdLst/>
              <a:ahLst/>
              <a:cxnLst/>
              <a:rect l="l" t="t" r="r" b="b"/>
              <a:pathLst>
                <a:path w="5108" h="8621" extrusionOk="0">
                  <a:moveTo>
                    <a:pt x="167" y="0"/>
                  </a:moveTo>
                  <a:cubicBezTo>
                    <a:pt x="107" y="60"/>
                    <a:pt x="48" y="131"/>
                    <a:pt x="0" y="191"/>
                  </a:cubicBezTo>
                  <a:lnTo>
                    <a:pt x="4858" y="8620"/>
                  </a:lnTo>
                  <a:cubicBezTo>
                    <a:pt x="4941" y="8596"/>
                    <a:pt x="5025" y="8596"/>
                    <a:pt x="5108" y="8585"/>
                  </a:cubicBez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4175687" y="316318"/>
              <a:ext cx="573111" cy="969030"/>
            </a:xfrm>
            <a:custGeom>
              <a:avLst/>
              <a:gdLst/>
              <a:ahLst/>
              <a:cxnLst/>
              <a:rect l="l" t="t" r="r" b="b"/>
              <a:pathLst>
                <a:path w="5395" h="9122" extrusionOk="0">
                  <a:moveTo>
                    <a:pt x="179" y="1"/>
                  </a:moveTo>
                  <a:cubicBezTo>
                    <a:pt x="120" y="60"/>
                    <a:pt x="60" y="96"/>
                    <a:pt x="1" y="156"/>
                  </a:cubicBezTo>
                  <a:lnTo>
                    <a:pt x="5168" y="9121"/>
                  </a:lnTo>
                  <a:cubicBezTo>
                    <a:pt x="5239" y="9085"/>
                    <a:pt x="5311" y="9073"/>
                    <a:pt x="5394" y="9050"/>
                  </a:cubicBez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4259184" y="256935"/>
              <a:ext cx="581928" cy="986664"/>
            </a:xfrm>
            <a:custGeom>
              <a:avLst/>
              <a:gdLst/>
              <a:ahLst/>
              <a:cxnLst/>
              <a:rect l="l" t="t" r="r" b="b"/>
              <a:pathLst>
                <a:path w="5478" h="9288" extrusionOk="0">
                  <a:moveTo>
                    <a:pt x="215" y="0"/>
                  </a:moveTo>
                  <a:cubicBezTo>
                    <a:pt x="167" y="24"/>
                    <a:pt x="143" y="48"/>
                    <a:pt x="108" y="60"/>
                  </a:cubicBezTo>
                  <a:cubicBezTo>
                    <a:pt x="84" y="84"/>
                    <a:pt x="36" y="107"/>
                    <a:pt x="0" y="119"/>
                  </a:cubicBezTo>
                  <a:lnTo>
                    <a:pt x="5275" y="9287"/>
                  </a:lnTo>
                  <a:cubicBezTo>
                    <a:pt x="5299" y="9275"/>
                    <a:pt x="5346" y="9251"/>
                    <a:pt x="5382" y="9228"/>
                  </a:cubicBezTo>
                  <a:cubicBezTo>
                    <a:pt x="5406" y="9216"/>
                    <a:pt x="5454" y="9192"/>
                    <a:pt x="5477" y="9168"/>
                  </a:cubicBez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4354047" y="216462"/>
              <a:ext cx="573005" cy="968924"/>
            </a:xfrm>
            <a:custGeom>
              <a:avLst/>
              <a:gdLst/>
              <a:ahLst/>
              <a:cxnLst/>
              <a:rect l="l" t="t" r="r" b="b"/>
              <a:pathLst>
                <a:path w="5394" h="9121" extrusionOk="0">
                  <a:moveTo>
                    <a:pt x="227" y="0"/>
                  </a:moveTo>
                  <a:cubicBezTo>
                    <a:pt x="155" y="12"/>
                    <a:pt x="84" y="48"/>
                    <a:pt x="0" y="72"/>
                  </a:cubicBezTo>
                  <a:lnTo>
                    <a:pt x="5215" y="9120"/>
                  </a:lnTo>
                  <a:cubicBezTo>
                    <a:pt x="5275" y="9073"/>
                    <a:pt x="5334" y="9013"/>
                    <a:pt x="5394" y="8954"/>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4459003" y="192454"/>
              <a:ext cx="542729" cy="915809"/>
            </a:xfrm>
            <a:custGeom>
              <a:avLst/>
              <a:gdLst/>
              <a:ahLst/>
              <a:cxnLst/>
              <a:rect l="l" t="t" r="r" b="b"/>
              <a:pathLst>
                <a:path w="5109" h="8621" extrusionOk="0">
                  <a:moveTo>
                    <a:pt x="251" y="0"/>
                  </a:moveTo>
                  <a:cubicBezTo>
                    <a:pt x="167" y="0"/>
                    <a:pt x="72" y="12"/>
                    <a:pt x="1" y="36"/>
                  </a:cubicBezTo>
                  <a:lnTo>
                    <a:pt x="4942" y="8620"/>
                  </a:lnTo>
                  <a:cubicBezTo>
                    <a:pt x="5001" y="8561"/>
                    <a:pt x="5049" y="8489"/>
                    <a:pt x="5108" y="8406"/>
                  </a:cubicBezTo>
                  <a:lnTo>
                    <a:pt x="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4575431" y="189904"/>
              <a:ext cx="485790" cy="819671"/>
            </a:xfrm>
            <a:custGeom>
              <a:avLst/>
              <a:gdLst/>
              <a:ahLst/>
              <a:cxnLst/>
              <a:rect l="l" t="t" r="r" b="b"/>
              <a:pathLst>
                <a:path w="4573" h="7716" extrusionOk="0">
                  <a:moveTo>
                    <a:pt x="0" y="0"/>
                  </a:moveTo>
                  <a:lnTo>
                    <a:pt x="4453" y="7715"/>
                  </a:lnTo>
                  <a:cubicBezTo>
                    <a:pt x="4501" y="7632"/>
                    <a:pt x="4548" y="7549"/>
                    <a:pt x="4572" y="7465"/>
                  </a:cubicBezTo>
                  <a:lnTo>
                    <a:pt x="286" y="12"/>
                  </a:lnTo>
                  <a:cubicBezTo>
                    <a:pt x="179" y="0"/>
                    <a:pt x="95"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4708218" y="211363"/>
              <a:ext cx="394644" cy="671692"/>
            </a:xfrm>
            <a:custGeom>
              <a:avLst/>
              <a:gdLst/>
              <a:ahLst/>
              <a:cxnLst/>
              <a:rect l="l" t="t" r="r" b="b"/>
              <a:pathLst>
                <a:path w="3715" h="6323" extrusionOk="0">
                  <a:moveTo>
                    <a:pt x="0" y="1"/>
                  </a:moveTo>
                  <a:lnTo>
                    <a:pt x="3632" y="6323"/>
                  </a:lnTo>
                  <a:cubicBezTo>
                    <a:pt x="3667" y="6204"/>
                    <a:pt x="3679" y="6085"/>
                    <a:pt x="3715" y="5989"/>
                  </a:cubicBezTo>
                  <a:lnTo>
                    <a:pt x="334" y="120"/>
                  </a:lnTo>
                  <a:cubicBezTo>
                    <a:pt x="226" y="72"/>
                    <a:pt x="119" y="3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4876380" y="293585"/>
              <a:ext cx="232856" cy="403568"/>
            </a:xfrm>
            <a:custGeom>
              <a:avLst/>
              <a:gdLst/>
              <a:ahLst/>
              <a:cxnLst/>
              <a:rect l="l" t="t" r="r" b="b"/>
              <a:pathLst>
                <a:path w="2192" h="3799" extrusionOk="0">
                  <a:moveTo>
                    <a:pt x="1" y="1"/>
                  </a:moveTo>
                  <a:lnTo>
                    <a:pt x="2191" y="3799"/>
                  </a:lnTo>
                  <a:cubicBezTo>
                    <a:pt x="2168" y="3572"/>
                    <a:pt x="2132" y="3346"/>
                    <a:pt x="2084" y="3144"/>
                  </a:cubicBezTo>
                  <a:lnTo>
                    <a:pt x="525" y="429"/>
                  </a:lnTo>
                  <a:cubicBezTo>
                    <a:pt x="358" y="274"/>
                    <a:pt x="179" y="12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1"/>
          <p:cNvGrpSpPr/>
          <p:nvPr/>
        </p:nvGrpSpPr>
        <p:grpSpPr>
          <a:xfrm>
            <a:off x="8038210" y="4084789"/>
            <a:ext cx="1105788" cy="1058857"/>
            <a:chOff x="4252810" y="2035226"/>
            <a:chExt cx="624951" cy="598394"/>
          </a:xfrm>
        </p:grpSpPr>
        <p:sp>
          <p:nvSpPr>
            <p:cNvPr id="1154" name="Google Shape;1154;p31"/>
            <p:cNvSpPr/>
            <p:nvPr/>
          </p:nvSpPr>
          <p:spPr>
            <a:xfrm>
              <a:off x="4252810" y="2035226"/>
              <a:ext cx="38137" cy="39305"/>
            </a:xfrm>
            <a:custGeom>
              <a:avLst/>
              <a:gdLst/>
              <a:ahLst/>
              <a:cxnLst/>
              <a:rect l="l" t="t" r="r" b="b"/>
              <a:pathLst>
                <a:path w="359" h="370" extrusionOk="0">
                  <a:moveTo>
                    <a:pt x="180" y="0"/>
                  </a:moveTo>
                  <a:cubicBezTo>
                    <a:pt x="84" y="0"/>
                    <a:pt x="1" y="84"/>
                    <a:pt x="1" y="191"/>
                  </a:cubicBezTo>
                  <a:cubicBezTo>
                    <a:pt x="1" y="286"/>
                    <a:pt x="84"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435149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448911" y="2035226"/>
              <a:ext cx="38030" cy="39305"/>
            </a:xfrm>
            <a:custGeom>
              <a:avLst/>
              <a:gdLst/>
              <a:ahLst/>
              <a:cxnLst/>
              <a:rect l="l" t="t" r="r" b="b"/>
              <a:pathLst>
                <a:path w="358" h="370" extrusionOk="0">
                  <a:moveTo>
                    <a:pt x="179" y="0"/>
                  </a:moveTo>
                  <a:cubicBezTo>
                    <a:pt x="84" y="0"/>
                    <a:pt x="0" y="84"/>
                    <a:pt x="0" y="191"/>
                  </a:cubicBezTo>
                  <a:cubicBezTo>
                    <a:pt x="0" y="286"/>
                    <a:pt x="84" y="369"/>
                    <a:pt x="179" y="369"/>
                  </a:cubicBezTo>
                  <a:cubicBezTo>
                    <a:pt x="286" y="369"/>
                    <a:pt x="358" y="286"/>
                    <a:pt x="358" y="191"/>
                  </a:cubicBezTo>
                  <a:cubicBezTo>
                    <a:pt x="358" y="96"/>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47599"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7" y="286"/>
                    <a:pt x="357" y="191"/>
                  </a:cubicBezTo>
                  <a:cubicBezTo>
                    <a:pt x="357" y="96"/>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4643630" y="2035226"/>
              <a:ext cx="38137" cy="39305"/>
            </a:xfrm>
            <a:custGeom>
              <a:avLst/>
              <a:gdLst/>
              <a:ahLst/>
              <a:cxnLst/>
              <a:rect l="l" t="t" r="r" b="b"/>
              <a:pathLst>
                <a:path w="359" h="370" extrusionOk="0">
                  <a:moveTo>
                    <a:pt x="180" y="0"/>
                  </a:moveTo>
                  <a:cubicBezTo>
                    <a:pt x="72" y="0"/>
                    <a:pt x="1" y="84"/>
                    <a:pt x="1" y="191"/>
                  </a:cubicBezTo>
                  <a:cubicBezTo>
                    <a:pt x="1" y="286"/>
                    <a:pt x="72" y="369"/>
                    <a:pt x="180" y="369"/>
                  </a:cubicBezTo>
                  <a:cubicBezTo>
                    <a:pt x="287" y="369"/>
                    <a:pt x="358" y="286"/>
                    <a:pt x="358" y="191"/>
                  </a:cubicBezTo>
                  <a:cubicBezTo>
                    <a:pt x="358" y="96"/>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4742318" y="2035226"/>
              <a:ext cx="38030" cy="39305"/>
            </a:xfrm>
            <a:custGeom>
              <a:avLst/>
              <a:gdLst/>
              <a:ahLst/>
              <a:cxnLst/>
              <a:rect l="l" t="t" r="r" b="b"/>
              <a:pathLst>
                <a:path w="358" h="370" extrusionOk="0">
                  <a:moveTo>
                    <a:pt x="179" y="0"/>
                  </a:moveTo>
                  <a:cubicBezTo>
                    <a:pt x="72" y="0"/>
                    <a:pt x="1" y="84"/>
                    <a:pt x="1" y="191"/>
                  </a:cubicBezTo>
                  <a:cubicBezTo>
                    <a:pt x="1" y="286"/>
                    <a:pt x="72" y="369"/>
                    <a:pt x="179" y="369"/>
                  </a:cubicBezTo>
                  <a:cubicBezTo>
                    <a:pt x="275" y="369"/>
                    <a:pt x="358" y="286"/>
                    <a:pt x="358" y="191"/>
                  </a:cubicBezTo>
                  <a:cubicBezTo>
                    <a:pt x="358" y="96"/>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4839731" y="2035226"/>
              <a:ext cx="38030" cy="39305"/>
            </a:xfrm>
            <a:custGeom>
              <a:avLst/>
              <a:gdLst/>
              <a:ahLst/>
              <a:cxnLst/>
              <a:rect l="l" t="t" r="r" b="b"/>
              <a:pathLst>
                <a:path w="358" h="370" extrusionOk="0">
                  <a:moveTo>
                    <a:pt x="179" y="0"/>
                  </a:moveTo>
                  <a:cubicBezTo>
                    <a:pt x="72" y="0"/>
                    <a:pt x="0" y="84"/>
                    <a:pt x="0" y="191"/>
                  </a:cubicBezTo>
                  <a:cubicBezTo>
                    <a:pt x="0" y="286"/>
                    <a:pt x="72" y="369"/>
                    <a:pt x="179" y="369"/>
                  </a:cubicBezTo>
                  <a:cubicBezTo>
                    <a:pt x="286" y="369"/>
                    <a:pt x="358" y="286"/>
                    <a:pt x="358" y="191"/>
                  </a:cubicBezTo>
                  <a:cubicBezTo>
                    <a:pt x="358" y="96"/>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4252810" y="2147829"/>
              <a:ext cx="38137" cy="38030"/>
            </a:xfrm>
            <a:custGeom>
              <a:avLst/>
              <a:gdLst/>
              <a:ahLst/>
              <a:cxnLst/>
              <a:rect l="l" t="t" r="r" b="b"/>
              <a:pathLst>
                <a:path w="359" h="358" extrusionOk="0">
                  <a:moveTo>
                    <a:pt x="180" y="0"/>
                  </a:moveTo>
                  <a:cubicBezTo>
                    <a:pt x="84" y="0"/>
                    <a:pt x="1" y="83"/>
                    <a:pt x="1" y="179"/>
                  </a:cubicBezTo>
                  <a:cubicBezTo>
                    <a:pt x="1" y="286"/>
                    <a:pt x="84"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435149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4448911" y="2147829"/>
              <a:ext cx="38030" cy="38030"/>
            </a:xfrm>
            <a:custGeom>
              <a:avLst/>
              <a:gdLst/>
              <a:ahLst/>
              <a:cxnLst/>
              <a:rect l="l" t="t" r="r" b="b"/>
              <a:pathLst>
                <a:path w="358" h="358" extrusionOk="0">
                  <a:moveTo>
                    <a:pt x="179" y="0"/>
                  </a:moveTo>
                  <a:cubicBezTo>
                    <a:pt x="84" y="0"/>
                    <a:pt x="0" y="83"/>
                    <a:pt x="0" y="179"/>
                  </a:cubicBezTo>
                  <a:cubicBezTo>
                    <a:pt x="0" y="286"/>
                    <a:pt x="84" y="357"/>
                    <a:pt x="179" y="357"/>
                  </a:cubicBezTo>
                  <a:cubicBezTo>
                    <a:pt x="286" y="357"/>
                    <a:pt x="358" y="286"/>
                    <a:pt x="358" y="179"/>
                  </a:cubicBezTo>
                  <a:cubicBezTo>
                    <a:pt x="358" y="83"/>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4547599"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7" y="286"/>
                    <a:pt x="357" y="179"/>
                  </a:cubicBezTo>
                  <a:cubicBezTo>
                    <a:pt x="357" y="83"/>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4643630" y="2147829"/>
              <a:ext cx="38137" cy="38030"/>
            </a:xfrm>
            <a:custGeom>
              <a:avLst/>
              <a:gdLst/>
              <a:ahLst/>
              <a:cxnLst/>
              <a:rect l="l" t="t" r="r" b="b"/>
              <a:pathLst>
                <a:path w="359" h="358" extrusionOk="0">
                  <a:moveTo>
                    <a:pt x="180" y="0"/>
                  </a:moveTo>
                  <a:cubicBezTo>
                    <a:pt x="72" y="0"/>
                    <a:pt x="1" y="83"/>
                    <a:pt x="1" y="179"/>
                  </a:cubicBezTo>
                  <a:cubicBezTo>
                    <a:pt x="1" y="286"/>
                    <a:pt x="72" y="357"/>
                    <a:pt x="180" y="357"/>
                  </a:cubicBezTo>
                  <a:cubicBezTo>
                    <a:pt x="287" y="357"/>
                    <a:pt x="358" y="286"/>
                    <a:pt x="358" y="179"/>
                  </a:cubicBezTo>
                  <a:cubicBezTo>
                    <a:pt x="358" y="83"/>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4742318" y="2147829"/>
              <a:ext cx="38030" cy="38030"/>
            </a:xfrm>
            <a:custGeom>
              <a:avLst/>
              <a:gdLst/>
              <a:ahLst/>
              <a:cxnLst/>
              <a:rect l="l" t="t" r="r" b="b"/>
              <a:pathLst>
                <a:path w="358" h="358" extrusionOk="0">
                  <a:moveTo>
                    <a:pt x="179" y="0"/>
                  </a:moveTo>
                  <a:cubicBezTo>
                    <a:pt x="72" y="0"/>
                    <a:pt x="1" y="83"/>
                    <a:pt x="1" y="179"/>
                  </a:cubicBezTo>
                  <a:cubicBezTo>
                    <a:pt x="1" y="286"/>
                    <a:pt x="72" y="357"/>
                    <a:pt x="179" y="357"/>
                  </a:cubicBezTo>
                  <a:cubicBezTo>
                    <a:pt x="275" y="357"/>
                    <a:pt x="358" y="286"/>
                    <a:pt x="358" y="179"/>
                  </a:cubicBezTo>
                  <a:cubicBezTo>
                    <a:pt x="358" y="83"/>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4839731" y="2147829"/>
              <a:ext cx="38030" cy="38030"/>
            </a:xfrm>
            <a:custGeom>
              <a:avLst/>
              <a:gdLst/>
              <a:ahLst/>
              <a:cxnLst/>
              <a:rect l="l" t="t" r="r" b="b"/>
              <a:pathLst>
                <a:path w="358" h="358" extrusionOk="0">
                  <a:moveTo>
                    <a:pt x="179" y="0"/>
                  </a:moveTo>
                  <a:cubicBezTo>
                    <a:pt x="72" y="0"/>
                    <a:pt x="0" y="83"/>
                    <a:pt x="0" y="179"/>
                  </a:cubicBezTo>
                  <a:cubicBezTo>
                    <a:pt x="0" y="286"/>
                    <a:pt x="72" y="357"/>
                    <a:pt x="179" y="357"/>
                  </a:cubicBezTo>
                  <a:cubicBezTo>
                    <a:pt x="286" y="357"/>
                    <a:pt x="358" y="286"/>
                    <a:pt x="358" y="179"/>
                  </a:cubicBezTo>
                  <a:cubicBezTo>
                    <a:pt x="358" y="83"/>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252810" y="2260327"/>
              <a:ext cx="38137" cy="38030"/>
            </a:xfrm>
            <a:custGeom>
              <a:avLst/>
              <a:gdLst/>
              <a:ahLst/>
              <a:cxnLst/>
              <a:rect l="l" t="t" r="r" b="b"/>
              <a:pathLst>
                <a:path w="359" h="358" extrusionOk="0">
                  <a:moveTo>
                    <a:pt x="180" y="1"/>
                  </a:moveTo>
                  <a:cubicBezTo>
                    <a:pt x="84" y="1"/>
                    <a:pt x="1" y="72"/>
                    <a:pt x="1" y="179"/>
                  </a:cubicBezTo>
                  <a:cubicBezTo>
                    <a:pt x="1" y="286"/>
                    <a:pt x="84"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435149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4448911" y="2260327"/>
              <a:ext cx="38030" cy="38030"/>
            </a:xfrm>
            <a:custGeom>
              <a:avLst/>
              <a:gdLst/>
              <a:ahLst/>
              <a:cxnLst/>
              <a:rect l="l" t="t" r="r" b="b"/>
              <a:pathLst>
                <a:path w="358" h="358" extrusionOk="0">
                  <a:moveTo>
                    <a:pt x="179" y="1"/>
                  </a:moveTo>
                  <a:cubicBezTo>
                    <a:pt x="84" y="1"/>
                    <a:pt x="0" y="72"/>
                    <a:pt x="0" y="179"/>
                  </a:cubicBezTo>
                  <a:cubicBezTo>
                    <a:pt x="0" y="286"/>
                    <a:pt x="84" y="358"/>
                    <a:pt x="179" y="358"/>
                  </a:cubicBezTo>
                  <a:cubicBezTo>
                    <a:pt x="286" y="358"/>
                    <a:pt x="358" y="286"/>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4547599"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7" y="286"/>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4643630" y="2260327"/>
              <a:ext cx="38137" cy="38030"/>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4742318" y="2260327"/>
              <a:ext cx="38030" cy="38030"/>
            </a:xfrm>
            <a:custGeom>
              <a:avLst/>
              <a:gdLst/>
              <a:ahLst/>
              <a:cxnLst/>
              <a:rect l="l" t="t" r="r" b="b"/>
              <a:pathLst>
                <a:path w="358" h="358" extrusionOk="0">
                  <a:moveTo>
                    <a:pt x="179" y="1"/>
                  </a:moveTo>
                  <a:cubicBezTo>
                    <a:pt x="72" y="1"/>
                    <a:pt x="1" y="72"/>
                    <a:pt x="1" y="179"/>
                  </a:cubicBezTo>
                  <a:cubicBezTo>
                    <a:pt x="1" y="286"/>
                    <a:pt x="72" y="358"/>
                    <a:pt x="179" y="358"/>
                  </a:cubicBezTo>
                  <a:cubicBezTo>
                    <a:pt x="275" y="358"/>
                    <a:pt x="358" y="286"/>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4839731" y="2260327"/>
              <a:ext cx="38030" cy="38030"/>
            </a:xfrm>
            <a:custGeom>
              <a:avLst/>
              <a:gdLst/>
              <a:ahLst/>
              <a:cxnLst/>
              <a:rect l="l" t="t" r="r" b="b"/>
              <a:pathLst>
                <a:path w="358" h="358" extrusionOk="0">
                  <a:moveTo>
                    <a:pt x="179" y="1"/>
                  </a:moveTo>
                  <a:cubicBezTo>
                    <a:pt x="72" y="1"/>
                    <a:pt x="0" y="72"/>
                    <a:pt x="0" y="179"/>
                  </a:cubicBezTo>
                  <a:cubicBezTo>
                    <a:pt x="0" y="286"/>
                    <a:pt x="72" y="358"/>
                    <a:pt x="179" y="358"/>
                  </a:cubicBezTo>
                  <a:cubicBezTo>
                    <a:pt x="286" y="358"/>
                    <a:pt x="358" y="286"/>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252810" y="2371656"/>
              <a:ext cx="38137" cy="38030"/>
            </a:xfrm>
            <a:custGeom>
              <a:avLst/>
              <a:gdLst/>
              <a:ahLst/>
              <a:cxnLst/>
              <a:rect l="l" t="t" r="r" b="b"/>
              <a:pathLst>
                <a:path w="359" h="358" extrusionOk="0">
                  <a:moveTo>
                    <a:pt x="180" y="0"/>
                  </a:moveTo>
                  <a:cubicBezTo>
                    <a:pt x="84" y="0"/>
                    <a:pt x="1" y="72"/>
                    <a:pt x="1" y="179"/>
                  </a:cubicBezTo>
                  <a:cubicBezTo>
                    <a:pt x="1" y="274"/>
                    <a:pt x="84"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435149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4448911" y="2371656"/>
              <a:ext cx="38030" cy="38030"/>
            </a:xfrm>
            <a:custGeom>
              <a:avLst/>
              <a:gdLst/>
              <a:ahLst/>
              <a:cxnLst/>
              <a:rect l="l" t="t" r="r" b="b"/>
              <a:pathLst>
                <a:path w="358" h="358" extrusionOk="0">
                  <a:moveTo>
                    <a:pt x="179" y="0"/>
                  </a:moveTo>
                  <a:cubicBezTo>
                    <a:pt x="84" y="0"/>
                    <a:pt x="0" y="72"/>
                    <a:pt x="0" y="179"/>
                  </a:cubicBezTo>
                  <a:cubicBezTo>
                    <a:pt x="0" y="274"/>
                    <a:pt x="84" y="358"/>
                    <a:pt x="179" y="358"/>
                  </a:cubicBezTo>
                  <a:cubicBezTo>
                    <a:pt x="286" y="358"/>
                    <a:pt x="358" y="274"/>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4547599"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7" y="274"/>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4643630" y="2371656"/>
              <a:ext cx="38137" cy="38030"/>
            </a:xfrm>
            <a:custGeom>
              <a:avLst/>
              <a:gdLst/>
              <a:ahLst/>
              <a:cxnLst/>
              <a:rect l="l" t="t" r="r" b="b"/>
              <a:pathLst>
                <a:path w="359" h="358" extrusionOk="0">
                  <a:moveTo>
                    <a:pt x="180" y="0"/>
                  </a:moveTo>
                  <a:cubicBezTo>
                    <a:pt x="72" y="0"/>
                    <a:pt x="1" y="72"/>
                    <a:pt x="1" y="179"/>
                  </a:cubicBezTo>
                  <a:cubicBezTo>
                    <a:pt x="1" y="274"/>
                    <a:pt x="72" y="358"/>
                    <a:pt x="180" y="358"/>
                  </a:cubicBezTo>
                  <a:cubicBezTo>
                    <a:pt x="287" y="358"/>
                    <a:pt x="358" y="274"/>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4742318" y="2371656"/>
              <a:ext cx="38030" cy="38030"/>
            </a:xfrm>
            <a:custGeom>
              <a:avLst/>
              <a:gdLst/>
              <a:ahLst/>
              <a:cxnLst/>
              <a:rect l="l" t="t" r="r" b="b"/>
              <a:pathLst>
                <a:path w="358" h="358" extrusionOk="0">
                  <a:moveTo>
                    <a:pt x="179" y="0"/>
                  </a:moveTo>
                  <a:cubicBezTo>
                    <a:pt x="72" y="0"/>
                    <a:pt x="1" y="72"/>
                    <a:pt x="1" y="179"/>
                  </a:cubicBezTo>
                  <a:cubicBezTo>
                    <a:pt x="1" y="274"/>
                    <a:pt x="72" y="358"/>
                    <a:pt x="179" y="358"/>
                  </a:cubicBezTo>
                  <a:cubicBezTo>
                    <a:pt x="275" y="358"/>
                    <a:pt x="358" y="274"/>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4839731" y="2371656"/>
              <a:ext cx="38030" cy="38030"/>
            </a:xfrm>
            <a:custGeom>
              <a:avLst/>
              <a:gdLst/>
              <a:ahLst/>
              <a:cxnLst/>
              <a:rect l="l" t="t" r="r" b="b"/>
              <a:pathLst>
                <a:path w="358" h="358" extrusionOk="0">
                  <a:moveTo>
                    <a:pt x="179" y="0"/>
                  </a:moveTo>
                  <a:cubicBezTo>
                    <a:pt x="72" y="0"/>
                    <a:pt x="0" y="72"/>
                    <a:pt x="0" y="179"/>
                  </a:cubicBezTo>
                  <a:cubicBezTo>
                    <a:pt x="0" y="274"/>
                    <a:pt x="72" y="358"/>
                    <a:pt x="179" y="358"/>
                  </a:cubicBezTo>
                  <a:cubicBezTo>
                    <a:pt x="286" y="358"/>
                    <a:pt x="358" y="274"/>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4252810" y="2482985"/>
              <a:ext cx="38137" cy="38030"/>
            </a:xfrm>
            <a:custGeom>
              <a:avLst/>
              <a:gdLst/>
              <a:ahLst/>
              <a:cxnLst/>
              <a:rect l="l" t="t" r="r" b="b"/>
              <a:pathLst>
                <a:path w="359" h="358" extrusionOk="0">
                  <a:moveTo>
                    <a:pt x="180" y="0"/>
                  </a:moveTo>
                  <a:cubicBezTo>
                    <a:pt x="84" y="0"/>
                    <a:pt x="1" y="72"/>
                    <a:pt x="1" y="179"/>
                  </a:cubicBezTo>
                  <a:cubicBezTo>
                    <a:pt x="1" y="286"/>
                    <a:pt x="84"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435149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4448911" y="2482985"/>
              <a:ext cx="38030" cy="38030"/>
            </a:xfrm>
            <a:custGeom>
              <a:avLst/>
              <a:gdLst/>
              <a:ahLst/>
              <a:cxnLst/>
              <a:rect l="l" t="t" r="r" b="b"/>
              <a:pathLst>
                <a:path w="358" h="358" extrusionOk="0">
                  <a:moveTo>
                    <a:pt x="179" y="0"/>
                  </a:moveTo>
                  <a:cubicBezTo>
                    <a:pt x="84" y="0"/>
                    <a:pt x="0" y="72"/>
                    <a:pt x="0" y="179"/>
                  </a:cubicBezTo>
                  <a:cubicBezTo>
                    <a:pt x="0" y="286"/>
                    <a:pt x="84" y="357"/>
                    <a:pt x="179" y="357"/>
                  </a:cubicBezTo>
                  <a:cubicBezTo>
                    <a:pt x="286" y="357"/>
                    <a:pt x="358" y="286"/>
                    <a:pt x="358" y="179"/>
                  </a:cubicBezTo>
                  <a:cubicBezTo>
                    <a:pt x="358" y="84"/>
                    <a:pt x="2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4547599"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7" y="286"/>
                    <a:pt x="357" y="179"/>
                  </a:cubicBezTo>
                  <a:cubicBezTo>
                    <a:pt x="357" y="84"/>
                    <a:pt x="262"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4643630" y="2482985"/>
              <a:ext cx="38137" cy="38030"/>
            </a:xfrm>
            <a:custGeom>
              <a:avLst/>
              <a:gdLst/>
              <a:ahLst/>
              <a:cxnLst/>
              <a:rect l="l" t="t" r="r" b="b"/>
              <a:pathLst>
                <a:path w="359" h="358" extrusionOk="0">
                  <a:moveTo>
                    <a:pt x="180" y="0"/>
                  </a:moveTo>
                  <a:cubicBezTo>
                    <a:pt x="72" y="0"/>
                    <a:pt x="1" y="72"/>
                    <a:pt x="1" y="179"/>
                  </a:cubicBezTo>
                  <a:cubicBezTo>
                    <a:pt x="1" y="286"/>
                    <a:pt x="72" y="357"/>
                    <a:pt x="180" y="357"/>
                  </a:cubicBezTo>
                  <a:cubicBezTo>
                    <a:pt x="287" y="357"/>
                    <a:pt x="358" y="286"/>
                    <a:pt x="358" y="179"/>
                  </a:cubicBezTo>
                  <a:cubicBezTo>
                    <a:pt x="358" y="84"/>
                    <a:pt x="287"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4742318" y="2482985"/>
              <a:ext cx="38030" cy="38030"/>
            </a:xfrm>
            <a:custGeom>
              <a:avLst/>
              <a:gdLst/>
              <a:ahLst/>
              <a:cxnLst/>
              <a:rect l="l" t="t" r="r" b="b"/>
              <a:pathLst>
                <a:path w="358" h="358" extrusionOk="0">
                  <a:moveTo>
                    <a:pt x="179" y="0"/>
                  </a:moveTo>
                  <a:cubicBezTo>
                    <a:pt x="72" y="0"/>
                    <a:pt x="1" y="72"/>
                    <a:pt x="1" y="179"/>
                  </a:cubicBezTo>
                  <a:cubicBezTo>
                    <a:pt x="1" y="286"/>
                    <a:pt x="72" y="357"/>
                    <a:pt x="179" y="357"/>
                  </a:cubicBezTo>
                  <a:cubicBezTo>
                    <a:pt x="275" y="357"/>
                    <a:pt x="358" y="286"/>
                    <a:pt x="358" y="179"/>
                  </a:cubicBezTo>
                  <a:cubicBezTo>
                    <a:pt x="358" y="84"/>
                    <a:pt x="275"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4839731" y="2482985"/>
              <a:ext cx="38030" cy="38030"/>
            </a:xfrm>
            <a:custGeom>
              <a:avLst/>
              <a:gdLst/>
              <a:ahLst/>
              <a:cxnLst/>
              <a:rect l="l" t="t" r="r" b="b"/>
              <a:pathLst>
                <a:path w="358" h="358" extrusionOk="0">
                  <a:moveTo>
                    <a:pt x="179" y="0"/>
                  </a:moveTo>
                  <a:cubicBezTo>
                    <a:pt x="72" y="0"/>
                    <a:pt x="0" y="72"/>
                    <a:pt x="0" y="179"/>
                  </a:cubicBezTo>
                  <a:cubicBezTo>
                    <a:pt x="0" y="286"/>
                    <a:pt x="72" y="357"/>
                    <a:pt x="179" y="357"/>
                  </a:cubicBezTo>
                  <a:cubicBezTo>
                    <a:pt x="286" y="357"/>
                    <a:pt x="358" y="286"/>
                    <a:pt x="358" y="179"/>
                  </a:cubicBezTo>
                  <a:cubicBezTo>
                    <a:pt x="358" y="84"/>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4252810" y="2595483"/>
              <a:ext cx="38137" cy="38137"/>
            </a:xfrm>
            <a:custGeom>
              <a:avLst/>
              <a:gdLst/>
              <a:ahLst/>
              <a:cxnLst/>
              <a:rect l="l" t="t" r="r" b="b"/>
              <a:pathLst>
                <a:path w="359" h="359" extrusionOk="0">
                  <a:moveTo>
                    <a:pt x="180" y="1"/>
                  </a:moveTo>
                  <a:cubicBezTo>
                    <a:pt x="84" y="1"/>
                    <a:pt x="1" y="72"/>
                    <a:pt x="1" y="179"/>
                  </a:cubicBezTo>
                  <a:cubicBezTo>
                    <a:pt x="1" y="287"/>
                    <a:pt x="84"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435149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4448911" y="2595483"/>
              <a:ext cx="38030" cy="38137"/>
            </a:xfrm>
            <a:custGeom>
              <a:avLst/>
              <a:gdLst/>
              <a:ahLst/>
              <a:cxnLst/>
              <a:rect l="l" t="t" r="r" b="b"/>
              <a:pathLst>
                <a:path w="358" h="359" extrusionOk="0">
                  <a:moveTo>
                    <a:pt x="179" y="1"/>
                  </a:moveTo>
                  <a:cubicBezTo>
                    <a:pt x="84" y="1"/>
                    <a:pt x="0" y="72"/>
                    <a:pt x="0" y="179"/>
                  </a:cubicBezTo>
                  <a:cubicBezTo>
                    <a:pt x="0" y="287"/>
                    <a:pt x="84" y="358"/>
                    <a:pt x="179" y="358"/>
                  </a:cubicBezTo>
                  <a:cubicBezTo>
                    <a:pt x="286" y="358"/>
                    <a:pt x="358" y="287"/>
                    <a:pt x="358" y="179"/>
                  </a:cubicBezTo>
                  <a:cubicBezTo>
                    <a:pt x="358" y="72"/>
                    <a:pt x="286"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4547599"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7" y="287"/>
                    <a:pt x="357" y="179"/>
                  </a:cubicBezTo>
                  <a:cubicBezTo>
                    <a:pt x="357" y="72"/>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4643630" y="2595483"/>
              <a:ext cx="38137" cy="38137"/>
            </a:xfrm>
            <a:custGeom>
              <a:avLst/>
              <a:gdLst/>
              <a:ahLst/>
              <a:cxnLst/>
              <a:rect l="l" t="t" r="r" b="b"/>
              <a:pathLst>
                <a:path w="359" h="359" extrusionOk="0">
                  <a:moveTo>
                    <a:pt x="180" y="1"/>
                  </a:moveTo>
                  <a:cubicBezTo>
                    <a:pt x="72" y="1"/>
                    <a:pt x="1" y="72"/>
                    <a:pt x="1" y="179"/>
                  </a:cubicBezTo>
                  <a:cubicBezTo>
                    <a:pt x="1" y="287"/>
                    <a:pt x="72" y="358"/>
                    <a:pt x="180" y="358"/>
                  </a:cubicBezTo>
                  <a:cubicBezTo>
                    <a:pt x="287" y="358"/>
                    <a:pt x="358" y="287"/>
                    <a:pt x="358" y="179"/>
                  </a:cubicBezTo>
                  <a:cubicBezTo>
                    <a:pt x="358" y="72"/>
                    <a:pt x="287"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4742318" y="2595483"/>
              <a:ext cx="38030" cy="38137"/>
            </a:xfrm>
            <a:custGeom>
              <a:avLst/>
              <a:gdLst/>
              <a:ahLst/>
              <a:cxnLst/>
              <a:rect l="l" t="t" r="r" b="b"/>
              <a:pathLst>
                <a:path w="358" h="359" extrusionOk="0">
                  <a:moveTo>
                    <a:pt x="179" y="1"/>
                  </a:moveTo>
                  <a:cubicBezTo>
                    <a:pt x="72" y="1"/>
                    <a:pt x="1" y="72"/>
                    <a:pt x="1" y="179"/>
                  </a:cubicBezTo>
                  <a:cubicBezTo>
                    <a:pt x="1" y="287"/>
                    <a:pt x="72" y="358"/>
                    <a:pt x="179" y="358"/>
                  </a:cubicBezTo>
                  <a:cubicBezTo>
                    <a:pt x="275" y="358"/>
                    <a:pt x="358" y="287"/>
                    <a:pt x="358" y="179"/>
                  </a:cubicBezTo>
                  <a:cubicBezTo>
                    <a:pt x="358" y="72"/>
                    <a:pt x="275"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4839731" y="2595483"/>
              <a:ext cx="38030" cy="38137"/>
            </a:xfrm>
            <a:custGeom>
              <a:avLst/>
              <a:gdLst/>
              <a:ahLst/>
              <a:cxnLst/>
              <a:rect l="l" t="t" r="r" b="b"/>
              <a:pathLst>
                <a:path w="358" h="359" extrusionOk="0">
                  <a:moveTo>
                    <a:pt x="179" y="1"/>
                  </a:moveTo>
                  <a:cubicBezTo>
                    <a:pt x="72" y="1"/>
                    <a:pt x="0" y="72"/>
                    <a:pt x="0" y="179"/>
                  </a:cubicBezTo>
                  <a:cubicBezTo>
                    <a:pt x="0" y="287"/>
                    <a:pt x="72" y="358"/>
                    <a:pt x="179" y="358"/>
                  </a:cubicBezTo>
                  <a:cubicBezTo>
                    <a:pt x="286" y="358"/>
                    <a:pt x="358" y="287"/>
                    <a:pt x="358" y="179"/>
                  </a:cubicBezTo>
                  <a:cubicBezTo>
                    <a:pt x="358" y="72"/>
                    <a:pt x="274"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86273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hild Meningitis Case Study by Slidesgo">
  <a:themeElements>
    <a:clrScheme name="Simple Light">
      <a:dk1>
        <a:srgbClr val="0D3C4C"/>
      </a:dk1>
      <a:lt1>
        <a:srgbClr val="FFFFFF"/>
      </a:lt1>
      <a:dk2>
        <a:srgbClr val="99BB6E"/>
      </a:dk2>
      <a:lt2>
        <a:srgbClr val="99D0E2"/>
      </a:lt2>
      <a:accent1>
        <a:srgbClr val="ADBAC1"/>
      </a:accent1>
      <a:accent2>
        <a:srgbClr val="ADD9E8"/>
      </a:accent2>
      <a:accent3>
        <a:srgbClr val="FFFFFF"/>
      </a:accent3>
      <a:accent4>
        <a:srgbClr val="FFFFFF"/>
      </a:accent4>
      <a:accent5>
        <a:srgbClr val="FFFFFF"/>
      </a:accent5>
      <a:accent6>
        <a:srgbClr val="FFFFFF"/>
      </a:accent6>
      <a:hlink>
        <a:srgbClr val="1457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1378</Words>
  <Application>Microsoft Macintosh PowerPoint</Application>
  <PresentationFormat>On-screen Show (16:9)</PresentationFormat>
  <Paragraphs>134</Paragraphs>
  <Slides>26</Slides>
  <Notes>20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8" baseType="lpstr">
      <vt:lpstr>Arial</vt:lpstr>
      <vt:lpstr>Avenir Book</vt:lpstr>
      <vt:lpstr>Cabin</vt:lpstr>
      <vt:lpstr>Consolas</vt:lpstr>
      <vt:lpstr>Helvetica</vt:lpstr>
      <vt:lpstr>Nanum Gothic</vt:lpstr>
      <vt:lpstr>Open Sans</vt:lpstr>
      <vt:lpstr>Paytone One</vt:lpstr>
      <vt:lpstr>Raleway</vt:lpstr>
      <vt:lpstr>Segoe UI Black</vt:lpstr>
      <vt:lpstr>Child Meningitis Case Study by Slidesgo</vt:lpstr>
      <vt:lpstr>think-cell Slide</vt:lpstr>
      <vt:lpstr>PowerPoint Presentation</vt:lpstr>
      <vt:lpstr>Table of contents</vt:lpstr>
      <vt:lpstr>Introduction</vt:lpstr>
      <vt:lpstr>Introduction</vt:lpstr>
      <vt:lpstr>Literature Review </vt:lpstr>
      <vt:lpstr>Literature Review </vt:lpstr>
      <vt:lpstr>Objective</vt:lpstr>
      <vt:lpstr>Objectives </vt:lpstr>
      <vt:lpstr>Preliminary Analysis</vt:lpstr>
      <vt:lpstr>Preliminary Analysis - Metadata</vt:lpstr>
      <vt:lpstr>Preliminary Analysis - Preprocessing</vt:lpstr>
      <vt:lpstr>Preliminary Analysis - Feature Selection</vt:lpstr>
      <vt:lpstr>Model Architecture</vt:lpstr>
      <vt:lpstr>Model Architecture </vt:lpstr>
      <vt:lpstr>Model Architecture </vt:lpstr>
      <vt:lpstr>Model Architecture </vt:lpstr>
      <vt:lpstr>Model Architecture </vt:lpstr>
      <vt:lpstr>Model Architecture</vt:lpstr>
      <vt:lpstr>Data Analysis</vt:lpstr>
      <vt:lpstr>Data Analysis - ANOVA test </vt:lpstr>
      <vt:lpstr>Data Analysis - Spearman’s Correlation </vt:lpstr>
      <vt:lpstr>Limitations</vt:lpstr>
      <vt:lpstr>Limitations</vt:lpstr>
      <vt:lpstr>Conclusion</vt:lpstr>
      <vt:lpstr>Discussion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Callyn Villanueva</cp:lastModifiedBy>
  <cp:revision>39</cp:revision>
  <dcterms:modified xsi:type="dcterms:W3CDTF">2024-04-13T22:13:47Z</dcterms:modified>
</cp:coreProperties>
</file>