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0"/>
  </p:sldMasterIdLst>
  <p:sldIdLst>
    <p:sldId id="256" r:id="rId11"/>
    <p:sldId id="258" r:id="rId12"/>
    <p:sldId id="259" r:id="rId13"/>
    <p:sldId id="261" r:id="rId14"/>
    <p:sldId id="262" r:id="rId15"/>
    <p:sldId id="263" r:id="rId16"/>
    <p:sldId id="26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DCCF"/>
    <a:srgbClr val="8FE134"/>
    <a:srgbClr val="6A9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5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18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99" y="-15609"/>
            <a:ext cx="12204000" cy="1440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dirty="0" smtClean="0"/>
              <a:t>Semântica dos símbolos</a:t>
            </a:r>
            <a:endParaRPr lang="pt-PT" dirty="0"/>
          </a:p>
        </p:txBody>
      </p:sp>
      <p:sp>
        <p:nvSpPr>
          <p:cNvPr id="6" name="Rectangle 5"/>
          <p:cNvSpPr/>
          <p:nvPr/>
        </p:nvSpPr>
        <p:spPr>
          <a:xfrm>
            <a:off x="4826747" y="1424391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Símbolo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9290" y="3513499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Caracter</a:t>
            </a:r>
            <a:endParaRPr lang="pt-PT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 flipH="1">
            <a:off x="4529332" y="2019253"/>
            <a:ext cx="1457457" cy="1494246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02699" y="3513499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Texto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46783" y="3513499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Lógico</a:t>
            </a:r>
          </a:p>
        </p:txBody>
      </p:sp>
      <p:cxnSp>
        <p:nvCxnSpPr>
          <p:cNvPr id="14" name="Straight Connector 13"/>
          <p:cNvCxnSpPr>
            <a:stCxn id="6" idx="2"/>
            <a:endCxn id="12" idx="0"/>
          </p:cNvCxnSpPr>
          <p:nvPr/>
        </p:nvCxnSpPr>
        <p:spPr>
          <a:xfrm>
            <a:off x="5986789" y="2019253"/>
            <a:ext cx="4120036" cy="1494246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" idx="0"/>
          </p:cNvCxnSpPr>
          <p:nvPr/>
        </p:nvCxnSpPr>
        <p:spPr>
          <a:xfrm>
            <a:off x="6102699" y="2021983"/>
            <a:ext cx="1160042" cy="1491516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26747" y="4410153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Número</a:t>
            </a:r>
            <a:endParaRPr lang="pt-PT" sz="20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6" idx="2"/>
            <a:endCxn id="17" idx="0"/>
          </p:cNvCxnSpPr>
          <p:nvPr/>
        </p:nvCxnSpPr>
        <p:spPr>
          <a:xfrm>
            <a:off x="5986789" y="2019253"/>
            <a:ext cx="0" cy="2390900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66257" y="5306807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Inteiro</a:t>
            </a:r>
            <a:endParaRPr lang="pt-PT" sz="2000" b="1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02699" y="5302446"/>
            <a:ext cx="2320084" cy="594862"/>
          </a:xfrm>
          <a:prstGeom prst="rect">
            <a:avLst/>
          </a:prstGeom>
          <a:solidFill>
            <a:srgbClr val="8FE134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smtClean="0">
                <a:solidFill>
                  <a:schemeClr val="bg1"/>
                </a:solidFill>
              </a:rPr>
              <a:t>Real</a:t>
            </a:r>
            <a:endParaRPr lang="pt-PT" sz="20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>
            <a:stCxn id="17" idx="2"/>
            <a:endCxn id="20" idx="0"/>
          </p:cNvCxnSpPr>
          <p:nvPr/>
        </p:nvCxnSpPr>
        <p:spPr>
          <a:xfrm flipH="1">
            <a:off x="4426299" y="5005015"/>
            <a:ext cx="1560490" cy="301792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2"/>
            <a:endCxn id="21" idx="0"/>
          </p:cNvCxnSpPr>
          <p:nvPr/>
        </p:nvCxnSpPr>
        <p:spPr>
          <a:xfrm>
            <a:off x="5986789" y="5005015"/>
            <a:ext cx="1275952" cy="297431"/>
          </a:xfrm>
          <a:prstGeom prst="line">
            <a:avLst/>
          </a:prstGeom>
          <a:ln>
            <a:solidFill>
              <a:srgbClr val="8FE134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9282" y="3513499"/>
            <a:ext cx="2320084" cy="594862"/>
          </a:xfrm>
          <a:prstGeom prst="rect">
            <a:avLst/>
          </a:prstGeom>
          <a:solidFill>
            <a:srgbClr val="6EDCC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b="1" dirty="0" err="1" smtClean="0">
                <a:solidFill>
                  <a:schemeClr val="bg1"/>
                </a:solidFill>
              </a:rPr>
              <a:t>Array</a:t>
            </a:r>
            <a:endParaRPr lang="pt-PT" sz="2000" b="1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>
            <a:stCxn id="6" idx="2"/>
            <a:endCxn id="28" idx="0"/>
          </p:cNvCxnSpPr>
          <p:nvPr/>
        </p:nvCxnSpPr>
        <p:spPr>
          <a:xfrm flipH="1">
            <a:off x="1829324" y="2019253"/>
            <a:ext cx="4157465" cy="1494246"/>
          </a:xfrm>
          <a:prstGeom prst="line">
            <a:avLst/>
          </a:prstGeom>
          <a:ln>
            <a:solidFill>
              <a:srgbClr val="6EDCCF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custData r:id="rId1"/>
            </p:custDataLst>
          </p:nvPr>
        </p:nvSpPr>
        <p:spPr>
          <a:xfrm>
            <a:off x="5950279" y="3451684"/>
            <a:ext cx="398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Definido entre plicas</a:t>
            </a:r>
          </a:p>
          <a:p>
            <a:pPr algn="ctr"/>
            <a:r>
              <a:rPr lang="pt-PT" sz="2800" dirty="0" smtClean="0"/>
              <a:t>a = ‘c’ </a:t>
            </a:r>
            <a:endParaRPr lang="pt-PT" sz="2800" dirty="0"/>
          </a:p>
        </p:txBody>
      </p:sp>
      <p:sp>
        <p:nvSpPr>
          <p:cNvPr id="22" name="TextBox 21"/>
          <p:cNvSpPr txBox="1"/>
          <p:nvPr>
            <p:custDataLst>
              <p:custData r:id="rId2"/>
            </p:custDataLst>
          </p:nvPr>
        </p:nvSpPr>
        <p:spPr>
          <a:xfrm>
            <a:off x="2159321" y="3451685"/>
            <a:ext cx="398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Definido entre aspas</a:t>
            </a:r>
          </a:p>
          <a:p>
            <a:pPr algn="ctr"/>
            <a:r>
              <a:rPr lang="pt-PT" sz="2800" dirty="0" smtClean="0"/>
              <a:t>a = “PSI” </a:t>
            </a:r>
            <a:endParaRPr lang="pt-PT" sz="2800" dirty="0"/>
          </a:p>
        </p:txBody>
      </p:sp>
      <p:sp>
        <p:nvSpPr>
          <p:cNvPr id="24" name="TextBox 23"/>
          <p:cNvSpPr txBox="1"/>
          <p:nvPr>
            <p:custDataLst>
              <p:custData r:id="rId3"/>
            </p:custDataLst>
          </p:nvPr>
        </p:nvSpPr>
        <p:spPr>
          <a:xfrm>
            <a:off x="4426299" y="3458226"/>
            <a:ext cx="4604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Definir o nome reservado</a:t>
            </a:r>
          </a:p>
          <a:p>
            <a:pPr algn="ctr"/>
            <a:r>
              <a:rPr lang="pt-PT" sz="2800" dirty="0" smtClean="0"/>
              <a:t>a = </a:t>
            </a:r>
            <a:r>
              <a:rPr lang="pt-PT" sz="2800" dirty="0" err="1" smtClean="0"/>
              <a:t>true</a:t>
            </a:r>
            <a:r>
              <a:rPr lang="pt-PT" sz="2800" dirty="0" smtClean="0"/>
              <a:t>  </a:t>
            </a:r>
          </a:p>
        </p:txBody>
      </p:sp>
      <p:sp>
        <p:nvSpPr>
          <p:cNvPr id="25" name="TextBox 24"/>
          <p:cNvSpPr txBox="1"/>
          <p:nvPr>
            <p:custDataLst>
              <p:custData r:id="rId4"/>
            </p:custDataLst>
          </p:nvPr>
        </p:nvSpPr>
        <p:spPr>
          <a:xfrm>
            <a:off x="479516" y="3617840"/>
            <a:ext cx="3980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Definido um valor inteiro</a:t>
            </a:r>
          </a:p>
          <a:p>
            <a:pPr algn="ctr"/>
            <a:r>
              <a:rPr lang="pt-PT" sz="2800" dirty="0" smtClean="0"/>
              <a:t>a = 1 </a:t>
            </a:r>
            <a:endParaRPr lang="pt-PT" sz="2800" dirty="0"/>
          </a:p>
        </p:txBody>
      </p:sp>
      <p:sp>
        <p:nvSpPr>
          <p:cNvPr id="26" name="TextBox 25"/>
          <p:cNvSpPr txBox="1"/>
          <p:nvPr>
            <p:custDataLst>
              <p:custData r:id="rId5"/>
            </p:custDataLst>
          </p:nvPr>
        </p:nvSpPr>
        <p:spPr>
          <a:xfrm>
            <a:off x="7646795" y="3620020"/>
            <a:ext cx="3980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Definido um valor Real</a:t>
            </a:r>
          </a:p>
          <a:p>
            <a:pPr algn="ctr"/>
            <a:r>
              <a:rPr lang="pt-PT" sz="2800" dirty="0" smtClean="0"/>
              <a:t>a = 1.5 </a:t>
            </a:r>
            <a:endParaRPr lang="pt-PT" sz="2800" dirty="0"/>
          </a:p>
        </p:txBody>
      </p:sp>
      <p:sp>
        <p:nvSpPr>
          <p:cNvPr id="32" name="TextBox 31"/>
          <p:cNvSpPr txBox="1"/>
          <p:nvPr>
            <p:custDataLst>
              <p:custData r:id="rId6"/>
            </p:custDataLst>
          </p:nvPr>
        </p:nvSpPr>
        <p:spPr>
          <a:xfrm>
            <a:off x="2863125" y="3606768"/>
            <a:ext cx="3980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err="1" smtClean="0"/>
              <a:t>Arrays</a:t>
            </a:r>
            <a:r>
              <a:rPr lang="pt-PT" sz="2800" dirty="0" smtClean="0"/>
              <a:t> para futuras versões...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01404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7" grpId="1" animBg="1"/>
      <p:bldP spid="7" grpId="2" animBg="1"/>
      <p:bldP spid="10" grpId="0" animBg="1"/>
      <p:bldP spid="10" grpId="1" animBg="1"/>
      <p:bldP spid="10" grpId="2" animBg="1"/>
      <p:bldP spid="12" grpId="0" animBg="1"/>
      <p:bldP spid="12" grpId="1" animBg="1"/>
      <p:bldP spid="12" grpId="2" animBg="1"/>
      <p:bldP spid="17" grpId="0" animBg="1"/>
      <p:bldP spid="17" grpId="1" animBg="1"/>
      <p:bldP spid="17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8" grpId="0" animBg="1"/>
      <p:bldP spid="28" grpId="1" animBg="1"/>
      <p:bldP spid="28" grpId="2" animBg="1"/>
      <p:bldP spid="31" grpId="0"/>
      <p:bldP spid="31" grpId="1"/>
      <p:bldP spid="22" grpId="0"/>
      <p:bldP spid="22" grpId="1"/>
      <p:bldP spid="24" grpId="0"/>
      <p:bldP spid="24" grpId="1"/>
      <p:bldP spid="25" grpId="0"/>
      <p:bldP spid="25" grpId="1"/>
      <p:bldP spid="26" grpId="0"/>
      <p:bldP spid="26" grpId="1"/>
      <p:bldP spid="32" grpId="0"/>
      <p:bldP spid="3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" y="-15609"/>
            <a:ext cx="12204000" cy="1440000"/>
          </a:xfrm>
        </p:spPr>
        <p:txBody>
          <a:bodyPr/>
          <a:lstStyle/>
          <a:p>
            <a:pPr algn="ctr"/>
            <a:r>
              <a:rPr lang="pt-PT" dirty="0" smtClean="0"/>
              <a:t>Aritmética</a:t>
            </a:r>
            <a:endParaRPr lang="pt-PT" dirty="0"/>
          </a:p>
        </p:txBody>
      </p:sp>
      <p:sp>
        <p:nvSpPr>
          <p:cNvPr id="4" name="TextBox 3"/>
          <p:cNvSpPr txBox="1"/>
          <p:nvPr>
            <p:custDataLst>
              <p:custData r:id="rId1"/>
            </p:custDataLst>
          </p:nvPr>
        </p:nvSpPr>
        <p:spPr>
          <a:xfrm>
            <a:off x="795130" y="1424391"/>
            <a:ext cx="339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Inteiro + Inteiro = ?</a:t>
            </a:r>
            <a:endParaRPr lang="pt-PT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95130" y="194761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 + 2 = </a:t>
            </a:r>
            <a:endParaRPr lang="pt-PT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902226" y="1934359"/>
            <a:ext cx="37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4</a:t>
            </a:r>
            <a:endParaRPr lang="pt-PT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87687" y="1947611"/>
            <a:ext cx="339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Real + Real = ?</a:t>
            </a:r>
            <a:endParaRPr lang="pt-PT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187687" y="247083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2.5 + 2.5 = </a:t>
            </a:r>
            <a:endParaRPr lang="pt-PT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493563" y="2470831"/>
            <a:ext cx="55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5.0</a:t>
            </a:r>
            <a:endParaRPr lang="pt-PT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80244" y="2470831"/>
            <a:ext cx="376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Texto + Caracter = ?</a:t>
            </a:r>
            <a:endParaRPr lang="pt-PT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0244" y="299405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“ola” + ‘c’ = </a:t>
            </a:r>
            <a:endParaRPr lang="pt-PT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9992135" y="2994051"/>
            <a:ext cx="112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“</a:t>
            </a:r>
            <a:r>
              <a:rPr lang="pt-PT" sz="2000" dirty="0" err="1" smtClean="0"/>
              <a:t>olac</a:t>
            </a:r>
            <a:r>
              <a:rPr lang="pt-PT" sz="2000" dirty="0" smtClean="0"/>
              <a:t>”</a:t>
            </a:r>
            <a:endParaRPr lang="pt-PT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24070" y="4683702"/>
            <a:ext cx="376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Lógico + Lógico = ?</a:t>
            </a:r>
            <a:endParaRPr lang="pt-PT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24070" y="5206922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true</a:t>
            </a:r>
            <a:r>
              <a:rPr lang="pt-PT" sz="2000" dirty="0" smtClean="0"/>
              <a:t> + </a:t>
            </a:r>
            <a:r>
              <a:rPr lang="pt-PT" sz="2000" dirty="0" err="1" smtClean="0"/>
              <a:t>true</a:t>
            </a:r>
            <a:r>
              <a:rPr lang="pt-PT" sz="2000" dirty="0" smtClean="0"/>
              <a:t> = </a:t>
            </a:r>
            <a:endParaRPr lang="pt-PT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50433" y="5206922"/>
            <a:ext cx="112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Erro</a:t>
            </a:r>
            <a:endParaRPr lang="pt-PT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600123" y="3394161"/>
            <a:ext cx="437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Caracter + Caracter = ?</a:t>
            </a:r>
            <a:endParaRPr lang="pt-PT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0123" y="391738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‘a’ + ‘b’ = </a:t>
            </a:r>
            <a:endParaRPr lang="pt-PT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12014" y="3917381"/>
            <a:ext cx="112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>
                <a:solidFill>
                  <a:srgbClr val="FF0000"/>
                </a:solidFill>
              </a:rPr>
              <a:t>“</a:t>
            </a:r>
            <a:r>
              <a:rPr lang="pt-PT" sz="2000" dirty="0" err="1" smtClean="0">
                <a:solidFill>
                  <a:srgbClr val="FF0000"/>
                </a:solidFill>
              </a:rPr>
              <a:t>olac</a:t>
            </a:r>
            <a:r>
              <a:rPr lang="pt-PT" sz="2000" dirty="0" smtClean="0">
                <a:solidFill>
                  <a:srgbClr val="FF0000"/>
                </a:solidFill>
              </a:rPr>
              <a:t>”</a:t>
            </a:r>
            <a:endParaRPr lang="pt-PT" sz="2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6506" y="3898872"/>
            <a:ext cx="376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Texto + Logico = ?</a:t>
            </a:r>
            <a:endParaRPr lang="pt-PT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836506" y="4422092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err="1" smtClean="0"/>
              <a:t>true</a:t>
            </a:r>
            <a:r>
              <a:rPr lang="pt-PT" sz="2000" dirty="0" smtClean="0"/>
              <a:t> + ‘’teste” = </a:t>
            </a:r>
            <a:endParaRPr lang="pt-PT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248397" y="4422092"/>
            <a:ext cx="112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Erro</a:t>
            </a:r>
            <a:endParaRPr lang="pt-PT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3339" y="5206922"/>
            <a:ext cx="3538330" cy="413361"/>
            <a:chOff x="-2570922" y="6359856"/>
            <a:chExt cx="3538330" cy="413361"/>
          </a:xfrm>
        </p:grpSpPr>
        <p:sp>
          <p:nvSpPr>
            <p:cNvPr id="25" name="TextBox 24"/>
            <p:cNvSpPr txBox="1"/>
            <p:nvPr/>
          </p:nvSpPr>
          <p:spPr>
            <a:xfrm>
              <a:off x="-2570922" y="6359856"/>
              <a:ext cx="3392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err="1" smtClean="0"/>
                <a:t>true</a:t>
              </a:r>
              <a:r>
                <a:rPr lang="pt-PT" sz="2000" dirty="0" smtClean="0"/>
                <a:t> &amp;&amp; </a:t>
              </a:r>
              <a:r>
                <a:rPr lang="pt-PT" sz="2000" dirty="0" err="1" smtClean="0"/>
                <a:t>true</a:t>
              </a:r>
              <a:r>
                <a:rPr lang="pt-PT" sz="2000" dirty="0" smtClean="0"/>
                <a:t> = </a:t>
              </a:r>
              <a:endParaRPr lang="pt-PT" sz="2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59031" y="6373107"/>
              <a:ext cx="11264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2000" dirty="0" err="1" smtClean="0"/>
                <a:t>true</a:t>
              </a:r>
              <a:endParaRPr lang="pt-PT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984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1.875E-6 0.00023 C -0.00065 0.0331 -0.00209 0.05254 1.875E-6 0.08287 C 0.00013 0.08426 0.00078 0.08541 0.00117 0.0868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-1.66667E-6 0.00023 C -0.00065 0.0331 -0.00208 0.05254 -1.66667E-6 0.08287 C 0.00013 0.08426 0.00078 0.08541 0.00117 0.0868 " pathEditMode="relative" rAng="0" ptsTypes="AAAA"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4" grpId="1"/>
      <p:bldP spid="15" grpId="0"/>
      <p:bldP spid="15" grpId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9" y="-42114"/>
            <a:ext cx="12204000" cy="1440000"/>
          </a:xfrm>
        </p:spPr>
        <p:txBody>
          <a:bodyPr/>
          <a:lstStyle/>
          <a:p>
            <a:pPr algn="ctr"/>
            <a:r>
              <a:rPr lang="pt-PT" dirty="0" smtClean="0"/>
              <a:t>Aritmética</a:t>
            </a:r>
            <a:endParaRPr lang="pt-PT" dirty="0"/>
          </a:p>
        </p:txBody>
      </p:sp>
      <p:sp>
        <p:nvSpPr>
          <p:cNvPr id="17" name="TextBox 16"/>
          <p:cNvSpPr txBox="1"/>
          <p:nvPr>
            <p:custDataLst>
              <p:custData r:id="rId1"/>
            </p:custDataLst>
          </p:nvPr>
        </p:nvSpPr>
        <p:spPr>
          <a:xfrm>
            <a:off x="8121878" y="1424391"/>
            <a:ext cx="339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Inteiro * Inteiro = ?</a:t>
            </a:r>
            <a:endParaRPr lang="pt-PT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121878" y="194761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 * 2 = </a:t>
            </a:r>
            <a:endParaRPr lang="pt-PT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0190337" y="1934359"/>
            <a:ext cx="371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4</a:t>
            </a:r>
            <a:endParaRPr lang="pt-PT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187687" y="1947611"/>
            <a:ext cx="339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Real / Real = ?</a:t>
            </a:r>
            <a:endParaRPr lang="pt-PT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187687" y="247083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5.2 </a:t>
            </a:r>
            <a:r>
              <a:rPr lang="pt-PT" sz="2000" dirty="0"/>
              <a:t>/</a:t>
            </a:r>
            <a:r>
              <a:rPr lang="pt-PT" sz="2000" dirty="0" smtClean="0"/>
              <a:t> 5.2 = </a:t>
            </a:r>
            <a:endParaRPr lang="pt-PT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403410" y="2470831"/>
            <a:ext cx="55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1</a:t>
            </a:r>
            <a:r>
              <a:rPr lang="pt-PT" sz="2000" dirty="0" smtClean="0"/>
              <a:t>.0</a:t>
            </a:r>
            <a:endParaRPr lang="pt-PT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795130" y="2470831"/>
            <a:ext cx="3532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smtClean="0"/>
              <a:t>Inteiro % Inteiro = ?</a:t>
            </a:r>
            <a:endParaRPr lang="pt-PT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795130" y="299405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5 </a:t>
            </a:r>
            <a:r>
              <a:rPr lang="pt-PT" sz="2000" dirty="0"/>
              <a:t>%</a:t>
            </a:r>
            <a:r>
              <a:rPr lang="pt-PT" sz="2000" dirty="0" smtClean="0"/>
              <a:t> 2 = </a:t>
            </a:r>
            <a:endParaRPr lang="pt-PT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04789" y="2994051"/>
            <a:ext cx="55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1</a:t>
            </a:r>
            <a:endParaRPr lang="pt-PT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95130" y="3394161"/>
            <a:ext cx="3392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 err="1" smtClean="0"/>
              <a:t>Int</a:t>
            </a:r>
            <a:r>
              <a:rPr lang="pt-PT" sz="2800" dirty="0" smtClean="0"/>
              <a:t> ** </a:t>
            </a:r>
            <a:r>
              <a:rPr lang="pt-PT" sz="2800" dirty="0" err="1" smtClean="0"/>
              <a:t>Int</a:t>
            </a:r>
            <a:r>
              <a:rPr lang="pt-PT" sz="2800" dirty="0" smtClean="0"/>
              <a:t> = ?</a:t>
            </a:r>
            <a:endParaRPr lang="pt-PT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95130" y="3917381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 ** 5 = </a:t>
            </a:r>
            <a:endParaRPr lang="pt-PT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869184" y="3917381"/>
            <a:ext cx="55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32</a:t>
            </a:r>
            <a:endParaRPr lang="pt-PT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849721" y="3908337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2 ^ 5= </a:t>
            </a:r>
            <a:endParaRPr lang="pt-PT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4048073" y="3908337"/>
            <a:ext cx="389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Lógico </a:t>
            </a:r>
            <a:r>
              <a:rPr lang="pt-PT" sz="2800" dirty="0" smtClean="0"/>
              <a:t>|| Lógico = ?</a:t>
            </a:r>
            <a:endParaRPr lang="pt-PT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4048073" y="4431557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false || false = </a:t>
            </a:r>
            <a:endParaRPr lang="pt-PT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682572" y="4431557"/>
            <a:ext cx="88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false</a:t>
            </a:r>
            <a:endParaRPr lang="pt-PT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7942997" y="4458062"/>
            <a:ext cx="389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/>
              <a:t>Lógico </a:t>
            </a:r>
            <a:r>
              <a:rPr lang="pt-PT" sz="2800" dirty="0" smtClean="0"/>
              <a:t>== Lógico = ?</a:t>
            </a:r>
            <a:endParaRPr lang="pt-PT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942997" y="4981282"/>
            <a:ext cx="33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f</a:t>
            </a:r>
            <a:r>
              <a:rPr lang="pt-PT" sz="2000" dirty="0" smtClean="0"/>
              <a:t>alse == false = </a:t>
            </a:r>
            <a:endParaRPr lang="pt-PT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577496" y="4981282"/>
            <a:ext cx="88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 smtClean="0"/>
              <a:t>false</a:t>
            </a:r>
            <a:endParaRPr lang="pt-PT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3361383" y="5776811"/>
            <a:ext cx="507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dirty="0" smtClean="0"/>
              <a:t>Entre outros casos...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86501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  <p:bldP spid="20" grpId="0"/>
      <p:bldP spid="21" grpId="0"/>
      <p:bldP spid="22" grpId="0"/>
      <p:bldP spid="28" grpId="0"/>
      <p:bldP spid="29" grpId="0"/>
      <p:bldP spid="30" grpId="0"/>
      <p:bldP spid="14" grpId="0"/>
      <p:bldP spid="15" grpId="0"/>
      <p:bldP spid="16" grpId="0"/>
      <p:bldP spid="23" grpId="0"/>
      <p:bldP spid="23" grpId="1"/>
      <p:bldP spid="24" grpId="0"/>
      <p:bldP spid="25" grpId="0"/>
      <p:bldP spid="26" grpId="0"/>
      <p:bldP spid="27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9" y="-42114"/>
            <a:ext cx="12204000" cy="1440000"/>
          </a:xfrm>
        </p:spPr>
        <p:txBody>
          <a:bodyPr/>
          <a:lstStyle/>
          <a:p>
            <a:pPr algn="ctr"/>
            <a:r>
              <a:rPr lang="pt-PT" dirty="0" smtClean="0"/>
              <a:t>Aritmética</a:t>
            </a:r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87109"/>
              </p:ext>
            </p:extLst>
          </p:nvPr>
        </p:nvGraphicFramePr>
        <p:xfrm>
          <a:off x="447893" y="1015874"/>
          <a:ext cx="11310516" cy="57858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85086"/>
                <a:gridCol w="1885086"/>
                <a:gridCol w="1885086"/>
                <a:gridCol w="1885086"/>
                <a:gridCol w="1885086"/>
                <a:gridCol w="1885086"/>
              </a:tblGrid>
              <a:tr h="848118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Aritmética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Inteiro</a:t>
                      </a:r>
                      <a:endParaRPr lang="pt-PT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Real</a:t>
                      </a:r>
                      <a:endParaRPr lang="pt-PT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Caracter</a:t>
                      </a:r>
                      <a:endParaRPr lang="pt-PT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Texto</a:t>
                      </a:r>
                      <a:endParaRPr lang="pt-PT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Lógico</a:t>
                      </a:r>
                      <a:endParaRPr lang="pt-PT" sz="2400" b="0" dirty="0"/>
                    </a:p>
                  </a:txBody>
                  <a:tcPr anchor="ctr"/>
                </a:tc>
              </a:tr>
              <a:tr h="424059"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Inteiro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** + - * / %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** + - * /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+ -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+</a:t>
                      </a:r>
                      <a:endParaRPr lang="pt-PT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2405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Inteiro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Real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Caracter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Texto</a:t>
                      </a:r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</a:tr>
              <a:tr h="424059"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Real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** + - * /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dirty="0" smtClean="0">
                          <a:solidFill>
                            <a:srgbClr val="FF0000"/>
                          </a:solidFill>
                        </a:rPr>
                        <a:t>** + - * /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+</a:t>
                      </a:r>
                      <a:endParaRPr lang="pt-PT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2405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Real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pt-PT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Texto</a:t>
                      </a:r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</a:tr>
              <a:tr h="424059"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Caracter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+ -</a:t>
                      </a:r>
                      <a:endParaRPr lang="pt-PT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>
                          <a:solidFill>
                            <a:srgbClr val="FF0000"/>
                          </a:solidFill>
                        </a:rPr>
                        <a:t>+ -</a:t>
                      </a:r>
                      <a:endParaRPr lang="pt-PT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+</a:t>
                      </a:r>
                      <a:endParaRPr lang="pt-PT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2405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Caracter</a:t>
                      </a:r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endParaRPr lang="pt-PT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Texto</a:t>
                      </a:r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</a:tr>
              <a:tr h="424059"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Texto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PT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pt-PT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+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+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+</a:t>
                      </a:r>
                      <a:endParaRPr lang="pt-PT" sz="2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424059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Texto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Texto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Texto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Texto</a:t>
                      </a:r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</a:tr>
              <a:tr h="424059"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Lógico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&amp;&amp; || ! == !=</a:t>
                      </a:r>
                      <a:endParaRPr lang="pt-PT" sz="2400" dirty="0"/>
                    </a:p>
                  </a:txBody>
                  <a:tcPr anchor="ctr"/>
                </a:tc>
              </a:tr>
              <a:tr h="424059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Lógico</a:t>
                      </a:r>
                      <a:endParaRPr lang="pt-PT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12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9" y="-42114"/>
            <a:ext cx="12204000" cy="1440000"/>
          </a:xfrm>
        </p:spPr>
        <p:txBody>
          <a:bodyPr/>
          <a:lstStyle/>
          <a:p>
            <a:pPr algn="ctr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Operadores relacionais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63782"/>
              </p:ext>
            </p:extLst>
          </p:nvPr>
        </p:nvGraphicFramePr>
        <p:xfrm>
          <a:off x="447893" y="1015874"/>
          <a:ext cx="11310516" cy="50887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85086"/>
                <a:gridCol w="1885086"/>
                <a:gridCol w="1885086"/>
                <a:gridCol w="1885086"/>
                <a:gridCol w="1885086"/>
                <a:gridCol w="1885086"/>
              </a:tblGrid>
              <a:tr h="848118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Relacionais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Inteiro</a:t>
                      </a:r>
                      <a:endParaRPr lang="pt-PT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Real</a:t>
                      </a:r>
                      <a:endParaRPr lang="pt-PT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Caracter</a:t>
                      </a:r>
                      <a:endParaRPr lang="pt-PT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Texto</a:t>
                      </a:r>
                      <a:endParaRPr lang="pt-PT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b="0" dirty="0" smtClean="0"/>
                        <a:t>Lógico</a:t>
                      </a:r>
                      <a:endParaRPr lang="pt-PT" sz="2400" b="0" dirty="0"/>
                    </a:p>
                  </a:txBody>
                  <a:tcPr anchor="ctr"/>
                </a:tc>
              </a:tr>
              <a:tr h="848118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Inteiro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&lt; &lt;= &gt;= == !=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Todos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dirty="0" smtClean="0"/>
                        <a:t>Todos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848118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Real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dirty="0" smtClean="0"/>
                        <a:t>Todos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dirty="0" smtClean="0"/>
                        <a:t>Todos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848118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Caracter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dirty="0" smtClean="0"/>
                        <a:t>Todos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dirty="0" smtClean="0"/>
                        <a:t>Todos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dirty="0" smtClean="0"/>
                        <a:t>Erro</a:t>
                      </a:r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848118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Texto</a:t>
                      </a:r>
                      <a:endParaRPr lang="pt-P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smtClean="0"/>
                        <a:t>Todos</a:t>
                      </a:r>
                    </a:p>
                  </a:txBody>
                  <a:tcPr anchor="ctr"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  <a:tr h="848118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Erro</a:t>
                      </a:r>
                      <a:endParaRPr lang="pt-PT" sz="2400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smtClean="0"/>
                        <a:t>== !=</a:t>
                      </a:r>
                      <a:endParaRPr lang="pt-PT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8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9" y="-42114"/>
            <a:ext cx="12204000" cy="1440000"/>
          </a:xfrm>
        </p:spPr>
        <p:txBody>
          <a:bodyPr/>
          <a:lstStyle/>
          <a:p>
            <a:pPr algn="ctr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Operações entre inteiros (Bits)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29973"/>
              </p:ext>
            </p:extLst>
          </p:nvPr>
        </p:nvGraphicFramePr>
        <p:xfrm>
          <a:off x="2044879" y="1120462"/>
          <a:ext cx="8128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03628"/>
                <a:gridCol w="6824372"/>
              </a:tblGrid>
              <a:tr h="572697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Operador</a:t>
                      </a:r>
                      <a:endParaRPr lang="pt-PT" dirty="0"/>
                    </a:p>
                  </a:txBody>
                  <a:tcPr marL="10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0" dirty="0" smtClean="0"/>
                        <a:t>Inteiro</a:t>
                      </a:r>
                      <a:endParaRPr lang="pt-PT" b="0" dirty="0"/>
                    </a:p>
                  </a:txBody>
                  <a:tcPr anchor="ctr"/>
                </a:tc>
              </a:tr>
              <a:tr h="2170503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Inteiro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&lt;&lt;</a:t>
                      </a:r>
                      <a:r>
                        <a:rPr lang="pt-PT" baseline="0" dirty="0" smtClean="0"/>
                        <a:t>  &gt;&gt;  &amp;  |  </a:t>
                      </a:r>
                      <a:r>
                        <a:rPr lang="pt-PT" b="1" baseline="0" dirty="0" smtClean="0"/>
                        <a:t>~  </a:t>
                      </a:r>
                      <a:r>
                        <a:rPr lang="pt-PT" b="0" baseline="0" dirty="0" smtClean="0"/>
                        <a:t>^</a:t>
                      </a:r>
                      <a:r>
                        <a:rPr lang="pt-PT" b="1" baseline="0" dirty="0" smtClean="0"/>
                        <a:t> </a:t>
                      </a:r>
                      <a:r>
                        <a:rPr lang="pt-PT" b="0" baseline="0" dirty="0" smtClean="0"/>
                        <a:t> ! </a:t>
                      </a:r>
                    </a:p>
                    <a:p>
                      <a:pPr algn="ctr"/>
                      <a:endParaRPr lang="pt-PT" b="0" baseline="0" dirty="0" smtClean="0"/>
                    </a:p>
                    <a:p>
                      <a:pPr algn="ctr"/>
                      <a:r>
                        <a:rPr lang="pt-PT" b="0" baseline="0" dirty="0" smtClean="0"/>
                        <a:t>+  -  *  /  %  **</a:t>
                      </a:r>
                      <a:endParaRPr lang="pt-PT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60620" y="4108361"/>
            <a:ext cx="681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Texto várias </a:t>
            </a:r>
            <a:r>
              <a:rPr lang="pt-PT" dirty="0" err="1" smtClean="0"/>
              <a:t>operacoes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55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Memoria por </a:t>
            </a:r>
            <a:r>
              <a:rPr lang="pt-PT" dirty="0" err="1"/>
              <a:t>niveis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= 10</a:t>
            </a:r>
          </a:p>
          <a:p>
            <a:endParaRPr lang="pt-PT" dirty="0"/>
          </a:p>
          <a:p>
            <a:r>
              <a:rPr lang="pt-PT" dirty="0"/>
              <a:t>C = </a:t>
            </a:r>
            <a:r>
              <a:rPr lang="pt-PT" dirty="0" err="1"/>
              <a:t>func</a:t>
            </a:r>
            <a:r>
              <a:rPr lang="pt-PT" dirty="0"/>
              <a:t>(a)					</a:t>
            </a:r>
            <a:r>
              <a:rPr lang="pt-PT" dirty="0" err="1"/>
              <a:t>func</a:t>
            </a:r>
            <a:r>
              <a:rPr lang="pt-PT" dirty="0"/>
              <a:t>(a){</a:t>
            </a:r>
          </a:p>
          <a:p>
            <a:pPr marL="0" indent="0">
              <a:buNone/>
            </a:pPr>
            <a:r>
              <a:rPr lang="pt-PT" dirty="0"/>
              <a:t>							a = a</a:t>
            </a:r>
          </a:p>
          <a:p>
            <a:pPr marL="3657600" lvl="8" indent="0">
              <a:buNone/>
            </a:pPr>
            <a:r>
              <a:rPr lang="pt-PT" dirty="0"/>
              <a:t>		</a:t>
            </a:r>
            <a:r>
              <a:rPr lang="pt-PT" sz="2800" dirty="0"/>
              <a:t>}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213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2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3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4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5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6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7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8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9.xml><?xml version="1.0" encoding="utf-8"?>
<Control xmlns="http://schemas.microsoft.com/VisualStudio/2011/storyboarding/control">
  <Id Name="f8b207b0-4ead-4d1e-a05f-0ac0dc016f59" Revision="1" Stencil="System.MyShapes" StencilVersion="1.0"/>
</Control>
</file>

<file path=customXml/itemProps1.xml><?xml version="1.0" encoding="utf-8"?>
<ds:datastoreItem xmlns:ds="http://schemas.openxmlformats.org/officeDocument/2006/customXml" ds:itemID="{E8A46C4B-C329-4482-8CCF-C68345175B5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A361DC5-2392-47C5-88D8-212D2C1F291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9C02327-48DF-4E30-AB54-323B6EFC371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09F625F-8C37-4F16-9AC8-2034D0977F3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7E71414-C394-4AD4-B535-852A8C4E1C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5AA1C75-2112-4CDA-8097-206B118B661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35B5FC8-6D9D-426C-B593-B5ECA2AD9D73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6E158A6-6433-43FC-A9C3-92C69C3F9B4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9971748-76EB-453D-B6C6-69FD02CC693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</TotalTime>
  <Words>356</Words>
  <Application>Microsoft Office PowerPoint</Application>
  <PresentationFormat>Widescreen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Aritmética</vt:lpstr>
      <vt:lpstr>Aritmética</vt:lpstr>
      <vt:lpstr>Aritmética</vt:lpstr>
      <vt:lpstr>Operadores relacionais</vt:lpstr>
      <vt:lpstr>Operações entre inteiros (Bits)</vt:lpstr>
      <vt:lpstr>Memoria por niveis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Silva</dc:creator>
  <cp:lastModifiedBy>Ricardo Silva</cp:lastModifiedBy>
  <cp:revision>57</cp:revision>
  <dcterms:created xsi:type="dcterms:W3CDTF">2013-05-08T03:29:15Z</dcterms:created>
  <dcterms:modified xsi:type="dcterms:W3CDTF">2013-05-08T09:30:24Z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