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2" r:id="rId5"/>
    <p:sldId id="263" r:id="rId6"/>
    <p:sldId id="264" r:id="rId7"/>
    <p:sldId id="261" r:id="rId8"/>
    <p:sldId id="265" r:id="rId9"/>
    <p:sldId id="266" r:id="rId10"/>
    <p:sldId id="276" r:id="rId11"/>
    <p:sldId id="275" r:id="rId12"/>
    <p:sldId id="277" r:id="rId13"/>
    <p:sldId id="268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8" d="100"/>
          <a:sy n="78" d="100"/>
        </p:scale>
        <p:origin x="-113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F9500-D16E-4FF2-A3CA-A55712354BB0}" type="datetimeFigureOut">
              <a:rPr lang="pt-PT" smtClean="0"/>
              <a:t>21-03-2013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2848-975D-41C9-A990-B36EFA308A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218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2848-975D-41C9-A990-B36EFA308A1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974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C270875-E729-438F-AD64-DA10B3256A5A}" type="datetimeFigureOut">
              <a:rPr lang="pt-PT" smtClean="0"/>
              <a:pPr/>
              <a:t>21-03-2013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836712"/>
            <a:ext cx="3888432" cy="5129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aixaDeTexto 2"/>
          <p:cNvSpPr txBox="1"/>
          <p:nvPr/>
        </p:nvSpPr>
        <p:spPr>
          <a:xfrm>
            <a:off x="179512" y="2132856"/>
            <a:ext cx="4644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5400" b="1" dirty="0" smtClean="0">
                <a:solidFill>
                  <a:schemeClr val="tx2">
                    <a:lumMod val="75000"/>
                  </a:schemeClr>
                </a:solidFill>
              </a:rPr>
              <a:t>Apresentação Técnica</a:t>
            </a:r>
            <a:endParaRPr lang="pt-PT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m 6" descr="IMG_20032013_16244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5445224"/>
            <a:ext cx="2667372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3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33" y="-315416"/>
            <a:ext cx="8229600" cy="1012974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/>
            </a:r>
            <a:br>
              <a:rPr lang="pt-PT" dirty="0" smtClean="0"/>
            </a:br>
            <a:r>
              <a:rPr lang="pt-PT" sz="3100" dirty="0" smtClean="0"/>
              <a:t>Estado da arte</a:t>
            </a:r>
            <a:endParaRPr lang="en-US" sz="3100" dirty="0"/>
          </a:p>
        </p:txBody>
      </p:sp>
      <p:pic>
        <p:nvPicPr>
          <p:cNvPr id="5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2" descr="C:\Users\Elodie\Escola\3 ano\3ano_2semestre\PSI\ADS\fluxograma dierit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08" y="764702"/>
            <a:ext cx="6624736" cy="588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62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Discussão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tx1"/>
                </a:solidFill>
              </a:rPr>
              <a:t>Como executar várias instruções na mesma forma?</a:t>
            </a:r>
          </a:p>
        </p:txBody>
      </p:sp>
      <p:sp>
        <p:nvSpPr>
          <p:cNvPr id="69" name="Flowchart: Process 7"/>
          <p:cNvSpPr/>
          <p:nvPr/>
        </p:nvSpPr>
        <p:spPr>
          <a:xfrm>
            <a:off x="3059832" y="3356992"/>
            <a:ext cx="2880320" cy="1324947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400" dirty="0" smtClean="0">
                <a:solidFill>
                  <a:schemeClr val="tx1"/>
                </a:solidFill>
              </a:rPr>
              <a:t>a</a:t>
            </a:r>
            <a:r>
              <a:rPr lang="pt-PT" sz="2400" dirty="0" smtClean="0">
                <a:solidFill>
                  <a:schemeClr val="tx1"/>
                </a:solidFill>
              </a:rPr>
              <a:t>&lt;- </a:t>
            </a:r>
            <a:r>
              <a:rPr lang="pt-PT" sz="2400" dirty="0" smtClean="0">
                <a:solidFill>
                  <a:schemeClr val="tx1"/>
                </a:solidFill>
              </a:rPr>
              <a:t>2 + Soma(2,3)</a:t>
            </a:r>
          </a:p>
          <a:p>
            <a:r>
              <a:rPr lang="pt-PT" sz="2400" dirty="0" err="1" smtClean="0">
                <a:solidFill>
                  <a:schemeClr val="tx1"/>
                </a:solidFill>
              </a:rPr>
              <a:t>limpaEcra</a:t>
            </a:r>
            <a:r>
              <a:rPr lang="pt-PT" sz="2400" dirty="0" smtClean="0">
                <a:solidFill>
                  <a:schemeClr val="tx1"/>
                </a:solidFill>
              </a:rPr>
              <a:t>()</a:t>
            </a:r>
            <a:endParaRPr lang="pt-PT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Discussão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solidFill>
                  <a:schemeClr val="tx1"/>
                </a:solidFill>
              </a:rPr>
              <a:t>Especificar </a:t>
            </a:r>
            <a:r>
              <a:rPr lang="pt-PT" dirty="0" err="1">
                <a:solidFill>
                  <a:schemeClr val="tx1"/>
                </a:solidFill>
              </a:rPr>
              <a:t>s</a:t>
            </a:r>
            <a:r>
              <a:rPr lang="pt-PT" dirty="0" err="1" smtClean="0">
                <a:solidFill>
                  <a:schemeClr val="tx1"/>
                </a:solidFill>
              </a:rPr>
              <a:t>witch</a:t>
            </a:r>
            <a:r>
              <a:rPr lang="pt-PT" dirty="0" smtClean="0">
                <a:solidFill>
                  <a:schemeClr val="tx1"/>
                </a:solidFill>
              </a:rPr>
              <a:t>()?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E o for()?</a:t>
            </a:r>
            <a:endParaRPr lang="pt-PT" dirty="0">
              <a:solidFill>
                <a:schemeClr val="tx1"/>
              </a:solidFill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258864" y="2856689"/>
            <a:ext cx="4850350" cy="3186354"/>
            <a:chOff x="1763688" y="2852936"/>
            <a:chExt cx="4536504" cy="2592288"/>
          </a:xfrm>
        </p:grpSpPr>
        <p:sp>
          <p:nvSpPr>
            <p:cNvPr id="4" name="Hexágono 3"/>
            <p:cNvSpPr/>
            <p:nvPr/>
          </p:nvSpPr>
          <p:spPr>
            <a:xfrm>
              <a:off x="3563888" y="2852936"/>
              <a:ext cx="1152128" cy="1008112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8" name="Conexão recta 7"/>
            <p:cNvCxnSpPr>
              <a:stCxn id="4" idx="3"/>
            </p:cNvCxnSpPr>
            <p:nvPr/>
          </p:nvCxnSpPr>
          <p:spPr>
            <a:xfrm flipH="1">
              <a:off x="2555776" y="3356992"/>
              <a:ext cx="1008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xão recta 8"/>
            <p:cNvCxnSpPr/>
            <p:nvPr/>
          </p:nvCxnSpPr>
          <p:spPr>
            <a:xfrm>
              <a:off x="3810537" y="3861048"/>
              <a:ext cx="0" cy="468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xão recta 14"/>
            <p:cNvCxnSpPr/>
            <p:nvPr/>
          </p:nvCxnSpPr>
          <p:spPr>
            <a:xfrm>
              <a:off x="4427984" y="3861048"/>
              <a:ext cx="0" cy="4680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recta 15"/>
            <p:cNvCxnSpPr/>
            <p:nvPr/>
          </p:nvCxnSpPr>
          <p:spPr>
            <a:xfrm flipH="1">
              <a:off x="4716016" y="3356992"/>
              <a:ext cx="1008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xão recta unidireccional 19"/>
            <p:cNvCxnSpPr>
              <a:endCxn id="32" idx="1"/>
            </p:cNvCxnSpPr>
            <p:nvPr/>
          </p:nvCxnSpPr>
          <p:spPr>
            <a:xfrm>
              <a:off x="3810537" y="4329100"/>
              <a:ext cx="10937" cy="5629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xão recta unidireccional 20"/>
            <p:cNvCxnSpPr/>
            <p:nvPr/>
          </p:nvCxnSpPr>
          <p:spPr>
            <a:xfrm>
              <a:off x="4427984" y="4329100"/>
              <a:ext cx="0" cy="684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xão recta 21"/>
            <p:cNvCxnSpPr/>
            <p:nvPr/>
          </p:nvCxnSpPr>
          <p:spPr>
            <a:xfrm>
              <a:off x="2555776" y="3356992"/>
              <a:ext cx="0" cy="18889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xão recta 26"/>
            <p:cNvCxnSpPr/>
            <p:nvPr/>
          </p:nvCxnSpPr>
          <p:spPr>
            <a:xfrm flipH="1">
              <a:off x="5687568" y="3356992"/>
              <a:ext cx="13728" cy="18722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xão recta unidireccional 28"/>
            <p:cNvCxnSpPr/>
            <p:nvPr/>
          </p:nvCxnSpPr>
          <p:spPr>
            <a:xfrm>
              <a:off x="2567608" y="5241440"/>
              <a:ext cx="1154184" cy="44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xão recta unidireccional 29"/>
            <p:cNvCxnSpPr/>
            <p:nvPr/>
          </p:nvCxnSpPr>
          <p:spPr>
            <a:xfrm flipH="1">
              <a:off x="4414256" y="5229200"/>
              <a:ext cx="1273312" cy="12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09960" y="4797152"/>
              <a:ext cx="761463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2" name="Rectângulo 41"/>
            <p:cNvSpPr/>
            <p:nvPr/>
          </p:nvSpPr>
          <p:spPr>
            <a:xfrm>
              <a:off x="1763688" y="4095074"/>
              <a:ext cx="864096" cy="515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3" name="Rectângulo 42"/>
            <p:cNvSpPr/>
            <p:nvPr/>
          </p:nvSpPr>
          <p:spPr>
            <a:xfrm>
              <a:off x="5436096" y="4071347"/>
              <a:ext cx="864096" cy="515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Rectângulo 43"/>
            <p:cNvSpPr/>
            <p:nvPr/>
          </p:nvSpPr>
          <p:spPr>
            <a:xfrm>
              <a:off x="3177458" y="4190982"/>
              <a:ext cx="774324" cy="3958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Rectângulo 44"/>
            <p:cNvSpPr/>
            <p:nvPr/>
          </p:nvSpPr>
          <p:spPr>
            <a:xfrm>
              <a:off x="4233198" y="4214709"/>
              <a:ext cx="774324" cy="3958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5818623" y="3835601"/>
            <a:ext cx="2808312" cy="1876457"/>
            <a:chOff x="611560" y="4288847"/>
            <a:chExt cx="2808312" cy="1876457"/>
          </a:xfrm>
        </p:grpSpPr>
        <p:sp>
          <p:nvSpPr>
            <p:cNvPr id="48" name="Rectângulo 47"/>
            <p:cNvSpPr/>
            <p:nvPr/>
          </p:nvSpPr>
          <p:spPr>
            <a:xfrm>
              <a:off x="611560" y="4288847"/>
              <a:ext cx="720080" cy="8921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9" name="Rectângulo 48"/>
            <p:cNvSpPr/>
            <p:nvPr/>
          </p:nvSpPr>
          <p:spPr>
            <a:xfrm>
              <a:off x="1331640" y="4288847"/>
              <a:ext cx="720080" cy="8921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Rectângulo 49"/>
            <p:cNvSpPr/>
            <p:nvPr/>
          </p:nvSpPr>
          <p:spPr>
            <a:xfrm>
              <a:off x="2051720" y="4288847"/>
              <a:ext cx="720080" cy="8921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57" name="Conexão recta 56"/>
            <p:cNvCxnSpPr>
              <a:stCxn id="50" idx="3"/>
            </p:cNvCxnSpPr>
            <p:nvPr/>
          </p:nvCxnSpPr>
          <p:spPr>
            <a:xfrm>
              <a:off x="2771800" y="4734915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xão recta 57"/>
            <p:cNvCxnSpPr/>
            <p:nvPr/>
          </p:nvCxnSpPr>
          <p:spPr>
            <a:xfrm flipV="1">
              <a:off x="3419872" y="4734915"/>
              <a:ext cx="0" cy="12426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xão recta 63"/>
            <p:cNvCxnSpPr/>
            <p:nvPr/>
          </p:nvCxnSpPr>
          <p:spPr>
            <a:xfrm flipH="1">
              <a:off x="1115616" y="5977572"/>
              <a:ext cx="23042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xão recta unidireccional 65"/>
            <p:cNvCxnSpPr/>
            <p:nvPr/>
          </p:nvCxnSpPr>
          <p:spPr>
            <a:xfrm flipV="1">
              <a:off x="1115616" y="5180983"/>
              <a:ext cx="0" cy="796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ângulo 66"/>
            <p:cNvSpPr/>
            <p:nvPr/>
          </p:nvSpPr>
          <p:spPr>
            <a:xfrm>
              <a:off x="1835696" y="5732594"/>
              <a:ext cx="648072" cy="4327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9416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Marcador de Posição de Conteúdo 2"/>
          <p:cNvSpPr>
            <a:spLocks noGrp="1"/>
          </p:cNvSpPr>
          <p:nvPr>
            <p:ph idx="1"/>
          </p:nvPr>
        </p:nvSpPr>
        <p:spPr>
          <a:xfrm>
            <a:off x="426533" y="1484784"/>
            <a:ext cx="8075240" cy="3528392"/>
          </a:xfrm>
        </p:spPr>
        <p:txBody>
          <a:bodyPr/>
          <a:lstStyle/>
          <a:p>
            <a:pPr>
              <a:buNone/>
            </a:pPr>
            <a:r>
              <a:rPr lang="pt-PT" dirty="0" smtClean="0">
                <a:solidFill>
                  <a:schemeClr val="tx1"/>
                </a:solidFill>
              </a:rPr>
              <a:t>-Nuno Soares			-Margarida Tavares</a:t>
            </a:r>
          </a:p>
          <a:p>
            <a:pPr>
              <a:buNone/>
            </a:pPr>
            <a:r>
              <a:rPr lang="pt-PT" dirty="0" smtClean="0">
                <a:solidFill>
                  <a:schemeClr val="tx1"/>
                </a:solidFill>
              </a:rPr>
              <a:t>-Bruno Calças			-</a:t>
            </a:r>
            <a:r>
              <a:rPr lang="pt-PT" dirty="0" err="1" smtClean="0">
                <a:solidFill>
                  <a:schemeClr val="tx1"/>
                </a:solidFill>
              </a:rPr>
              <a:t>Elodie</a:t>
            </a:r>
            <a:r>
              <a:rPr lang="pt-PT" dirty="0" smtClean="0">
                <a:solidFill>
                  <a:schemeClr val="tx1"/>
                </a:solidFill>
              </a:rPr>
              <a:t> Mendes</a:t>
            </a:r>
          </a:p>
          <a:p>
            <a:pPr>
              <a:buNone/>
            </a:pPr>
            <a:r>
              <a:rPr lang="pt-PT" smtClean="0">
                <a:solidFill>
                  <a:schemeClr val="tx1"/>
                </a:solidFill>
              </a:rPr>
              <a:t>-Filipe </a:t>
            </a:r>
            <a:r>
              <a:rPr lang="pt-PT" dirty="0" smtClean="0">
                <a:solidFill>
                  <a:schemeClr val="tx1"/>
                </a:solidFill>
              </a:rPr>
              <a:t>Almeida			-André Pedro</a:t>
            </a:r>
          </a:p>
          <a:p>
            <a:pPr>
              <a:buNone/>
            </a:pPr>
            <a:r>
              <a:rPr lang="pt-PT" dirty="0" smtClean="0">
                <a:solidFill>
                  <a:schemeClr val="tx1"/>
                </a:solidFill>
              </a:rPr>
              <a:t>-Ricardo Silva</a:t>
            </a:r>
          </a:p>
          <a:p>
            <a:pPr>
              <a:buNone/>
            </a:pPr>
            <a:r>
              <a:rPr lang="pt-PT" dirty="0"/>
              <a:t>	</a:t>
            </a:r>
            <a:r>
              <a:rPr lang="pt-PT" dirty="0" smtClean="0"/>
              <a:t>	</a:t>
            </a:r>
            <a:endParaRPr lang="pt-PT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79512" y="-162271"/>
            <a:ext cx="8229600" cy="1143000"/>
          </a:xfrm>
        </p:spPr>
        <p:txBody>
          <a:bodyPr/>
          <a:lstStyle/>
          <a:p>
            <a:r>
              <a:rPr lang="pt-PT" sz="4400" dirty="0" smtClean="0"/>
              <a:t>Trabalho Realizado por:</a:t>
            </a:r>
            <a:endParaRPr lang="pt-PT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-382859"/>
            <a:ext cx="8229600" cy="1143000"/>
          </a:xfrm>
        </p:spPr>
        <p:txBody>
          <a:bodyPr/>
          <a:lstStyle/>
          <a:p>
            <a:r>
              <a:rPr lang="pt-PT" sz="4000" dirty="0" smtClean="0"/>
              <a:t>Objetivos</a:t>
            </a:r>
            <a:endParaRPr lang="pt-PT" sz="4000" dirty="0"/>
          </a:p>
        </p:txBody>
      </p:sp>
      <p:pic>
        <p:nvPicPr>
          <p:cNvPr id="5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:\Users\Nhex\Desktop\fluxogram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5040560" cy="485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-11080" y="872715"/>
            <a:ext cx="8229600" cy="5253448"/>
          </a:xfrm>
        </p:spPr>
        <p:txBody>
          <a:bodyPr/>
          <a:lstStyle/>
          <a:p>
            <a:pPr>
              <a:buNone/>
            </a:pPr>
            <a:r>
              <a:rPr lang="pt-PT" sz="2000" dirty="0">
                <a:solidFill>
                  <a:schemeClr val="tx1"/>
                </a:solidFill>
              </a:rPr>
              <a:t> </a:t>
            </a:r>
            <a:r>
              <a:rPr lang="pt-PT" dirty="0" smtClean="0">
                <a:solidFill>
                  <a:schemeClr val="tx1"/>
                </a:solidFill>
              </a:rPr>
              <a:t>Pretende-se a especificação de uma linguagem fluxo-gráfica.Um </a:t>
            </a:r>
            <a:r>
              <a:rPr lang="pt-PT" dirty="0">
                <a:solidFill>
                  <a:schemeClr val="tx1"/>
                </a:solidFill>
              </a:rPr>
              <a:t>fluxograma é um tipo de diagrama </a:t>
            </a:r>
            <a:r>
              <a:rPr lang="pt-PT" dirty="0" smtClean="0">
                <a:solidFill>
                  <a:schemeClr val="tx1"/>
                </a:solidFill>
              </a:rPr>
              <a:t>que representa </a:t>
            </a:r>
            <a:r>
              <a:rPr lang="pt-PT" dirty="0">
                <a:solidFill>
                  <a:schemeClr val="tx1"/>
                </a:solidFill>
              </a:rPr>
              <a:t>um algoritmo ou processo</a:t>
            </a:r>
            <a:r>
              <a:rPr lang="pt-PT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endParaRPr lang="pt-PT" dirty="0">
              <a:solidFill>
                <a:schemeClr val="tx1"/>
              </a:solidFill>
            </a:endParaRPr>
          </a:p>
          <a:p>
            <a:pPr>
              <a:buNone/>
            </a:pPr>
            <a:endParaRPr lang="pt-PT" dirty="0">
              <a:solidFill>
                <a:schemeClr val="tx1"/>
              </a:solidFill>
            </a:endParaRPr>
          </a:p>
          <a:p>
            <a:pPr>
              <a:buNone/>
            </a:pPr>
            <a:endParaRPr lang="pt-PT" dirty="0" smtClean="0"/>
          </a:p>
          <a:p>
            <a:pPr>
              <a:buNone/>
            </a:pPr>
            <a:r>
              <a:rPr lang="pt-PT" dirty="0"/>
              <a:t>	</a:t>
            </a:r>
            <a:r>
              <a:rPr lang="pt-PT" dirty="0" smtClean="0"/>
              <a:t>	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pPr>
              <a:buNone/>
            </a:pPr>
            <a:endParaRPr lang="pt-PT" dirty="0" smtClean="0"/>
          </a:p>
          <a:p>
            <a:pPr>
              <a:buNone/>
            </a:pPr>
            <a:r>
              <a:rPr lang="pt-PT" dirty="0"/>
              <a:t>	</a:t>
            </a:r>
            <a:r>
              <a:rPr lang="pt-PT" dirty="0" smtClean="0"/>
              <a:t>	</a:t>
            </a:r>
            <a:endParaRPr lang="pt-PT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93125" y="-382859"/>
            <a:ext cx="8229600" cy="1143000"/>
          </a:xfrm>
        </p:spPr>
        <p:txBody>
          <a:bodyPr/>
          <a:lstStyle/>
          <a:p>
            <a:r>
              <a:rPr lang="pt-PT" sz="4400" dirty="0" smtClean="0"/>
              <a:t>Início/Fim</a:t>
            </a:r>
            <a:endParaRPr lang="pt-PT" sz="4400" dirty="0"/>
          </a:p>
        </p:txBody>
      </p:sp>
      <p:pic>
        <p:nvPicPr>
          <p:cNvPr id="6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692696"/>
            <a:ext cx="8229600" cy="54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PT" sz="2800" dirty="0" smtClean="0">
                <a:solidFill>
                  <a:schemeClr val="tx1"/>
                </a:solidFill>
              </a:rPr>
              <a:t>Forma que marca o </a:t>
            </a:r>
            <a:r>
              <a:rPr lang="pt-PT" sz="2800" dirty="0" smtClean="0">
                <a:solidFill>
                  <a:schemeClr val="tx1"/>
                </a:solidFill>
              </a:rPr>
              <a:t>início </a:t>
            </a:r>
            <a:r>
              <a:rPr lang="pt-PT" sz="2800" dirty="0" smtClean="0">
                <a:solidFill>
                  <a:schemeClr val="tx1"/>
                </a:solidFill>
              </a:rPr>
              <a:t>e o fim do </a:t>
            </a:r>
            <a:r>
              <a:rPr lang="pt-PT" sz="2800" dirty="0" smtClean="0">
                <a:solidFill>
                  <a:schemeClr val="tx1"/>
                </a:solidFill>
              </a:rPr>
              <a:t>Fluxograma.</a:t>
            </a:r>
          </a:p>
          <a:p>
            <a:r>
              <a:rPr lang="pt-PT" sz="2800" dirty="0" smtClean="0">
                <a:solidFill>
                  <a:schemeClr val="tx1"/>
                </a:solidFill>
              </a:rPr>
              <a:t>Existe apenas um início (</a:t>
            </a:r>
            <a:r>
              <a:rPr lang="pt-PT" sz="2800" dirty="0" err="1" smtClean="0">
                <a:solidFill>
                  <a:schemeClr val="tx1"/>
                </a:solidFill>
              </a:rPr>
              <a:t>main</a:t>
            </a:r>
            <a:r>
              <a:rPr lang="pt-PT" sz="2800" dirty="0" smtClean="0">
                <a:solidFill>
                  <a:schemeClr val="tx1"/>
                </a:solidFill>
              </a:rPr>
              <a:t>)</a:t>
            </a:r>
          </a:p>
          <a:p>
            <a:r>
              <a:rPr lang="pt-PT" sz="2800" dirty="0" smtClean="0">
                <a:solidFill>
                  <a:schemeClr val="tx1"/>
                </a:solidFill>
              </a:rPr>
              <a:t>Existem tantos Fins quanto o número de funções</a:t>
            </a:r>
            <a:endParaRPr lang="pt-PT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6170110" y="3010095"/>
            <a:ext cx="2376264" cy="1246815"/>
          </a:xfrm>
          <a:prstGeom prst="flowChartAlternateProcess">
            <a:avLst/>
          </a:prstGeom>
          <a:solidFill>
            <a:srgbClr val="FC6C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solidFill>
                  <a:schemeClr val="tx1"/>
                </a:solidFill>
              </a:rPr>
              <a:t>Soma(</a:t>
            </a:r>
            <a:r>
              <a:rPr lang="pt-PT" sz="2800" dirty="0" err="1" smtClean="0">
                <a:solidFill>
                  <a:schemeClr val="tx1"/>
                </a:solidFill>
              </a:rPr>
              <a:t>a,b</a:t>
            </a:r>
            <a:r>
              <a:rPr lang="pt-PT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190385" y="5295017"/>
            <a:ext cx="2358711" cy="1122133"/>
          </a:xfrm>
          <a:prstGeom prst="flowChartAlternateProcess">
            <a:avLst/>
          </a:prstGeom>
          <a:solidFill>
            <a:srgbClr val="FC6C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solidFill>
                  <a:schemeClr val="tx1"/>
                </a:solidFill>
              </a:rPr>
              <a:t>Fim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7358242" y="4256910"/>
            <a:ext cx="11499" cy="1038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Alternate Process 8"/>
          <p:cNvSpPr/>
          <p:nvPr/>
        </p:nvSpPr>
        <p:spPr>
          <a:xfrm>
            <a:off x="899592" y="3212976"/>
            <a:ext cx="2376264" cy="1246815"/>
          </a:xfrm>
          <a:prstGeom prst="flowChartAlternateProcess">
            <a:avLst/>
          </a:prstGeom>
          <a:solidFill>
            <a:srgbClr val="FC6C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solidFill>
                  <a:schemeClr val="tx1"/>
                </a:solidFill>
              </a:rPr>
              <a:t>Inicio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9"/>
          <p:cNvSpPr/>
          <p:nvPr/>
        </p:nvSpPr>
        <p:spPr>
          <a:xfrm>
            <a:off x="919867" y="5497898"/>
            <a:ext cx="2358711" cy="1122133"/>
          </a:xfrm>
          <a:prstGeom prst="flowChartAlternateProcess">
            <a:avLst/>
          </a:prstGeom>
          <a:solidFill>
            <a:srgbClr val="FC6C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solidFill>
                  <a:schemeClr val="tx1"/>
                </a:solidFill>
              </a:rPr>
              <a:t>Fim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0"/>
          <p:cNvCxnSpPr>
            <a:stCxn id="12" idx="2"/>
            <a:endCxn id="13" idx="0"/>
          </p:cNvCxnSpPr>
          <p:nvPr/>
        </p:nvCxnSpPr>
        <p:spPr>
          <a:xfrm>
            <a:off x="2087724" y="4459791"/>
            <a:ext cx="11499" cy="10381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23528" y="-160335"/>
            <a:ext cx="8229600" cy="1143000"/>
          </a:xfrm>
        </p:spPr>
        <p:txBody>
          <a:bodyPr/>
          <a:lstStyle/>
          <a:p>
            <a:r>
              <a:rPr lang="pt-PT" sz="4400" dirty="0" smtClean="0"/>
              <a:t>Leitura</a:t>
            </a:r>
            <a:endParaRPr lang="pt-PT" sz="4400" dirty="0"/>
          </a:p>
        </p:txBody>
      </p:sp>
      <p:pic>
        <p:nvPicPr>
          <p:cNvPr id="4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pt-PT" sz="2800" dirty="0" smtClean="0">
                <a:solidFill>
                  <a:schemeClr val="tx1"/>
                </a:solidFill>
              </a:rPr>
              <a:t>Leitura de variáveis</a:t>
            </a:r>
          </a:p>
          <a:p>
            <a:pPr lvl="1"/>
            <a:r>
              <a:rPr lang="pt-PT" sz="2000" dirty="0" smtClean="0">
                <a:solidFill>
                  <a:schemeClr val="tx1"/>
                </a:solidFill>
              </a:rPr>
              <a:t>Definição </a:t>
            </a:r>
            <a:r>
              <a:rPr lang="pt-PT" sz="2000" dirty="0" smtClean="0">
                <a:solidFill>
                  <a:schemeClr val="tx1"/>
                </a:solidFill>
              </a:rPr>
              <a:t>de </a:t>
            </a:r>
            <a:r>
              <a:rPr lang="pt-PT" sz="2000" dirty="0" smtClean="0">
                <a:solidFill>
                  <a:schemeClr val="tx1"/>
                </a:solidFill>
              </a:rPr>
              <a:t>variáveis</a:t>
            </a:r>
          </a:p>
          <a:p>
            <a:pPr lvl="1"/>
            <a:r>
              <a:rPr lang="pt-PT" sz="2000" dirty="0" smtClean="0">
                <a:solidFill>
                  <a:schemeClr val="tx1"/>
                </a:solidFill>
              </a:rPr>
              <a:t>Define o tipo de acordo com o input e o fluxograma</a:t>
            </a:r>
            <a:endParaRPr lang="en-US" sz="2000" dirty="0"/>
          </a:p>
        </p:txBody>
      </p:sp>
      <p:sp>
        <p:nvSpPr>
          <p:cNvPr id="8" name="Flowchart: Data 7"/>
          <p:cNvSpPr/>
          <p:nvPr/>
        </p:nvSpPr>
        <p:spPr>
          <a:xfrm>
            <a:off x="2771800" y="3626924"/>
            <a:ext cx="3816424" cy="1512168"/>
          </a:xfrm>
          <a:prstGeom prst="flowChartInputOutput">
            <a:avLst/>
          </a:prstGeom>
          <a:solidFill>
            <a:srgbClr val="D5898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11566" y="283483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91808" y="5139092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143000"/>
          </a:xfrm>
        </p:spPr>
        <p:txBody>
          <a:bodyPr/>
          <a:lstStyle/>
          <a:p>
            <a:r>
              <a:rPr lang="pt-PT" sz="4400" dirty="0" smtClean="0"/>
              <a:t>Processo/Funções</a:t>
            </a:r>
            <a:endParaRPr lang="pt-PT" sz="4400" dirty="0"/>
          </a:p>
        </p:txBody>
      </p:sp>
      <p:pic>
        <p:nvPicPr>
          <p:cNvPr id="4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PT" dirty="0" smtClean="0">
                <a:solidFill>
                  <a:schemeClr val="tx1"/>
                </a:solidFill>
              </a:rPr>
              <a:t>Executa cálculos</a:t>
            </a: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Definição automática de variáveis e de tipos</a:t>
            </a:r>
          </a:p>
          <a:p>
            <a:pPr lvl="1"/>
            <a:r>
              <a:rPr lang="pt-PT" dirty="0" smtClean="0">
                <a:solidFill>
                  <a:schemeClr val="tx1"/>
                </a:solidFill>
              </a:rPr>
              <a:t>Executa outros fluxogramas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Permite chamar procedimentos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148064" y="4218776"/>
            <a:ext cx="3600400" cy="1656184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800" dirty="0" smtClean="0">
                <a:solidFill>
                  <a:schemeClr val="tx1"/>
                </a:solidFill>
              </a:rPr>
              <a:t>a</a:t>
            </a:r>
            <a:r>
              <a:rPr lang="pt-PT" sz="2800" dirty="0" smtClean="0">
                <a:solidFill>
                  <a:schemeClr val="tx1"/>
                </a:solidFill>
              </a:rPr>
              <a:t>&lt;- </a:t>
            </a:r>
            <a:r>
              <a:rPr lang="pt-PT" sz="2800" dirty="0" smtClean="0">
                <a:solidFill>
                  <a:schemeClr val="tx1"/>
                </a:solidFill>
              </a:rPr>
              <a:t>2 + Soma(2,3)</a:t>
            </a:r>
            <a:endParaRPr lang="pt-PT" sz="28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59536" y="33546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59536" y="587496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Process 7"/>
          <p:cNvSpPr/>
          <p:nvPr/>
        </p:nvSpPr>
        <p:spPr>
          <a:xfrm>
            <a:off x="539552" y="4202312"/>
            <a:ext cx="3600400" cy="1656184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sz="2800" dirty="0" err="1" smtClean="0">
                <a:solidFill>
                  <a:schemeClr val="tx1"/>
                </a:solidFill>
              </a:rPr>
              <a:t>limpaEcra</a:t>
            </a:r>
            <a:r>
              <a:rPr lang="pt-PT" sz="2800" dirty="0" smtClean="0">
                <a:solidFill>
                  <a:schemeClr val="tx1"/>
                </a:solidFill>
              </a:rPr>
              <a:t>()</a:t>
            </a:r>
            <a:endParaRPr lang="pt-PT" sz="2800" dirty="0" smtClean="0">
              <a:solidFill>
                <a:schemeClr val="tx1"/>
              </a:solidFill>
            </a:endParaRPr>
          </a:p>
        </p:txBody>
      </p:sp>
      <p:cxnSp>
        <p:nvCxnSpPr>
          <p:cNvPr id="15" name="Straight Arrow Connector 8"/>
          <p:cNvCxnSpPr/>
          <p:nvPr/>
        </p:nvCxnSpPr>
        <p:spPr>
          <a:xfrm>
            <a:off x="2151024" y="333821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9"/>
          <p:cNvCxnSpPr/>
          <p:nvPr/>
        </p:nvCxnSpPr>
        <p:spPr>
          <a:xfrm>
            <a:off x="2151024" y="5858496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95536" y="-162271"/>
            <a:ext cx="8229600" cy="1143000"/>
          </a:xfrm>
        </p:spPr>
        <p:txBody>
          <a:bodyPr/>
          <a:lstStyle/>
          <a:p>
            <a:r>
              <a:rPr lang="pt-PT" sz="4400" dirty="0" smtClean="0"/>
              <a:t>Decisão</a:t>
            </a:r>
            <a:endParaRPr lang="pt-PT" sz="4400" dirty="0"/>
          </a:p>
        </p:txBody>
      </p:sp>
      <p:pic>
        <p:nvPicPr>
          <p:cNvPr id="4" name="Imagem 4" descr="PSI_Elodie2.png"/>
          <p:cNvPicPr>
            <a:picLocks noChangeAspect="1"/>
          </p:cNvPicPr>
          <p:nvPr/>
        </p:nvPicPr>
        <p:blipFill>
          <a:blip r:embed="rId3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pt-PT" sz="2800" dirty="0" smtClean="0">
                <a:solidFill>
                  <a:schemeClr val="tx1"/>
                </a:solidFill>
              </a:rPr>
              <a:t>Permite dividir o fluxo de execução através de uma condição lógica</a:t>
            </a:r>
          </a:p>
          <a:p>
            <a:r>
              <a:rPr lang="pt-PT" sz="2800" dirty="0" smtClean="0">
                <a:solidFill>
                  <a:schemeClr val="tx1"/>
                </a:solidFill>
              </a:rPr>
              <a:t>Usada </a:t>
            </a:r>
            <a:r>
              <a:rPr lang="pt-PT" sz="2800" dirty="0" smtClean="0">
                <a:solidFill>
                  <a:schemeClr val="tx1"/>
                </a:solidFill>
              </a:rPr>
              <a:t>na criação </a:t>
            </a:r>
            <a:r>
              <a:rPr lang="pt-PT" sz="2800" dirty="0" smtClean="0">
                <a:solidFill>
                  <a:schemeClr val="tx1"/>
                </a:solidFill>
              </a:rPr>
              <a:t>d</a:t>
            </a:r>
            <a:r>
              <a:rPr lang="pt-PT" sz="2800" dirty="0" smtClean="0">
                <a:solidFill>
                  <a:schemeClr val="tx1"/>
                </a:solidFill>
              </a:rPr>
              <a:t>e decisões condicionais e de ciclos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2555776" y="4077072"/>
            <a:ext cx="3600400" cy="2376264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solidFill>
                  <a:schemeClr val="tx1"/>
                </a:solidFill>
              </a:rPr>
              <a:t>b = 5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8" idx="3"/>
          </p:cNvCxnSpPr>
          <p:nvPr/>
        </p:nvCxnSpPr>
        <p:spPr>
          <a:xfrm>
            <a:off x="6156176" y="5265204"/>
            <a:ext cx="792088" cy="118813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1"/>
          </p:cNvCxnSpPr>
          <p:nvPr/>
        </p:nvCxnSpPr>
        <p:spPr>
          <a:xfrm rot="10800000" flipV="1">
            <a:off x="1691680" y="5265204"/>
            <a:ext cx="864096" cy="118813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1679" y="4869160"/>
            <a:ext cx="72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Sim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8184" y="48691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Não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>
              <a:buNone/>
            </a:pPr>
            <a:endParaRPr lang="pt-PT" dirty="0" smtClean="0"/>
          </a:p>
          <a:p>
            <a:pPr>
              <a:buNone/>
            </a:pPr>
            <a:r>
              <a:rPr lang="pt-PT" dirty="0"/>
              <a:t>	</a:t>
            </a:r>
            <a:r>
              <a:rPr lang="pt-PT" dirty="0" smtClean="0"/>
              <a:t>	</a:t>
            </a:r>
            <a:endParaRPr lang="pt-PT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72173" y="-162271"/>
            <a:ext cx="8229600" cy="1143000"/>
          </a:xfrm>
        </p:spPr>
        <p:txBody>
          <a:bodyPr/>
          <a:lstStyle/>
          <a:p>
            <a:r>
              <a:rPr lang="pt-PT" sz="4400" dirty="0" smtClean="0"/>
              <a:t>União</a:t>
            </a:r>
            <a:endParaRPr lang="pt-PT" sz="4400" dirty="0"/>
          </a:p>
        </p:txBody>
      </p:sp>
      <p:pic>
        <p:nvPicPr>
          <p:cNvPr id="6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454912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schemeClr val="tx1"/>
                </a:solidFill>
              </a:rPr>
              <a:t>É</a:t>
            </a:r>
            <a:r>
              <a:rPr lang="pt-PT" dirty="0" smtClean="0">
                <a:solidFill>
                  <a:schemeClr val="tx1"/>
                </a:solidFill>
              </a:rPr>
              <a:t> usado </a:t>
            </a:r>
            <a:r>
              <a:rPr lang="pt-PT" dirty="0" smtClean="0">
                <a:solidFill>
                  <a:schemeClr val="tx1"/>
                </a:solidFill>
              </a:rPr>
              <a:t>para unir o </a:t>
            </a:r>
            <a:r>
              <a:rPr lang="pt-PT" dirty="0" smtClean="0">
                <a:solidFill>
                  <a:schemeClr val="tx1"/>
                </a:solidFill>
              </a:rPr>
              <a:t>desvio de fluxo executado pelo símbolo de decisão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3369692" y="3222894"/>
            <a:ext cx="2104220" cy="1684158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1720" y="4090509"/>
            <a:ext cx="13179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73912" y="4165513"/>
            <a:ext cx="97029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81966" y="4907052"/>
            <a:ext cx="0" cy="8262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95536" y="-162271"/>
            <a:ext cx="8229600" cy="1143000"/>
          </a:xfrm>
        </p:spPr>
        <p:txBody>
          <a:bodyPr/>
          <a:lstStyle/>
          <a:p>
            <a:r>
              <a:rPr lang="pt-PT" sz="4400" dirty="0" smtClean="0"/>
              <a:t>Escrita</a:t>
            </a:r>
            <a:endParaRPr lang="pt-PT" sz="4400" dirty="0"/>
          </a:p>
        </p:txBody>
      </p:sp>
      <p:pic>
        <p:nvPicPr>
          <p:cNvPr id="4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r>
              <a:rPr lang="pt-PT" dirty="0" smtClean="0">
                <a:solidFill>
                  <a:schemeClr val="tx1"/>
                </a:solidFill>
              </a:rPr>
              <a:t>Saída de variáveis e de operações que não sejam funções </a:t>
            </a:r>
          </a:p>
        </p:txBody>
      </p:sp>
      <p:sp>
        <p:nvSpPr>
          <p:cNvPr id="8" name="Flowchart: Card 7"/>
          <p:cNvSpPr/>
          <p:nvPr/>
        </p:nvSpPr>
        <p:spPr>
          <a:xfrm>
            <a:off x="2387001" y="3548608"/>
            <a:ext cx="4120962" cy="1584176"/>
          </a:xfrm>
          <a:prstGeom prst="flowChartPunchedCar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 smtClean="0">
                <a:solidFill>
                  <a:schemeClr val="tx1"/>
                </a:solidFill>
              </a:rPr>
              <a:t> </a:t>
            </a:r>
            <a:r>
              <a:rPr lang="pt-PT" sz="2800" dirty="0" smtClean="0">
                <a:solidFill>
                  <a:schemeClr val="tx1"/>
                </a:solidFill>
              </a:rPr>
              <a:t>“resultado = “ + </a:t>
            </a:r>
            <a:r>
              <a:rPr lang="pt-PT" sz="2800" dirty="0" smtClean="0">
                <a:solidFill>
                  <a:schemeClr val="tx1"/>
                </a:solidFill>
              </a:rPr>
              <a:t>a +  </a:t>
            </a:r>
            <a:r>
              <a:rPr lang="pt-PT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70397" y="2468488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63335" y="5132784"/>
            <a:ext cx="7062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72173" y="-148143"/>
            <a:ext cx="8229600" cy="1143000"/>
          </a:xfrm>
        </p:spPr>
        <p:txBody>
          <a:bodyPr/>
          <a:lstStyle/>
          <a:p>
            <a:r>
              <a:rPr lang="pt-PT" sz="4400" dirty="0" smtClean="0"/>
              <a:t>Retorno</a:t>
            </a:r>
            <a:endParaRPr lang="pt-PT" sz="4400" dirty="0"/>
          </a:p>
        </p:txBody>
      </p:sp>
      <p:pic>
        <p:nvPicPr>
          <p:cNvPr id="4" name="Imagem 4" descr="PSI_Elodie2.png"/>
          <p:cNvPicPr>
            <a:picLocks noChangeAspect="1"/>
          </p:cNvPicPr>
          <p:nvPr/>
        </p:nvPicPr>
        <p:blipFill>
          <a:blip r:embed="rId2" cstate="print">
            <a:lum contrast="-10000"/>
          </a:blip>
          <a:stretch>
            <a:fillRect/>
          </a:stretch>
        </p:blipFill>
        <p:spPr>
          <a:xfrm>
            <a:off x="7894195" y="188641"/>
            <a:ext cx="607578" cy="792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PT" sz="2800" dirty="0" smtClean="0">
                <a:solidFill>
                  <a:schemeClr val="tx1"/>
                </a:solidFill>
              </a:rPr>
              <a:t>Retorno do resultado de uma função</a:t>
            </a:r>
          </a:p>
          <a:p>
            <a:endParaRPr lang="pt-PT" sz="2400" b="1" dirty="0" smtClean="0">
              <a:solidFill>
                <a:schemeClr val="tx1"/>
              </a:solidFill>
            </a:endParaRPr>
          </a:p>
          <a:p>
            <a:r>
              <a:rPr lang="pt-PT" sz="2400" b="1" dirty="0" smtClean="0">
                <a:solidFill>
                  <a:schemeClr val="tx1"/>
                </a:solidFill>
              </a:rPr>
              <a:t>Exemplo: </a:t>
            </a:r>
          </a:p>
          <a:p>
            <a:pPr marL="0" indent="0">
              <a:buNone/>
            </a:pP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pt-PT" dirty="0" smtClean="0">
                <a:solidFill>
                  <a:schemeClr val="tx1"/>
                </a:solidFill>
              </a:rPr>
              <a:t>     </a:t>
            </a:r>
            <a:r>
              <a:rPr lang="pt-PT" sz="2400" dirty="0" smtClean="0">
                <a:solidFill>
                  <a:schemeClr val="tx1"/>
                </a:solidFill>
              </a:rPr>
              <a:t>Soma(a, b){</a:t>
            </a:r>
          </a:p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400" dirty="0" smtClean="0">
                <a:solidFill>
                  <a:schemeClr val="tx1"/>
                </a:solidFill>
              </a:rPr>
              <a:t>         c = a + b;</a:t>
            </a:r>
          </a:p>
          <a:p>
            <a:pPr marL="0" indent="0">
              <a:buNone/>
            </a:pPr>
            <a:r>
              <a:rPr lang="pt-PT" sz="2400" dirty="0">
                <a:solidFill>
                  <a:schemeClr val="tx1"/>
                </a:solidFill>
              </a:rPr>
              <a:t> </a:t>
            </a:r>
            <a:r>
              <a:rPr lang="pt-PT" sz="2400" dirty="0" smtClean="0">
                <a:solidFill>
                  <a:schemeClr val="tx1"/>
                </a:solidFill>
              </a:rPr>
              <a:t>         return c;</a:t>
            </a:r>
            <a:endParaRPr lang="pt-PT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PT" sz="2400" dirty="0" smtClean="0">
                <a:solidFill>
                  <a:schemeClr val="tx1"/>
                </a:solidFill>
              </a:rPr>
              <a:t>          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Display 7"/>
          <p:cNvSpPr/>
          <p:nvPr/>
        </p:nvSpPr>
        <p:spPr>
          <a:xfrm>
            <a:off x="3923928" y="3068960"/>
            <a:ext cx="3589486" cy="1800200"/>
          </a:xfrm>
          <a:prstGeom prst="flowChartDispla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dirty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>
            <a:off x="5718671" y="2213100"/>
            <a:ext cx="0" cy="8558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5718671" y="4869160"/>
            <a:ext cx="0" cy="10163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220</Words>
  <Application>Microsoft Office PowerPoint</Application>
  <PresentationFormat>Apresentação no Ecrã (4:3)</PresentationFormat>
  <Paragraphs>66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4" baseType="lpstr">
      <vt:lpstr>Executive</vt:lpstr>
      <vt:lpstr>Apresentação do PowerPoint</vt:lpstr>
      <vt:lpstr>Objetivos</vt:lpstr>
      <vt:lpstr>Início/Fim</vt:lpstr>
      <vt:lpstr>Leitura</vt:lpstr>
      <vt:lpstr>Processo/Funções</vt:lpstr>
      <vt:lpstr>Decisão</vt:lpstr>
      <vt:lpstr>União</vt:lpstr>
      <vt:lpstr>Escrita</vt:lpstr>
      <vt:lpstr>Retorno</vt:lpstr>
      <vt:lpstr> Estado da arte</vt:lpstr>
      <vt:lpstr>Discussão</vt:lpstr>
      <vt:lpstr>Discussão</vt:lpstr>
      <vt:lpstr>Trabalho Realizado por: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Elodie</dc:creator>
  <cp:lastModifiedBy>Elodie</cp:lastModifiedBy>
  <cp:revision>25</cp:revision>
  <dcterms:created xsi:type="dcterms:W3CDTF">2013-03-20T15:59:47Z</dcterms:created>
  <dcterms:modified xsi:type="dcterms:W3CDTF">2013-03-21T16:16:11Z</dcterms:modified>
</cp:coreProperties>
</file>