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9"/>
  </p:sldMasterIdLst>
  <p:sldIdLst>
    <p:sldId id="256" r:id="rId10"/>
    <p:sldId id="257" r:id="rId11"/>
    <p:sldId id="260" r:id="rId12"/>
    <p:sldId id="263" r:id="rId13"/>
    <p:sldId id="264" r:id="rId14"/>
    <p:sldId id="265" r:id="rId15"/>
    <p:sldId id="266" r:id="rId16"/>
    <p:sldId id="26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Análise de sistemas de documentação</a:t>
            </a:r>
            <a:endParaRPr lang="pt-PT" b="1" dirty="0"/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10254612" y="0"/>
            <a:ext cx="122744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Introdução à linguagem</a:t>
            </a:r>
          </a:p>
          <a:p>
            <a:pPr lvl="1"/>
            <a:r>
              <a:rPr lang="pt-PT" dirty="0" smtClean="0"/>
              <a:t>Realizado o </a:t>
            </a:r>
            <a:r>
              <a:rPr lang="pt-PT" dirty="0" err="1" smtClean="0"/>
              <a:t>parsing</a:t>
            </a:r>
            <a:r>
              <a:rPr lang="pt-PT" dirty="0" smtClean="0"/>
              <a:t> no Core</a:t>
            </a:r>
          </a:p>
          <a:p>
            <a:pPr lvl="1"/>
            <a:r>
              <a:rPr lang="pt-PT" dirty="0" smtClean="0"/>
              <a:t>Análise da Linguagem na Análise de Sistemas e Documentação</a:t>
            </a:r>
          </a:p>
          <a:p>
            <a:pPr lvl="1"/>
            <a:r>
              <a:rPr lang="pt-PT" dirty="0" smtClean="0"/>
              <a:t>Grupo de tradução para suportar a internacionalização e criação algoritmos</a:t>
            </a:r>
          </a:p>
          <a:p>
            <a:pPr lvl="1"/>
            <a:r>
              <a:rPr lang="pt-PT" smtClean="0"/>
              <a:t>Compreensão </a:t>
            </a:r>
            <a:r>
              <a:rPr lang="pt-PT" dirty="0" smtClean="0"/>
              <a:t>da linguagem no IDE</a:t>
            </a:r>
          </a:p>
          <a:p>
            <a:pPr lvl="1"/>
            <a:endParaRPr lang="pt-PT" dirty="0"/>
          </a:p>
        </p:txBody>
      </p:sp>
      <p:sp>
        <p:nvSpPr>
          <p:cNvPr id="6" name="CaixaDeTexto 6"/>
          <p:cNvSpPr txBox="1"/>
          <p:nvPr/>
        </p:nvSpPr>
        <p:spPr>
          <a:xfrm>
            <a:off x="321971" y="6293407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Semântica dos Símbolos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1" y="6293407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26747" y="2493345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Símbolo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69290" y="377107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Caracter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45" idx="2"/>
            <a:endCxn id="46" idx="0"/>
          </p:cNvCxnSpPr>
          <p:nvPr/>
        </p:nvCxnSpPr>
        <p:spPr>
          <a:xfrm flipH="1">
            <a:off x="4529332" y="3088207"/>
            <a:ext cx="1457457" cy="682872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02699" y="377107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Texto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946783" y="377107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Lógico</a:t>
            </a:r>
          </a:p>
        </p:txBody>
      </p:sp>
      <p:cxnSp>
        <p:nvCxnSpPr>
          <p:cNvPr id="50" name="Straight Connector 49"/>
          <p:cNvCxnSpPr>
            <a:stCxn id="45" idx="2"/>
            <a:endCxn id="49" idx="0"/>
          </p:cNvCxnSpPr>
          <p:nvPr/>
        </p:nvCxnSpPr>
        <p:spPr>
          <a:xfrm>
            <a:off x="5986789" y="3088207"/>
            <a:ext cx="4120036" cy="682872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48" idx="0"/>
          </p:cNvCxnSpPr>
          <p:nvPr/>
        </p:nvCxnSpPr>
        <p:spPr>
          <a:xfrm>
            <a:off x="5986789" y="3088207"/>
            <a:ext cx="1275952" cy="682872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826747" y="4667733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Número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5" idx="2"/>
            <a:endCxn id="52" idx="0"/>
          </p:cNvCxnSpPr>
          <p:nvPr/>
        </p:nvCxnSpPr>
        <p:spPr>
          <a:xfrm>
            <a:off x="5986789" y="3088207"/>
            <a:ext cx="0" cy="1579526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66257" y="5564387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Inteiro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02699" y="5560026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Real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2" idx="2"/>
            <a:endCxn id="54" idx="0"/>
          </p:cNvCxnSpPr>
          <p:nvPr/>
        </p:nvCxnSpPr>
        <p:spPr>
          <a:xfrm flipH="1">
            <a:off x="4426299" y="5262595"/>
            <a:ext cx="1560490" cy="301792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2"/>
            <a:endCxn id="55" idx="0"/>
          </p:cNvCxnSpPr>
          <p:nvPr/>
        </p:nvCxnSpPr>
        <p:spPr>
          <a:xfrm>
            <a:off x="5986789" y="5262595"/>
            <a:ext cx="1275952" cy="297431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9282" y="3771079"/>
            <a:ext cx="2320084" cy="594862"/>
          </a:xfrm>
          <a:prstGeom prst="rect">
            <a:avLst/>
          </a:prstGeom>
          <a:solidFill>
            <a:srgbClr val="6EDCC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err="1" smtClean="0">
                <a:solidFill>
                  <a:schemeClr val="bg1"/>
                </a:solidFill>
              </a:rPr>
              <a:t>Array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45" idx="2"/>
            <a:endCxn id="58" idx="0"/>
          </p:cNvCxnSpPr>
          <p:nvPr/>
        </p:nvCxnSpPr>
        <p:spPr>
          <a:xfrm flipH="1">
            <a:off x="1829324" y="3088207"/>
            <a:ext cx="4157465" cy="682872"/>
          </a:xfrm>
          <a:prstGeom prst="line">
            <a:avLst/>
          </a:prstGeom>
          <a:ln>
            <a:solidFill>
              <a:srgbClr val="6EDCC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>
            <p:custDataLst>
              <p:custData r:id="rId1"/>
            </p:custDataLst>
          </p:nvPr>
        </p:nvSpPr>
        <p:spPr>
          <a:xfrm>
            <a:off x="5950279" y="3709264"/>
            <a:ext cx="398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Definido entre plicas</a:t>
            </a:r>
          </a:p>
          <a:p>
            <a:pPr algn="ctr"/>
            <a:r>
              <a:rPr lang="pt-PT" sz="2000" dirty="0" smtClean="0"/>
              <a:t>a = ‘c’ </a:t>
            </a:r>
            <a:endParaRPr lang="pt-PT" sz="2000" dirty="0"/>
          </a:p>
        </p:txBody>
      </p:sp>
      <p:sp>
        <p:nvSpPr>
          <p:cNvPr id="61" name="TextBox 60"/>
          <p:cNvSpPr txBox="1"/>
          <p:nvPr>
            <p:custDataLst>
              <p:custData r:id="rId2"/>
            </p:custDataLst>
          </p:nvPr>
        </p:nvSpPr>
        <p:spPr>
          <a:xfrm>
            <a:off x="2159321" y="3709265"/>
            <a:ext cx="398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Definido entre aspas</a:t>
            </a:r>
          </a:p>
          <a:p>
            <a:pPr algn="ctr"/>
            <a:r>
              <a:rPr lang="pt-PT" sz="2000" dirty="0" smtClean="0"/>
              <a:t>a = “PSI” </a:t>
            </a:r>
            <a:endParaRPr lang="pt-PT" sz="2000" dirty="0"/>
          </a:p>
        </p:txBody>
      </p:sp>
      <p:sp>
        <p:nvSpPr>
          <p:cNvPr id="62" name="TextBox 61"/>
          <p:cNvSpPr txBox="1"/>
          <p:nvPr>
            <p:custDataLst>
              <p:custData r:id="rId3"/>
            </p:custDataLst>
          </p:nvPr>
        </p:nvSpPr>
        <p:spPr>
          <a:xfrm>
            <a:off x="4426299" y="3715806"/>
            <a:ext cx="460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Definir o nome reservado</a:t>
            </a:r>
          </a:p>
          <a:p>
            <a:pPr algn="ctr"/>
            <a:r>
              <a:rPr lang="pt-PT" sz="2000" dirty="0" smtClean="0"/>
              <a:t>a = </a:t>
            </a:r>
            <a:r>
              <a:rPr lang="pt-PT" sz="2000" dirty="0" err="1" smtClean="0"/>
              <a:t>true</a:t>
            </a:r>
            <a:r>
              <a:rPr lang="pt-PT" sz="2000" dirty="0" smtClean="0"/>
              <a:t>  </a:t>
            </a:r>
          </a:p>
        </p:txBody>
      </p:sp>
      <p:sp>
        <p:nvSpPr>
          <p:cNvPr id="63" name="TextBox 62"/>
          <p:cNvSpPr txBox="1"/>
          <p:nvPr>
            <p:custDataLst>
              <p:custData r:id="rId4"/>
            </p:custDataLst>
          </p:nvPr>
        </p:nvSpPr>
        <p:spPr>
          <a:xfrm>
            <a:off x="479516" y="3862541"/>
            <a:ext cx="398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Definido um valor inteiro</a:t>
            </a:r>
          </a:p>
          <a:p>
            <a:pPr algn="ctr"/>
            <a:r>
              <a:rPr lang="pt-PT" sz="2000" dirty="0" smtClean="0"/>
              <a:t>a = 1 </a:t>
            </a:r>
            <a:endParaRPr lang="pt-PT" sz="2000" dirty="0"/>
          </a:p>
        </p:txBody>
      </p:sp>
      <p:sp>
        <p:nvSpPr>
          <p:cNvPr id="64" name="TextBox 63"/>
          <p:cNvSpPr txBox="1"/>
          <p:nvPr>
            <p:custDataLst>
              <p:custData r:id="rId5"/>
            </p:custDataLst>
          </p:nvPr>
        </p:nvSpPr>
        <p:spPr>
          <a:xfrm>
            <a:off x="7646795" y="3877600"/>
            <a:ext cx="398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Definido um valor Real</a:t>
            </a:r>
          </a:p>
          <a:p>
            <a:pPr algn="ctr"/>
            <a:r>
              <a:rPr lang="pt-PT" sz="2000" dirty="0" smtClean="0"/>
              <a:t>a = 1.5 </a:t>
            </a:r>
            <a:endParaRPr lang="pt-PT" sz="2000" dirty="0"/>
          </a:p>
        </p:txBody>
      </p:sp>
      <p:sp>
        <p:nvSpPr>
          <p:cNvPr id="65" name="TextBox 64"/>
          <p:cNvSpPr txBox="1"/>
          <p:nvPr>
            <p:custDataLst>
              <p:custData r:id="rId6"/>
            </p:custDataLst>
          </p:nvPr>
        </p:nvSpPr>
        <p:spPr>
          <a:xfrm>
            <a:off x="2863125" y="3864348"/>
            <a:ext cx="398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Arrays</a:t>
            </a:r>
            <a:r>
              <a:rPr lang="pt-PT" sz="2000" dirty="0" smtClean="0"/>
              <a:t> para futuras versões...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6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8" grpId="0" animBg="1"/>
      <p:bldP spid="58" grpId="1" animBg="1"/>
      <p:bldP spid="58" grpId="2" animBg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Aritmética da linguagem</a:t>
            </a:r>
            <a:endParaRPr lang="pt-PT" dirty="0"/>
          </a:p>
        </p:txBody>
      </p:sp>
      <p:sp>
        <p:nvSpPr>
          <p:cNvPr id="46" name="TextBox 45"/>
          <p:cNvSpPr txBox="1"/>
          <p:nvPr>
            <p:custDataLst>
              <p:custData r:id="rId1"/>
            </p:custDataLst>
          </p:nvPr>
        </p:nvSpPr>
        <p:spPr>
          <a:xfrm>
            <a:off x="795130" y="210697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Inteiro + Inteiro = ?</a:t>
            </a:r>
            <a:endParaRPr lang="pt-PT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95130" y="263019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+ 2 = </a:t>
            </a:r>
            <a:endParaRPr lang="pt-PT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902226" y="2616941"/>
            <a:ext cx="37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4</a:t>
            </a:r>
            <a:endParaRPr lang="pt-PT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187687" y="263019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Real + Real = ?</a:t>
            </a:r>
            <a:endParaRPr lang="pt-PT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87687" y="315341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2.5 + 2.5 = </a:t>
            </a:r>
            <a:endParaRPr lang="pt-PT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493563" y="3153413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5.0</a:t>
            </a:r>
            <a:endParaRPr lang="pt-PT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580244" y="3153413"/>
            <a:ext cx="376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Texto + Caracter = ?</a:t>
            </a:r>
            <a:endParaRPr lang="pt-PT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580244" y="367663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“ola” + ‘c’ = </a:t>
            </a:r>
            <a:endParaRPr lang="pt-PT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9992135" y="3676633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“</a:t>
            </a:r>
            <a:r>
              <a:rPr lang="pt-PT" sz="2000" dirty="0" err="1" smtClean="0"/>
              <a:t>olac</a:t>
            </a:r>
            <a:r>
              <a:rPr lang="pt-PT" sz="2000" dirty="0" smtClean="0"/>
              <a:t>”</a:t>
            </a:r>
            <a:endParaRPr lang="pt-PT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24070" y="5366284"/>
            <a:ext cx="376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Lógico + Lógico = ?</a:t>
            </a:r>
            <a:endParaRPr lang="pt-PT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24070" y="588950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true</a:t>
            </a:r>
            <a:r>
              <a:rPr lang="pt-PT" sz="2000" dirty="0" smtClean="0"/>
              <a:t> + </a:t>
            </a:r>
            <a:r>
              <a:rPr lang="pt-PT" sz="2000" dirty="0" err="1" smtClean="0"/>
              <a:t>true</a:t>
            </a:r>
            <a:r>
              <a:rPr lang="pt-PT" sz="2000" dirty="0" smtClean="0"/>
              <a:t> = </a:t>
            </a:r>
            <a:endParaRPr lang="pt-PT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650433" y="5889504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Erro</a:t>
            </a:r>
            <a:endParaRPr lang="pt-PT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600123" y="4076743"/>
            <a:ext cx="437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Caracter + Caracter = ?</a:t>
            </a:r>
            <a:endParaRPr lang="pt-PT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7600123" y="459996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‘a’ + ‘b’ = </a:t>
            </a:r>
            <a:endParaRPr lang="pt-PT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12014" y="4599963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‘Ã’</a:t>
            </a:r>
            <a:endParaRPr lang="pt-PT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836506" y="4581454"/>
            <a:ext cx="376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Texto + Logico = ?</a:t>
            </a:r>
            <a:endParaRPr lang="pt-PT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836506" y="510467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‘’teste” + </a:t>
            </a:r>
            <a:r>
              <a:rPr lang="pt-PT" sz="2000" dirty="0" err="1" smtClean="0"/>
              <a:t>true</a:t>
            </a:r>
            <a:r>
              <a:rPr lang="pt-PT" sz="2000" dirty="0" smtClean="0"/>
              <a:t> = </a:t>
            </a:r>
            <a:endParaRPr lang="pt-PT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48397" y="5104674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Erro</a:t>
            </a:r>
            <a:endParaRPr lang="pt-PT" sz="2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3339" y="5889504"/>
            <a:ext cx="3538330" cy="413361"/>
            <a:chOff x="-2570922" y="6359856"/>
            <a:chExt cx="3538330" cy="413361"/>
          </a:xfrm>
        </p:grpSpPr>
        <p:sp>
          <p:nvSpPr>
            <p:cNvPr id="65" name="TextBox 64"/>
            <p:cNvSpPr txBox="1"/>
            <p:nvPr/>
          </p:nvSpPr>
          <p:spPr>
            <a:xfrm>
              <a:off x="-2570922" y="6359856"/>
              <a:ext cx="3392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err="1" smtClean="0"/>
                <a:t>true</a:t>
              </a:r>
              <a:r>
                <a:rPr lang="pt-PT" sz="2000" dirty="0" smtClean="0"/>
                <a:t> &amp;&amp; </a:t>
              </a:r>
              <a:r>
                <a:rPr lang="pt-PT" sz="2000" dirty="0" err="1" smtClean="0"/>
                <a:t>true</a:t>
              </a:r>
              <a:r>
                <a:rPr lang="pt-PT" sz="2000" dirty="0" smtClean="0"/>
                <a:t> = </a:t>
              </a:r>
              <a:endParaRPr lang="pt-PT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59031" y="6373107"/>
              <a:ext cx="1126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err="1" smtClean="0"/>
                <a:t>true</a:t>
              </a:r>
              <a:endParaRPr lang="pt-PT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077586" y="487311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97 + 98  =       195</a:t>
            </a:r>
            <a:endParaRPr lang="pt-PT" sz="2000" dirty="0"/>
          </a:p>
        </p:txBody>
      </p:sp>
      <p:sp>
        <p:nvSpPr>
          <p:cNvPr id="70" name="CaixaDeTexto 6"/>
          <p:cNvSpPr txBox="1"/>
          <p:nvPr/>
        </p:nvSpPr>
        <p:spPr>
          <a:xfrm>
            <a:off x="321971" y="6293407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1.875E-6 0.00023 C -0.00065 0.0331 -0.00209 0.05255 1.875E-6 0.08287 C 0.00013 0.08426 0.00078 0.08542 0.00117 0.08681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00023 C -0.00065 0.0331 -0.00208 0.05255 -1.66667E-6 0.08287 C 0.00013 0.08426 0.00078 0.08542 0.00117 0.08681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6" grpId="1"/>
      <p:bldP spid="57" grpId="0"/>
      <p:bldP spid="57" grpId="1"/>
      <p:bldP spid="58" grpId="0"/>
      <p:bldP spid="59" grpId="0"/>
      <p:bldP spid="60" grpId="0"/>
      <p:bldP spid="61" grpId="0"/>
      <p:bldP spid="62" grpId="0"/>
      <p:bldP spid="63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Aritmética da linguagem</a:t>
            </a:r>
          </a:p>
        </p:txBody>
      </p:sp>
      <p:sp>
        <p:nvSpPr>
          <p:cNvPr id="21" name="CaixaDeTexto 6"/>
          <p:cNvSpPr txBox="1"/>
          <p:nvPr/>
        </p:nvSpPr>
        <p:spPr>
          <a:xfrm>
            <a:off x="321971" y="6293407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>
            <p:custDataLst>
              <p:custData r:id="rId1"/>
            </p:custDataLst>
          </p:nvPr>
        </p:nvSpPr>
        <p:spPr>
          <a:xfrm>
            <a:off x="8121878" y="219983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Inteiro * Inteiro = ?</a:t>
            </a:r>
            <a:endParaRPr lang="pt-PT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121878" y="272305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* 2 = </a:t>
            </a:r>
            <a:endParaRPr lang="pt-PT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190337" y="2709802"/>
            <a:ext cx="37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4</a:t>
            </a:r>
            <a:endParaRPr lang="pt-PT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7687" y="272305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Real / Real = ?</a:t>
            </a:r>
            <a:endParaRPr lang="pt-PT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87687" y="324627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5.2 </a:t>
            </a:r>
            <a:r>
              <a:rPr lang="pt-PT" sz="2000" dirty="0"/>
              <a:t>/</a:t>
            </a:r>
            <a:r>
              <a:rPr lang="pt-PT" sz="2000" dirty="0" smtClean="0"/>
              <a:t> 5.2 = </a:t>
            </a:r>
            <a:endParaRPr lang="pt-PT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3410" y="3246274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1</a:t>
            </a:r>
            <a:r>
              <a:rPr lang="pt-PT" sz="2000" dirty="0" smtClean="0"/>
              <a:t>.0</a:t>
            </a:r>
            <a:endParaRPr lang="pt-PT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95130" y="3246274"/>
            <a:ext cx="353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Inteiro % Inteiro = ?</a:t>
            </a:r>
            <a:endParaRPr lang="pt-PT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95130" y="376949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 </a:t>
            </a:r>
            <a:r>
              <a:rPr lang="pt-PT" sz="2000" dirty="0"/>
              <a:t>%</a:t>
            </a:r>
            <a:r>
              <a:rPr lang="pt-PT" sz="2000" dirty="0" smtClean="0"/>
              <a:t> 2 = </a:t>
            </a:r>
            <a:endParaRPr lang="pt-PT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04789" y="3769494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1</a:t>
            </a:r>
            <a:endParaRPr lang="pt-PT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5130" y="4169604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Int</a:t>
            </a:r>
            <a:r>
              <a:rPr lang="pt-PT" sz="2000" dirty="0" smtClean="0"/>
              <a:t> ** </a:t>
            </a:r>
            <a:r>
              <a:rPr lang="pt-PT" sz="2000" dirty="0" err="1" smtClean="0"/>
              <a:t>Int</a:t>
            </a:r>
            <a:r>
              <a:rPr lang="pt-PT" sz="2000" dirty="0" smtClean="0"/>
              <a:t> = ?</a:t>
            </a:r>
            <a:endParaRPr lang="pt-PT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5130" y="4670413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** 5 = </a:t>
            </a:r>
            <a:endParaRPr lang="pt-PT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869184" y="4692824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32</a:t>
            </a:r>
            <a:endParaRPr lang="pt-PT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849721" y="4683780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^ 5= </a:t>
            </a:r>
            <a:endParaRPr lang="pt-PT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048073" y="4683780"/>
            <a:ext cx="38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Lógico </a:t>
            </a:r>
            <a:r>
              <a:rPr lang="pt-PT" sz="2000" dirty="0" smtClean="0"/>
              <a:t>|| Lógico = ?</a:t>
            </a:r>
            <a:endParaRPr lang="pt-PT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48073" y="5207000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false || false = </a:t>
            </a:r>
            <a:endParaRPr lang="pt-PT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682572" y="5207000"/>
            <a:ext cx="88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false</a:t>
            </a:r>
            <a:endParaRPr lang="pt-PT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942997" y="5233505"/>
            <a:ext cx="38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Lógico </a:t>
            </a:r>
            <a:r>
              <a:rPr lang="pt-PT" sz="2000" dirty="0" smtClean="0"/>
              <a:t>== Lógico = ?</a:t>
            </a:r>
            <a:endParaRPr lang="pt-PT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42997" y="5756725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f</a:t>
            </a:r>
            <a:r>
              <a:rPr lang="pt-PT" sz="2000" dirty="0" smtClean="0"/>
              <a:t>alse == false = </a:t>
            </a:r>
            <a:endParaRPr lang="pt-PT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577496" y="5756725"/>
            <a:ext cx="88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smtClean="0"/>
              <a:t>true</a:t>
            </a:r>
            <a:endParaRPr lang="pt-PT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361383" y="6014374"/>
            <a:ext cx="507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Entre outros casos...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5479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Aritmética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65202"/>
              </p:ext>
            </p:extLst>
          </p:nvPr>
        </p:nvGraphicFramePr>
        <p:xfrm>
          <a:off x="658904" y="2228114"/>
          <a:ext cx="10252338" cy="4200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8723"/>
                <a:gridCol w="1708723"/>
                <a:gridCol w="1708723"/>
                <a:gridCol w="1708723"/>
                <a:gridCol w="1708723"/>
                <a:gridCol w="1708723"/>
              </a:tblGrid>
              <a:tr h="59128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Aritmética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Inteiro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Real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Caracter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Texto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Lógico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92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Inteiro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 + - * / %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 + - * /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 -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849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Inteiro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Real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Caracter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328492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Real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** + - * /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** + - * 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849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Real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pt-PT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328492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Caracter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 -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+ -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849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Caracter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pt-PT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328492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pt-PT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+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849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591286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Lógico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&amp;&amp; || !  ==  !=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92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Lógico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21971" y="6454771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Aritmética – Operadores Relacionais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25148"/>
              </p:ext>
            </p:extLst>
          </p:nvPr>
        </p:nvGraphicFramePr>
        <p:xfrm>
          <a:off x="645459" y="2286002"/>
          <a:ext cx="10857456" cy="38185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9576"/>
                <a:gridCol w="1809576"/>
                <a:gridCol w="1809576"/>
                <a:gridCol w="1809576"/>
                <a:gridCol w="1809576"/>
                <a:gridCol w="1809576"/>
              </a:tblGrid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Relacionais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Inteiro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Real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Caracter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Texto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 smtClean="0"/>
                        <a:t>Lógico</a:t>
                      </a:r>
                      <a:endParaRPr lang="pt-PT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Inteiro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&lt; &lt;= &gt;= == !=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Todos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Real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Caracter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Erro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Todos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3643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Lógico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Erro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== !=</a:t>
                      </a:r>
                      <a:endParaRPr lang="pt-PT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21971" y="6333748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Operações entre Inteiros(</a:t>
            </a:r>
            <a:r>
              <a:rPr lang="pt-PT" dirty="0" err="1" smtClean="0"/>
              <a:t>Bitwise</a:t>
            </a:r>
            <a:r>
              <a:rPr lang="pt-PT" dirty="0" smtClean="0"/>
              <a:t>)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37023"/>
              </p:ext>
            </p:extLst>
          </p:nvPr>
        </p:nvGraphicFramePr>
        <p:xfrm>
          <a:off x="1788366" y="2384485"/>
          <a:ext cx="8128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3628"/>
                <a:gridCol w="6824372"/>
              </a:tblGrid>
              <a:tr h="572697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Operador</a:t>
                      </a:r>
                      <a:endParaRPr lang="pt-PT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Inteiro</a:t>
                      </a:r>
                      <a:endParaRPr lang="pt-PT" b="0" dirty="0"/>
                    </a:p>
                  </a:txBody>
                  <a:tcPr anchor="ctr"/>
                </a:tc>
              </a:tr>
              <a:tr h="217050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Inteiro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&lt;&lt;</a:t>
                      </a:r>
                      <a:r>
                        <a:rPr lang="pt-PT" baseline="0" dirty="0" smtClean="0"/>
                        <a:t>  &gt;&gt;  &amp;  |  </a:t>
                      </a:r>
                      <a:r>
                        <a:rPr lang="pt-PT" b="1" baseline="0" dirty="0" smtClean="0"/>
                        <a:t>~  </a:t>
                      </a:r>
                      <a:r>
                        <a:rPr lang="pt-PT" b="0" baseline="0" dirty="0" smtClean="0"/>
                        <a:t>^</a:t>
                      </a:r>
                      <a:r>
                        <a:rPr lang="pt-PT" b="1" baseline="0" dirty="0" smtClean="0"/>
                        <a:t> </a:t>
                      </a:r>
                      <a:r>
                        <a:rPr lang="pt-PT" b="0" baseline="0" dirty="0" smtClean="0"/>
                        <a:t> ! </a:t>
                      </a:r>
                    </a:p>
                    <a:p>
                      <a:pPr algn="ctr"/>
                      <a:endParaRPr lang="pt-PT" b="0" baseline="0" dirty="0" smtClean="0"/>
                    </a:p>
                    <a:p>
                      <a:pPr algn="ctr"/>
                      <a:r>
                        <a:rPr lang="pt-PT" b="0" baseline="0" dirty="0" smtClean="0"/>
                        <a:t>+  -  *  /  %  **</a:t>
                      </a:r>
                      <a:endParaRPr lang="pt-PT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40704" y="3927710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4425" y="5444137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Shift</a:t>
            </a:r>
            <a:r>
              <a:rPr lang="pt-PT" sz="2000" dirty="0" smtClean="0"/>
              <a:t> </a:t>
            </a:r>
            <a:r>
              <a:rPr lang="pt-PT" sz="2000" dirty="0" err="1" smtClean="0"/>
              <a:t>Left</a:t>
            </a:r>
            <a:r>
              <a:rPr lang="pt-PT" sz="2000" dirty="0" smtClean="0"/>
              <a:t> </a:t>
            </a:r>
            <a:endParaRPr lang="pt-PT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58147" y="3907833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75121" y="542426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Shift</a:t>
            </a:r>
            <a:r>
              <a:rPr lang="pt-PT" sz="2000" dirty="0" smtClean="0"/>
              <a:t> </a:t>
            </a:r>
            <a:r>
              <a:rPr lang="pt-PT" sz="2000" dirty="0" err="1" smtClean="0"/>
              <a:t>Right</a:t>
            </a:r>
            <a:endParaRPr lang="pt-PT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96075" y="3901209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3049" y="5417637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Bitwise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endParaRPr lang="pt-PT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34003" y="3907837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0977" y="5424265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Complemento para 1</a:t>
            </a:r>
            <a:endParaRPr lang="pt-PT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52663" y="3901212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9637" y="5417642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Bitwise</a:t>
            </a:r>
            <a:r>
              <a:rPr lang="pt-PT" sz="2000" dirty="0" smtClean="0"/>
              <a:t> OR</a:t>
            </a:r>
            <a:endParaRPr lang="pt-PT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90591" y="3907833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7565" y="5437515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XOR</a:t>
            </a:r>
            <a:endParaRPr lang="pt-PT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495715" y="3907826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12689" y="5437508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Factorial</a:t>
            </a:r>
            <a:endParaRPr lang="pt-PT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18565" y="4446592"/>
            <a:ext cx="7194" cy="151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9480" y="598857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Potenciação</a:t>
            </a:r>
            <a:endParaRPr lang="pt-PT" sz="2000" dirty="0"/>
          </a:p>
        </p:txBody>
      </p:sp>
      <p:sp>
        <p:nvSpPr>
          <p:cNvPr id="24" name="CaixaDeTexto 6"/>
          <p:cNvSpPr txBox="1"/>
          <p:nvPr/>
        </p:nvSpPr>
        <p:spPr>
          <a:xfrm>
            <a:off x="321971" y="6293407"/>
            <a:ext cx="41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1" y="6293407"/>
            <a:ext cx="420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Análise de Sistemas de Documentação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2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3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4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5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6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7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8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Props1.xml><?xml version="1.0" encoding="utf-8"?>
<ds:datastoreItem xmlns:ds="http://schemas.openxmlformats.org/officeDocument/2006/customXml" ds:itemID="{E37B2840-DA93-4634-B381-4D7F005C57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B3ED6C-BCF5-4151-B392-7B6B27F157E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E16A493-4D66-4C9A-ABC5-36A1310AF4F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C1A69F9-822D-48EC-9165-A872DF1C93F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2678A20-C3D3-4CD4-9A93-EE05447542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711FDED-9FB4-40DB-8097-4F9D88D4234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F493AE-E2B8-4CCE-B69A-6E3E98F3F2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062FC7-7AE6-454B-AFAA-67FAF1299C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446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CodeBY</vt:lpstr>
      <vt:lpstr>Introdução</vt:lpstr>
      <vt:lpstr>Semântica dos Símbolos</vt:lpstr>
      <vt:lpstr>Aritmética da linguagem</vt:lpstr>
      <vt:lpstr>Aritmética da linguagem</vt:lpstr>
      <vt:lpstr>Aritmética</vt:lpstr>
      <vt:lpstr>Aritmética – Operadores Relacionais</vt:lpstr>
      <vt:lpstr>Operações entre Inteiros(Bitwise)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Ricardo Silva</cp:lastModifiedBy>
  <cp:revision>54</cp:revision>
  <dcterms:created xsi:type="dcterms:W3CDTF">2013-03-20T15:39:04Z</dcterms:created>
  <dcterms:modified xsi:type="dcterms:W3CDTF">2013-05-08T15:36:54Z</dcterms:modified>
</cp:coreProperties>
</file>