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a10a6e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a10a6e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a10a6e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a10a6e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a10a6e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a10a6e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a10a6e7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a10a6e7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a10a6e7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a10a6e7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a10a6e7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a10a6e7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a10a6e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a10a6e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a10a6e7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a10a6e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a10a6e7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a10a6e7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a10a6e7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a10a6e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680c8c0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680c8c0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a10a6e7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a10a6e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a10a6e7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6a10a6e7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680c8c0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680c8c0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680c8c0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680c8c0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a10a6e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a10a6e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6a10a6e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6a10a6e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a10a6e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a10a6e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a10a6e7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a10a6e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a10a6e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a10a6e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a10a6e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a10a6e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y NER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Diplomado de especialización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con Inteligencia Artificial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574050" y="1786900"/>
            <a:ext cx="7711800" cy="23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</a:t>
            </a:r>
            <a:r>
              <a:rPr lang="en" sz="2400">
                <a:solidFill>
                  <a:schemeClr val="accent4"/>
                </a:solidFill>
              </a:rPr>
              <a:t>/DT</a:t>
            </a:r>
            <a:r>
              <a:rPr lang="en" sz="2400"/>
              <a:t> grand</a:t>
            </a:r>
            <a:r>
              <a:rPr lang="en" sz="2400">
                <a:solidFill>
                  <a:schemeClr val="accent4"/>
                </a:solidFill>
              </a:rPr>
              <a:t>/JJ</a:t>
            </a:r>
            <a:r>
              <a:rPr lang="en" sz="2400"/>
              <a:t> jury</a:t>
            </a:r>
            <a:r>
              <a:rPr lang="en" sz="2400">
                <a:solidFill>
                  <a:schemeClr val="accent4"/>
                </a:solidFill>
              </a:rPr>
              <a:t>/NN</a:t>
            </a:r>
            <a:r>
              <a:rPr lang="en" sz="2400"/>
              <a:t> commmented</a:t>
            </a:r>
            <a:r>
              <a:rPr lang="en" sz="2400">
                <a:solidFill>
                  <a:schemeClr val="accent4"/>
                </a:solidFill>
              </a:rPr>
              <a:t>/VBD</a:t>
            </a:r>
            <a:r>
              <a:rPr lang="en" sz="2400"/>
              <a:t> on</a:t>
            </a:r>
            <a:r>
              <a:rPr lang="en" sz="2400">
                <a:solidFill>
                  <a:schemeClr val="accent4"/>
                </a:solidFill>
              </a:rPr>
              <a:t>/IN</a:t>
            </a:r>
            <a:r>
              <a:rPr lang="en" sz="2400"/>
              <a:t> a</a:t>
            </a:r>
            <a:r>
              <a:rPr lang="en" sz="2400">
                <a:solidFill>
                  <a:schemeClr val="accent4"/>
                </a:solidFill>
              </a:rPr>
              <a:t>/DT</a:t>
            </a:r>
            <a:r>
              <a:rPr lang="en" sz="2400"/>
              <a:t> number</a:t>
            </a:r>
            <a:r>
              <a:rPr lang="en" sz="2400">
                <a:solidFill>
                  <a:schemeClr val="accent4"/>
                </a:solidFill>
              </a:rPr>
              <a:t>/NN</a:t>
            </a:r>
            <a:r>
              <a:rPr lang="en" sz="2400"/>
              <a:t> of</a:t>
            </a:r>
            <a:r>
              <a:rPr lang="en" sz="2400">
                <a:solidFill>
                  <a:schemeClr val="accent4"/>
                </a:solidFill>
              </a:rPr>
              <a:t>/IN</a:t>
            </a:r>
            <a:r>
              <a:rPr lang="en" sz="2400"/>
              <a:t> other</a:t>
            </a:r>
            <a:r>
              <a:rPr lang="en" sz="2400">
                <a:solidFill>
                  <a:schemeClr val="accent4"/>
                </a:solidFill>
              </a:rPr>
              <a:t>/JJ</a:t>
            </a:r>
            <a:r>
              <a:rPr lang="en" sz="2400"/>
              <a:t> topics</a:t>
            </a:r>
            <a:r>
              <a:rPr lang="en" sz="2400">
                <a:solidFill>
                  <a:schemeClr val="accent4"/>
                </a:solidFill>
              </a:rPr>
              <a:t>/NNS</a:t>
            </a:r>
            <a:r>
              <a:rPr lang="en" sz="2400"/>
              <a:t> .</a:t>
            </a:r>
            <a:r>
              <a:rPr lang="en" sz="2400">
                <a:solidFill>
                  <a:schemeClr val="accent4"/>
                </a:solidFill>
              </a:rPr>
              <a:t>/.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- Using the Tagset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1169475" y="1306275"/>
            <a:ext cx="7116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process of assigning a part-of-speech or lexical class marker to each word in a corpus: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definition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938" y="2287525"/>
            <a:ext cx="4955375" cy="238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example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974" y="1257800"/>
            <a:ext cx="3041525" cy="36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problems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169475" y="1306275"/>
            <a:ext cx="71163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Words often have more than one POS: back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The </a:t>
            </a:r>
            <a:r>
              <a:rPr b="1" lang="en" sz="1800">
                <a:solidFill>
                  <a:schemeClr val="accent2"/>
                </a:solidFill>
              </a:rPr>
              <a:t>back</a:t>
            </a:r>
            <a:r>
              <a:rPr lang="en" sz="1800">
                <a:solidFill>
                  <a:schemeClr val="accent2"/>
                </a:solidFill>
              </a:rPr>
              <a:t> door</a:t>
            </a:r>
            <a:r>
              <a:rPr lang="en" sz="1800"/>
              <a:t> = JJ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On my </a:t>
            </a:r>
            <a:r>
              <a:rPr b="1" lang="en" sz="1800">
                <a:solidFill>
                  <a:schemeClr val="accent2"/>
                </a:solidFill>
              </a:rPr>
              <a:t>back</a:t>
            </a:r>
            <a:r>
              <a:rPr lang="en" sz="1800"/>
              <a:t> = NN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Win the voters </a:t>
            </a:r>
            <a:r>
              <a:rPr b="1" lang="en" sz="1800">
                <a:solidFill>
                  <a:schemeClr val="accent2"/>
                </a:solidFill>
              </a:rPr>
              <a:t>back</a:t>
            </a:r>
            <a:r>
              <a:rPr lang="en" sz="1800"/>
              <a:t> = RB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Promised to </a:t>
            </a:r>
            <a:r>
              <a:rPr b="1" lang="en" sz="1800">
                <a:solidFill>
                  <a:schemeClr val="accent2"/>
                </a:solidFill>
              </a:rPr>
              <a:t>back</a:t>
            </a:r>
            <a:r>
              <a:rPr lang="en" sz="1800">
                <a:solidFill>
                  <a:schemeClr val="accent2"/>
                </a:solidFill>
              </a:rPr>
              <a:t> the bill</a:t>
            </a:r>
            <a:r>
              <a:rPr lang="en" sz="1800"/>
              <a:t> = VB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POS tagging problem is to determine the POS tag for a particular instance of a word.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574050" y="1205850"/>
            <a:ext cx="79197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Classify each token independently but use as input features, information about the surrounding tokens (sliding window). 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John saw the saw and decided to take it to the table.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Labeling as Classification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710375"/>
            <a:ext cx="7974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 involves </a:t>
            </a:r>
            <a:r>
              <a:rPr lang="en" sz="1800">
                <a:solidFill>
                  <a:schemeClr val="accent4"/>
                </a:solidFill>
              </a:rPr>
              <a:t>identification</a:t>
            </a:r>
            <a:r>
              <a:rPr lang="en" sz="1800"/>
              <a:t> of proper names in texts, and </a:t>
            </a:r>
            <a:r>
              <a:rPr lang="en" sz="1800">
                <a:solidFill>
                  <a:schemeClr val="accent4"/>
                </a:solidFill>
              </a:rPr>
              <a:t>classification</a:t>
            </a:r>
            <a:r>
              <a:rPr lang="en" sz="1800"/>
              <a:t> into a set of predefined categories of interest.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 universally accepted categories: </a:t>
            </a:r>
            <a:r>
              <a:rPr lang="en" sz="1800">
                <a:solidFill>
                  <a:schemeClr val="accent4"/>
                </a:solidFill>
              </a:rPr>
              <a:t>person, location and organisation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common tasks: recognition of date/time, </a:t>
            </a:r>
            <a:r>
              <a:rPr lang="en" sz="1800">
                <a:solidFill>
                  <a:schemeClr val="accent4"/>
                </a:solidFill>
              </a:rPr>
              <a:t>expressions</a:t>
            </a:r>
            <a:r>
              <a:rPr lang="en" sz="1800"/>
              <a:t>, </a:t>
            </a:r>
            <a:r>
              <a:rPr lang="en" sz="1800">
                <a:solidFill>
                  <a:schemeClr val="accent4"/>
                </a:solidFill>
              </a:rPr>
              <a:t>measures</a:t>
            </a:r>
            <a:r>
              <a:rPr lang="en" sz="1800"/>
              <a:t> (percent, money, weight etc), email addresses etc.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domain-specific entities: names of drugs, medical conditions, names of ships, bibliographic references etc.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r>
              <a:rPr lang="en"/>
              <a:t> (Named Entity Recognition)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r>
              <a:rPr lang="en"/>
              <a:t> problems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1169475" y="1306275"/>
            <a:ext cx="71163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Category definitions are intuitively quite clear, but there are many grey areas.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of these grey area are caused by metonymy.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Organisation vs. Location : “England won the World Cup” vs. “The World Cup took place in England”.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Company vs. Artefact: “shares in MTV” vs. “watching MTV”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Location vs. Organisation: “she met him at Heathrow” vs. “the Heathrow authorities”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System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600" y="1125525"/>
            <a:ext cx="5895151" cy="37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Entity Recognition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1169475" y="1306275"/>
            <a:ext cx="71163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IndentiFinder (Bikel et al, 1999)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Given a set of Named Entities (NE)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PERSON, ORGANIZATION, LOCATION, MONEY, DATE, TIME, PERCENT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 NEs of a sentence with Hidden Markov models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200" y="3351150"/>
            <a:ext cx="3413075" cy="1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56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Colaboradores: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Erasmo Gomez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Gina Bustamante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“Mr. John eats.”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325" y="1076850"/>
            <a:ext cx="645735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NER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1169475" y="1306275"/>
            <a:ext cx="7116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Yellow pages with local	search capabilities.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Monitoring trends	and	</a:t>
            </a:r>
            <a:r>
              <a:rPr lang="en" sz="1800">
                <a:solidFill>
                  <a:schemeClr val="accent4"/>
                </a:solidFill>
              </a:rPr>
              <a:t>sentiment in textual social media.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Interactions between genes and cells in biology and genetics.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Pasemos a la parte práctica 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710375"/>
            <a:ext cx="7974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 traditional parts of speech for IndoEuropean languages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Noun, verb, adjective, preposition, adverb, article, interjection, pronoun, conjunction, etc.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Around for over 2000 years (Dionysius Thrax of Alexandria, c. 100 B.C.)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Called: parts-of-speech, lexical category, word classes, morphological classes, lexical tags, POS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(Part of Speech)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76650" y="1710375"/>
            <a:ext cx="71091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 traditional parts of speech for IndoEuropean languages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Noun, verb, adjective, preposition, adverb, article, interjection, pronoun, conjunction, etc.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Around for over 2000 years (Dionysius Thrax of Alexandria, c. 100 B.C.)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Called: parts-of-speech, lexical category, word classes, morphological classes, lexical tags, POS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(Part of Speech)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169475" y="1306275"/>
            <a:ext cx="71163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 		noun 		chair, bandwidth, pacing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 		verb 		study, debate, munch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ADJ 	adj	 		purple, tall, ridiculous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 	adverb 		unfortunately, slowly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 		preposition 	of, by, to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 	pronoun 		I, me, mine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 	determiner 	the, a, that, those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CONJ 	conjunction	and, or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(Part of Speech)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69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7108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169475" y="1306275"/>
            <a:ext cx="71163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so many parts of speech, potential distinctions we can draw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do POS tagging, we need to choose a standard set of tags to work with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commonly used set is finer grained, the “Penn TreeBank tagset”, 45 tags PRP$, WRB, WP$, VBG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 more fine-grained tagsets exist 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- Choosing a Tagset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75" y="152400"/>
            <a:ext cx="64012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