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8" r:id="rId3"/>
    <p:sldId id="279" r:id="rId4"/>
    <p:sldId id="280" r:id="rId5"/>
    <p:sldId id="260" r:id="rId6"/>
    <p:sldId id="281" r:id="rId7"/>
    <p:sldId id="282" r:id="rId8"/>
    <p:sldId id="269" r:id="rId9"/>
    <p:sldId id="270" r:id="rId10"/>
    <p:sldId id="276" r:id="rId11"/>
    <p:sldId id="272" r:id="rId12"/>
    <p:sldId id="268" r:id="rId13"/>
  </p:sldIdLst>
  <p:sldSz cx="9144000" cy="6858000" type="screen4x3"/>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07D164-FE8E-48DE-92CB-68AE490FBB8D}" v="739" dt="2024-04-17T00:26:41.4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Title of the project</a:t>
            </a:r>
          </a:p>
        </p:txBody>
      </p:sp>
      <p:sp>
        <p:nvSpPr>
          <p:cNvPr id="9216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3CCA194-33B8-4BF0-9C86-5AB21830DB7B}" type="datetime1">
              <a:rPr kumimoji="0" lang="en-US" sz="1200" b="0" i="0" u="none" strike="noStrike" kern="1200" cap="none" spc="0" normalizeH="0" baseline="0" noProof="0">
                <a:ln>
                  <a:noFill/>
                </a:ln>
                <a:solidFill>
                  <a:schemeClr val="tx1"/>
                </a:solidFill>
                <a:effectLst/>
                <a:uLnTx/>
                <a:uFillTx/>
                <a:latin typeface="+mn-lt"/>
                <a:ea typeface="+mn-ea"/>
                <a:cs typeface="+mn-cs"/>
              </a:rPr>
              <a:t>4/16/2024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216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CSE Dept., SET-Jain University</a:t>
            </a:r>
          </a:p>
        </p:txBody>
      </p:sp>
      <p:sp>
        <p:nvSpPr>
          <p:cNvPr id="9216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atin typeface="Calibri" panose="020F0502020204030204" pitchFamily="34" charset="0"/>
              </a:defRPr>
            </a:lvl1pPr>
          </a:lstStyle>
          <a:p>
            <a:pPr marL="0" marR="0" lvl="0" indent="0" algn="r" defTabSz="457200" rtl="0" eaLnBrk="1" fontAlgn="base" latinLnBrk="0" hangingPunct="1">
              <a:lnSpc>
                <a:spcPct val="100000"/>
              </a:lnSpc>
              <a:spcBef>
                <a:spcPct val="0"/>
              </a:spcBef>
              <a:spcAft>
                <a:spcPct val="0"/>
              </a:spcAft>
              <a:buClrTx/>
              <a:buSzTx/>
              <a:buFontTx/>
              <a:buNone/>
              <a:defRPr/>
            </a:pPr>
            <a:fld id="{5B145FF6-2BE0-48DB-946A-A93F5DB149A4}" type="slidenum">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Title of the project</a:t>
            </a:r>
          </a:p>
        </p:txBody>
      </p:sp>
      <p:sp>
        <p:nvSpPr>
          <p:cNvPr id="9011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70EC09F-CF8C-490C-B6FF-90F1BC14363C}" type="datetime1">
              <a:rPr kumimoji="0" lang="en-US" sz="1200" b="0" i="0" u="none" strike="noStrike" kern="1200" cap="none" spc="0" normalizeH="0" baseline="0" noProof="0">
                <a:ln>
                  <a:noFill/>
                </a:ln>
                <a:solidFill>
                  <a:schemeClr val="tx1"/>
                </a:solidFill>
                <a:effectLst/>
                <a:uLnTx/>
                <a:uFillTx/>
                <a:latin typeface="+mn-lt"/>
                <a:ea typeface="+mn-ea"/>
                <a:cs typeface="+mn-cs"/>
              </a:rPr>
              <a:t>4/16/2024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843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011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9011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CSE Dept., SET-Jain University</a:t>
            </a:r>
          </a:p>
        </p:txBody>
      </p:sp>
      <p:sp>
        <p:nvSpPr>
          <p:cNvPr id="9011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atin typeface="Calibri" panose="020F0502020204030204" pitchFamily="34" charset="0"/>
              </a:defRPr>
            </a:lvl1pPr>
          </a:lstStyle>
          <a:p>
            <a:pPr marL="0" marR="0" lvl="0" indent="0" algn="r" defTabSz="457200" rtl="0" eaLnBrk="1" fontAlgn="base" latinLnBrk="0" hangingPunct="1">
              <a:lnSpc>
                <a:spcPct val="100000"/>
              </a:lnSpc>
              <a:spcBef>
                <a:spcPct val="0"/>
              </a:spcBef>
              <a:spcAft>
                <a:spcPct val="0"/>
              </a:spcAft>
              <a:buClrTx/>
              <a:buSzTx/>
              <a:buFontTx/>
              <a:buNone/>
              <a:defRPr/>
            </a:pPr>
            <a:fld id="{4EF7813A-A194-4931-B3ED-BE828C73609E}" type="slidenum">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Grp="1"/>
          </p:cNvSpPr>
          <p:nvPr>
            <p:ph type="hdr" sz="quarter"/>
          </p:nvPr>
        </p:nvSpPr>
        <p:spPr>
          <a:xfrm>
            <a:off x="0" y="0"/>
            <a:ext cx="2971800" cy="457200"/>
          </a:xfrm>
          <a:prstGeom prst="rect">
            <a:avLst/>
          </a:prstGeom>
          <a:noFill/>
          <a:ln w="9525">
            <a:noFill/>
          </a:ln>
        </p:spPr>
        <p:txBody>
          <a:bodyPr/>
          <a:lstStyle/>
          <a:p>
            <a:pPr lvl="0" eaLnBrk="1" hangingPunct="1"/>
            <a:r>
              <a:rPr lang="en-US" altLang="en-US" sz="1200" dirty="0">
                <a:latin typeface="Arial" panose="020B0604020202020204" pitchFamily="34" charset="0"/>
              </a:rPr>
              <a:t>Title of the project</a:t>
            </a:r>
          </a:p>
        </p:txBody>
      </p:sp>
      <p:sp>
        <p:nvSpPr>
          <p:cNvPr id="21507" name="Rectangle 6"/>
          <p:cNvSpPr txBox="1">
            <a:spLocks noGrp="1"/>
          </p:cNvSpPr>
          <p:nvPr>
            <p:ph type="ftr" sz="quarter"/>
          </p:nvPr>
        </p:nvSpPr>
        <p:spPr>
          <a:xfrm>
            <a:off x="0" y="8685213"/>
            <a:ext cx="2971800" cy="457200"/>
          </a:xfrm>
          <a:prstGeom prst="rect">
            <a:avLst/>
          </a:prstGeom>
          <a:noFill/>
          <a:ln w="9525">
            <a:noFill/>
          </a:ln>
        </p:spPr>
        <p:txBody>
          <a:bodyPr anchor="b" anchorCtr="0"/>
          <a:lstStyle/>
          <a:p>
            <a:pPr lvl="0" eaLnBrk="1" hangingPunct="1"/>
            <a:r>
              <a:rPr lang="en-US" altLang="en-US" sz="1200" dirty="0">
                <a:latin typeface="Arial" panose="020B0604020202020204" pitchFamily="34" charset="0"/>
              </a:rPr>
              <a:t>CSE Dept., SET-Jain University</a:t>
            </a:r>
          </a:p>
        </p:txBody>
      </p:sp>
      <p:sp>
        <p:nvSpPr>
          <p:cNvPr id="2150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latin typeface="Arial" panose="020B0604020202020204" pitchFamily="34" charset="0"/>
              </a:rPr>
              <a:t>1</a:t>
            </a:fld>
            <a:endParaRPr lang="en-US" altLang="en-US" sz="1200" dirty="0">
              <a:latin typeface="Arial" panose="020B0604020202020204" pitchFamily="34" charset="0"/>
            </a:endParaRPr>
          </a:p>
        </p:txBody>
      </p:sp>
      <p:sp>
        <p:nvSpPr>
          <p:cNvPr id="21509" name="Rectangle 2"/>
          <p:cNvSpPr>
            <a:spLocks noGrp="1" noRot="1" noChangeAspect="1" noTextEdit="1"/>
          </p:cNvSpPr>
          <p:nvPr>
            <p:ph type="sldImg"/>
          </p:nvPr>
        </p:nvSpPr>
        <p:spPr/>
      </p:sp>
      <p:sp>
        <p:nvSpPr>
          <p:cNvPr id="21510" name="Rectangle 3"/>
          <p:cNvSpPr>
            <a:spLocks noGrp="1"/>
          </p:cNvSpPr>
          <p:nvPr>
            <p:ph type="body" idx="1"/>
          </p:nvPr>
        </p:nvSpPr>
        <p:spPr/>
        <p:txBody>
          <a:bodyPr wrap="square" lIns="91440" tIns="45720" rIns="91440" bIns="45720" anchor="t" anchorCtr="0"/>
          <a:lstStyle/>
          <a:p>
            <a:pPr lvl="0"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2053" name="Freeform 8"/>
          <p:cNvSpPr/>
          <p:nvPr/>
        </p:nvSpPr>
        <p:spPr>
          <a:xfrm>
            <a:off x="-31750" y="4321175"/>
            <a:ext cx="1395413" cy="781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ED3684A5-8C70-48B1-9812-03FD78725619}"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5"/>
          <p:cNvSpPr>
            <a:spLocks noGrp="1"/>
          </p:cNvSpPr>
          <p:nvPr>
            <p:ph type="sldNum" sz="quarter" idx="4"/>
          </p:nvPr>
        </p:nvSpPr>
        <p:spPr>
          <a:xfrm>
            <a:off x="423863" y="4529138"/>
            <a:ext cx="584200"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B948A201-DBE3-4C90-B467-82FB34C9E316}"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1269" name="Freeform 11"/>
          <p:cNvSpPr/>
          <p:nvPr/>
        </p:nvSpPr>
        <p:spPr>
          <a:xfrm flipV="1">
            <a:off x="0" y="3167063"/>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EEA0996D-A7CD-4D00-8A3D-5A0C2FA4AE74}"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5"/>
          <p:cNvSpPr>
            <a:spLocks noGrp="1"/>
          </p:cNvSpPr>
          <p:nvPr>
            <p:ph type="sldNum" sz="quarter" idx="4"/>
          </p:nvPr>
        </p:nvSpPr>
        <p:spPr>
          <a:xfrm>
            <a:off x="511175" y="324485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E722D0B0-F5D8-47B2-89C4-F79809BAB2ED}"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2293" name="Freeform 11"/>
          <p:cNvSpPr/>
          <p:nvPr/>
        </p:nvSpPr>
        <p:spPr>
          <a:xfrm flipV="1">
            <a:off x="0" y="3167063"/>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35" name="TextBox 34"/>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t>“</a:t>
            </a:r>
          </a:p>
        </p:txBody>
      </p:sp>
      <p:sp>
        <p:nvSpPr>
          <p:cNvPr id="36" name="TextBox 62"/>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7"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438FAC4A-0A2A-439C-B23C-47D1B3E2779C}"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9" name="Slide Number Placeholder 5"/>
          <p:cNvSpPr>
            <a:spLocks noGrp="1"/>
          </p:cNvSpPr>
          <p:nvPr>
            <p:ph type="sldNum" sz="quarter" idx="4"/>
          </p:nvPr>
        </p:nvSpPr>
        <p:spPr>
          <a:xfrm>
            <a:off x="511175" y="324485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21C9A0E6-7F8D-4E88-819C-EF25C0D3C503}"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3317"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7C6D6216-8018-4301-9AB4-358127CC1F3A}"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6"/>
          <p:cNvSpPr>
            <a:spLocks noGrp="1"/>
          </p:cNvSpPr>
          <p:nvPr>
            <p:ph type="sldNum" sz="quarter" idx="4"/>
          </p:nvPr>
        </p:nvSpPr>
        <p:spPr>
          <a:xfrm>
            <a:off x="511175" y="4983163"/>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4DD8DBE7-9B1A-435A-BF95-3C63730BDEC7}"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4341"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35" name="TextBox 34"/>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t>“</a:t>
            </a:r>
          </a:p>
        </p:txBody>
      </p:sp>
      <p:sp>
        <p:nvSpPr>
          <p:cNvPr id="36" name="TextBox 62"/>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en-US" sz="80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37"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60649E4B-1A57-4E11-AF95-12DDACB5445B}"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9" name="Slide Number Placeholder 6"/>
          <p:cNvSpPr>
            <a:spLocks noGrp="1"/>
          </p:cNvSpPr>
          <p:nvPr>
            <p:ph type="sldNum" sz="quarter" idx="4"/>
          </p:nvPr>
        </p:nvSpPr>
        <p:spPr>
          <a:xfrm>
            <a:off x="511175" y="4983163"/>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4DD78D1B-CBEF-4545-9D8D-3F020723EB63}"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5365"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73702E5-A11B-4E8C-86B9-9AC65419A909}"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6"/>
          <p:cNvSpPr>
            <a:spLocks noGrp="1"/>
          </p:cNvSpPr>
          <p:nvPr>
            <p:ph type="sldNum" sz="quarter" idx="4"/>
          </p:nvPr>
        </p:nvSpPr>
        <p:spPr>
          <a:xfrm>
            <a:off x="511175" y="4983163"/>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897487E6-0BD6-4C62-ABFC-632F7ECDC6E3}"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6389"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CCEFE72-E97A-4309-A5F4-39F03F842F74}"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5"/>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127F2389-327E-4251-BCD1-F595B4F8B05E}"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7413"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FFAE82C1-558A-4609-8F48-08B7FA563941}"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5"/>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0508FEE7-9C87-42E0-A7DC-7264B59896DC}"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3077"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88F11BD-4F81-4FA4-8342-868219F0EA6E}"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p>
        </p:txBody>
      </p:sp>
      <p:sp>
        <p:nvSpPr>
          <p:cNvPr id="37" name="Slide Number Placeholder 5"/>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C7F296DF-510A-4B32-98B3-3C05F22B3285}"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4101" name="Freeform 11"/>
          <p:cNvSpPr/>
          <p:nvPr/>
        </p:nvSpPr>
        <p:spPr>
          <a:xfrm flipV="1">
            <a:off x="0" y="3167063"/>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68D88B6A-D1E6-49AB-9539-9F3A7303CCE5}"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p>
        </p:txBody>
      </p:sp>
      <p:sp>
        <p:nvSpPr>
          <p:cNvPr id="37" name="Slide Number Placeholder 5"/>
          <p:cNvSpPr>
            <a:spLocks noGrp="1"/>
          </p:cNvSpPr>
          <p:nvPr>
            <p:ph type="sldNum" sz="quarter" idx="4"/>
          </p:nvPr>
        </p:nvSpPr>
        <p:spPr>
          <a:xfrm>
            <a:off x="511175" y="324485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C919D3E5-943C-4793-B2B8-E51EBAC61FBC}"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5125"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AE574A3F-50D1-4585-AC07-E8D4275380BA}"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5"/>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8F829062-127B-4A9C-8256-79262C25233E}"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6149"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Date Placeholder 6"/>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0913BE10-79DD-4A45-B125-D9BF92175741}"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7"/>
          <p:cNvSpPr>
            <a:spLocks noGrp="1"/>
          </p:cNvSpPr>
          <p:nvPr>
            <p:ph type="ftr" sz="quarter" idx="1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5"/>
          <p:cNvSpPr>
            <a:spLocks noGrp="1"/>
          </p:cNvSpPr>
          <p:nvPr>
            <p:ph type="sldNum" sz="quarter" idx="14"/>
          </p:nvPr>
        </p:nvSpPr>
        <p:spPr>
          <a:xfrm>
            <a:off x="511175" y="78740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BC2BDE0B-4446-4063-91A0-8950F2675363}"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7173"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5" name="Date Placeholder 2"/>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F4BB2581-025B-44C8-868D-1E62CAB9D03E}"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3"/>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Dept of CSE., SOE-Dayananda Sagar University</a:t>
            </a:r>
          </a:p>
        </p:txBody>
      </p:sp>
      <p:sp>
        <p:nvSpPr>
          <p:cNvPr id="37" name="Slide Number Placeholder 4"/>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1BECFA3E-A7AE-457A-8470-C819C7E9EC63}"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8197"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35" name="Date Placeholder 1"/>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F4B0B5CD-6454-463F-BCE6-98373EC192AF}"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2"/>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3"/>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4D2BEC28-F0DF-4210-8328-FAFA27AE06E9}"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9221" name="Freeform 11"/>
          <p:cNvSpPr/>
          <p:nvPr/>
        </p:nvSpPr>
        <p:spPr>
          <a:xfrm flipV="1">
            <a:off x="0" y="711200"/>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D505199-6047-449D-A2E8-5483B96D9A22}"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6"/>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C39C7E9C-F048-4313-9148-0EF18C35DC7C}"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sp>
        <p:nvSpPr>
          <p:cNvPr id="10245" name="Freeform 11"/>
          <p:cNvSpPr/>
          <p:nvPr/>
        </p:nvSpPr>
        <p:spPr>
          <a:xfrm flipV="1">
            <a:off x="0" y="4910138"/>
            <a:ext cx="1358900"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Tx/>
              <a:buFont typeface="Wingdings 3" panose="05040102010807070707" pitchFamily="18" charset="2"/>
              <a:buNone/>
              <a:defRPr/>
            </a:pPr>
            <a:r>
              <a:rPr kumimoji="0" lang="en-US" sz="1600"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F2228C2-732A-414B-89F8-BB201FA83665}"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37" name="Slide Number Placeholder 6"/>
          <p:cNvSpPr>
            <a:spLocks noGrp="1"/>
          </p:cNvSpPr>
          <p:nvPr>
            <p:ph type="sldNum" sz="quarter" idx="4"/>
          </p:nvPr>
        </p:nvSpPr>
        <p:spPr>
          <a:xfrm>
            <a:off x="511175" y="4983163"/>
            <a:ext cx="585788" cy="365125"/>
          </a:xfrm>
          <a:prstGeom prst="rect">
            <a:avLst/>
          </a:prstGeom>
        </p:spPr>
        <p:txBody>
          <a:bodyPr vert="horz" wrap="square" lIns="91440" tIns="45720" rIns="91440" bIns="45720" numCol="1" anchor="ctr"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defRPr/>
            </a:pPr>
            <a:fld id="{9F7EE785-366E-4FE8-85C7-242B96D631E4}"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tileRect/>
        </a:gradFill>
        <a:effectLst/>
      </p:bgPr>
    </p:bg>
    <p:spTree>
      <p:nvGrpSpPr>
        <p:cNvPr id="1" name=""/>
        <p:cNvGrpSpPr/>
        <p:nvPr/>
      </p:nvGrpSpPr>
      <p:grpSpPr>
        <a:xfrm>
          <a:off x="0" y="0"/>
          <a:ext cx="0" cy="0"/>
          <a:chOff x="0" y="0"/>
          <a:chExt cx="0" cy="0"/>
        </a:xfrm>
      </p:grpSpPr>
      <p:grpSp>
        <p:nvGrpSpPr>
          <p:cNvPr id="1026" name="Group 35"/>
          <p:cNvGrpSpPr/>
          <p:nvPr/>
        </p:nvGrpSpPr>
        <p:grpSpPr>
          <a:xfrm>
            <a:off x="0" y="228600"/>
            <a:ext cx="1981200" cy="6638925"/>
            <a:chOff x="2487613" y="285750"/>
            <a:chExt cx="2428875" cy="5654676"/>
          </a:xfrm>
        </p:grpSpPr>
        <p:sp>
          <p:nvSpPr>
            <p:cNvPr id="1046" name="Freeform 11"/>
            <p:cNvSpPr/>
            <p:nvPr/>
          </p:nvSpPr>
          <p:spPr>
            <a:xfrm>
              <a:off x="2487613" y="2284413"/>
              <a:ext cx="85725" cy="533400"/>
            </a:xfrm>
            <a:custGeom>
              <a:avLst/>
              <a:gdLst/>
              <a:ahLst/>
              <a:cxnLst>
                <a:cxn ang="0">
                  <a:pos x="2147483646" y="2147483646"/>
                </a:cxn>
                <a:cxn ang="0">
                  <a:pos x="2147483646" y="2147483646"/>
                </a:cxn>
                <a:cxn ang="0">
                  <a:pos x="0" y="0"/>
                </a:cxn>
                <a:cxn ang="0">
                  <a:pos x="0" y="2147483646"/>
                </a:cxn>
                <a:cxn ang="0">
                  <a:pos x="2147483646" y="2147483646"/>
                </a:cxn>
                <a:cxn ang="0">
                  <a:pos x="2147483646" y="2147483646"/>
                </a:cxn>
              </a:cxnLst>
              <a:rect l="0" t="0" r="0" b="0"/>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ln>
          </p:spPr>
          <p:txBody>
            <a:bodyPr/>
            <a:lstStyle/>
            <a:p>
              <a:endParaRPr lang="en-US"/>
            </a:p>
          </p:txBody>
        </p:sp>
        <p:sp>
          <p:nvSpPr>
            <p:cNvPr id="1047" name="Freeform 12"/>
            <p:cNvSpPr/>
            <p:nvPr/>
          </p:nvSpPr>
          <p:spPr>
            <a:xfrm>
              <a:off x="2597151" y="2779713"/>
              <a:ext cx="550863" cy="1978025"/>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Lst>
              <a:rect l="0" t="0" r="0" b="0"/>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ln>
          </p:spPr>
          <p:txBody>
            <a:bodyPr/>
            <a:lstStyle/>
            <a:p>
              <a:endParaRPr lang="en-US"/>
            </a:p>
          </p:txBody>
        </p:sp>
        <p:sp>
          <p:nvSpPr>
            <p:cNvPr id="1048" name="Freeform 13"/>
            <p:cNvSpPr/>
            <p:nvPr/>
          </p:nvSpPr>
          <p:spPr>
            <a:xfrm>
              <a:off x="3175001" y="4730750"/>
              <a:ext cx="519113" cy="1209675"/>
            </a:xfrm>
            <a:custGeom>
              <a:avLst/>
              <a:gdLst/>
              <a:ahLst/>
              <a:cxnLst>
                <a:cxn ang="0">
                  <a:pos x="2147483646" y="2147483646"/>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ln>
          </p:spPr>
          <p:txBody>
            <a:bodyPr/>
            <a:lstStyle/>
            <a:p>
              <a:endParaRPr lang="en-US"/>
            </a:p>
          </p:txBody>
        </p:sp>
        <p:sp>
          <p:nvSpPr>
            <p:cNvPr id="1049" name="Freeform 14"/>
            <p:cNvSpPr/>
            <p:nvPr/>
          </p:nvSpPr>
          <p:spPr>
            <a:xfrm>
              <a:off x="3305176" y="5630863"/>
              <a:ext cx="146050" cy="309563"/>
            </a:xfrm>
            <a:custGeom>
              <a:avLst/>
              <a:gdLst/>
              <a:ahLst/>
              <a:cxnLst>
                <a:cxn ang="0">
                  <a:pos x="2147483646" y="2147483646"/>
                </a:cxn>
                <a:cxn ang="0">
                  <a:pos x="2147483646" y="2147483646"/>
                </a:cxn>
                <a:cxn ang="0">
                  <a:pos x="0" y="0"/>
                </a:cxn>
                <a:cxn ang="0">
                  <a:pos x="2147483646" y="2147483646"/>
                </a:cxn>
              </a:cxnLst>
              <a:rect l="0" t="0" r="0" b="0"/>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ln>
          </p:spPr>
          <p:txBody>
            <a:bodyPr/>
            <a:lstStyle/>
            <a:p>
              <a:endParaRPr lang="en-US"/>
            </a:p>
          </p:txBody>
        </p:sp>
        <p:sp>
          <p:nvSpPr>
            <p:cNvPr id="1050" name="Freeform 15"/>
            <p:cNvSpPr/>
            <p:nvPr/>
          </p:nvSpPr>
          <p:spPr>
            <a:xfrm>
              <a:off x="2573338" y="2817813"/>
              <a:ext cx="700088" cy="2835275"/>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ln>
          </p:spPr>
          <p:txBody>
            <a:bodyPr/>
            <a:lstStyle/>
            <a:p>
              <a:endParaRPr lang="en-US"/>
            </a:p>
          </p:txBody>
        </p:sp>
        <p:sp>
          <p:nvSpPr>
            <p:cNvPr id="1051" name="Freeform 16"/>
            <p:cNvSpPr/>
            <p:nvPr/>
          </p:nvSpPr>
          <p:spPr>
            <a:xfrm>
              <a:off x="2506663" y="285750"/>
              <a:ext cx="90488" cy="24939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Lst>
              <a:rect l="0" t="0" r="0" b="0"/>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ln>
          </p:spPr>
          <p:txBody>
            <a:bodyPr/>
            <a:lstStyle/>
            <a:p>
              <a:endParaRPr lang="en-US"/>
            </a:p>
          </p:txBody>
        </p:sp>
        <p:sp>
          <p:nvSpPr>
            <p:cNvPr id="1052" name="Freeform 17"/>
            <p:cNvSpPr/>
            <p:nvPr/>
          </p:nvSpPr>
          <p:spPr>
            <a:xfrm>
              <a:off x="2554288" y="2598738"/>
              <a:ext cx="66675" cy="420688"/>
            </a:xfrm>
            <a:custGeom>
              <a:avLst/>
              <a:gdLst/>
              <a:ahLst/>
              <a:cxnLst>
                <a:cxn ang="0">
                  <a:pos x="0" y="0"/>
                </a:cxn>
                <a:cxn ang="0">
                  <a:pos x="2147483646" y="2147483646"/>
                </a:cxn>
                <a:cxn ang="0">
                  <a:pos x="2147483646" y="2147483646"/>
                </a:cxn>
                <a:cxn ang="0">
                  <a:pos x="2147483646" y="2147483646"/>
                </a:cxn>
                <a:cxn ang="0">
                  <a:pos x="2147483646" y="2147483646"/>
                </a:cxn>
                <a:cxn ang="0">
                  <a:pos x="0" y="0"/>
                </a:cxn>
              </a:cxnLst>
              <a:rect l="0" t="0" r="0" b="0"/>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ln>
          </p:spPr>
          <p:txBody>
            <a:bodyPr/>
            <a:lstStyle/>
            <a:p>
              <a:endParaRPr lang="en-US"/>
            </a:p>
          </p:txBody>
        </p:sp>
        <p:sp>
          <p:nvSpPr>
            <p:cNvPr id="1053" name="Freeform 18"/>
            <p:cNvSpPr/>
            <p:nvPr/>
          </p:nvSpPr>
          <p:spPr>
            <a:xfrm>
              <a:off x="3143251" y="4757738"/>
              <a:ext cx="161925" cy="873125"/>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0" t="0" r="0" b="0"/>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ln>
          </p:spPr>
          <p:txBody>
            <a:bodyPr/>
            <a:lstStyle/>
            <a:p>
              <a:endParaRPr lang="en-US"/>
            </a:p>
          </p:txBody>
        </p:sp>
        <p:sp>
          <p:nvSpPr>
            <p:cNvPr id="1054" name="Freeform 19"/>
            <p:cNvSpPr/>
            <p:nvPr/>
          </p:nvSpPr>
          <p:spPr>
            <a:xfrm>
              <a:off x="3148013" y="1282700"/>
              <a:ext cx="1768475" cy="3448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ln>
          </p:spPr>
          <p:txBody>
            <a:bodyPr/>
            <a:lstStyle/>
            <a:p>
              <a:endParaRPr lang="en-US"/>
            </a:p>
          </p:txBody>
        </p:sp>
        <p:sp>
          <p:nvSpPr>
            <p:cNvPr id="1055" name="Freeform 20"/>
            <p:cNvSpPr/>
            <p:nvPr/>
          </p:nvSpPr>
          <p:spPr>
            <a:xfrm>
              <a:off x="3273426" y="5653088"/>
              <a:ext cx="138113" cy="287338"/>
            </a:xfrm>
            <a:custGeom>
              <a:avLst/>
              <a:gdLst/>
              <a:ahLst/>
              <a:cxnLst>
                <a:cxn ang="0">
                  <a:pos x="0" y="0"/>
                </a:cxn>
                <a:cxn ang="0">
                  <a:pos x="2147483646" y="2147483646"/>
                </a:cxn>
                <a:cxn ang="0">
                  <a:pos x="2147483646" y="2147483646"/>
                </a:cxn>
                <a:cxn ang="0">
                  <a:pos x="0" y="0"/>
                </a:cxn>
              </a:cxnLst>
              <a:rect l="0" t="0" r="0" b="0"/>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ln>
          </p:spPr>
          <p:txBody>
            <a:bodyPr/>
            <a:lstStyle/>
            <a:p>
              <a:endParaRPr lang="en-US"/>
            </a:p>
          </p:txBody>
        </p:sp>
        <p:sp>
          <p:nvSpPr>
            <p:cNvPr id="1056" name="Freeform 21"/>
            <p:cNvSpPr/>
            <p:nvPr/>
          </p:nvSpPr>
          <p:spPr>
            <a:xfrm>
              <a:off x="3143251" y="4656138"/>
              <a:ext cx="31750" cy="188913"/>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ln>
          </p:spPr>
          <p:txBody>
            <a:bodyPr/>
            <a:lstStyle/>
            <a:p>
              <a:endParaRPr lang="en-US"/>
            </a:p>
          </p:txBody>
        </p:sp>
        <p:sp>
          <p:nvSpPr>
            <p:cNvPr id="1057" name="Freeform 22"/>
            <p:cNvSpPr/>
            <p:nvPr/>
          </p:nvSpPr>
          <p:spPr>
            <a:xfrm>
              <a:off x="3211513" y="5410200"/>
              <a:ext cx="203200" cy="530225"/>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ln>
          </p:spPr>
          <p:txBody>
            <a:bodyPr/>
            <a:lstStyle/>
            <a:p>
              <a:endParaRPr lang="en-US"/>
            </a:p>
          </p:txBody>
        </p:sp>
      </p:grpSp>
      <p:grpSp>
        <p:nvGrpSpPr>
          <p:cNvPr id="1027" name="Group 48"/>
          <p:cNvGrpSpPr/>
          <p:nvPr/>
        </p:nvGrpSpPr>
        <p:grpSpPr>
          <a:xfrm>
            <a:off x="20638" y="0"/>
            <a:ext cx="1952625" cy="6853238"/>
            <a:chOff x="6627813" y="196102"/>
            <a:chExt cx="1952625" cy="5677649"/>
          </a:xfrm>
        </p:grpSpPr>
        <p:sp>
          <p:nvSpPr>
            <p:cNvPr id="1034" name="Freeform 27"/>
            <p:cNvSpPr/>
            <p:nvPr/>
          </p:nvSpPr>
          <p:spPr>
            <a:xfrm>
              <a:off x="6627813" y="196102"/>
              <a:ext cx="409575" cy="36464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2147483646" y="2147483646"/>
                </a:cxn>
                <a:cxn ang="0">
                  <a:pos x="2147483646" y="2147483646"/>
                </a:cxn>
              </a:cxnLst>
              <a:rect l="0" t="0" r="0" b="0"/>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alpha val="100000"/>
              </a:schemeClr>
            </a:solidFill>
            <a:ln w="9525">
              <a:noFill/>
            </a:ln>
          </p:spPr>
          <p:txBody>
            <a:bodyPr/>
            <a:lstStyle/>
            <a:p>
              <a:endParaRPr lang="en-US"/>
            </a:p>
          </p:txBody>
        </p:sp>
        <p:sp>
          <p:nvSpPr>
            <p:cNvPr id="1035" name="Freeform 28"/>
            <p:cNvSpPr/>
            <p:nvPr/>
          </p:nvSpPr>
          <p:spPr>
            <a:xfrm>
              <a:off x="7061201" y="3771900"/>
              <a:ext cx="350838" cy="13096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Lst>
              <a:rect l="0" t="0" r="0" b="0"/>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alpha val="100000"/>
              </a:schemeClr>
            </a:solidFill>
            <a:ln w="9525">
              <a:noFill/>
            </a:ln>
          </p:spPr>
          <p:txBody>
            <a:bodyPr/>
            <a:lstStyle/>
            <a:p>
              <a:endParaRPr lang="en-US"/>
            </a:p>
          </p:txBody>
        </p:sp>
        <p:sp>
          <p:nvSpPr>
            <p:cNvPr id="1036" name="Freeform 29"/>
            <p:cNvSpPr/>
            <p:nvPr/>
          </p:nvSpPr>
          <p:spPr>
            <a:xfrm>
              <a:off x="7439026" y="5053013"/>
              <a:ext cx="357188" cy="820738"/>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alpha val="100000"/>
              </a:schemeClr>
            </a:solidFill>
            <a:ln w="9525">
              <a:noFill/>
            </a:ln>
          </p:spPr>
          <p:txBody>
            <a:bodyPr/>
            <a:lstStyle/>
            <a:p>
              <a:endParaRPr lang="en-US"/>
            </a:p>
          </p:txBody>
        </p:sp>
        <p:sp>
          <p:nvSpPr>
            <p:cNvPr id="1037" name="Freeform 30"/>
            <p:cNvSpPr/>
            <p:nvPr/>
          </p:nvSpPr>
          <p:spPr>
            <a:xfrm>
              <a:off x="7037388" y="3811588"/>
              <a:ext cx="457200" cy="1852613"/>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alpha val="100000"/>
              </a:schemeClr>
            </a:solidFill>
            <a:ln w="9525">
              <a:noFill/>
            </a:ln>
          </p:spPr>
          <p:txBody>
            <a:bodyPr/>
            <a:lstStyle/>
            <a:p>
              <a:endParaRPr lang="en-US"/>
            </a:p>
          </p:txBody>
        </p:sp>
        <p:sp>
          <p:nvSpPr>
            <p:cNvPr id="1038" name="Freeform 31"/>
            <p:cNvSpPr/>
            <p:nvPr/>
          </p:nvSpPr>
          <p:spPr>
            <a:xfrm>
              <a:off x="6992938" y="1263650"/>
              <a:ext cx="144463" cy="25082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alpha val="100000"/>
              </a:schemeClr>
            </a:solidFill>
            <a:ln w="9525">
              <a:noFill/>
            </a:ln>
          </p:spPr>
          <p:txBody>
            <a:bodyPr/>
            <a:lstStyle/>
            <a:p>
              <a:endParaRPr lang="en-US"/>
            </a:p>
          </p:txBody>
        </p:sp>
        <p:sp>
          <p:nvSpPr>
            <p:cNvPr id="1039" name="Freeform 32"/>
            <p:cNvSpPr/>
            <p:nvPr/>
          </p:nvSpPr>
          <p:spPr>
            <a:xfrm>
              <a:off x="7526338" y="5640388"/>
              <a:ext cx="111125" cy="233363"/>
            </a:xfrm>
            <a:custGeom>
              <a:avLst/>
              <a:gdLst/>
              <a:ahLst/>
              <a:cxnLst>
                <a:cxn ang="0">
                  <a:pos x="2147483646" y="2147483646"/>
                </a:cxn>
                <a:cxn ang="0">
                  <a:pos x="2147483646" y="2147483646"/>
                </a:cxn>
                <a:cxn ang="0">
                  <a:pos x="0" y="0"/>
                </a:cxn>
                <a:cxn ang="0">
                  <a:pos x="2147483646" y="2147483646"/>
                </a:cxn>
              </a:cxnLst>
              <a:rect l="0" t="0" r="0" b="0"/>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alpha val="100000"/>
              </a:schemeClr>
            </a:solidFill>
            <a:ln w="9525">
              <a:noFill/>
            </a:ln>
          </p:spPr>
          <p:txBody>
            <a:bodyPr/>
            <a:lstStyle/>
            <a:p>
              <a:endParaRPr lang="en-US"/>
            </a:p>
          </p:txBody>
        </p:sp>
        <p:sp>
          <p:nvSpPr>
            <p:cNvPr id="1040" name="Freeform 33"/>
            <p:cNvSpPr/>
            <p:nvPr/>
          </p:nvSpPr>
          <p:spPr>
            <a:xfrm>
              <a:off x="7021513" y="3598863"/>
              <a:ext cx="68263" cy="423863"/>
            </a:xfrm>
            <a:custGeom>
              <a:avLst/>
              <a:gdLst/>
              <a:ahLst/>
              <a:cxnLst>
                <a:cxn ang="0">
                  <a:pos x="2147483646" y="2147483646"/>
                </a:cxn>
                <a:cxn ang="0">
                  <a:pos x="2147483646" y="2147483646"/>
                </a:cxn>
                <a:cxn ang="0">
                  <a:pos x="2147483646" y="2147483646"/>
                </a:cxn>
                <a:cxn ang="0">
                  <a:pos x="2147483646" y="2147483646"/>
                </a:cxn>
                <a:cxn ang="0">
                  <a:pos x="0" y="0"/>
                </a:cxn>
                <a:cxn ang="0">
                  <a:pos x="0" y="2147483646"/>
                </a:cxn>
                <a:cxn ang="0">
                  <a:pos x="2147483646" y="2147483646"/>
                </a:cxn>
              </a:cxnLst>
              <a:rect l="0" t="0" r="0" b="0"/>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alpha val="100000"/>
              </a:schemeClr>
            </a:solidFill>
            <a:ln w="9525">
              <a:noFill/>
            </a:ln>
          </p:spPr>
          <p:txBody>
            <a:bodyPr/>
            <a:lstStyle/>
            <a:p>
              <a:endParaRPr lang="en-US"/>
            </a:p>
          </p:txBody>
        </p:sp>
        <p:sp>
          <p:nvSpPr>
            <p:cNvPr id="1041" name="Freeform 34"/>
            <p:cNvSpPr/>
            <p:nvPr/>
          </p:nvSpPr>
          <p:spPr>
            <a:xfrm>
              <a:off x="7412038" y="2801938"/>
              <a:ext cx="1168400" cy="22510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alpha val="100000"/>
              </a:schemeClr>
            </a:solidFill>
            <a:ln w="9525">
              <a:noFill/>
            </a:ln>
          </p:spPr>
          <p:txBody>
            <a:bodyPr/>
            <a:lstStyle/>
            <a:p>
              <a:endParaRPr lang="en-US"/>
            </a:p>
          </p:txBody>
        </p:sp>
        <p:sp>
          <p:nvSpPr>
            <p:cNvPr id="1042" name="Freeform 35"/>
            <p:cNvSpPr/>
            <p:nvPr/>
          </p:nvSpPr>
          <p:spPr>
            <a:xfrm>
              <a:off x="7494588" y="5664200"/>
              <a:ext cx="100013" cy="209550"/>
            </a:xfrm>
            <a:custGeom>
              <a:avLst/>
              <a:gdLst/>
              <a:ahLst/>
              <a:cxnLst>
                <a:cxn ang="0">
                  <a:pos x="0" y="0"/>
                </a:cxn>
                <a:cxn ang="0">
                  <a:pos x="2147483646" y="2147483646"/>
                </a:cxn>
                <a:cxn ang="0">
                  <a:pos x="2147483646" y="2147483646"/>
                </a:cxn>
                <a:cxn ang="0">
                  <a:pos x="0" y="0"/>
                </a:cxn>
              </a:cxnLst>
              <a:rect l="0" t="0" r="0" b="0"/>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alpha val="100000"/>
              </a:schemeClr>
            </a:solidFill>
            <a:ln w="9525">
              <a:noFill/>
            </a:ln>
          </p:spPr>
          <p:txBody>
            <a:bodyPr/>
            <a:lstStyle/>
            <a:p>
              <a:endParaRPr lang="en-US"/>
            </a:p>
          </p:txBody>
        </p:sp>
        <p:sp>
          <p:nvSpPr>
            <p:cNvPr id="1043" name="Freeform 36"/>
            <p:cNvSpPr/>
            <p:nvPr/>
          </p:nvSpPr>
          <p:spPr>
            <a:xfrm>
              <a:off x="7412038" y="5081588"/>
              <a:ext cx="114300" cy="558800"/>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0" t="0" r="0" b="0"/>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alpha val="100000"/>
              </a:schemeClr>
            </a:solidFill>
            <a:ln w="9525">
              <a:noFill/>
            </a:ln>
          </p:spPr>
          <p:txBody>
            <a:bodyPr/>
            <a:lstStyle/>
            <a:p>
              <a:endParaRPr lang="en-US"/>
            </a:p>
          </p:txBody>
        </p:sp>
        <p:sp>
          <p:nvSpPr>
            <p:cNvPr id="1044" name="Freeform 37"/>
            <p:cNvSpPr/>
            <p:nvPr/>
          </p:nvSpPr>
          <p:spPr>
            <a:xfrm>
              <a:off x="7412038" y="4978400"/>
              <a:ext cx="31750" cy="188913"/>
            </a:xfrm>
            <a:custGeom>
              <a:avLst/>
              <a:gdLst/>
              <a:ahLst/>
              <a:cxnLst>
                <a:cxn ang="0">
                  <a:pos x="0" y="2147483646"/>
                </a:cxn>
                <a:cxn ang="0">
                  <a:pos x="2147483646" y="2147483646"/>
                </a:cxn>
                <a:cxn ang="0">
                  <a:pos x="2147483646" y="2147483646"/>
                </a:cxn>
                <a:cxn ang="0">
                  <a:pos x="2147483646" y="2147483646"/>
                </a:cxn>
                <a:cxn ang="0">
                  <a:pos x="0" y="0"/>
                </a:cxn>
                <a:cxn ang="0">
                  <a:pos x="0" y="2147483646"/>
                </a:cxn>
                <a:cxn ang="0">
                  <a:pos x="0" y="2147483646"/>
                </a:cxn>
              </a:cxnLst>
              <a:rect l="0" t="0" r="0" b="0"/>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alpha val="100000"/>
              </a:schemeClr>
            </a:solidFill>
            <a:ln w="9525">
              <a:noFill/>
            </a:ln>
          </p:spPr>
          <p:txBody>
            <a:bodyPr/>
            <a:lstStyle/>
            <a:p>
              <a:endParaRPr lang="en-US"/>
            </a:p>
          </p:txBody>
        </p:sp>
        <p:sp>
          <p:nvSpPr>
            <p:cNvPr id="1045" name="Freeform 38"/>
            <p:cNvSpPr/>
            <p:nvPr/>
          </p:nvSpPr>
          <p:spPr>
            <a:xfrm>
              <a:off x="7439026" y="5434013"/>
              <a:ext cx="174625" cy="439738"/>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alpha val="100000"/>
              </a:schemeClr>
            </a:solidFill>
            <a:ln w="9525">
              <a:noFill/>
            </a:ln>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a:xfrm>
            <a:off x="1944688" y="623888"/>
            <a:ext cx="6589712" cy="1281112"/>
          </a:xfrm>
          <a:prstGeom prst="rect">
            <a:avLst/>
          </a:prstGeom>
          <a:noFill/>
          <a:ln w="9525">
            <a:noFill/>
          </a:ln>
        </p:spPr>
        <p:txBody>
          <a:bodyPr/>
          <a:lstStyle/>
          <a:p>
            <a:pPr lvl="0"/>
            <a:r>
              <a:rPr lang="en-US" altLang="en-US" dirty="0"/>
              <a:t>Click to edit Master title style</a:t>
            </a:r>
          </a:p>
        </p:txBody>
      </p:sp>
      <p:sp>
        <p:nvSpPr>
          <p:cNvPr id="1030" name="Text Placeholder 2"/>
          <p:cNvSpPr>
            <a:spLocks noGrp="1"/>
          </p:cNvSpPr>
          <p:nvPr>
            <p:ph type="body" idx="1"/>
          </p:nvPr>
        </p:nvSpPr>
        <p:spPr>
          <a:xfrm>
            <a:off x="1943100" y="2133600"/>
            <a:ext cx="6591300" cy="38862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3B3CF3A-613A-414E-8DA0-FBDC4CC05A4C}"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rPr>
              <a:t>CSE Dept., SET-Jain University</a:t>
            </a:r>
          </a:p>
        </p:txBody>
      </p:sp>
      <p:sp>
        <p:nvSpPr>
          <p:cNvPr id="6" name="Slide Number Placeholder 5"/>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lstStyle>
            <a:lvl1pPr algn="r" eaLnBrk="1" hangingPunct="1">
              <a:defRPr sz="2000" smtClean="0">
                <a:solidFill>
                  <a:srgbClr val="FEFFFF"/>
                </a:solidFill>
              </a:defRPr>
            </a:lvl1pPr>
          </a:lstStyle>
          <a:p>
            <a:pPr marL="0" marR="0" lvl="0" indent="0" algn="r" defTabSz="457200" rtl="0" eaLnBrk="1" fontAlgn="base" latinLnBrk="0" hangingPunct="1">
              <a:lnSpc>
                <a:spcPct val="100000"/>
              </a:lnSpc>
              <a:spcBef>
                <a:spcPct val="0"/>
              </a:spcBef>
              <a:spcAft>
                <a:spcPct val="0"/>
              </a:spcAft>
              <a:buClrTx/>
              <a:buSzTx/>
              <a:buFontTx/>
              <a:buNone/>
              <a:defRPr/>
            </a:pPr>
            <a:fld id="{3D027B59-D447-493A-8C93-E596BCD1CD64}" type="slidenum">
              <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rPr>
              <a:t>‹#›</a:t>
            </a:fld>
            <a:endParaRPr kumimoji="0" lang="en-US" altLang="en-US" sz="2000" b="0" i="0" u="none" strike="noStrike" kern="1200" cap="none" spc="0" normalizeH="0" baseline="0" noProof="0">
              <a:ln>
                <a:noFill/>
              </a:ln>
              <a:solidFill>
                <a:srgbClr val="FEFFFF"/>
              </a:solidFill>
              <a:effectLst/>
              <a:uLnTx/>
              <a:uFillTx/>
              <a:latin typeface="Century Gothic" panose="020B0502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109/TBME.2014.2381214" TargetMode="External"/><Relationship Id="rId3" Type="http://schemas.openxmlformats.org/officeDocument/2006/relationships/hyperlink" Target="https://ieeexplore.ieee.org/author/37274598600" TargetMode="External"/><Relationship Id="rId7" Type="http://schemas.openxmlformats.org/officeDocument/2006/relationships/hyperlink" Target="https://ieeexplore.ieee.org/xpl/RecentIssue.jsp?punumber=10" TargetMode="External"/><Relationship Id="rId2" Type="http://schemas.openxmlformats.org/officeDocument/2006/relationships/hyperlink" Target="https://ieeexplore.ieee.org/author/37680819300" TargetMode="External"/><Relationship Id="rId1" Type="http://schemas.openxmlformats.org/officeDocument/2006/relationships/slideLayout" Target="../slideLayouts/slideLayout2.xml"/><Relationship Id="rId6" Type="http://schemas.openxmlformats.org/officeDocument/2006/relationships/hyperlink" Target="https://ieeexplore.ieee.org/author/37277762300" TargetMode="External"/><Relationship Id="rId5" Type="http://schemas.openxmlformats.org/officeDocument/2006/relationships/hyperlink" Target="https://doi.org/10.1109/MeMeA.2011.5966670" TargetMode="External"/><Relationship Id="rId4" Type="http://schemas.openxmlformats.org/officeDocument/2006/relationships/hyperlink" Target="https://ieeexplore.ieee.org/author/375900719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876300" y="42863"/>
            <a:ext cx="8153400" cy="858838"/>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en-US" sz="2400" b="1" i="0" u="none" strike="noStrike" kern="1200" cap="none" spc="0" normalizeH="0" baseline="0" noProof="0" dirty="0">
                <a:ln>
                  <a:noFill/>
                </a:ln>
                <a:solidFill>
                  <a:srgbClr val="0070C0"/>
                </a:solidFill>
                <a:effectLst/>
                <a:uLnTx/>
                <a:uFillTx/>
                <a:latin typeface="Cambria,Bold"/>
                <a:ea typeface="+mn-ea"/>
                <a:cs typeface="+mn-cs"/>
              </a:rPr>
              <a:t>DAYANANDA SAGAR UNIVERSITY</a:t>
            </a:r>
          </a:p>
          <a:p>
            <a:pPr marL="0" marR="0" lvl="0" indent="0" algn="ctr" defTabSz="457200" rtl="0" eaLnBrk="1" fontAlgn="base" latinLnBrk="0" hangingPunct="1">
              <a:lnSpc>
                <a:spcPct val="100000"/>
              </a:lnSpc>
              <a:spcBef>
                <a:spcPct val="20000"/>
              </a:spcBef>
              <a:spcAft>
                <a:spcPts val="600"/>
              </a:spcAft>
              <a:buClr>
                <a:schemeClr val="accent1"/>
              </a:buClr>
              <a:buSzPct val="65000"/>
              <a:buFont typeface="Wingdings" panose="05000000000000000000" pitchFamily="2" charset="2"/>
              <a:buNone/>
              <a:defRPr/>
            </a:pPr>
            <a:r>
              <a:rPr kumimoji="0" lang="en-IN" sz="2000" b="1" i="0" u="none" strike="noStrike" kern="1200" cap="none" spc="0" normalizeH="0" baseline="0" noProof="0" dirty="0">
                <a:ln>
                  <a:noFill/>
                </a:ln>
                <a:solidFill>
                  <a:schemeClr val="accent2">
                    <a:lumMod val="50000"/>
                  </a:schemeClr>
                </a:solidFill>
                <a:effectLst/>
                <a:uLnTx/>
                <a:uFillTx/>
                <a:latin typeface="Cambria,Bold"/>
                <a:ea typeface="+mn-ea"/>
                <a:cs typeface="+mn-cs"/>
              </a:rPr>
              <a:t>SCHOOL OF ENGINEERING</a:t>
            </a:r>
            <a:endParaRPr kumimoji="0" lang="en-US" altLang="en-US" sz="28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20483" name="Rectangle 3"/>
          <p:cNvSpPr>
            <a:spLocks noGrp="1"/>
          </p:cNvSpPr>
          <p:nvPr>
            <p:ph type="subTitle" idx="1"/>
          </p:nvPr>
        </p:nvSpPr>
        <p:spPr>
          <a:xfrm>
            <a:off x="622300" y="2362200"/>
            <a:ext cx="7772400" cy="731838"/>
          </a:xfrm>
        </p:spPr>
        <p:txBody>
          <a:bodyPr vert="horz" wrap="square" lIns="91440" tIns="45720" rIns="91440" bIns="45720" anchor="t" anchorCtr="0"/>
          <a:lstStyle/>
          <a:p>
            <a:pPr algn="ctr" eaLnBrk="1" hangingPunct="1"/>
            <a:r>
              <a:rPr lang="en-US" altLang="en-US" sz="2800" b="1" dirty="0">
                <a:solidFill>
                  <a:srgbClr val="420408"/>
                </a:solidFill>
                <a:latin typeface="Calibri"/>
                <a:cs typeface="Calibri"/>
              </a:rPr>
              <a:t>ORGANISED ROBOTIC CAR </a:t>
            </a:r>
            <a:r>
              <a:rPr lang="en-US" altLang="en-US" sz="2800" b="1" kern="1200" dirty="0">
                <a:solidFill>
                  <a:srgbClr val="420408"/>
                </a:solidFill>
                <a:latin typeface="Calibri"/>
                <a:cs typeface="Calibri"/>
              </a:rPr>
              <a:t>(ORC)</a:t>
            </a:r>
            <a:endParaRPr lang="en-US" altLang="en-US" sz="2800" b="1" kern="1200" dirty="0">
              <a:solidFill>
                <a:srgbClr val="420408"/>
              </a:solidFill>
              <a:latin typeface="Calibri"/>
              <a:ea typeface="Calibri" panose="020F0502020204030204" pitchFamily="34" charset="0"/>
              <a:cs typeface="Calibri"/>
            </a:endParaRPr>
          </a:p>
        </p:txBody>
      </p:sp>
      <p:sp>
        <p:nvSpPr>
          <p:cNvPr id="20484" name="TextBox 1"/>
          <p:cNvSpPr txBox="1"/>
          <p:nvPr/>
        </p:nvSpPr>
        <p:spPr>
          <a:xfrm>
            <a:off x="2284542" y="4191000"/>
            <a:ext cx="5187433" cy="1754326"/>
          </a:xfrm>
          <a:prstGeom prst="rect">
            <a:avLst/>
          </a:prstGeom>
          <a:noFill/>
          <a:ln w="9525">
            <a:noFill/>
          </a:ln>
        </p:spPr>
        <p:txBody>
          <a:bodyPr wrap="square" lIns="91440" tIns="45720" rIns="91440" bIns="45720" anchor="t">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en-IN" altLang="en-US" b="1" dirty="0">
                <a:solidFill>
                  <a:schemeClr val="tx1"/>
                </a:solidFill>
                <a:latin typeface="Arial" panose="020B0604020202020204" pitchFamily="34" charset="0"/>
              </a:rPr>
              <a:t>Presented By:</a:t>
            </a:r>
          </a:p>
          <a:p>
            <a:pPr marL="0" indent="0" algn="ctr" eaLnBrk="1" hangingPunct="1">
              <a:spcBef>
                <a:spcPct val="0"/>
              </a:spcBef>
              <a:buClrTx/>
              <a:buNone/>
            </a:pPr>
            <a:r>
              <a:rPr lang="en-US" altLang="en-IN" b="1" dirty="0">
                <a:solidFill>
                  <a:schemeClr val="tx1"/>
                </a:solidFill>
                <a:latin typeface="Arial"/>
                <a:cs typeface="Arial"/>
              </a:rPr>
              <a:t>AGASTHYA R KUMAR </a:t>
            </a:r>
            <a:r>
              <a:rPr lang="en-IN" altLang="en-US" b="1" dirty="0">
                <a:solidFill>
                  <a:schemeClr val="tx1"/>
                </a:solidFill>
                <a:latin typeface="Arial"/>
                <a:cs typeface="Arial"/>
              </a:rPr>
              <a:t>(</a:t>
            </a:r>
            <a:r>
              <a:rPr lang="en-US" altLang="en-IN" b="1" dirty="0">
                <a:solidFill>
                  <a:schemeClr val="tx1"/>
                </a:solidFill>
                <a:latin typeface="Arial"/>
                <a:cs typeface="Arial"/>
              </a:rPr>
              <a:t>ENG22AM0001</a:t>
            </a:r>
            <a:r>
              <a:rPr lang="en-IN" altLang="en-US" b="1" dirty="0">
                <a:solidFill>
                  <a:schemeClr val="tx1"/>
                </a:solidFill>
                <a:latin typeface="Arial"/>
                <a:cs typeface="Arial"/>
              </a:rPr>
              <a:t>)</a:t>
            </a:r>
          </a:p>
          <a:p>
            <a:pPr marL="0" lvl="0" indent="0" algn="ctr" eaLnBrk="1" hangingPunct="1">
              <a:spcBef>
                <a:spcPct val="0"/>
              </a:spcBef>
              <a:buClrTx/>
              <a:buFontTx/>
              <a:buNone/>
            </a:pPr>
            <a:r>
              <a:rPr lang="en-US" altLang="en-IN" b="1" dirty="0">
                <a:solidFill>
                  <a:schemeClr val="tx1"/>
                </a:solidFill>
                <a:latin typeface="Arial" panose="020B0604020202020204" pitchFamily="34" charset="0"/>
              </a:rPr>
              <a:t>C VISHNU VARDHAN</a:t>
            </a:r>
            <a:r>
              <a:rPr lang="en-IN" altLang="en-US" b="1" dirty="0">
                <a:solidFill>
                  <a:schemeClr val="tx1"/>
                </a:solidFill>
                <a:latin typeface="Arial" panose="020B0604020202020204" pitchFamily="34" charset="0"/>
              </a:rPr>
              <a:t> (</a:t>
            </a:r>
            <a:r>
              <a:rPr lang="en-US" altLang="en-IN" b="1" dirty="0">
                <a:solidFill>
                  <a:schemeClr val="tx1"/>
                </a:solidFill>
                <a:latin typeface="Arial" panose="020B0604020202020204" pitchFamily="34" charset="0"/>
                <a:sym typeface="+mn-ea"/>
              </a:rPr>
              <a:t>ENG22AM0007</a:t>
            </a:r>
            <a:r>
              <a:rPr lang="en-IN" altLang="en-US" b="1" dirty="0">
                <a:solidFill>
                  <a:schemeClr val="tx1"/>
                </a:solidFill>
                <a:latin typeface="Arial" panose="020B0604020202020204" pitchFamily="34" charset="0"/>
              </a:rPr>
              <a:t>)</a:t>
            </a:r>
          </a:p>
          <a:p>
            <a:pPr marL="0" lvl="0" indent="0" algn="ctr" eaLnBrk="1" hangingPunct="1">
              <a:spcBef>
                <a:spcPct val="0"/>
              </a:spcBef>
              <a:buClrTx/>
              <a:buFontTx/>
              <a:buNone/>
            </a:pPr>
            <a:r>
              <a:rPr lang="en-US" altLang="en-IN" b="1" dirty="0">
                <a:solidFill>
                  <a:schemeClr val="tx1"/>
                </a:solidFill>
                <a:latin typeface="Arial" panose="020B0604020202020204" pitchFamily="34" charset="0"/>
                <a:sym typeface="+mn-ea"/>
              </a:rPr>
              <a:t>DEEKSHITHA M</a:t>
            </a:r>
            <a:r>
              <a:rPr lang="en-IN" altLang="en-US" b="1" dirty="0">
                <a:solidFill>
                  <a:schemeClr val="tx1"/>
                </a:solidFill>
                <a:latin typeface="Arial" panose="020B0604020202020204" pitchFamily="34" charset="0"/>
                <a:sym typeface="+mn-ea"/>
              </a:rPr>
              <a:t> (</a:t>
            </a:r>
            <a:r>
              <a:rPr lang="en-US" altLang="en-IN" b="1" dirty="0">
                <a:solidFill>
                  <a:schemeClr val="tx1"/>
                </a:solidFill>
                <a:latin typeface="Arial" panose="020B0604020202020204" pitchFamily="34" charset="0"/>
                <a:sym typeface="+mn-ea"/>
              </a:rPr>
              <a:t>ENG22AM0010</a:t>
            </a:r>
            <a:r>
              <a:rPr lang="en-IN" altLang="en-US" b="1" dirty="0">
                <a:solidFill>
                  <a:schemeClr val="tx1"/>
                </a:solidFill>
                <a:latin typeface="Arial" panose="020B0604020202020204" pitchFamily="34" charset="0"/>
                <a:sym typeface="+mn-ea"/>
              </a:rPr>
              <a:t>)</a:t>
            </a:r>
            <a:endParaRPr lang="en-IN" altLang="en-US" b="1" dirty="0">
              <a:solidFill>
                <a:schemeClr val="tx1"/>
              </a:solidFill>
              <a:latin typeface="Arial" panose="020B0604020202020204" pitchFamily="34" charset="0"/>
            </a:endParaRPr>
          </a:p>
          <a:p>
            <a:pPr marL="0" lvl="0" indent="0" algn="ctr" eaLnBrk="1" hangingPunct="1">
              <a:spcBef>
                <a:spcPct val="0"/>
              </a:spcBef>
              <a:buClrTx/>
              <a:buFontTx/>
              <a:buNone/>
            </a:pPr>
            <a:r>
              <a:rPr lang="en-US" altLang="en-IN" b="1" dirty="0">
                <a:solidFill>
                  <a:schemeClr val="tx1"/>
                </a:solidFill>
                <a:latin typeface="Arial" panose="020B0604020202020204" pitchFamily="34" charset="0"/>
              </a:rPr>
              <a:t>GAYATRI GOVINDA SETTY</a:t>
            </a:r>
            <a:r>
              <a:rPr lang="en-IN" altLang="en-US" b="1" dirty="0">
                <a:solidFill>
                  <a:schemeClr val="tx1"/>
                </a:solidFill>
                <a:latin typeface="Arial" panose="020B0604020202020204" pitchFamily="34" charset="0"/>
              </a:rPr>
              <a:t> (</a:t>
            </a:r>
            <a:r>
              <a:rPr lang="en-US" altLang="en-IN" b="1" dirty="0">
                <a:solidFill>
                  <a:schemeClr val="tx1"/>
                </a:solidFill>
                <a:latin typeface="Arial" panose="020B0604020202020204" pitchFamily="34" charset="0"/>
                <a:sym typeface="+mn-ea"/>
              </a:rPr>
              <a:t>ENG22AM0017</a:t>
            </a:r>
            <a:r>
              <a:rPr lang="en-IN" altLang="en-US" b="1" dirty="0">
                <a:solidFill>
                  <a:schemeClr val="tx1"/>
                </a:solidFill>
                <a:latin typeface="Arial" panose="020B0604020202020204" pitchFamily="34" charset="0"/>
              </a:rPr>
              <a:t>)</a:t>
            </a:r>
          </a:p>
          <a:p>
            <a:pPr marL="0" lvl="0" indent="0" algn="ctr" eaLnBrk="1" hangingPunct="1">
              <a:spcBef>
                <a:spcPct val="0"/>
              </a:spcBef>
              <a:buClrTx/>
              <a:buFontTx/>
              <a:buNone/>
            </a:pPr>
            <a:endParaRPr lang="en-IN" altLang="en-US" b="1" dirty="0">
              <a:solidFill>
                <a:schemeClr val="tx1"/>
              </a:solidFill>
              <a:latin typeface="Arial" panose="020B0604020202020204" pitchFamily="34" charset="0"/>
            </a:endParaRPr>
          </a:p>
        </p:txBody>
      </p:sp>
      <p:sp>
        <p:nvSpPr>
          <p:cNvPr id="20485" name="TextBox 5"/>
          <p:cNvSpPr txBox="1"/>
          <p:nvPr/>
        </p:nvSpPr>
        <p:spPr>
          <a:xfrm>
            <a:off x="1600200" y="3276600"/>
            <a:ext cx="5905500" cy="706755"/>
          </a:xfrm>
          <a:prstGeom prst="rect">
            <a:avLst/>
          </a:prstGeom>
          <a:noFill/>
          <a:ln w="9525">
            <a:noFill/>
          </a:ln>
        </p:spPr>
        <p:txBody>
          <a:bodyPr>
            <a:sp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Under the Supervision</a:t>
            </a:r>
          </a:p>
          <a:p>
            <a:pPr marL="0" lvl="0" indent="0"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 Prof. </a:t>
            </a:r>
            <a:r>
              <a:rPr lang="en-US" altLang="en-IN" sz="2000" b="1" dirty="0">
                <a:solidFill>
                  <a:srgbClr val="003217"/>
                </a:solidFill>
                <a:latin typeface="Calibri" panose="020F0502020204030204" pitchFamily="34" charset="0"/>
                <a:cs typeface="Calibri" panose="020F0502020204030204" pitchFamily="34" charset="0"/>
              </a:rPr>
              <a:t>PRADEEP KUMAR K</a:t>
            </a:r>
            <a:endParaRPr lang="en-US" altLang="en-IN" sz="2000" b="1" dirty="0">
              <a:solidFill>
                <a:srgbClr val="003217"/>
              </a:solidFill>
              <a:latin typeface="Calibri" panose="020F0502020204030204" pitchFamily="34" charset="0"/>
              <a:ea typeface="Calibri" panose="020F0502020204030204" pitchFamily="34" charset="0"/>
              <a:cs typeface="Calibri" panose="020F0502020204030204" pitchFamily="34" charset="0"/>
            </a:endParaRPr>
          </a:p>
        </p:txBody>
      </p:sp>
      <p:pic>
        <p:nvPicPr>
          <p:cNvPr id="20486" name="Picture 2"/>
          <p:cNvPicPr>
            <a:picLocks noChangeAspect="1"/>
          </p:cNvPicPr>
          <p:nvPr/>
        </p:nvPicPr>
        <p:blipFill>
          <a:blip r:embed="rId3"/>
          <a:stretch>
            <a:fillRect/>
          </a:stretch>
        </p:blipFill>
        <p:spPr>
          <a:xfrm>
            <a:off x="0" y="17463"/>
            <a:ext cx="1284288" cy="1112837"/>
          </a:xfrm>
          <a:prstGeom prst="rect">
            <a:avLst/>
          </a:prstGeom>
          <a:noFill/>
          <a:ln w="9525">
            <a:noFill/>
          </a:ln>
        </p:spPr>
      </p:pic>
      <p:sp>
        <p:nvSpPr>
          <p:cNvPr id="20487" name="Rectangle 3"/>
          <p:cNvSpPr txBox="1"/>
          <p:nvPr/>
        </p:nvSpPr>
        <p:spPr>
          <a:xfrm>
            <a:off x="-76200" y="1130300"/>
            <a:ext cx="9220200" cy="920750"/>
          </a:xfrm>
          <a:prstGeom prst="rect">
            <a:avLst/>
          </a:prstGeom>
          <a:noFill/>
          <a:ln w="9525">
            <a:noFill/>
          </a:ln>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eaLnBrk="1" hangingPunct="1">
              <a:spcBef>
                <a:spcPct val="20000"/>
              </a:spcBef>
              <a:buSzPct val="65000"/>
              <a:buFont typeface="Wingdings" panose="05000000000000000000" pitchFamily="2" charset="2"/>
              <a:buNone/>
            </a:pPr>
            <a:r>
              <a:rPr lang="en-US" altLang="en-US" sz="2800" b="1" dirty="0">
                <a:solidFill>
                  <a:srgbClr val="0D0D47"/>
                </a:solidFill>
                <a:latin typeface="Calibri" panose="020F0502020204030204" pitchFamily="34" charset="0"/>
                <a:cs typeface="Calibri" panose="020F0502020204030204" pitchFamily="34" charset="0"/>
              </a:rPr>
              <a:t>Department of </a:t>
            </a:r>
            <a:r>
              <a:rPr lang="en-IN" altLang="en-US" sz="2800" b="1" dirty="0">
                <a:solidFill>
                  <a:srgbClr val="0D0D47"/>
                </a:solidFill>
                <a:latin typeface="Calibri" panose="020F0502020204030204" pitchFamily="34" charset="0"/>
                <a:cs typeface="Calibri" panose="020F0502020204030204" pitchFamily="34" charset="0"/>
              </a:rPr>
              <a:t>CSE</a:t>
            </a:r>
          </a:p>
          <a:p>
            <a:pPr marL="0" lvl="0" indent="0" algn="ctr" eaLnBrk="1" hangingPunct="1">
              <a:spcBef>
                <a:spcPct val="20000"/>
              </a:spcBef>
              <a:buSzPct val="65000"/>
              <a:buFont typeface="Wingdings" panose="05000000000000000000" pitchFamily="2" charset="2"/>
              <a:buNone/>
            </a:pPr>
            <a:r>
              <a:rPr lang="en-IN" altLang="en-US" sz="2800" b="1" dirty="0">
                <a:solidFill>
                  <a:srgbClr val="0D0D47"/>
                </a:solidFill>
                <a:latin typeface="Calibri" panose="020F0502020204030204" pitchFamily="34" charset="0"/>
                <a:cs typeface="Calibri" panose="020F0502020204030204" pitchFamily="34" charset="0"/>
              </a:rPr>
              <a:t>(ARTIFICIAL INTELLIGENCE AND MACHINE LEARNING)</a:t>
            </a:r>
            <a:endParaRPr lang="en-US" altLang="en-US" sz="2800" b="1" dirty="0">
              <a:solidFill>
                <a:srgbClr val="0D0D47"/>
              </a:solidFill>
              <a:latin typeface="Calibri" panose="020F050202020403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64364" y="57578"/>
            <a:ext cx="7430472" cy="668062"/>
          </a:xfrm>
        </p:spPr>
        <p:txBody>
          <a:bodyPr vert="horz" wrap="square" lIns="91440" tIns="45720" rIns="91440" bIns="45720" anchor="t" anchorCtr="0"/>
          <a:lstStyle/>
          <a:p>
            <a:pPr>
              <a:buNone/>
            </a:pPr>
            <a:r>
              <a:rPr lang="en-GB" altLang="x-none" dirty="0"/>
              <a:t>Working of the flow Diagram</a:t>
            </a:r>
            <a:endParaRPr lang="en-IN" altLang="x-none" dirty="0"/>
          </a:p>
        </p:txBody>
      </p:sp>
      <p:sp>
        <p:nvSpPr>
          <p:cNvPr id="32771" name="Content Placeholder 2"/>
          <p:cNvSpPr>
            <a:spLocks noGrp="1"/>
          </p:cNvSpPr>
          <p:nvPr>
            <p:ph idx="1"/>
          </p:nvPr>
        </p:nvSpPr>
        <p:spPr>
          <a:xfrm>
            <a:off x="663378" y="725840"/>
            <a:ext cx="7746420" cy="3782356"/>
          </a:xfrm>
        </p:spPr>
        <p:txBody>
          <a:bodyPr vert="horz" wrap="square" lIns="91440" tIns="45720" rIns="91440" bIns="45720" anchor="t" anchorCtr="0"/>
          <a:lstStyle/>
          <a:p>
            <a:pPr>
              <a:buAutoNum type="arabicPeriod"/>
            </a:pPr>
            <a:r>
              <a:rPr lang="en-IN" dirty="0">
                <a:ea typeface="+mn-lt"/>
                <a:cs typeface="+mn-lt"/>
              </a:rPr>
              <a:t>                       </a:t>
            </a:r>
            <a:endParaRPr lang="en-IN" altLang="x-none"/>
          </a:p>
          <a:p>
            <a:pPr marL="0" indent="0">
              <a:buNone/>
            </a:pPr>
            <a:r>
              <a:rPr lang="en-IN" dirty="0">
                <a:ea typeface="+mn-lt"/>
                <a:cs typeface="+mn-lt"/>
              </a:rPr>
              <a:t>                                                      </a:t>
            </a:r>
            <a:endParaRPr lang="en-IN" dirty="0"/>
          </a:p>
        </p:txBody>
      </p:sp>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988F11BD-4F81-4FA4-8342-868219F0EA6E}" type="datetime1">
              <a:rPr kumimoji="0" lang="en-US" sz="900" b="0" i="0" u="none" strike="noStrike" kern="1200" cap="none" spc="0" normalizeH="0" baseline="0" noProof="0" smtClean="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1" name="Picture 10" descr="A diagram of a program&#10;&#10;Description automatically generated">
            <a:extLst>
              <a:ext uri="{FF2B5EF4-FFF2-40B4-BE49-F238E27FC236}">
                <a16:creationId xmlns:a16="http://schemas.microsoft.com/office/drawing/2014/main" id="{96A52558-A77C-3B61-745A-E6506E57CB8D}"/>
              </a:ext>
            </a:extLst>
          </p:cNvPr>
          <p:cNvPicPr>
            <a:picLocks noChangeAspect="1"/>
          </p:cNvPicPr>
          <p:nvPr/>
        </p:nvPicPr>
        <p:blipFill>
          <a:blip r:embed="rId2"/>
          <a:stretch>
            <a:fillRect/>
          </a:stretch>
        </p:blipFill>
        <p:spPr>
          <a:xfrm>
            <a:off x="158308" y="700238"/>
            <a:ext cx="8976493" cy="61607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676400" y="228600"/>
            <a:ext cx="6589713" cy="1092200"/>
          </a:xfrm>
        </p:spPr>
        <p:txBody>
          <a:bodyPr vert="horz" wrap="square" lIns="91440" tIns="45720" rIns="91440" bIns="45720" anchor="t" anchorCtr="0"/>
          <a:lstStyle/>
          <a:p>
            <a:pPr eaLnBrk="1" hangingPunct="1"/>
            <a:r>
              <a:rPr lang="en-GB" altLang="en-US" dirty="0">
                <a:latin typeface="Calibri" panose="020F0502020204030204" pitchFamily="34" charset="0"/>
                <a:cs typeface="Calibri" panose="020F0502020204030204" pitchFamily="34" charset="0"/>
              </a:rPr>
              <a:t>I</a:t>
            </a:r>
            <a:r>
              <a:rPr lang="en-GB" altLang="en-US" b="1" dirty="0">
                <a:latin typeface="Calibri" panose="020F0502020204030204" pitchFamily="34" charset="0"/>
                <a:cs typeface="Calibri" panose="020F0502020204030204" pitchFamily="34" charset="0"/>
              </a:rPr>
              <a:t>mplementation/Demonstration</a:t>
            </a:r>
            <a:endParaRPr lang="en-IN" altLang="en-US" b="1" dirty="0">
              <a:latin typeface="Calibri" panose="020F0502020204030204" pitchFamily="34" charset="0"/>
              <a:ea typeface="Calibri" panose="020F0502020204030204" pitchFamily="34" charset="0"/>
            </a:endParaRPr>
          </a:p>
        </p:txBody>
      </p:sp>
      <p:sp>
        <p:nvSpPr>
          <p:cNvPr id="33795" name="Content Placeholder 2"/>
          <p:cNvSpPr>
            <a:spLocks noGrp="1"/>
          </p:cNvSpPr>
          <p:nvPr>
            <p:ph idx="1"/>
          </p:nvPr>
        </p:nvSpPr>
        <p:spPr>
          <a:xfrm>
            <a:off x="1676400" y="1752600"/>
            <a:ext cx="6591300" cy="3778250"/>
          </a:xfrm>
        </p:spPr>
        <p:txBody>
          <a:bodyPr vert="horz" wrap="square" lIns="91440" tIns="45720" rIns="91440" bIns="45720" anchor="t" anchorCtr="0"/>
          <a:lstStyle/>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ea typeface="Calibri" panose="020F0502020204030204" pitchFamily="34" charset="0"/>
            </a:endParaRPr>
          </a:p>
        </p:txBody>
      </p:sp>
      <p:sp>
        <p:nvSpPr>
          <p:cNvPr id="4" name="Date Placeholder 3"/>
          <p:cNvSpPr txBox="1">
            <a:spLocks noGrp="1"/>
          </p:cNvSpPr>
          <p:nvPr>
            <p:ph type="dt" sz="half" idx="2"/>
          </p:nvPr>
        </p:nvSpPr>
        <p:spPr>
          <a:xfrm>
            <a:off x="8266113" y="6099175"/>
            <a:ext cx="801688" cy="369888"/>
          </a:xfrm>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1E6FCB25-B060-414D-BB15-BA3E0797E73D}"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Dept</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of CSE.(AI&amp;ML), SOE-Dayananda </a:t>
            </a: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Sagar</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University</a:t>
            </a:r>
          </a:p>
        </p:txBody>
      </p:sp>
      <p:pic>
        <p:nvPicPr>
          <p:cNvPr id="3" name="Picture 2" descr="A circuit board with wires&#10;&#10;Description automatically generated">
            <a:extLst>
              <a:ext uri="{FF2B5EF4-FFF2-40B4-BE49-F238E27FC236}">
                <a16:creationId xmlns:a16="http://schemas.microsoft.com/office/drawing/2014/main" id="{4D5CD423-0DDA-0B88-C155-58428B589B8C}"/>
              </a:ext>
            </a:extLst>
          </p:cNvPr>
          <p:cNvPicPr>
            <a:picLocks noChangeAspect="1"/>
          </p:cNvPicPr>
          <p:nvPr/>
        </p:nvPicPr>
        <p:blipFill>
          <a:blip r:embed="rId2"/>
          <a:stretch>
            <a:fillRect/>
          </a:stretch>
        </p:blipFill>
        <p:spPr>
          <a:xfrm>
            <a:off x="196880" y="970872"/>
            <a:ext cx="8947120" cy="58897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371600" y="381000"/>
            <a:ext cx="6589713" cy="979488"/>
          </a:xfrm>
        </p:spPr>
        <p:txBody>
          <a:bodyPr vert="horz" wrap="square" lIns="91440" tIns="45720" rIns="91440" bIns="45720" anchor="t" anchorCtr="0"/>
          <a:lstStyle/>
          <a:p>
            <a:pPr eaLnBrk="1" hangingPunct="1"/>
            <a:r>
              <a:rPr lang="en-IN" altLang="en-US" b="1" dirty="0">
                <a:latin typeface="Calibri"/>
                <a:cs typeface="Calibri"/>
              </a:rPr>
              <a:t>References</a:t>
            </a:r>
            <a:br>
              <a:rPr lang="en-IN" altLang="en-US" b="1" dirty="0">
                <a:latin typeface="Calibri" panose="020F0502020204030204" pitchFamily="34" charset="0"/>
                <a:cs typeface="Calibri" panose="020F0502020204030204" pitchFamily="34" charset="0"/>
              </a:rPr>
            </a:br>
            <a:endParaRPr lang="en-US" altLang="en-US" sz="1800">
              <a:solidFill>
                <a:srgbClr val="FF0000"/>
              </a:solidFill>
              <a:latin typeface="Times New Roman"/>
              <a:ea typeface="SimSun"/>
              <a:cs typeface="Times New Roman"/>
            </a:endParaRPr>
          </a:p>
        </p:txBody>
      </p:sp>
      <p:sp>
        <p:nvSpPr>
          <p:cNvPr id="32771" name="Content Placeholder 2"/>
          <p:cNvSpPr>
            <a:spLocks noGrp="1" noChangeArrowheads="1"/>
          </p:cNvSpPr>
          <p:nvPr>
            <p:ph idx="1"/>
          </p:nvPr>
        </p:nvSpPr>
        <p:spPr>
          <a:xfrm>
            <a:off x="1676400" y="1752600"/>
            <a:ext cx="6591300" cy="3778250"/>
          </a:xfrm>
        </p:spPr>
        <p:txBody>
          <a:bodyPr vert="horz" wrap="square" lIns="91440" tIns="45720" rIns="91440" bIns="45720" numCol="1" anchor="t" anchorCtr="0" compatLnSpc="1"/>
          <a:lstStyle/>
          <a:p>
            <a:pPr marL="0" marR="0" lvl="0" indent="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None/>
              <a:defRPr/>
            </a:pPr>
            <a:endPar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endParaRP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endPar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endParaRPr>
          </a:p>
        </p:txBody>
      </p:sp>
      <p:sp>
        <p:nvSpPr>
          <p:cNvPr id="4" name="Date Placeholder 3"/>
          <p:cNvSpPr txBox="1">
            <a:spLocks noGrp="1"/>
          </p:cNvSpPr>
          <p:nvPr>
            <p:ph type="dt" sz="half" idx="2"/>
          </p:nvPr>
        </p:nvSpPr>
        <p:spPr>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1E6FCB25-B060-414D-BB15-BA3E0797E73D}"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Dept</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of CSE(AI&amp;ML)., SOE-Dayananda </a:t>
            </a: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Sagar</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University</a:t>
            </a:r>
          </a:p>
        </p:txBody>
      </p:sp>
      <p:sp>
        <p:nvSpPr>
          <p:cNvPr id="34822" name="Content Placeholder 5"/>
          <p:cNvSpPr txBox="1"/>
          <p:nvPr/>
        </p:nvSpPr>
        <p:spPr>
          <a:xfrm>
            <a:off x="550863" y="2057400"/>
            <a:ext cx="8229600" cy="3001963"/>
          </a:xfrm>
          <a:prstGeom prst="rect">
            <a:avLst/>
          </a:prstGeom>
          <a:noFill/>
          <a:ln w="9525">
            <a:noFill/>
          </a:ln>
        </p:spPr>
        <p:txBody>
          <a:bodyPr lIns="91440" tIns="45720" rIns="91440" bIns="45720" anchor="t"/>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342900" lvl="0" indent="-342900" algn="just"/>
            <a:r>
              <a:rPr lang="en-US" altLang="en-US" sz="1600" dirty="0">
                <a:latin typeface="Times New Roman" panose="02020603050405020304" pitchFamily="18" charset="0"/>
                <a:ea typeface="SimSun" panose="02010600030101010101" pitchFamily="2" charset="-122"/>
              </a:rPr>
              <a:t>[1] C. Hanieh , A. </a:t>
            </a:r>
            <a:r>
              <a:rPr lang="en-US" altLang="en-US" sz="1600" dirty="0">
                <a:solidFill>
                  <a:srgbClr val="0563C1"/>
                </a:solidFill>
                <a:latin typeface="Times New Roman" panose="02020603050405020304" pitchFamily="18" charset="0"/>
                <a:ea typeface="SimSun" panose="02010600030101010101" pitchFamily="2" charset="-122"/>
                <a:hlinkClick r:id="rId2"/>
              </a:rPr>
              <a:t>Amaya </a:t>
            </a:r>
            <a:r>
              <a:rPr lang="en-US" altLang="en-US" sz="1600" dirty="0">
                <a:latin typeface="Times New Roman" panose="02020603050405020304" pitchFamily="18" charset="0"/>
                <a:ea typeface="SimSun" panose="02010600030101010101" pitchFamily="2" charset="-122"/>
              </a:rPr>
              <a:t>, G. </a:t>
            </a:r>
            <a:r>
              <a:rPr lang="en-US" altLang="en-US" sz="1600" dirty="0">
                <a:solidFill>
                  <a:srgbClr val="0563C1"/>
                </a:solidFill>
                <a:latin typeface="Times New Roman" panose="02020603050405020304" pitchFamily="18" charset="0"/>
                <a:ea typeface="SimSun" panose="02010600030101010101" pitchFamily="2" charset="-122"/>
                <a:hlinkClick r:id="rId3"/>
              </a:rPr>
              <a:t>Rafik </a:t>
            </a:r>
            <a:r>
              <a:rPr lang="en-US" altLang="en-US" sz="1600" dirty="0">
                <a:latin typeface="Times New Roman" panose="02020603050405020304" pitchFamily="18" charset="0"/>
                <a:ea typeface="SimSun" panose="02010600030101010101" pitchFamily="2" charset="-122"/>
              </a:rPr>
              <a:t>and K. </a:t>
            </a:r>
            <a:r>
              <a:rPr lang="en-US" altLang="en-US" sz="1600" dirty="0">
                <a:solidFill>
                  <a:srgbClr val="0563C1"/>
                </a:solidFill>
                <a:latin typeface="Times New Roman" panose="02020603050405020304" pitchFamily="18" charset="0"/>
                <a:ea typeface="SimSun" panose="02010600030101010101" pitchFamily="2" charset="-122"/>
                <a:hlinkClick r:id="rId4"/>
              </a:rPr>
              <a:t>Frank</a:t>
            </a:r>
            <a:r>
              <a:rPr lang="en-US" altLang="en-US" sz="1600" dirty="0">
                <a:latin typeface="Times New Roman" panose="02020603050405020304" pitchFamily="18" charset="0"/>
                <a:ea typeface="SimSun" panose="02010600030101010101" pitchFamily="2" charset="-122"/>
              </a:rPr>
              <a:t>,” Feature extraction for the differentiation of dry and wet cough sounds”, 2011 IEEE International Symposium on Medical Measurements and Applications,  doi: </a:t>
            </a:r>
            <a:r>
              <a:rPr lang="en-US" altLang="en-US" sz="1600" dirty="0">
                <a:solidFill>
                  <a:srgbClr val="0563C1"/>
                </a:solidFill>
                <a:latin typeface="Times New Roman" panose="02020603050405020304" pitchFamily="18" charset="0"/>
                <a:ea typeface="SimSun" panose="02010600030101010101" pitchFamily="2" charset="-122"/>
                <a:hlinkClick r:id="rId5"/>
              </a:rPr>
              <a:t>10.1109/MeMeA.2011.5966670</a:t>
            </a:r>
            <a:r>
              <a:rPr lang="en-US" altLang="en-US" sz="1600" dirty="0">
                <a:solidFill>
                  <a:srgbClr val="0563C1"/>
                </a:solidFill>
                <a:latin typeface="Times New Roman" panose="02020603050405020304" pitchFamily="18" charset="0"/>
                <a:ea typeface="SimSun" panose="02010600030101010101" pitchFamily="2" charset="-122"/>
              </a:rPr>
              <a:t>.</a:t>
            </a:r>
          </a:p>
          <a:p>
            <a:pPr marL="342900" lvl="0" indent="-342900" algn="just"/>
            <a:r>
              <a:rPr lang="en-US" altLang="en-US" sz="1600" dirty="0">
                <a:solidFill>
                  <a:srgbClr val="0563C1"/>
                </a:solidFill>
                <a:latin typeface="Times New Roman" panose="02020603050405020304" pitchFamily="18" charset="0"/>
                <a:ea typeface="SimSun" panose="02010600030101010101" pitchFamily="2" charset="-122"/>
              </a:rPr>
              <a:t>[2]</a:t>
            </a:r>
            <a:r>
              <a:rPr lang="en-US" altLang="en-US" sz="1600" dirty="0">
                <a:latin typeface="Times New Roman" panose="02020603050405020304" pitchFamily="18" charset="0"/>
                <a:ea typeface="SimSun" panose="02010600030101010101" pitchFamily="2" charset="-122"/>
              </a:rPr>
              <a:t> S. Matos, S.S. Birring, I.D. Pavord and </a:t>
            </a:r>
            <a:r>
              <a:rPr lang="en-US" altLang="en-US" sz="1600" dirty="0">
                <a:solidFill>
                  <a:srgbClr val="0563C1"/>
                </a:solidFill>
                <a:latin typeface="Times New Roman" panose="02020603050405020304" pitchFamily="18" charset="0"/>
                <a:ea typeface="SimSun" panose="02010600030101010101" pitchFamily="2" charset="-122"/>
                <a:hlinkClick r:id="rId6"/>
              </a:rPr>
              <a:t>H. Evans</a:t>
            </a:r>
            <a:r>
              <a:rPr lang="en-US" altLang="en-US" sz="1600" dirty="0">
                <a:latin typeface="Times New Roman" panose="02020603050405020304" pitchFamily="18" charset="0"/>
                <a:ea typeface="SimSun" panose="02010600030101010101" pitchFamily="2" charset="-122"/>
              </a:rPr>
              <a:t>, Detection of cough signals in continuous audio recordings using hidden Markov models, 2006 </a:t>
            </a:r>
            <a:r>
              <a:rPr lang="en-US" altLang="en-US" sz="1600" dirty="0">
                <a:solidFill>
                  <a:srgbClr val="0563C1"/>
                </a:solidFill>
                <a:latin typeface="Times New Roman" panose="02020603050405020304" pitchFamily="18" charset="0"/>
                <a:ea typeface="SimSun" panose="02010600030101010101" pitchFamily="2" charset="-122"/>
                <a:hlinkClick r:id="rId7"/>
              </a:rPr>
              <a:t>IEEE Transactions on Biomedical Engineering</a:t>
            </a:r>
            <a:r>
              <a:rPr lang="en-US" altLang="en-US" sz="1600" dirty="0">
                <a:latin typeface="Times New Roman" panose="02020603050405020304" pitchFamily="18" charset="0"/>
                <a:ea typeface="SimSun" panose="02010600030101010101" pitchFamily="2" charset="-122"/>
              </a:rPr>
              <a:t>,  doi: 10.1109/TBME.2006.873548, vol. 53, pp. 1078 to 1083.</a:t>
            </a:r>
          </a:p>
          <a:p>
            <a:pPr marL="342900" lvl="0" indent="-342900" algn="just"/>
            <a:r>
              <a:rPr lang="en-US" sz="1600" dirty="0">
                <a:solidFill>
                  <a:srgbClr val="0563C1"/>
                </a:solidFill>
                <a:ea typeface="+mn-lt"/>
                <a:cs typeface="+mn-lt"/>
              </a:rPr>
              <a:t>https://www.arduino.cc</a:t>
            </a:r>
          </a:p>
          <a:p>
            <a:pPr marL="342900" lvl="0" indent="-342900" algn="just"/>
            <a:r>
              <a:rPr lang="en-US" altLang="en-US" sz="1600" dirty="0">
                <a:solidFill>
                  <a:srgbClr val="0563C1"/>
                </a:solidFill>
                <a:latin typeface="Times New Roman" panose="02020603050405020304" pitchFamily="18" charset="0"/>
                <a:ea typeface="SimSun" panose="02010600030101010101" pitchFamily="2" charset="-122"/>
              </a:rPr>
              <a:t>[5]</a:t>
            </a:r>
            <a:r>
              <a:rPr lang="en-US" altLang="en-US" sz="1600" dirty="0">
                <a:latin typeface="Times New Roman" panose="02020603050405020304" pitchFamily="18" charset="0"/>
                <a:ea typeface="SimSun" panose="02010600030101010101" pitchFamily="2" charset="-122"/>
              </a:rPr>
              <a:t> K. Keegan, A.R. Udantha, S. Vinayak and T. Rina, Wavelet Augmented Cough Analysis for Rapid Childhood Pneumonia Diagnosis, 2014 IEEE Transactions on Biomedical Engineering, doi: </a:t>
            </a:r>
            <a:r>
              <a:rPr lang="en-US" altLang="en-US" sz="1600" dirty="0">
                <a:solidFill>
                  <a:srgbClr val="0563C1"/>
                </a:solidFill>
                <a:latin typeface="Times New Roman" panose="02020603050405020304" pitchFamily="18" charset="0"/>
                <a:ea typeface="SimSun" panose="02010600030101010101" pitchFamily="2" charset="-122"/>
                <a:hlinkClick r:id="rId8"/>
              </a:rPr>
              <a:t>10.1109/TBME.2014.2381214</a:t>
            </a:r>
            <a:r>
              <a:rPr lang="en-US" altLang="en-US" sz="1600" dirty="0">
                <a:latin typeface="Times New Roman" panose="02020603050405020304" pitchFamily="18" charset="0"/>
                <a:ea typeface="SimSun" panose="02010600030101010101" pitchFamily="2" charset="-122"/>
              </a:rPr>
              <a:t>, vol. 62, pp. 1185 to 1194.</a:t>
            </a:r>
            <a:endParaRPr lang="en-US" altLang="en-US" sz="1600" dirty="0">
              <a:solidFill>
                <a:srgbClr val="0563C1"/>
              </a:solidFill>
              <a:latin typeface="Times New Roman" panose="02020603050405020304" pitchFamily="18" charset="0"/>
              <a:ea typeface="SimSun" panose="02010600030101010101" pitchFamily="2" charset="-122"/>
            </a:endParaRPr>
          </a:p>
          <a:p>
            <a:pPr marL="342900" lvl="0" indent="-342900"/>
            <a:endParaRPr lang="en-US"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76400" y="573088"/>
            <a:ext cx="6589713" cy="747712"/>
          </a:xfrm>
        </p:spPr>
        <p:txBody>
          <a:bodyPr vert="horz" wrap="square" lIns="91440" tIns="45720" rIns="91440" bIns="45720" anchor="t" anchorCtr="0"/>
          <a:lstStyle/>
          <a:p>
            <a:pPr eaLnBrk="1" hangingPunct="1"/>
            <a:r>
              <a:rPr lang="en-IN" altLang="en-US" b="1" dirty="0">
                <a:latin typeface="Calibri" panose="020F0502020204030204" pitchFamily="34" charset="0"/>
                <a:cs typeface="Calibri" panose="020F0502020204030204" pitchFamily="34" charset="0"/>
              </a:rPr>
              <a:t>Overview</a:t>
            </a:r>
            <a:endParaRPr lang="en-IN" altLang="en-US" b="1" dirty="0">
              <a:latin typeface="Calibri" panose="020F0502020204030204" pitchFamily="34" charset="0"/>
              <a:ea typeface="Calibri" panose="020F0502020204030204" pitchFamily="34" charset="0"/>
            </a:endParaRPr>
          </a:p>
        </p:txBody>
      </p:sp>
      <p:sp>
        <p:nvSpPr>
          <p:cNvPr id="22531" name="Content Placeholder 2"/>
          <p:cNvSpPr>
            <a:spLocks noGrp="1" noChangeArrowheads="1"/>
          </p:cNvSpPr>
          <p:nvPr>
            <p:ph idx="1"/>
          </p:nvPr>
        </p:nvSpPr>
        <p:spPr>
          <a:xfrm>
            <a:off x="1676400" y="1752600"/>
            <a:ext cx="6591300" cy="3778250"/>
          </a:xfrm>
        </p:spPr>
        <p:txBody>
          <a:bodyPr vert="horz" wrap="square" lIns="91440" tIns="45720" rIns="91440" bIns="45720" numCol="1" anchor="t" anchorCtr="0" compatLnSpc="1"/>
          <a:lstStyle/>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r>
              <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Abstract</a:t>
            </a: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r>
              <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Problem Statement</a:t>
            </a: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r>
              <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Introduction</a:t>
            </a: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r>
              <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Social/Environmental Impact</a:t>
            </a: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r>
              <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State of the Art work(Literature Review)</a:t>
            </a: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r>
              <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Design</a:t>
            </a: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r>
              <a:rPr kumimoji="0" lang="en-GB"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Partial Implementation</a:t>
            </a:r>
            <a:endPar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endParaRP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r>
              <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References</a:t>
            </a: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endPar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endParaRPr>
          </a:p>
          <a:p>
            <a:pPr marL="0" marR="0" lvl="0" indent="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None/>
              <a:defRPr/>
            </a:pPr>
            <a:endPar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endParaRPr>
          </a:p>
          <a:p>
            <a:pPr marL="0" marR="0" lvl="0" indent="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None/>
              <a:defRPr/>
            </a:pPr>
            <a:endPar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endParaRPr>
          </a:p>
          <a:p>
            <a:pPr marL="342900" marR="0" lvl="0" indent="-342900" algn="l"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Char char=""/>
              <a:defRPr/>
            </a:pPr>
            <a:endPar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endParaRPr>
          </a:p>
        </p:txBody>
      </p:sp>
      <p:sp>
        <p:nvSpPr>
          <p:cNvPr id="4" name="Date Placeholder 3"/>
          <p:cNvSpPr txBox="1">
            <a:spLocks noGrp="1"/>
          </p:cNvSpPr>
          <p:nvPr>
            <p:ph type="dt" sz="half" idx="2"/>
          </p:nvPr>
        </p:nvSpPr>
        <p:spPr>
          <a:xfrm>
            <a:off x="7772400" y="6135688"/>
            <a:ext cx="1066800" cy="369888"/>
          </a:xfrm>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1E6FCB25-B060-414D-BB15-BA3E0797E73D}"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Dept</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of CSE(AI&amp;ML)., SOE-Dayananda </a:t>
            </a: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Sagar</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Calibri" panose="020F0502020204030204" pitchFamily="34" charset="0"/>
                <a:cs typeface="Calibri" panose="020F0502020204030204" pitchFamily="34" charset="0"/>
                <a:sym typeface="+mn-ea"/>
              </a:rPr>
              <a:t>Abstract</a:t>
            </a:r>
            <a:endParaRPr lang="en-US"/>
          </a:p>
        </p:txBody>
      </p:sp>
      <p:sp>
        <p:nvSpPr>
          <p:cNvPr id="3" name="Content Placeholder 2"/>
          <p:cNvSpPr>
            <a:spLocks noGrp="1"/>
          </p:cNvSpPr>
          <p:nvPr>
            <p:ph idx="1"/>
          </p:nvPr>
        </p:nvSpPr>
        <p:spPr>
          <a:xfrm>
            <a:off x="770022" y="1698275"/>
            <a:ext cx="8123153" cy="4936918"/>
          </a:xfrm>
        </p:spPr>
        <p:txBody>
          <a:bodyPr lIns="91440" tIns="45720" rIns="91440" bIns="45720" anchor="t"/>
          <a:lstStyle/>
          <a:p>
            <a:r>
              <a:rPr lang="en-US" dirty="0">
                <a:solidFill>
                  <a:schemeClr val="tx1"/>
                </a:solidFill>
                <a:latin typeface="Calibri"/>
                <a:cs typeface="Calibri"/>
              </a:rPr>
              <a:t>The next-generation toy car.</a:t>
            </a:r>
          </a:p>
          <a:p>
            <a:r>
              <a:rPr lang="en-US" dirty="0">
                <a:solidFill>
                  <a:schemeClr val="tx1"/>
                </a:solidFill>
                <a:latin typeface="Calibri"/>
                <a:cs typeface="Calibri"/>
              </a:rPr>
              <a:t>Bluetooth control, obstacle detection.</a:t>
            </a:r>
          </a:p>
          <a:p>
            <a:r>
              <a:rPr lang="en-US" dirty="0">
                <a:solidFill>
                  <a:schemeClr val="tx1"/>
                </a:solidFill>
                <a:latin typeface="Calibri"/>
                <a:cs typeface="Calibri"/>
              </a:rPr>
              <a:t>Line following capability using IR sensors.</a:t>
            </a:r>
          </a:p>
          <a:p>
            <a:r>
              <a:rPr lang="en-US" dirty="0">
                <a:solidFill>
                  <a:schemeClr val="tx1"/>
                </a:solidFill>
                <a:latin typeface="Calibri"/>
                <a:cs typeface="Calibri"/>
              </a:rPr>
              <a:t>Applications like motion detection and gas sensing.(plans)</a:t>
            </a:r>
          </a:p>
          <a:p>
            <a:r>
              <a:rPr lang="en-US" dirty="0">
                <a:solidFill>
                  <a:schemeClr val="tx1"/>
                </a:solidFill>
                <a:latin typeface="Calibri"/>
                <a:cs typeface="Calibri"/>
              </a:rPr>
              <a:t>It is also a reliable security companion.</a:t>
            </a:r>
          </a:p>
          <a:p>
            <a:r>
              <a:rPr lang="en-US" dirty="0">
                <a:solidFill>
                  <a:schemeClr val="tx1"/>
                </a:solidFill>
                <a:latin typeface="Calibri"/>
                <a:cs typeface="Calibri"/>
              </a:rPr>
              <a:t>Detect potentially hazardous gas levels, sends the  notification for the owner.</a:t>
            </a:r>
          </a:p>
          <a:p>
            <a:r>
              <a:rPr lang="en-US" dirty="0">
                <a:solidFill>
                  <a:schemeClr val="tx1"/>
                </a:solidFill>
                <a:latin typeface="Calibri"/>
                <a:cs typeface="Calibri"/>
              </a:rPr>
              <a:t>Using ARDUINO UNO, IR &amp; gas sensors , piezo buzzer(approach)</a:t>
            </a:r>
          </a:p>
          <a:p>
            <a:r>
              <a:rPr lang="en-US" dirty="0">
                <a:solidFill>
                  <a:schemeClr val="tx1"/>
                </a:solidFill>
                <a:latin typeface="Calibri"/>
                <a:cs typeface="Calibri"/>
              </a:rPr>
              <a:t>Endless possibilities for play, exploration, and peace of mind.</a:t>
            </a:r>
          </a:p>
          <a:p>
            <a:r>
              <a:rPr lang="en-US" dirty="0">
                <a:solidFill>
                  <a:schemeClr val="tx1"/>
                </a:solidFill>
                <a:latin typeface="Calibri"/>
                <a:cs typeface="Times New Roman"/>
              </a:rPr>
              <a:t>By integrating these tools effectively, you can create a seamless user experience with remote control capabilities and proactive notification alerts, enhancing the functionality and usability of the ORC while ensuring safety and convenience for the owner.</a:t>
            </a:r>
            <a:endParaRPr lang="en-US" dirty="0">
              <a:solidFill>
                <a:schemeClr val="tx1"/>
              </a:solidFill>
              <a:latin typeface="Calibri"/>
              <a:cs typeface="Calibri"/>
            </a:endParaRPr>
          </a:p>
        </p:txBody>
      </p:sp>
      <p:sp>
        <p:nvSpPr>
          <p:cNvPr id="4" name="Date Placeholder 3"/>
          <p:cNvSpPr>
            <a:spLocks noGrp="1"/>
          </p:cNvSpPr>
          <p:nvPr>
            <p:ph type="dt" sz="half" idx="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88F11BD-4F81-4FA4-8342-868219F0EA6E}"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16:creationId xmlns:a16="http://schemas.microsoft.com/office/drawing/2014/main" id="{0B88DE92-CC11-28CD-FB09-BE653F02E311}"/>
              </a:ext>
            </a:extLst>
          </p:cNvPr>
          <p:cNvSpPr txBox="1">
            <a:spLocks noGrp="1"/>
          </p:cNvSpPr>
          <p:nvPr>
            <p:ph type="ftr" sz="quarter" idx="3"/>
          </p:nvPr>
        </p:nvSpPr>
        <p:spPr>
          <a:xfrm>
            <a:off x="1837592" y="6487381"/>
            <a:ext cx="5716588" cy="365125"/>
          </a:xfrm>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Dept</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of CSE(AI&amp;ML)., SOE-Dayananda </a:t>
            </a: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Sagar</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University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noProof="0" dirty="0">
                <a:ln>
                  <a:noFill/>
                </a:ln>
                <a:solidFill>
                  <a:schemeClr val="accent2">
                    <a:lumMod val="75000"/>
                  </a:schemeClr>
                </a:solidFill>
                <a:effectLst/>
                <a:uLnTx/>
                <a:uFillTx/>
                <a:latin typeface="Calibri" panose="020F0502020204030204" pitchFamily="34" charset="0"/>
                <a:cs typeface="Calibri" panose="020F0502020204030204" pitchFamily="34" charset="0"/>
                <a:sym typeface="+mn-ea"/>
              </a:rPr>
              <a:t>Problem Statement</a:t>
            </a:r>
            <a:br>
              <a:rPr lang="en-IN" b="1" noProof="0" dirty="0">
                <a:ln>
                  <a:noFill/>
                </a:ln>
                <a:solidFill>
                  <a:schemeClr val="accent2">
                    <a:lumMod val="75000"/>
                  </a:schemeClr>
                </a:solidFill>
                <a:effectLst/>
                <a:uLnTx/>
                <a:uFillTx/>
                <a:latin typeface="Calibri" panose="020F0502020204030204" pitchFamily="34" charset="0"/>
                <a:cs typeface="Calibri" panose="020F0502020204030204" pitchFamily="34" charset="0"/>
                <a:sym typeface="+mn-ea"/>
              </a:rPr>
            </a:br>
            <a:endParaRPr lang="en-US"/>
          </a:p>
        </p:txBody>
      </p:sp>
      <p:sp>
        <p:nvSpPr>
          <p:cNvPr id="3" name="Content Placeholder 2"/>
          <p:cNvSpPr>
            <a:spLocks noGrp="1"/>
          </p:cNvSpPr>
          <p:nvPr>
            <p:ph idx="1"/>
          </p:nvPr>
        </p:nvSpPr>
        <p:spPr>
          <a:xfrm>
            <a:off x="1523950" y="1600200"/>
            <a:ext cx="6591985" cy="3777622"/>
          </a:xfrm>
        </p:spPr>
        <p:txBody>
          <a:bodyPr lIns="91440" tIns="45720" rIns="91440" bIns="45720" anchor="t"/>
          <a:lstStyle/>
          <a:p>
            <a:r>
              <a:rPr lang="en-US" altLang="en-US" b="1" dirty="0">
                <a:latin typeface="Calibri"/>
                <a:cs typeface="Calibri"/>
                <a:sym typeface="+mn-ea"/>
              </a:rPr>
              <a:t>Problem: "</a:t>
            </a:r>
            <a:r>
              <a:rPr lang="en-US" dirty="0">
                <a:latin typeface="Calibri"/>
                <a:ea typeface="+mn-lt"/>
                <a:cs typeface="+mn-lt"/>
                <a:sym typeface="+mn-ea"/>
              </a:rPr>
              <a:t>Despite the widespread popularity of toy cars, traditional models lack the ability to adapt to dynamic environments, respond to potential hazards, and provide users with meaningful feedback and control mechanisms. This presents a significant challenge for ensuring the safety, enjoyment, and utility of ORC in various contexts, including playtime at home, educational settings, and outdoor exploration."</a:t>
            </a:r>
            <a:endParaRPr lang="en-US" dirty="0">
              <a:latin typeface="Calibri"/>
              <a:ea typeface="+mn-lt"/>
              <a:cs typeface="+mn-lt"/>
            </a:endParaRPr>
          </a:p>
          <a:p>
            <a:r>
              <a:rPr lang="en-US" altLang="en-US" b="1" dirty="0">
                <a:latin typeface="Calibri"/>
                <a:cs typeface="Calibri"/>
                <a:sym typeface="+mn-ea"/>
              </a:rPr>
              <a:t>Solution</a:t>
            </a:r>
            <a:r>
              <a:rPr lang="en-IN" altLang="en-US" b="1" dirty="0">
                <a:latin typeface="Calibri"/>
                <a:cs typeface="Calibri"/>
                <a:sym typeface="+mn-ea"/>
              </a:rPr>
              <a:t>: </a:t>
            </a:r>
            <a:r>
              <a:rPr lang="en-IN" altLang="en-US" dirty="0">
                <a:latin typeface="Calibri"/>
                <a:ea typeface="+mn-lt"/>
                <a:cs typeface="Calibri"/>
                <a:sym typeface="+mn-ea"/>
              </a:rPr>
              <a:t>"B</a:t>
            </a:r>
            <a:r>
              <a:rPr lang="en-IN" dirty="0">
                <a:latin typeface="Calibri"/>
                <a:ea typeface="+mn-lt"/>
                <a:cs typeface="+mn-lt"/>
                <a:sym typeface="+mn-ea"/>
              </a:rPr>
              <a:t>y developing an ORC equipped with advanced sensing capabilities, intelligent control mechanisms, and proactive notification systems. By integrating technologies such as Arduino microcontrollers, Bluetooth communication, motion sensors, gas detectors, and cloud-based notification services, the ORC can offer enhanced safety, control, and interactivity for users."</a:t>
            </a:r>
            <a:endParaRPr lang="en-IN" altLang="en-US" dirty="0">
              <a:latin typeface="Calibri"/>
              <a:ea typeface="+mn-lt"/>
              <a:cs typeface="+mn-lt"/>
            </a:endParaRPr>
          </a:p>
        </p:txBody>
      </p:sp>
      <p:sp>
        <p:nvSpPr>
          <p:cNvPr id="4" name="Date Placeholder 3"/>
          <p:cNvSpPr>
            <a:spLocks noGrp="1"/>
          </p:cNvSpPr>
          <p:nvPr>
            <p:ph type="dt" sz="half" idx="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88F11BD-4F81-4FA4-8342-868219F0EA6E}"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16:creationId xmlns:a16="http://schemas.microsoft.com/office/drawing/2014/main" id="{77939336-1962-B3C8-F5DD-24DC3F147D81}"/>
              </a:ext>
            </a:extLst>
          </p:cNvPr>
          <p:cNvSpPr txBox="1">
            <a:spLocks noGrp="1"/>
          </p:cNvSpPr>
          <p:nvPr>
            <p:ph type="ftr" sz="quarter" idx="3"/>
          </p:nvPr>
        </p:nvSpPr>
        <p:spPr>
          <a:xfrm>
            <a:off x="1837592" y="6487381"/>
            <a:ext cx="5716588" cy="365125"/>
          </a:xfrm>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Dept</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of CSE(AI&amp;ML)., SOE-Dayananda </a:t>
            </a: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Sagar</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676400" y="573088"/>
            <a:ext cx="6589713" cy="747712"/>
          </a:xfrm>
        </p:spPr>
        <p:txBody>
          <a:bodyPr vert="horz" wrap="square" lIns="91440" tIns="45720" rIns="91440" bIns="45720" anchor="t" anchorCtr="0"/>
          <a:lstStyle/>
          <a:p>
            <a:pPr eaLnBrk="1" hangingPunct="1"/>
            <a:r>
              <a:rPr lang="en-IN" altLang="en-US" b="1" dirty="0">
                <a:latin typeface="Calibri" panose="020F0502020204030204" pitchFamily="34" charset="0"/>
                <a:cs typeface="Calibri" panose="020F0502020204030204" pitchFamily="34" charset="0"/>
              </a:rPr>
              <a:t>Introduction</a:t>
            </a:r>
            <a:endParaRPr lang="en-IN" altLang="en-US" b="1" dirty="0">
              <a:latin typeface="Calibri" panose="020F0502020204030204" pitchFamily="34" charset="0"/>
              <a:ea typeface="Calibri" panose="020F0502020204030204" pitchFamily="34" charset="0"/>
            </a:endParaRPr>
          </a:p>
        </p:txBody>
      </p:sp>
      <p:sp>
        <p:nvSpPr>
          <p:cNvPr id="25603" name="Content Placeholder 2"/>
          <p:cNvSpPr>
            <a:spLocks noGrp="1"/>
          </p:cNvSpPr>
          <p:nvPr>
            <p:ph idx="1"/>
          </p:nvPr>
        </p:nvSpPr>
        <p:spPr>
          <a:xfrm>
            <a:off x="1383323" y="1318846"/>
            <a:ext cx="6731975" cy="5161572"/>
          </a:xfrm>
        </p:spPr>
        <p:txBody>
          <a:bodyPr vert="horz" wrap="square" lIns="91440" tIns="45720" rIns="91440" bIns="45720" anchor="t" anchorCtr="0"/>
          <a:lstStyle/>
          <a:p>
            <a:pPr>
              <a:buFont typeface="Wingdings 3"/>
            </a:pPr>
            <a:r>
              <a:rPr lang="en-IN" dirty="0">
                <a:latin typeface="Calibri"/>
                <a:ea typeface="+mn-lt"/>
                <a:cs typeface="+mn-lt"/>
              </a:rPr>
              <a:t> the project's status in India would depend on various factors, The pace of technological advancement, educational initiatives, government support for innovation and entrepreneurship, and the evolving interests and preferences of makers and enthusiasts.</a:t>
            </a:r>
            <a:r>
              <a:rPr lang="en-IN" dirty="0">
                <a:ea typeface="+mn-lt"/>
                <a:cs typeface="+mn-lt"/>
              </a:rPr>
              <a:t> </a:t>
            </a:r>
            <a:endParaRPr lang="en-US"/>
          </a:p>
          <a:p>
            <a:pPr>
              <a:buFont typeface="Wingdings 3"/>
            </a:pPr>
            <a:r>
              <a:rPr lang="en-IN" dirty="0">
                <a:latin typeface="Calibri"/>
                <a:ea typeface="Calibri" panose="020F0502020204030204" pitchFamily="34" charset="0"/>
                <a:cs typeface="Calibri"/>
              </a:rPr>
              <a:t>The scope of the project encompasses the design, development, and implementation of an Arduino-based ORC with various features aimed at providing an engaging and educational experience for children.</a:t>
            </a:r>
            <a:r>
              <a:rPr lang="en-IN" dirty="0">
                <a:latin typeface="Century Gothic"/>
                <a:ea typeface="Calibri" panose="020F0502020204030204" pitchFamily="34" charset="0"/>
                <a:cs typeface="Calibri"/>
              </a:rPr>
              <a:t> </a:t>
            </a:r>
            <a:endParaRPr lang="en-IN" dirty="0">
              <a:solidFill>
                <a:srgbClr val="000000"/>
              </a:solidFill>
              <a:latin typeface="Century Gothic"/>
              <a:ea typeface="Calibri" panose="020F0502020204030204" pitchFamily="34" charset="0"/>
              <a:cs typeface="Calibri"/>
            </a:endParaRPr>
          </a:p>
          <a:p>
            <a:pPr>
              <a:buFont typeface="Wingdings 3"/>
            </a:pPr>
            <a:r>
              <a:rPr lang="en-IN" dirty="0">
                <a:latin typeface="Calibri"/>
                <a:ea typeface="Calibri" panose="020F0502020204030204" pitchFamily="34" charset="0"/>
                <a:cs typeface="Calibri"/>
              </a:rPr>
              <a:t>Assumption: Availability of Components, Compatibility and Reliability of Components, Programming Skills, Access to Mobile Devices, </a:t>
            </a:r>
            <a:r>
              <a:rPr lang="en-IN">
                <a:latin typeface="Calibri"/>
                <a:ea typeface="Calibri" panose="020F0502020204030204" pitchFamily="34" charset="0"/>
                <a:cs typeface="Calibri"/>
              </a:rPr>
              <a:t>Wi-Fi</a:t>
            </a:r>
            <a:r>
              <a:rPr lang="en-IN" dirty="0">
                <a:latin typeface="Calibri"/>
                <a:ea typeface="Calibri" panose="020F0502020204030204" pitchFamily="34" charset="0"/>
                <a:cs typeface="Calibri"/>
              </a:rPr>
              <a:t> Network Availability, Safety Considerations, User Understanding of Notifications, Compliance with Regulations.</a:t>
            </a:r>
            <a:endParaRPr lang="en-IN" dirty="0">
              <a:solidFill>
                <a:srgbClr val="000000"/>
              </a:solidFill>
              <a:latin typeface="Calibri"/>
              <a:ea typeface="Calibri" panose="020F0502020204030204" pitchFamily="34" charset="0"/>
              <a:cs typeface="Calibri"/>
            </a:endParaRPr>
          </a:p>
          <a:p>
            <a:pPr>
              <a:buFont typeface="Wingdings 3"/>
            </a:pPr>
            <a:endParaRPr lang="en-IN" dirty="0">
              <a:latin typeface="Century Gothic"/>
              <a:ea typeface="Calibri" panose="020F0502020204030204" pitchFamily="34" charset="0"/>
              <a:cs typeface="Calibri"/>
            </a:endParaRPr>
          </a:p>
          <a:p>
            <a:pPr>
              <a:buFont typeface="Wingdings 3"/>
            </a:pPr>
            <a:endParaRPr lang="en-IN" dirty="0">
              <a:latin typeface="Century Gothic"/>
              <a:ea typeface="Calibri" panose="020F0502020204030204" pitchFamily="34" charset="0"/>
              <a:cs typeface="Calibri"/>
            </a:endParaRPr>
          </a:p>
          <a:p>
            <a:pPr>
              <a:buFont typeface="Wingdings 3"/>
            </a:pPr>
            <a:endParaRPr lang="en-IN" dirty="0">
              <a:latin typeface="Century Gothic"/>
              <a:ea typeface="Calibri" panose="020F0502020204030204" pitchFamily="34" charset="0"/>
              <a:cs typeface="Calibri"/>
            </a:endParaRPr>
          </a:p>
          <a:p>
            <a:pPr lvl="1"/>
            <a:endParaRPr lang="en-IN" dirty="0">
              <a:latin typeface="Century Gothic"/>
              <a:ea typeface="Calibri" panose="020F0502020204030204" pitchFamily="34" charset="0"/>
              <a:cs typeface="Calibri" panose="020F0502020204030204" pitchFamily="34" charset="0"/>
            </a:endParaRPr>
          </a:p>
          <a:p>
            <a:pPr>
              <a:buFont typeface="Wingdings 3"/>
            </a:pPr>
            <a:endParaRPr lang="en-IN" altLang="en-US" dirty="0">
              <a:latin typeface="Calibri" panose="020F0502020204030204" pitchFamily="34" charset="0"/>
              <a:ea typeface="Calibri" panose="020F0502020204030204" pitchFamily="34" charset="0"/>
              <a:cs typeface="Calibri" panose="020F0502020204030204" pitchFamily="34" charset="0"/>
            </a:endParaRPr>
          </a:p>
          <a:p>
            <a:pPr eaLnBrk="1" hangingPunct="1">
              <a:buFont typeface="Wingdings 3"/>
            </a:pPr>
            <a:endParaRPr lang="en-IN"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p:cNvSpPr txBox="1">
            <a:spLocks noGrp="1"/>
          </p:cNvSpPr>
          <p:nvPr>
            <p:ph type="dt" sz="half" idx="2"/>
          </p:nvPr>
        </p:nvSpPr>
        <p:spPr>
          <a:xfrm>
            <a:off x="7772400" y="6135688"/>
            <a:ext cx="1066800" cy="369888"/>
          </a:xfrm>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1E6FCB25-B060-414D-BB15-BA3E0797E73D}"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4"/>
          <p:cNvSpPr txBox="1">
            <a:spLocks noGrp="1"/>
          </p:cNvSpPr>
          <p:nvPr>
            <p:ph type="ftr" sz="quarter" idx="3"/>
          </p:nvPr>
        </p:nvSpPr>
        <p:spPr>
          <a:xfrm>
            <a:off x="1837592" y="6487381"/>
            <a:ext cx="5716588" cy="365125"/>
          </a:xfrm>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Dept</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of CSE(AI&amp;ML)., SOE-Dayananda </a:t>
            </a: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Sagar</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Calibri" panose="020F0502020204030204" pitchFamily="34" charset="0"/>
                <a:cs typeface="Calibri" panose="020F0502020204030204" pitchFamily="34" charset="0"/>
                <a:sym typeface="+mn-ea"/>
              </a:rPr>
              <a:t>Introduction</a:t>
            </a:r>
            <a:endParaRPr lang="en-IN" alt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lIns="91440" tIns="45720" rIns="91440" bIns="45720" anchor="t"/>
          <a:lstStyle/>
          <a:p>
            <a:r>
              <a:rPr lang="en-IN" dirty="0">
                <a:latin typeface="Calibri"/>
                <a:cs typeface="Calibri"/>
              </a:rPr>
              <a:t>Plan to do: Project Definition and Objectives,</a:t>
            </a:r>
            <a:endParaRPr lang="en-IN" dirty="0">
              <a:solidFill>
                <a:srgbClr val="000000"/>
              </a:solidFill>
              <a:latin typeface="Calibri"/>
              <a:cs typeface="Calibri"/>
            </a:endParaRPr>
          </a:p>
          <a:p>
            <a:pPr marL="0" indent="0">
              <a:buNone/>
            </a:pPr>
            <a:r>
              <a:rPr lang="en-IN" dirty="0">
                <a:latin typeface="Calibri"/>
                <a:cs typeface="Calibri"/>
              </a:rPr>
              <a:t> </a:t>
            </a:r>
            <a:r>
              <a:rPr lang="en-IN" dirty="0">
                <a:solidFill>
                  <a:schemeClr val="tx1">
                    <a:lumMod val="75000"/>
                    <a:lumOff val="25000"/>
                  </a:schemeClr>
                </a:solidFill>
                <a:latin typeface="Calibri"/>
                <a:cs typeface="Calibri"/>
              </a:rPr>
              <a:t>      Resource Identification, </a:t>
            </a:r>
          </a:p>
          <a:p>
            <a:pPr marL="0" indent="0">
              <a:buNone/>
            </a:pPr>
            <a:r>
              <a:rPr lang="en-IN" dirty="0">
                <a:solidFill>
                  <a:schemeClr val="tx1">
                    <a:lumMod val="75000"/>
                    <a:lumOff val="25000"/>
                  </a:schemeClr>
                </a:solidFill>
                <a:latin typeface="Calibri"/>
                <a:cs typeface="Calibri"/>
              </a:rPr>
              <a:t>      Team Formation, </a:t>
            </a:r>
          </a:p>
          <a:p>
            <a:pPr marL="0" indent="0">
              <a:buNone/>
            </a:pPr>
            <a:r>
              <a:rPr lang="en-IN" dirty="0">
                <a:solidFill>
                  <a:schemeClr val="tx1">
                    <a:lumMod val="75000"/>
                    <a:lumOff val="25000"/>
                  </a:schemeClr>
                </a:solidFill>
                <a:latin typeface="Calibri"/>
                <a:cs typeface="Calibri"/>
              </a:rPr>
              <a:t>      Project Planning, </a:t>
            </a:r>
          </a:p>
          <a:p>
            <a:pPr marL="0" indent="0">
              <a:buNone/>
            </a:pPr>
            <a:r>
              <a:rPr lang="en-IN" dirty="0">
                <a:solidFill>
                  <a:schemeClr val="tx1">
                    <a:lumMod val="75000"/>
                    <a:lumOff val="25000"/>
                  </a:schemeClr>
                </a:solidFill>
                <a:latin typeface="Calibri"/>
                <a:cs typeface="Calibri"/>
              </a:rPr>
              <a:t>      Software Development, </a:t>
            </a:r>
          </a:p>
          <a:p>
            <a:pPr marL="0" indent="0">
              <a:buNone/>
            </a:pPr>
            <a:r>
              <a:rPr lang="en-IN" dirty="0">
                <a:solidFill>
                  <a:schemeClr val="tx1">
                    <a:lumMod val="75000"/>
                    <a:lumOff val="25000"/>
                  </a:schemeClr>
                </a:solidFill>
                <a:latin typeface="Calibri"/>
                <a:cs typeface="Calibri"/>
              </a:rPr>
              <a:t>      Hardware Assembly, </a:t>
            </a:r>
          </a:p>
          <a:p>
            <a:pPr marL="0" indent="0">
              <a:buNone/>
            </a:pPr>
            <a:r>
              <a:rPr lang="en-IN" dirty="0">
                <a:solidFill>
                  <a:schemeClr val="tx1">
                    <a:lumMod val="75000"/>
                    <a:lumOff val="25000"/>
                  </a:schemeClr>
                </a:solidFill>
                <a:latin typeface="Calibri"/>
                <a:cs typeface="Calibri"/>
              </a:rPr>
              <a:t>      Feature Implementation, </a:t>
            </a:r>
          </a:p>
          <a:p>
            <a:pPr marL="0" indent="0">
              <a:buNone/>
            </a:pPr>
            <a:r>
              <a:rPr lang="en-IN" dirty="0">
                <a:solidFill>
                  <a:schemeClr val="tx1">
                    <a:lumMod val="75000"/>
                    <a:lumOff val="25000"/>
                  </a:schemeClr>
                </a:solidFill>
                <a:latin typeface="Calibri"/>
                <a:cs typeface="Calibri"/>
              </a:rPr>
              <a:t>      Testing and Debugging,</a:t>
            </a:r>
          </a:p>
          <a:p>
            <a:pPr marL="0" indent="0">
              <a:buNone/>
            </a:pPr>
            <a:r>
              <a:rPr lang="en-IN" dirty="0">
                <a:solidFill>
                  <a:schemeClr val="tx1">
                    <a:lumMod val="75000"/>
                    <a:lumOff val="25000"/>
                  </a:schemeClr>
                </a:solidFill>
                <a:latin typeface="Calibri"/>
                <a:cs typeface="Calibri"/>
              </a:rPr>
              <a:t>          Documentation, </a:t>
            </a:r>
          </a:p>
          <a:p>
            <a:pPr marL="0" indent="0">
              <a:buNone/>
            </a:pPr>
            <a:r>
              <a:rPr lang="en-IN" dirty="0">
                <a:solidFill>
                  <a:schemeClr val="tx1">
                    <a:lumMod val="75000"/>
                    <a:lumOff val="25000"/>
                  </a:schemeClr>
                </a:solidFill>
                <a:latin typeface="Calibri"/>
                <a:cs typeface="Calibri"/>
              </a:rPr>
              <a:t>      Deployment and Evaluation.</a:t>
            </a:r>
          </a:p>
          <a:p>
            <a:pPr marL="0" indent="0">
              <a:buNone/>
            </a:pPr>
            <a:endParaRPr lang="en-US" altLang="en-IN" dirty="0">
              <a:latin typeface="Calibri" panose="020F0502020204030204" pitchFamily="34" charset="0"/>
              <a:cs typeface="Calibri" panose="020F0502020204030204" pitchFamily="34" charset="0"/>
            </a:endParaRPr>
          </a:p>
          <a:p>
            <a:pPr marL="0" indent="0">
              <a:buNone/>
            </a:pPr>
            <a:endParaRPr lang="en-US" altLang="en-IN" dirty="0">
              <a:latin typeface="Calibri" panose="020F0502020204030204" pitchFamily="34" charset="0"/>
              <a:cs typeface="Calibri" panose="020F0502020204030204" pitchFamily="34" charset="0"/>
            </a:endParaRPr>
          </a:p>
          <a:p>
            <a:endParaRPr lang="en-US" altLang="en-IN"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88F11BD-4F81-4FA4-8342-868219F0EA6E}"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a:extLst>
              <a:ext uri="{FF2B5EF4-FFF2-40B4-BE49-F238E27FC236}">
                <a16:creationId xmlns:a16="http://schemas.microsoft.com/office/drawing/2014/main" id="{A4E61917-4459-61F0-07EE-6C2C3939E3D8}"/>
              </a:ext>
            </a:extLst>
          </p:cNvPr>
          <p:cNvSpPr txBox="1">
            <a:spLocks noGrp="1"/>
          </p:cNvSpPr>
          <p:nvPr>
            <p:ph type="ftr" sz="quarter" idx="3"/>
          </p:nvPr>
        </p:nvSpPr>
        <p:spPr>
          <a:xfrm>
            <a:off x="1837592" y="6487381"/>
            <a:ext cx="5716588" cy="365125"/>
          </a:xfrm>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Dept</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of CSE(AI&amp;ML)., SOE-Dayananda </a:t>
            </a: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Sagar</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Calibri" panose="020F0502020204030204" pitchFamily="34" charset="0"/>
                <a:cs typeface="Calibri" panose="020F0502020204030204" pitchFamily="34" charset="0"/>
                <a:sym typeface="+mn-ea"/>
              </a:rPr>
              <a:t>Social/Environmental Impact</a:t>
            </a:r>
            <a:br>
              <a:rPr lang="en-IN" altLang="en-US" b="1" dirty="0">
                <a:latin typeface="Calibri" panose="020F0502020204030204" pitchFamily="34" charset="0"/>
                <a:cs typeface="Calibri" panose="020F0502020204030204" pitchFamily="34" charset="0"/>
                <a:sym typeface="+mn-ea"/>
              </a:rPr>
            </a:br>
            <a:endParaRPr lang="en-US"/>
          </a:p>
        </p:txBody>
      </p:sp>
      <p:sp>
        <p:nvSpPr>
          <p:cNvPr id="3" name="Content Placeholder 2"/>
          <p:cNvSpPr>
            <a:spLocks noGrp="1"/>
          </p:cNvSpPr>
          <p:nvPr>
            <p:ph sz="half" idx="1"/>
          </p:nvPr>
        </p:nvSpPr>
        <p:spPr>
          <a:xfrm>
            <a:off x="1447800" y="1524000"/>
            <a:ext cx="6977380" cy="3767455"/>
          </a:xfrm>
        </p:spPr>
        <p:txBody>
          <a:bodyPr lIns="91440" tIns="45720" rIns="91440" bIns="45720" anchor="t">
            <a:normAutofit/>
          </a:bodyPr>
          <a:lstStyle/>
          <a:p>
            <a:r>
              <a:rPr lang="en-US" dirty="0">
                <a:solidFill>
                  <a:srgbClr val="0D0D0D"/>
                </a:solidFill>
                <a:latin typeface="Calibri"/>
                <a:ea typeface="+mn-lt"/>
                <a:cs typeface="+mn-lt"/>
              </a:rPr>
              <a:t>the social and environmental impacts of the Arduino-based ORC project extend beyond the realm of technology, encompassing education, creativity, inclusivity, sustainability, Promotion of Sustainable Practices, Skill Development, Parent-Child Bonding, and environmental awareness. </a:t>
            </a:r>
            <a:endParaRPr lang="en-US">
              <a:latin typeface="Calibri"/>
              <a:cs typeface="Arial"/>
            </a:endParaRPr>
          </a:p>
          <a:p>
            <a:r>
              <a:rPr lang="en-US" dirty="0">
                <a:solidFill>
                  <a:srgbClr val="0D0D0D"/>
                </a:solidFill>
                <a:latin typeface="Calibri"/>
                <a:cs typeface="Arial"/>
              </a:rPr>
              <a:t>By addressing these aspects holistically, the project has the potential to make a positive difference in the lives of children and communities </a:t>
            </a:r>
          </a:p>
        </p:txBody>
      </p:sp>
      <p:sp>
        <p:nvSpPr>
          <p:cNvPr id="4" name="Date Placeholder 3"/>
          <p:cNvSpPr>
            <a:spLocks noGrp="1"/>
          </p:cNvSpPr>
          <p:nvPr>
            <p:ph type="dt" sz="half"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88F11BD-4F81-4FA4-8342-868219F0EA6E}"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00" name="Content Placeholder 99"/>
          <p:cNvPicPr>
            <a:picLocks noGrp="1" noChangeAspect="1"/>
          </p:cNvPicPr>
          <p:nvPr>
            <p:ph sz="half" idx="2"/>
          </p:nvPr>
        </p:nvPicPr>
        <p:blipFill>
          <a:blip r:embed="rId2"/>
          <a:stretch>
            <a:fillRect/>
          </a:stretch>
        </p:blipFill>
        <p:spPr>
          <a:xfrm>
            <a:off x="5003800" y="3810000"/>
            <a:ext cx="3763010" cy="2822575"/>
          </a:xfrm>
          <a:prstGeom prst="rect">
            <a:avLst/>
          </a:prstGeom>
          <a:noFill/>
          <a:ln w="9525">
            <a:noFill/>
          </a:ln>
        </p:spPr>
      </p:pic>
      <p:sp>
        <p:nvSpPr>
          <p:cNvPr id="6" name="Footer Placeholder 4">
            <a:extLst>
              <a:ext uri="{FF2B5EF4-FFF2-40B4-BE49-F238E27FC236}">
                <a16:creationId xmlns:a16="http://schemas.microsoft.com/office/drawing/2014/main" id="{AA479C14-B585-8F1B-7643-5C2F1DEFEEA3}"/>
              </a:ext>
            </a:extLst>
          </p:cNvPr>
          <p:cNvSpPr txBox="1">
            <a:spLocks noGrp="1"/>
          </p:cNvSpPr>
          <p:nvPr>
            <p:ph type="ftr" sz="quarter" idx="3"/>
          </p:nvPr>
        </p:nvSpPr>
        <p:spPr>
          <a:xfrm>
            <a:off x="1837592" y="6487381"/>
            <a:ext cx="5716588" cy="365125"/>
          </a:xfrm>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Dept</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of CSE(AI&amp;ML)., SOE-Dayananda </a:t>
            </a:r>
            <a:r>
              <a:rPr kumimoji="0" lang="en-US" altLang="en-US" sz="900" b="0" i="0" u="none" strike="noStrike" kern="1200" cap="none" spc="0" normalizeH="0" baseline="0" noProof="0" dirty="0" err="1">
                <a:ln>
                  <a:noFill/>
                </a:ln>
                <a:solidFill>
                  <a:schemeClr val="tx1">
                    <a:tint val="75000"/>
                  </a:schemeClr>
                </a:solidFill>
                <a:effectLst/>
                <a:uLnTx/>
                <a:uFillTx/>
                <a:latin typeface="+mn-lt"/>
                <a:ea typeface="+mn-ea"/>
                <a:cs typeface="+mn-cs"/>
              </a:rPr>
              <a:t>Sagar</a:t>
            </a: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 University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676400" y="573088"/>
            <a:ext cx="6589713" cy="747712"/>
          </a:xfrm>
        </p:spPr>
        <p:txBody>
          <a:bodyPr vert="horz" wrap="square" lIns="91440" tIns="45720" rIns="91440" bIns="45720" anchor="t" anchorCtr="0"/>
          <a:lstStyle/>
          <a:p>
            <a:pPr eaLnBrk="1" hangingPunct="1"/>
            <a:r>
              <a:rPr lang="en-US" altLang="en-US" b="1" dirty="0">
                <a:latin typeface="Calibri" panose="020F0502020204030204" pitchFamily="34" charset="0"/>
                <a:cs typeface="Calibri" panose="020F0502020204030204" pitchFamily="34" charset="0"/>
              </a:rPr>
              <a:t>State of the Art-work</a:t>
            </a:r>
            <a:br>
              <a:rPr lang="en-US" altLang="en-US" b="1" dirty="0">
                <a:latin typeface="Calibri" panose="020F0502020204030204" pitchFamily="34" charset="0"/>
                <a:cs typeface="Calibri" panose="020F0502020204030204" pitchFamily="34" charset="0"/>
              </a:rPr>
            </a:br>
            <a:endParaRPr lang="en-IN" altLang="en-US" b="1" dirty="0">
              <a:latin typeface="Calibri" panose="020F0502020204030204" pitchFamily="34" charset="0"/>
              <a:ea typeface="Calibri" panose="020F0502020204030204" pitchFamily="34" charset="0"/>
            </a:endParaRPr>
          </a:p>
        </p:txBody>
      </p:sp>
      <p:sp>
        <p:nvSpPr>
          <p:cNvPr id="27651" name="Content Placeholder 2"/>
          <p:cNvSpPr>
            <a:spLocks noGrp="1"/>
          </p:cNvSpPr>
          <p:nvPr>
            <p:ph idx="1"/>
          </p:nvPr>
        </p:nvSpPr>
        <p:spPr>
          <a:xfrm>
            <a:off x="1676400" y="1066800"/>
            <a:ext cx="6591300" cy="1219200"/>
          </a:xfrm>
        </p:spPr>
        <p:txBody>
          <a:bodyPr vert="horz" wrap="square" lIns="91440" tIns="45720" rIns="91440" bIns="45720" anchor="t" anchorCtr="0"/>
          <a:lstStyle/>
          <a:p>
            <a:pPr marL="0" indent="0" eaLnBrk="1" hangingPunct="1">
              <a:buNone/>
            </a:pPr>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ea typeface="Calibri" panose="020F0502020204030204" pitchFamily="34" charset="0"/>
            </a:endParaRPr>
          </a:p>
        </p:txBody>
      </p:sp>
      <p:sp>
        <p:nvSpPr>
          <p:cNvPr id="4" name="Date Placeholder 3"/>
          <p:cNvSpPr txBox="1">
            <a:spLocks noGrp="1"/>
          </p:cNvSpPr>
          <p:nvPr>
            <p:ph type="dt" sz="half" idx="2"/>
          </p:nvPr>
        </p:nvSpPr>
        <p:spPr>
          <a:xfrm>
            <a:off x="7772400" y="6135688"/>
            <a:ext cx="1066800" cy="369888"/>
          </a:xfrm>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1E6FCB25-B060-414D-BB15-BA3E0797E73D}"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rPr>
              <a:t>Dept of CSE.(AI&amp;ML), SOE-Dayananda Sagar University</a:t>
            </a:r>
          </a:p>
        </p:txBody>
      </p:sp>
      <p:graphicFrame>
        <p:nvGraphicFramePr>
          <p:cNvPr id="2" name="Table 2"/>
          <p:cNvGraphicFramePr>
            <a:graphicFrameLocks noGrp="1"/>
          </p:cNvGraphicFramePr>
          <p:nvPr/>
        </p:nvGraphicFramePr>
        <p:xfrm>
          <a:off x="762000" y="1447800"/>
          <a:ext cx="7868920" cy="5153658"/>
        </p:xfrm>
        <a:graphic>
          <a:graphicData uri="http://schemas.openxmlformats.org/drawingml/2006/table">
            <a:tbl>
              <a:tblPr firstRow="1" bandRow="1">
                <a:tableStyleId>{F5AB1C69-6EDB-4FF4-983F-18BD219EF322}</a:tableStyleId>
              </a:tblPr>
              <a:tblGrid>
                <a:gridCol w="1615440">
                  <a:extLst>
                    <a:ext uri="{9D8B030D-6E8A-4147-A177-3AD203B41FA5}">
                      <a16:colId xmlns:a16="http://schemas.microsoft.com/office/drawing/2014/main" val="20000"/>
                    </a:ext>
                  </a:extLst>
                </a:gridCol>
                <a:gridCol w="1615440">
                  <a:extLst>
                    <a:ext uri="{9D8B030D-6E8A-4147-A177-3AD203B41FA5}">
                      <a16:colId xmlns:a16="http://schemas.microsoft.com/office/drawing/2014/main" val="20001"/>
                    </a:ext>
                  </a:extLst>
                </a:gridCol>
                <a:gridCol w="1615440">
                  <a:extLst>
                    <a:ext uri="{9D8B030D-6E8A-4147-A177-3AD203B41FA5}">
                      <a16:colId xmlns:a16="http://schemas.microsoft.com/office/drawing/2014/main" val="20002"/>
                    </a:ext>
                  </a:extLst>
                </a:gridCol>
                <a:gridCol w="3022600">
                  <a:extLst>
                    <a:ext uri="{9D8B030D-6E8A-4147-A177-3AD203B41FA5}">
                      <a16:colId xmlns:a16="http://schemas.microsoft.com/office/drawing/2014/main" val="20003"/>
                    </a:ext>
                  </a:extLst>
                </a:gridCol>
              </a:tblGrid>
              <a:tr h="1188720">
                <a:tc>
                  <a:txBody>
                    <a:bodyPr/>
                    <a:lstStyle/>
                    <a:p>
                      <a:r>
                        <a:rPr lang="en-IN" sz="1800" dirty="0"/>
                        <a:t>Paper Title and Author Name</a:t>
                      </a:r>
                    </a:p>
                  </a:txBody>
                  <a:tcPr marT="45719" marB="45719"/>
                </a:tc>
                <a:tc>
                  <a:txBody>
                    <a:bodyPr/>
                    <a:lstStyle/>
                    <a:p>
                      <a:r>
                        <a:rPr lang="en-IN" sz="1800" dirty="0"/>
                        <a:t>Conference /Journal</a:t>
                      </a:r>
                      <a:r>
                        <a:rPr lang="en-IN" sz="1800" baseline="0" dirty="0"/>
                        <a:t> </a:t>
                      </a:r>
                      <a:r>
                        <a:rPr lang="en-IN" sz="1800" dirty="0"/>
                        <a:t>Name and year</a:t>
                      </a:r>
                    </a:p>
                  </a:txBody>
                  <a:tcPr marT="45719" marB="45719"/>
                </a:tc>
                <a:tc>
                  <a:txBody>
                    <a:bodyPr/>
                    <a:lstStyle/>
                    <a:p>
                      <a:r>
                        <a:rPr lang="en-IN" sz="1800" dirty="0"/>
                        <a:t>Technology used</a:t>
                      </a:r>
                    </a:p>
                  </a:txBody>
                  <a:tcPr marT="45719" marB="45719"/>
                </a:tc>
                <a:tc>
                  <a:txBody>
                    <a:bodyPr/>
                    <a:lstStyle/>
                    <a:p>
                      <a:r>
                        <a:rPr lang="en-IN" sz="1800" dirty="0"/>
                        <a:t>What you infer</a:t>
                      </a:r>
                    </a:p>
                  </a:txBody>
                  <a:tcPr marT="45719" marB="45719"/>
                </a:tc>
                <a:extLst>
                  <a:ext uri="{0D108BD9-81ED-4DB2-BD59-A6C34878D82A}">
                    <a16:rowId xmlns:a16="http://schemas.microsoft.com/office/drawing/2014/main" val="10000"/>
                  </a:ext>
                </a:extLst>
              </a:tr>
              <a:tr h="1188720">
                <a:tc>
                  <a:txBody>
                    <a:bodyPr/>
                    <a:lstStyle/>
                    <a:p>
                      <a:pPr>
                        <a:buNone/>
                      </a:pPr>
                      <a:r>
                        <a:rPr lang="en-IN" sz="1000" dirty="0"/>
                        <a:t>Design of Intelligent Car Based on Arduino Development Board</a:t>
                      </a:r>
                    </a:p>
                  </a:txBody>
                  <a:tcPr marT="45719" marB="45719"/>
                </a:tc>
                <a:tc>
                  <a:txBody>
                    <a:bodyPr/>
                    <a:lstStyle/>
                    <a:p>
                      <a:pPr>
                        <a:buNone/>
                      </a:pPr>
                      <a:r>
                        <a:rPr lang="en-IN" sz="1000" dirty="0"/>
                        <a:t>2015 3rd International Conference on Machinery, Materials and Information Technology Applications, 220-223, 2015</a:t>
                      </a:r>
                    </a:p>
                  </a:txBody>
                  <a:tcPr marT="45719" marB="45719"/>
                </a:tc>
                <a:tc>
                  <a:txBody>
                    <a:bodyPr/>
                    <a:lstStyle/>
                    <a:p>
                      <a:pPr>
                        <a:buNone/>
                      </a:pPr>
                      <a:r>
                        <a:rPr lang="en-IN" sz="1000" dirty="0"/>
                        <a:t>Arduino</a:t>
                      </a:r>
                    </a:p>
                  </a:txBody>
                  <a:tcPr marT="45719" marB="45719"/>
                </a:tc>
                <a:tc>
                  <a:txBody>
                    <a:bodyPr/>
                    <a:lstStyle/>
                    <a:p>
                      <a:pPr>
                        <a:buNone/>
                      </a:pPr>
                      <a:r>
                        <a:rPr lang="en-IN" sz="1000" dirty="0"/>
                        <a:t>Arduino board and how its’s used</a:t>
                      </a:r>
                    </a:p>
                  </a:txBody>
                  <a:tcPr marT="45719" marB="45719"/>
                </a:tc>
                <a:extLst>
                  <a:ext uri="{0D108BD9-81ED-4DB2-BD59-A6C34878D82A}">
                    <a16:rowId xmlns:a16="http://schemas.microsoft.com/office/drawing/2014/main" val="10001"/>
                  </a:ext>
                </a:extLst>
              </a:tr>
              <a:tr h="1160780">
                <a:tc>
                  <a:txBody>
                    <a:bodyPr/>
                    <a:lstStyle/>
                    <a:p>
                      <a:r>
                        <a:rPr lang="en-US" altLang="en-IN" sz="1000"/>
                        <a:t>Comparative analysis of arduino microcontroller in robotic car by C Rajan, B Meghala, A Nandhini, C Rasi Priya</a:t>
                      </a:r>
                    </a:p>
                    <a:p>
                      <a:endParaRPr lang="en-US" altLang="en-IN" sz="1000"/>
                    </a:p>
                  </a:txBody>
                  <a:tcPr marT="45719" marB="45719"/>
                </a:tc>
                <a:tc>
                  <a:txBody>
                    <a:bodyPr/>
                    <a:lstStyle/>
                    <a:p>
                      <a:r>
                        <a:rPr lang="en-US" altLang="en-IN" sz="1000"/>
                        <a:t>International journal of mechanical, aerospace, industrial and mecahtronics engineering</a:t>
                      </a:r>
                    </a:p>
                  </a:txBody>
                  <a:tcPr marT="45719" marB="45719"/>
                </a:tc>
                <a:tc>
                  <a:txBody>
                    <a:bodyPr/>
                    <a:lstStyle/>
                    <a:p>
                      <a:r>
                        <a:rPr lang="en-US" altLang="en-IN" sz="1000"/>
                        <a:t>DTMF Dual Tone Multiple Frequency,</a:t>
                      </a:r>
                    </a:p>
                    <a:p>
                      <a:r>
                        <a:rPr lang="en-US" altLang="en-IN" sz="1000"/>
                        <a:t>Mobile application, Arduino  </a:t>
                      </a:r>
                    </a:p>
                  </a:txBody>
                  <a:tcPr marT="45719" marB="45719"/>
                </a:tc>
                <a:tc>
                  <a:txBody>
                    <a:bodyPr/>
                    <a:lstStyle/>
                    <a:p>
                      <a:r>
                        <a:rPr lang="en-US" altLang="en-IN" sz="1000">
                          <a:sym typeface="+mn-ea"/>
                        </a:rPr>
                        <a:t>Mobile application, Arduino</a:t>
                      </a:r>
                      <a:r>
                        <a:rPr lang="en-IN" altLang="en-US" sz="1000">
                          <a:sym typeface="+mn-ea"/>
                        </a:rPr>
                        <a:t>,different types of sensors</a:t>
                      </a:r>
                      <a:endParaRPr lang="en-IN" altLang="en-US" sz="1000" dirty="0">
                        <a:sym typeface="+mn-ea"/>
                      </a:endParaRPr>
                    </a:p>
                  </a:txBody>
                  <a:tcPr marT="45719" marB="45719"/>
                </a:tc>
                <a:extLst>
                  <a:ext uri="{0D108BD9-81ED-4DB2-BD59-A6C34878D82A}">
                    <a16:rowId xmlns:a16="http://schemas.microsoft.com/office/drawing/2014/main" val="10002"/>
                  </a:ext>
                </a:extLst>
              </a:tr>
              <a:tr h="640080">
                <a:tc>
                  <a:txBody>
                    <a:bodyPr/>
                    <a:lstStyle/>
                    <a:p>
                      <a:r>
                        <a:rPr lang="en-IN" sz="1000"/>
                        <a:t>Remote and autonomous controlled robotic car based on arduino with real time obstacle detection and avoidance by Esra Yılmaz, Sibel Tarıyan Özyer</a:t>
                      </a:r>
                    </a:p>
                    <a:p>
                      <a:endParaRPr lang="en-IN" sz="1000"/>
                    </a:p>
                  </a:txBody>
                  <a:tcPr marT="45719" marB="45719"/>
                </a:tc>
                <a:tc>
                  <a:txBody>
                    <a:bodyPr/>
                    <a:lstStyle/>
                    <a:p>
                      <a:r>
                        <a:rPr lang="en-IN" sz="1000"/>
                        <a:t>Universal Journal of Engineering Science, Vol. 7, No. 1, pp. 1-7.	</a:t>
                      </a:r>
                    </a:p>
                  </a:txBody>
                  <a:tcPr marT="45719" marB="45719"/>
                </a:tc>
                <a:tc>
                  <a:txBody>
                    <a:bodyPr/>
                    <a:lstStyle/>
                    <a:p>
                      <a:r>
                        <a:rPr lang="en-IN" sz="1000"/>
                        <a:t>Bluetooth module, PIR sensor, ultrasonic sensor, and buzzers</a:t>
                      </a:r>
                    </a:p>
                  </a:txBody>
                  <a:tcPr marT="45719" marB="45719"/>
                </a:tc>
                <a:tc>
                  <a:txBody>
                    <a:bodyPr/>
                    <a:lstStyle/>
                    <a:p>
                      <a:r>
                        <a:rPr lang="en-IN" sz="1000" dirty="0"/>
                        <a:t>Bluetooth module, IR sensor and buzzers</a:t>
                      </a:r>
                    </a:p>
                  </a:txBody>
                  <a:tcPr marT="45719" marB="45719"/>
                </a:tc>
                <a:extLst>
                  <a:ext uri="{0D108BD9-81ED-4DB2-BD59-A6C34878D82A}">
                    <a16:rowId xmlns:a16="http://schemas.microsoft.com/office/drawing/2014/main" val="10003"/>
                  </a:ext>
                </a:extLst>
              </a:tr>
            </a:tbl>
          </a:graphicData>
        </a:graphic>
      </p:graphicFrame>
      <p:sp>
        <p:nvSpPr>
          <p:cNvPr id="6" name="Footer Placeholder 4">
            <a:extLst>
              <a:ext uri="{FF2B5EF4-FFF2-40B4-BE49-F238E27FC236}">
                <a16:creationId xmlns:a16="http://schemas.microsoft.com/office/drawing/2014/main" id="{81F18ABD-4987-6E20-EB1F-F32980AC0166}"/>
              </a:ext>
            </a:extLst>
          </p:cNvPr>
          <p:cNvSpPr txBox="1">
            <a:spLocks/>
          </p:cNvSpPr>
          <p:nvPr/>
        </p:nvSpPr>
        <p:spPr>
          <a:xfrm>
            <a:off x="1837592" y="6487381"/>
            <a:ext cx="5716588" cy="365125"/>
          </a:xfrm>
          <a:prstGeom prst="rect">
            <a:avLst/>
          </a:prstGeom>
          <a:noFill/>
        </p:spPr>
        <p:txBody>
          <a:bodyPr vert="horz"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900" b="0" i="0" u="none" kern="1200" baseline="0">
                <a:solidFill>
                  <a:schemeClr val="tx1">
                    <a:tint val="75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9p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01959" y="3921"/>
            <a:ext cx="6589713" cy="747712"/>
          </a:xfrm>
        </p:spPr>
        <p:txBody>
          <a:bodyPr vert="horz" wrap="square" lIns="91440" tIns="45720" rIns="91440" bIns="45720" anchor="t" anchorCtr="0"/>
          <a:lstStyle/>
          <a:p>
            <a:pPr algn="ctr" eaLnBrk="1" hangingPunct="1"/>
            <a:r>
              <a:rPr lang="en-IN" altLang="en-US" b="1" dirty="0">
                <a:latin typeface="Calibri" panose="020F0502020204030204" pitchFamily="34" charset="0"/>
                <a:cs typeface="Calibri" panose="020F0502020204030204" pitchFamily="34" charset="0"/>
              </a:rPr>
              <a:t>Design</a:t>
            </a:r>
            <a:endParaRPr lang="en-IN" altLang="en-US" b="1" dirty="0">
              <a:latin typeface="Calibri" panose="020F0502020204030204" pitchFamily="34" charset="0"/>
              <a:ea typeface="Calibri" panose="020F0502020204030204" pitchFamily="34" charset="0"/>
            </a:endParaRPr>
          </a:p>
        </p:txBody>
      </p:sp>
      <p:sp>
        <p:nvSpPr>
          <p:cNvPr id="4" name="Date Placeholder 3"/>
          <p:cNvSpPr txBox="1">
            <a:spLocks noGrp="1"/>
          </p:cNvSpPr>
          <p:nvPr>
            <p:ph type="dt" sz="half" idx="2"/>
          </p:nvPr>
        </p:nvSpPr>
        <p:spPr>
          <a:xfrm>
            <a:off x="7772400" y="6135688"/>
            <a:ext cx="1066800" cy="369888"/>
          </a:xfrm>
          <a:noFill/>
        </p:spPr>
        <p:txBody>
          <a:bodyPr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1E6FCB25-B060-414D-BB15-BA3E0797E73D}" type="datetime1">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t>4/16/2024</a:t>
            </a:fld>
            <a:endParaRPr kumimoji="0" lang="en-US"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altLang="en-US" sz="9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a:extLst>
              <a:ext uri="{FF2B5EF4-FFF2-40B4-BE49-F238E27FC236}">
                <a16:creationId xmlns:a16="http://schemas.microsoft.com/office/drawing/2014/main" id="{D20370B4-CD80-B4D8-4A4C-B5F641A35F70}"/>
              </a:ext>
            </a:extLst>
          </p:cNvPr>
          <p:cNvPicPr>
            <a:picLocks noChangeAspect="1"/>
          </p:cNvPicPr>
          <p:nvPr/>
        </p:nvPicPr>
        <p:blipFill>
          <a:blip r:embed="rId2"/>
          <a:stretch>
            <a:fillRect/>
          </a:stretch>
        </p:blipFill>
        <p:spPr>
          <a:xfrm>
            <a:off x="185943" y="921044"/>
            <a:ext cx="8956987" cy="5932898"/>
          </a:xfrm>
          <a:prstGeom prst="rect">
            <a:avLst/>
          </a:prstGeom>
        </p:spPr>
      </p:pic>
      <p:sp>
        <p:nvSpPr>
          <p:cNvPr id="24" name="Content Placeholder 23">
            <a:extLst>
              <a:ext uri="{FF2B5EF4-FFF2-40B4-BE49-F238E27FC236}">
                <a16:creationId xmlns:a16="http://schemas.microsoft.com/office/drawing/2014/main" id="{26A473FC-8FCC-D3CC-3E0B-29EC28D60FE4}"/>
              </a:ext>
            </a:extLst>
          </p:cNvPr>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5899</Words>
  <Application>Microsoft Office PowerPoint</Application>
  <PresentationFormat>On-screen Show (4:3)</PresentationFormat>
  <Paragraphs>252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PowerPoint Presentation</vt:lpstr>
      <vt:lpstr>Overview</vt:lpstr>
      <vt:lpstr>Abstract</vt:lpstr>
      <vt:lpstr>Problem Statement </vt:lpstr>
      <vt:lpstr>Introduction</vt:lpstr>
      <vt:lpstr>Introduction</vt:lpstr>
      <vt:lpstr>Social/Environmental Impact </vt:lpstr>
      <vt:lpstr>State of the Art-work </vt:lpstr>
      <vt:lpstr>Design</vt:lpstr>
      <vt:lpstr>Working of the flow Diagram</vt:lpstr>
      <vt:lpstr>Implementation/Demonstration</vt:lpstr>
      <vt:lpstr>References </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C.Vishnu Vardhan</cp:lastModifiedBy>
  <cp:revision>401</cp:revision>
  <dcterms:created xsi:type="dcterms:W3CDTF">2014-02-04T16:39:00Z</dcterms:created>
  <dcterms:modified xsi:type="dcterms:W3CDTF">2024-04-17T00:27:14Z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1CE1116C67FA4718BAB28A0BD5620E6A_12</vt:lpwstr>
  </property>
  <property fmtid="{D5CDD505-2E9C-101B-9397-08002B2CF9AE}" pid="3" name="KSOProductBuildVer">
    <vt:lpwstr>1033-12.2.0.13472</vt:lpwstr>
  </property>
</Properties>
</file>