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14400" y="9787127"/>
            <a:ext cx="2228088" cy="6522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30042" y="350011"/>
            <a:ext cx="230276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2004" y="1800200"/>
            <a:ext cx="5758840" cy="2243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443726" y="9881878"/>
            <a:ext cx="229870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contact@tutorialspoint.com" TargetMode="Externa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.xml"/><Relationship Id="rId3" Type="http://schemas.openxmlformats.org/officeDocument/2006/relationships/slide" Target="slide3.xml"/><Relationship Id="rId4" Type="http://schemas.openxmlformats.org/officeDocument/2006/relationships/slide" Target="slide5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1.xml"/><Relationship Id="rId8" Type="http://schemas.openxmlformats.org/officeDocument/2006/relationships/slide" Target="slide13.xml"/><Relationship Id="rId9" Type="http://schemas.openxmlformats.org/officeDocument/2006/relationships/slide" Target="slide14.xml"/><Relationship Id="rId10" Type="http://schemas.openxmlformats.org/officeDocument/2006/relationships/slide" Target="slide16.xml"/><Relationship Id="rId11" Type="http://schemas.openxmlformats.org/officeDocument/2006/relationships/slide" Target="slide17.xml"/><Relationship Id="rId12" Type="http://schemas.openxmlformats.org/officeDocument/2006/relationships/slide" Target="slide18.xml"/><Relationship Id="rId13" Type="http://schemas.openxmlformats.org/officeDocument/2006/relationships/slide" Target="slide19.xml"/><Relationship Id="rId14" Type="http://schemas.openxmlformats.org/officeDocument/2006/relationships/slide" Target="slide20.xml"/><Relationship Id="rId15" Type="http://schemas.openxmlformats.org/officeDocument/2006/relationships/slide" Target="slide21.xml"/><Relationship Id="rId16" Type="http://schemas.openxmlformats.org/officeDocument/2006/relationships/slide" Target="slide22.xml"/><Relationship Id="rId17" Type="http://schemas.openxmlformats.org/officeDocument/2006/relationships/slide" Target="slide23.xml"/><Relationship Id="rId18" Type="http://schemas.openxmlformats.org/officeDocument/2006/relationships/slide" Target="slide24.xml"/><Relationship Id="rId19" Type="http://schemas.openxmlformats.org/officeDocument/2006/relationships/slide" Target="slide26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8.xml"/><Relationship Id="rId3" Type="http://schemas.openxmlformats.org/officeDocument/2006/relationships/slide" Target="slide29.xml"/><Relationship Id="rId4" Type="http://schemas.openxmlformats.org/officeDocument/2006/relationships/slide" Target="slide30.xml"/><Relationship Id="rId5" Type="http://schemas.openxmlformats.org/officeDocument/2006/relationships/slide" Target="slide31.xml"/><Relationship Id="rId6" Type="http://schemas.openxmlformats.org/officeDocument/2006/relationships/slide" Target="slide33.xml"/><Relationship Id="rId7" Type="http://schemas.openxmlformats.org/officeDocument/2006/relationships/slide" Target="slide34.xml"/><Relationship Id="rId8" Type="http://schemas.openxmlformats.org/officeDocument/2006/relationships/slide" Target="slide3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0564" cy="10692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5800"/>
            <a:ext cx="575881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9100"/>
              </a:lnSpc>
              <a:spcBef>
                <a:spcPts val="100"/>
              </a:spcBef>
            </a:pPr>
            <a:r>
              <a:rPr dirty="0" sz="1100">
                <a:latin typeface="Verdana"/>
                <a:cs typeface="Verdana"/>
              </a:rPr>
              <a:t>In </a:t>
            </a:r>
            <a:r>
              <a:rPr dirty="0" sz="1100" spc="-5">
                <a:latin typeface="Verdana"/>
                <a:cs typeface="Verdana"/>
              </a:rPr>
              <a:t>addition to </a:t>
            </a:r>
            <a:r>
              <a:rPr dirty="0" sz="1100">
                <a:latin typeface="Verdana"/>
                <a:cs typeface="Verdana"/>
              </a:rPr>
              <a:t>that, </a:t>
            </a:r>
            <a:r>
              <a:rPr dirty="0" sz="1100" spc="-10">
                <a:latin typeface="Verdana"/>
                <a:cs typeface="Verdana"/>
              </a:rPr>
              <a:t>it </a:t>
            </a:r>
            <a:r>
              <a:rPr dirty="0" sz="1100" spc="-5">
                <a:latin typeface="Verdana"/>
                <a:cs typeface="Verdana"/>
              </a:rPr>
              <a:t>also </a:t>
            </a:r>
            <a:r>
              <a:rPr dirty="0" sz="1100">
                <a:latin typeface="Verdana"/>
                <a:cs typeface="Verdana"/>
              </a:rPr>
              <a:t>helps </a:t>
            </a:r>
            <a:r>
              <a:rPr dirty="0" sz="1100" spc="-5">
                <a:latin typeface="Verdana"/>
                <a:cs typeface="Verdana"/>
              </a:rPr>
              <a:t>you to communicate </a:t>
            </a:r>
            <a:r>
              <a:rPr dirty="0" sz="1100">
                <a:latin typeface="Verdana"/>
                <a:cs typeface="Verdana"/>
              </a:rPr>
              <a:t>more </a:t>
            </a:r>
            <a:r>
              <a:rPr dirty="0" sz="1100" spc="-5">
                <a:latin typeface="Verdana"/>
                <a:cs typeface="Verdana"/>
              </a:rPr>
              <a:t>successfully </a:t>
            </a:r>
            <a:r>
              <a:rPr dirty="0" sz="1100">
                <a:latin typeface="Verdana"/>
                <a:cs typeface="Verdana"/>
              </a:rPr>
              <a:t>and </a:t>
            </a:r>
            <a:r>
              <a:rPr dirty="0" sz="1100" spc="-5">
                <a:latin typeface="Verdana"/>
                <a:cs typeface="Verdana"/>
              </a:rPr>
              <a:t>build  </a:t>
            </a:r>
            <a:r>
              <a:rPr dirty="0" sz="1100">
                <a:latin typeface="Verdana"/>
                <a:cs typeface="Verdana"/>
              </a:rPr>
              <a:t>a</a:t>
            </a:r>
            <a:r>
              <a:rPr dirty="0" sz="1100" spc="-10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receptive,</a:t>
            </a:r>
            <a:r>
              <a:rPr dirty="0" sz="1100" spc="-9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cooperative</a:t>
            </a:r>
            <a:r>
              <a:rPr dirty="0" sz="1100" spc="-8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image</a:t>
            </a:r>
            <a:r>
              <a:rPr dirty="0" sz="1100" spc="-80">
                <a:latin typeface="Verdana"/>
                <a:cs typeface="Verdana"/>
              </a:rPr>
              <a:t> </a:t>
            </a:r>
            <a:r>
              <a:rPr dirty="0" sz="1100" spc="-10">
                <a:latin typeface="Verdana"/>
                <a:cs typeface="Verdana"/>
              </a:rPr>
              <a:t>in</a:t>
            </a:r>
            <a:r>
              <a:rPr dirty="0" sz="1100" spc="-9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the</a:t>
            </a:r>
            <a:r>
              <a:rPr dirty="0" sz="1100" spc="-8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mind</a:t>
            </a:r>
            <a:r>
              <a:rPr dirty="0" sz="1100" spc="-8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of</a:t>
            </a:r>
            <a:r>
              <a:rPr dirty="0" sz="1100" spc="-10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the</a:t>
            </a:r>
            <a:r>
              <a:rPr dirty="0" sz="1100" spc="-9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speaker.</a:t>
            </a:r>
            <a:r>
              <a:rPr dirty="0" sz="1100" spc="-10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The</a:t>
            </a:r>
            <a:r>
              <a:rPr dirty="0" sz="1100" spc="-9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person</a:t>
            </a:r>
            <a:r>
              <a:rPr dirty="0" sz="1100" spc="-10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will</a:t>
            </a:r>
            <a:r>
              <a:rPr dirty="0" sz="1100" spc="-10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perceive  you as </a:t>
            </a:r>
            <a:r>
              <a:rPr dirty="0" sz="1100">
                <a:latin typeface="Verdana"/>
                <a:cs typeface="Verdana"/>
              </a:rPr>
              <a:t>a </a:t>
            </a:r>
            <a:r>
              <a:rPr dirty="0" sz="1100" spc="-5">
                <a:latin typeface="Verdana"/>
                <a:cs typeface="Verdana"/>
              </a:rPr>
              <a:t>caring, </a:t>
            </a:r>
            <a:r>
              <a:rPr dirty="0" sz="1100">
                <a:latin typeface="Verdana"/>
                <a:cs typeface="Verdana"/>
              </a:rPr>
              <a:t>attentive, and engaged listener </a:t>
            </a:r>
            <a:r>
              <a:rPr dirty="0" sz="1100" spc="-5">
                <a:latin typeface="Verdana"/>
                <a:cs typeface="Verdana"/>
              </a:rPr>
              <a:t>with minute attention to </a:t>
            </a:r>
            <a:r>
              <a:rPr dirty="0" sz="1100">
                <a:latin typeface="Verdana"/>
                <a:cs typeface="Verdana"/>
              </a:rPr>
              <a:t>details.  </a:t>
            </a:r>
            <a:r>
              <a:rPr dirty="0" sz="1100" spc="-5" b="1">
                <a:latin typeface="Verdana"/>
                <a:cs typeface="Verdana"/>
              </a:rPr>
              <a:t>Insurance</a:t>
            </a:r>
            <a:r>
              <a:rPr dirty="0" sz="1100" spc="-95" b="1">
                <a:latin typeface="Verdana"/>
                <a:cs typeface="Verdana"/>
              </a:rPr>
              <a:t> </a:t>
            </a:r>
            <a:r>
              <a:rPr dirty="0" sz="1100" spc="-5" b="1">
                <a:latin typeface="Verdana"/>
                <a:cs typeface="Verdana"/>
              </a:rPr>
              <a:t>Advisors</a:t>
            </a:r>
            <a:r>
              <a:rPr dirty="0" sz="1100" spc="-75" b="1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and</a:t>
            </a:r>
            <a:r>
              <a:rPr dirty="0" sz="1100" spc="-105">
                <a:latin typeface="Verdana"/>
                <a:cs typeface="Verdana"/>
              </a:rPr>
              <a:t> </a:t>
            </a:r>
            <a:r>
              <a:rPr dirty="0" sz="1100" b="1">
                <a:latin typeface="Verdana"/>
                <a:cs typeface="Verdana"/>
              </a:rPr>
              <a:t>Investment</a:t>
            </a:r>
            <a:r>
              <a:rPr dirty="0" sz="1100" spc="-85" b="1">
                <a:latin typeface="Verdana"/>
                <a:cs typeface="Verdana"/>
              </a:rPr>
              <a:t> </a:t>
            </a:r>
            <a:r>
              <a:rPr dirty="0" sz="1100" spc="-5" b="1">
                <a:latin typeface="Verdana"/>
                <a:cs typeface="Verdana"/>
              </a:rPr>
              <a:t>Bankers</a:t>
            </a:r>
            <a:r>
              <a:rPr dirty="0" sz="1100" spc="-80" b="1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all</a:t>
            </a:r>
            <a:r>
              <a:rPr dirty="0" sz="1100" spc="-10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over</a:t>
            </a:r>
            <a:r>
              <a:rPr dirty="0" sz="1100" spc="-10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the</a:t>
            </a:r>
            <a:r>
              <a:rPr dirty="0" sz="1100" spc="-8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world</a:t>
            </a:r>
            <a:r>
              <a:rPr dirty="0" sz="1100" spc="-11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have</a:t>
            </a:r>
            <a:r>
              <a:rPr dirty="0" sz="1100" spc="-9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mastered  </a:t>
            </a:r>
            <a:r>
              <a:rPr dirty="0" sz="1100" spc="-5">
                <a:latin typeface="Verdana"/>
                <a:cs typeface="Verdana"/>
              </a:rPr>
              <a:t>this art as they </a:t>
            </a:r>
            <a:r>
              <a:rPr dirty="0" sz="1100">
                <a:latin typeface="Verdana"/>
                <a:cs typeface="Verdana"/>
              </a:rPr>
              <a:t>understand </a:t>
            </a:r>
            <a:r>
              <a:rPr dirty="0" sz="1100" spc="-5">
                <a:latin typeface="Verdana"/>
                <a:cs typeface="Verdana"/>
              </a:rPr>
              <a:t>that their </a:t>
            </a:r>
            <a:r>
              <a:rPr dirty="0" sz="1100">
                <a:latin typeface="Verdana"/>
                <a:cs typeface="Verdana"/>
              </a:rPr>
              <a:t>customers </a:t>
            </a:r>
            <a:r>
              <a:rPr dirty="0" sz="1100" spc="-5">
                <a:latin typeface="Verdana"/>
                <a:cs typeface="Verdana"/>
              </a:rPr>
              <a:t>are talking </a:t>
            </a:r>
            <a:r>
              <a:rPr dirty="0" sz="1100">
                <a:latin typeface="Verdana"/>
                <a:cs typeface="Verdana"/>
              </a:rPr>
              <a:t>about </a:t>
            </a:r>
            <a:r>
              <a:rPr dirty="0" sz="1100" spc="-5">
                <a:latin typeface="Verdana"/>
                <a:cs typeface="Verdana"/>
              </a:rPr>
              <a:t>the future </a:t>
            </a:r>
            <a:r>
              <a:rPr dirty="0" sz="1100">
                <a:latin typeface="Verdana"/>
                <a:cs typeface="Verdana"/>
              </a:rPr>
              <a:t>of  </a:t>
            </a:r>
            <a:r>
              <a:rPr dirty="0" sz="1100" spc="-5">
                <a:latin typeface="Verdana"/>
                <a:cs typeface="Verdana"/>
              </a:rPr>
              <a:t>their earnings, which </a:t>
            </a:r>
            <a:r>
              <a:rPr dirty="0" sz="1100" spc="-10">
                <a:latin typeface="Verdana"/>
                <a:cs typeface="Verdana"/>
              </a:rPr>
              <a:t>is </a:t>
            </a:r>
            <a:r>
              <a:rPr dirty="0" sz="1100">
                <a:latin typeface="Verdana"/>
                <a:cs typeface="Verdana"/>
              </a:rPr>
              <a:t>a </a:t>
            </a:r>
            <a:r>
              <a:rPr dirty="0" sz="1100" spc="-5">
                <a:latin typeface="Verdana"/>
                <a:cs typeface="Verdana"/>
              </a:rPr>
              <a:t>sensitive topic to </a:t>
            </a:r>
            <a:r>
              <a:rPr dirty="0" sz="1100">
                <a:latin typeface="Verdana"/>
                <a:cs typeface="Verdana"/>
              </a:rPr>
              <a:t>most of</a:t>
            </a:r>
            <a:r>
              <a:rPr dirty="0" sz="1100" spc="2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them.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/>
              <a:t>6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800200"/>
            <a:ext cx="5759450" cy="1591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9100"/>
              </a:lnSpc>
              <a:spcBef>
                <a:spcPts val="100"/>
              </a:spcBef>
            </a:pPr>
            <a:r>
              <a:rPr dirty="0" sz="1100">
                <a:latin typeface="Verdana"/>
                <a:cs typeface="Verdana"/>
              </a:rPr>
              <a:t>Many </a:t>
            </a:r>
            <a:r>
              <a:rPr dirty="0" sz="1100" spc="-5">
                <a:latin typeface="Verdana"/>
                <a:cs typeface="Verdana"/>
              </a:rPr>
              <a:t>people </a:t>
            </a:r>
            <a:r>
              <a:rPr dirty="0" sz="1100">
                <a:latin typeface="Verdana"/>
                <a:cs typeface="Verdana"/>
              </a:rPr>
              <a:t>shy </a:t>
            </a:r>
            <a:r>
              <a:rPr dirty="0" sz="1100" spc="-5">
                <a:latin typeface="Verdana"/>
                <a:cs typeface="Verdana"/>
              </a:rPr>
              <a:t>away from putting their </a:t>
            </a:r>
            <a:r>
              <a:rPr dirty="0" sz="1100">
                <a:latin typeface="Verdana"/>
                <a:cs typeface="Verdana"/>
              </a:rPr>
              <a:t>queries </a:t>
            </a:r>
            <a:r>
              <a:rPr dirty="0" sz="1100" spc="-5">
                <a:latin typeface="Verdana"/>
                <a:cs typeface="Verdana"/>
              </a:rPr>
              <a:t>forward. </a:t>
            </a:r>
            <a:r>
              <a:rPr dirty="0" sz="1100">
                <a:latin typeface="Verdana"/>
                <a:cs typeface="Verdana"/>
              </a:rPr>
              <a:t>They </a:t>
            </a:r>
            <a:r>
              <a:rPr dirty="0" sz="1100" spc="-5">
                <a:latin typeface="Verdana"/>
                <a:cs typeface="Verdana"/>
              </a:rPr>
              <a:t>think that asking  questions would </a:t>
            </a:r>
            <a:r>
              <a:rPr dirty="0" sz="1100">
                <a:latin typeface="Verdana"/>
                <a:cs typeface="Verdana"/>
              </a:rPr>
              <a:t>create an </a:t>
            </a:r>
            <a:r>
              <a:rPr dirty="0" sz="1100" spc="-5">
                <a:latin typeface="Verdana"/>
                <a:cs typeface="Verdana"/>
              </a:rPr>
              <a:t>impression </a:t>
            </a:r>
            <a:r>
              <a:rPr dirty="0" sz="1100">
                <a:latin typeface="Verdana"/>
                <a:cs typeface="Verdana"/>
              </a:rPr>
              <a:t>about them </a:t>
            </a:r>
            <a:r>
              <a:rPr dirty="0" sz="1100" spc="-5">
                <a:latin typeface="Verdana"/>
                <a:cs typeface="Verdana"/>
              </a:rPr>
              <a:t>being rude, intrusive, </a:t>
            </a:r>
            <a:r>
              <a:rPr dirty="0" sz="1100">
                <a:latin typeface="Verdana"/>
                <a:cs typeface="Verdana"/>
              </a:rPr>
              <a:t>or</a:t>
            </a:r>
            <a:r>
              <a:rPr dirty="0" sz="1100" spc="-22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pesky.  Although </a:t>
            </a:r>
            <a:r>
              <a:rPr dirty="0" sz="1100">
                <a:latin typeface="Verdana"/>
                <a:cs typeface="Verdana"/>
              </a:rPr>
              <a:t>there </a:t>
            </a:r>
            <a:r>
              <a:rPr dirty="0" sz="1100" spc="-5">
                <a:latin typeface="Verdana"/>
                <a:cs typeface="Verdana"/>
              </a:rPr>
              <a:t>are certain situations where </a:t>
            </a:r>
            <a:r>
              <a:rPr dirty="0" sz="1100" spc="-10">
                <a:latin typeface="Verdana"/>
                <a:cs typeface="Verdana"/>
              </a:rPr>
              <a:t>it is </a:t>
            </a:r>
            <a:r>
              <a:rPr dirty="0" sz="1100">
                <a:latin typeface="Verdana"/>
                <a:cs typeface="Verdana"/>
              </a:rPr>
              <a:t>best </a:t>
            </a:r>
            <a:r>
              <a:rPr dirty="0" sz="1100" spc="-5">
                <a:latin typeface="Verdana"/>
                <a:cs typeface="Verdana"/>
              </a:rPr>
              <a:t>to refrain </a:t>
            </a:r>
            <a:r>
              <a:rPr dirty="0" sz="1100">
                <a:latin typeface="Verdana"/>
                <a:cs typeface="Verdana"/>
              </a:rPr>
              <a:t>from </a:t>
            </a:r>
            <a:r>
              <a:rPr dirty="0" sz="1100" spc="-5">
                <a:latin typeface="Verdana"/>
                <a:cs typeface="Verdana"/>
              </a:rPr>
              <a:t>putting your  queries forward, </a:t>
            </a:r>
            <a:r>
              <a:rPr dirty="0" sz="1100">
                <a:latin typeface="Verdana"/>
                <a:cs typeface="Verdana"/>
              </a:rPr>
              <a:t>asking </a:t>
            </a:r>
            <a:r>
              <a:rPr dirty="0" sz="1100" spc="-5">
                <a:latin typeface="Verdana"/>
                <a:cs typeface="Verdana"/>
              </a:rPr>
              <a:t>questions </a:t>
            </a:r>
            <a:r>
              <a:rPr dirty="0" sz="1100" spc="-10">
                <a:latin typeface="Verdana"/>
                <a:cs typeface="Verdana"/>
              </a:rPr>
              <a:t>is </a:t>
            </a:r>
            <a:r>
              <a:rPr dirty="0" sz="1100">
                <a:latin typeface="Verdana"/>
                <a:cs typeface="Verdana"/>
              </a:rPr>
              <a:t>not some scornful </a:t>
            </a:r>
            <a:r>
              <a:rPr dirty="0" sz="1100" spc="-5">
                <a:latin typeface="Verdana"/>
                <a:cs typeface="Verdana"/>
              </a:rPr>
              <a:t>activity </a:t>
            </a:r>
            <a:r>
              <a:rPr dirty="0" sz="1100" spc="-10">
                <a:latin typeface="Verdana"/>
                <a:cs typeface="Verdana"/>
              </a:rPr>
              <a:t>in</a:t>
            </a:r>
            <a:r>
              <a:rPr dirty="0" sz="1100" spc="1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itself.</a:t>
            </a:r>
            <a:endParaRPr sz="1100">
              <a:latin typeface="Verdana"/>
              <a:cs typeface="Verdana"/>
            </a:endParaRPr>
          </a:p>
          <a:p>
            <a:pPr algn="just" marL="12700" marR="5080">
              <a:lnSpc>
                <a:spcPct val="108900"/>
              </a:lnSpc>
              <a:spcBef>
                <a:spcPts val="815"/>
              </a:spcBef>
            </a:pPr>
            <a:r>
              <a:rPr dirty="0" sz="1100">
                <a:latin typeface="Verdana"/>
                <a:cs typeface="Verdana"/>
              </a:rPr>
              <a:t>On </a:t>
            </a:r>
            <a:r>
              <a:rPr dirty="0" sz="1100" spc="-5">
                <a:latin typeface="Verdana"/>
                <a:cs typeface="Verdana"/>
              </a:rPr>
              <a:t>the contrary, you could </a:t>
            </a:r>
            <a:r>
              <a:rPr dirty="0" sz="1100">
                <a:latin typeface="Verdana"/>
                <a:cs typeface="Verdana"/>
              </a:rPr>
              <a:t>say </a:t>
            </a:r>
            <a:r>
              <a:rPr dirty="0" sz="1100" spc="-5">
                <a:latin typeface="Verdana"/>
                <a:cs typeface="Verdana"/>
              </a:rPr>
              <a:t>that </a:t>
            </a:r>
            <a:r>
              <a:rPr dirty="0" sz="1100">
                <a:latin typeface="Verdana"/>
                <a:cs typeface="Verdana"/>
              </a:rPr>
              <a:t>we human </a:t>
            </a:r>
            <a:r>
              <a:rPr dirty="0" sz="1100" spc="-5">
                <a:latin typeface="Verdana"/>
                <a:cs typeface="Verdana"/>
              </a:rPr>
              <a:t>beings </a:t>
            </a:r>
            <a:r>
              <a:rPr dirty="0" sz="1100">
                <a:latin typeface="Verdana"/>
                <a:cs typeface="Verdana"/>
              </a:rPr>
              <a:t>can </a:t>
            </a:r>
            <a:r>
              <a:rPr dirty="0" sz="1100" spc="-5">
                <a:latin typeface="Verdana"/>
                <a:cs typeface="Verdana"/>
              </a:rPr>
              <a:t>attribute whatever we  have learnt </a:t>
            </a:r>
            <a:r>
              <a:rPr dirty="0" sz="1100">
                <a:latin typeface="Verdana"/>
                <a:cs typeface="Verdana"/>
              </a:rPr>
              <a:t>and our </a:t>
            </a:r>
            <a:r>
              <a:rPr dirty="0" sz="1100" spc="-5">
                <a:latin typeface="Verdana"/>
                <a:cs typeface="Verdana"/>
              </a:rPr>
              <a:t>entire </a:t>
            </a:r>
            <a:r>
              <a:rPr dirty="0" sz="1100">
                <a:latin typeface="Verdana"/>
                <a:cs typeface="Verdana"/>
              </a:rPr>
              <a:t>development </a:t>
            </a:r>
            <a:r>
              <a:rPr dirty="0" sz="1100" spc="-5">
                <a:latin typeface="Verdana"/>
                <a:cs typeface="Verdana"/>
              </a:rPr>
              <a:t>curve to </a:t>
            </a:r>
            <a:r>
              <a:rPr dirty="0" sz="1100">
                <a:latin typeface="Verdana"/>
                <a:cs typeface="Verdana"/>
              </a:rPr>
              <a:t>our </a:t>
            </a:r>
            <a:r>
              <a:rPr dirty="0" sz="1100" spc="-5">
                <a:latin typeface="Verdana"/>
                <a:cs typeface="Verdana"/>
              </a:rPr>
              <a:t>propensity </a:t>
            </a:r>
            <a:r>
              <a:rPr dirty="0" sz="1100">
                <a:latin typeface="Verdana"/>
                <a:cs typeface="Verdana"/>
              </a:rPr>
              <a:t>of </a:t>
            </a:r>
            <a:r>
              <a:rPr dirty="0" sz="1100" spc="-5">
                <a:latin typeface="Verdana"/>
                <a:cs typeface="Verdana"/>
              </a:rPr>
              <a:t>asking  questions. </a:t>
            </a:r>
            <a:r>
              <a:rPr dirty="0" sz="1100">
                <a:latin typeface="Verdana"/>
                <a:cs typeface="Verdana"/>
              </a:rPr>
              <a:t>The </a:t>
            </a:r>
            <a:r>
              <a:rPr dirty="0" sz="1100" spc="-5">
                <a:latin typeface="Verdana"/>
                <a:cs typeface="Verdana"/>
              </a:rPr>
              <a:t>trick </a:t>
            </a:r>
            <a:r>
              <a:rPr dirty="0" sz="1100" spc="-10">
                <a:latin typeface="Verdana"/>
                <a:cs typeface="Verdana"/>
              </a:rPr>
              <a:t>is in </a:t>
            </a:r>
            <a:r>
              <a:rPr dirty="0" sz="1100" spc="-5">
                <a:latin typeface="Verdana"/>
                <a:cs typeface="Verdana"/>
              </a:rPr>
              <a:t>seeking </a:t>
            </a:r>
            <a:r>
              <a:rPr dirty="0" sz="1100">
                <a:latin typeface="Verdana"/>
                <a:cs typeface="Verdana"/>
              </a:rPr>
              <a:t>purposeful answers </a:t>
            </a:r>
            <a:r>
              <a:rPr dirty="0" sz="1100" spc="-5">
                <a:latin typeface="Verdana"/>
                <a:cs typeface="Verdana"/>
              </a:rPr>
              <a:t>that the person </a:t>
            </a:r>
            <a:r>
              <a:rPr dirty="0" sz="1100">
                <a:latin typeface="Verdana"/>
                <a:cs typeface="Verdana"/>
              </a:rPr>
              <a:t>can </a:t>
            </a:r>
            <a:r>
              <a:rPr dirty="0" sz="1100" spc="-5">
                <a:latin typeface="Verdana"/>
                <a:cs typeface="Verdana"/>
              </a:rPr>
              <a:t>connect  with </a:t>
            </a:r>
            <a:r>
              <a:rPr dirty="0" sz="1100">
                <a:latin typeface="Verdana"/>
                <a:cs typeface="Verdana"/>
              </a:rPr>
              <a:t>and </a:t>
            </a:r>
            <a:r>
              <a:rPr dirty="0" sz="1100" spc="-5">
                <a:latin typeface="Verdana"/>
                <a:cs typeface="Verdana"/>
              </a:rPr>
              <a:t>identify the </a:t>
            </a:r>
            <a:r>
              <a:rPr dirty="0" sz="1100">
                <a:latin typeface="Verdana"/>
                <a:cs typeface="Verdana"/>
              </a:rPr>
              <a:t>thought </a:t>
            </a:r>
            <a:r>
              <a:rPr dirty="0" sz="1100" spc="-5">
                <a:latin typeface="Verdana"/>
                <a:cs typeface="Verdana"/>
              </a:rPr>
              <a:t>behind the</a:t>
            </a:r>
            <a:r>
              <a:rPr dirty="0" sz="110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question.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8411717"/>
            <a:ext cx="5761355" cy="12134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Verdana"/>
                <a:cs typeface="Verdana"/>
              </a:rPr>
              <a:t>Questions </a:t>
            </a:r>
            <a:r>
              <a:rPr dirty="0" sz="1100">
                <a:latin typeface="Verdana"/>
                <a:cs typeface="Verdana"/>
              </a:rPr>
              <a:t>can </a:t>
            </a:r>
            <a:r>
              <a:rPr dirty="0" sz="1100" spc="-5">
                <a:latin typeface="Verdana"/>
                <a:cs typeface="Verdana"/>
              </a:rPr>
              <a:t>be broadly classified under </a:t>
            </a:r>
            <a:r>
              <a:rPr dirty="0" sz="1100">
                <a:latin typeface="Verdana"/>
                <a:cs typeface="Verdana"/>
              </a:rPr>
              <a:t>two</a:t>
            </a:r>
            <a:r>
              <a:rPr dirty="0" sz="1100" spc="-5">
                <a:latin typeface="Verdana"/>
                <a:cs typeface="Verdana"/>
              </a:rPr>
              <a:t> categories:</a:t>
            </a:r>
            <a:endParaRPr sz="1100">
              <a:latin typeface="Verdana"/>
              <a:cs typeface="Verdana"/>
            </a:endParaRPr>
          </a:p>
          <a:p>
            <a:pPr algn="just" marL="469265" marR="5080" indent="-227965">
              <a:lnSpc>
                <a:spcPct val="109400"/>
              </a:lnSpc>
              <a:spcBef>
                <a:spcPts val="815"/>
              </a:spcBef>
              <a:buFont typeface="Symbol"/>
              <a:buChar char=""/>
              <a:tabLst>
                <a:tab pos="469900" algn="l"/>
              </a:tabLst>
            </a:pPr>
            <a:r>
              <a:rPr dirty="0" sz="1100" spc="-5" b="1">
                <a:latin typeface="Verdana"/>
                <a:cs typeface="Verdana"/>
              </a:rPr>
              <a:t>Open-ended questions </a:t>
            </a:r>
            <a:r>
              <a:rPr dirty="0" sz="1100">
                <a:latin typeface="Verdana"/>
                <a:cs typeface="Verdana"/>
              </a:rPr>
              <a:t>– </a:t>
            </a:r>
            <a:r>
              <a:rPr dirty="0" sz="1100" spc="-5">
                <a:latin typeface="Verdana"/>
                <a:cs typeface="Verdana"/>
              </a:rPr>
              <a:t>These questions are also known as the </a:t>
            </a:r>
            <a:r>
              <a:rPr dirty="0" sz="1100">
                <a:latin typeface="Verdana"/>
                <a:cs typeface="Verdana"/>
              </a:rPr>
              <a:t>"Wh-  </a:t>
            </a:r>
            <a:r>
              <a:rPr dirty="0" sz="1100" spc="-5">
                <a:latin typeface="Verdana"/>
                <a:cs typeface="Verdana"/>
              </a:rPr>
              <a:t>questions" as they are usually </a:t>
            </a:r>
            <a:r>
              <a:rPr dirty="0" sz="1100">
                <a:latin typeface="Verdana"/>
                <a:cs typeface="Verdana"/>
              </a:rPr>
              <a:t>preceded </a:t>
            </a:r>
            <a:r>
              <a:rPr dirty="0" sz="1100" spc="-5">
                <a:latin typeface="Verdana"/>
                <a:cs typeface="Verdana"/>
              </a:rPr>
              <a:t>by </a:t>
            </a:r>
            <a:r>
              <a:rPr dirty="0" sz="1100">
                <a:latin typeface="Verdana"/>
                <a:cs typeface="Verdana"/>
              </a:rPr>
              <a:t>"who, </a:t>
            </a:r>
            <a:r>
              <a:rPr dirty="0" sz="1100" spc="-5">
                <a:latin typeface="Verdana"/>
                <a:cs typeface="Verdana"/>
              </a:rPr>
              <a:t>when, where, what,</a:t>
            </a:r>
            <a:r>
              <a:rPr dirty="0" sz="1100" spc="-22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how,  and </a:t>
            </a:r>
            <a:r>
              <a:rPr dirty="0" sz="1100" spc="-5">
                <a:latin typeface="Verdana"/>
                <a:cs typeface="Verdana"/>
              </a:rPr>
              <a:t>why". While answering </a:t>
            </a:r>
            <a:r>
              <a:rPr dirty="0" sz="1100">
                <a:latin typeface="Verdana"/>
                <a:cs typeface="Verdana"/>
              </a:rPr>
              <a:t>these questions, </a:t>
            </a:r>
            <a:r>
              <a:rPr dirty="0" sz="1100" spc="-5">
                <a:latin typeface="Verdana"/>
                <a:cs typeface="Verdana"/>
              </a:rPr>
              <a:t>people </a:t>
            </a:r>
            <a:r>
              <a:rPr dirty="0" sz="1100">
                <a:latin typeface="Verdana"/>
                <a:cs typeface="Verdana"/>
              </a:rPr>
              <a:t>tend </a:t>
            </a:r>
            <a:r>
              <a:rPr dirty="0" sz="1100" spc="-5">
                <a:latin typeface="Verdana"/>
                <a:cs typeface="Verdana"/>
              </a:rPr>
              <a:t>to </a:t>
            </a:r>
            <a:r>
              <a:rPr dirty="0" sz="1100">
                <a:latin typeface="Verdana"/>
                <a:cs typeface="Verdana"/>
              </a:rPr>
              <a:t>focus more </a:t>
            </a:r>
            <a:r>
              <a:rPr dirty="0" sz="1100" spc="-5">
                <a:latin typeface="Verdana"/>
                <a:cs typeface="Verdana"/>
              </a:rPr>
              <a:t>on  giving</a:t>
            </a:r>
            <a:r>
              <a:rPr dirty="0" sz="1100" spc="-4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descriptive</a:t>
            </a:r>
            <a:r>
              <a:rPr dirty="0" sz="1100" spc="-3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answers.</a:t>
            </a:r>
            <a:r>
              <a:rPr dirty="0" sz="1100" spc="-30">
                <a:latin typeface="Verdana"/>
                <a:cs typeface="Verdana"/>
              </a:rPr>
              <a:t> </a:t>
            </a:r>
            <a:r>
              <a:rPr dirty="0" sz="1100" spc="-5" b="1">
                <a:latin typeface="Verdana"/>
                <a:cs typeface="Verdana"/>
              </a:rPr>
              <a:t>Example</a:t>
            </a:r>
            <a:r>
              <a:rPr dirty="0" sz="1100" spc="-5">
                <a:latin typeface="Verdana"/>
                <a:cs typeface="Verdana"/>
              </a:rPr>
              <a:t>:</a:t>
            </a:r>
            <a:r>
              <a:rPr dirty="0" sz="1100" spc="-3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“Why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did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you</a:t>
            </a:r>
            <a:r>
              <a:rPr dirty="0" sz="1100" spc="-3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think</a:t>
            </a:r>
            <a:r>
              <a:rPr dirty="0" sz="1100" spc="-4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this</a:t>
            </a:r>
            <a:r>
              <a:rPr dirty="0" sz="1100" spc="-2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was</a:t>
            </a:r>
            <a:r>
              <a:rPr dirty="0" sz="1100" spc="-3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the</a:t>
            </a:r>
            <a:r>
              <a:rPr dirty="0" sz="1100" spc="-3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best  </a:t>
            </a:r>
            <a:r>
              <a:rPr dirty="0" sz="1100" spc="-5">
                <a:latin typeface="Verdana"/>
                <a:cs typeface="Verdana"/>
              </a:rPr>
              <a:t>decision </a:t>
            </a:r>
            <a:r>
              <a:rPr dirty="0" sz="1100">
                <a:latin typeface="Verdana"/>
                <a:cs typeface="Verdana"/>
              </a:rPr>
              <a:t>of </a:t>
            </a:r>
            <a:r>
              <a:rPr dirty="0" sz="1100" spc="-5">
                <a:latin typeface="Verdana"/>
                <a:cs typeface="Verdana"/>
              </a:rPr>
              <a:t>your</a:t>
            </a:r>
            <a:r>
              <a:rPr dirty="0" sz="1100" spc="-1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life?"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41832" y="3497579"/>
            <a:ext cx="5669280" cy="4730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003" y="38099"/>
            <a:ext cx="7499984" cy="1296035"/>
          </a:xfrm>
          <a:custGeom>
            <a:avLst/>
            <a:gdLst/>
            <a:ahLst/>
            <a:cxnLst/>
            <a:rect l="l" t="t" r="r" b="b"/>
            <a:pathLst>
              <a:path w="7499984" h="1296035">
                <a:moveTo>
                  <a:pt x="0" y="1295653"/>
                </a:moveTo>
                <a:lnTo>
                  <a:pt x="7499604" y="1295653"/>
                </a:lnTo>
                <a:lnTo>
                  <a:pt x="7499604" y="0"/>
                </a:lnTo>
                <a:lnTo>
                  <a:pt x="0" y="0"/>
                </a:lnTo>
                <a:lnTo>
                  <a:pt x="0" y="1295653"/>
                </a:lnTo>
                <a:close/>
              </a:path>
            </a:pathLst>
          </a:custGeom>
          <a:solidFill>
            <a:srgbClr val="3C49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23870" y="350011"/>
            <a:ext cx="252920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265" algn="l"/>
              </a:tabLst>
            </a:pPr>
            <a:r>
              <a:rPr dirty="0" sz="2600" spc="-50"/>
              <a:t>4.	</a:t>
            </a:r>
            <a:r>
              <a:rPr dirty="0" spc="-70"/>
              <a:t>ART </a:t>
            </a:r>
            <a:r>
              <a:rPr dirty="0" spc="-55"/>
              <a:t>OF</a:t>
            </a:r>
            <a:r>
              <a:rPr dirty="0" spc="-375"/>
              <a:t> </a:t>
            </a:r>
            <a:r>
              <a:rPr dirty="0" spc="-90"/>
              <a:t>ASKING</a:t>
            </a:r>
            <a:endParaRPr sz="2600"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2384" cy="38100"/>
          </a:xfrm>
          <a:custGeom>
            <a:avLst/>
            <a:gdLst/>
            <a:ahLst/>
            <a:cxnLst/>
            <a:rect l="l" t="t" r="r" b="b"/>
            <a:pathLst>
              <a:path w="32384" h="38100">
                <a:moveTo>
                  <a:pt x="0" y="38099"/>
                </a:moveTo>
                <a:lnTo>
                  <a:pt x="32004" y="38099"/>
                </a:lnTo>
                <a:lnTo>
                  <a:pt x="32004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0"/>
            <a:ext cx="32384" cy="38100"/>
          </a:xfrm>
          <a:custGeom>
            <a:avLst/>
            <a:gdLst/>
            <a:ahLst/>
            <a:cxnLst/>
            <a:rect l="l" t="t" r="r" b="b"/>
            <a:pathLst>
              <a:path w="32384" h="38100">
                <a:moveTo>
                  <a:pt x="0" y="38099"/>
                </a:moveTo>
                <a:lnTo>
                  <a:pt x="32004" y="38099"/>
                </a:lnTo>
                <a:lnTo>
                  <a:pt x="32004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003" y="0"/>
            <a:ext cx="7499984" cy="38100"/>
          </a:xfrm>
          <a:custGeom>
            <a:avLst/>
            <a:gdLst/>
            <a:ahLst/>
            <a:cxnLst/>
            <a:rect l="l" t="t" r="r" b="b"/>
            <a:pathLst>
              <a:path w="7499984" h="38100">
                <a:moveTo>
                  <a:pt x="0" y="38100"/>
                </a:moveTo>
                <a:lnTo>
                  <a:pt x="7499604" y="38100"/>
                </a:lnTo>
                <a:lnTo>
                  <a:pt x="7499604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531607" y="0"/>
            <a:ext cx="29209" cy="38100"/>
          </a:xfrm>
          <a:custGeom>
            <a:avLst/>
            <a:gdLst/>
            <a:ahLst/>
            <a:cxnLst/>
            <a:rect l="l" t="t" r="r" b="b"/>
            <a:pathLst>
              <a:path w="29209" h="38100">
                <a:moveTo>
                  <a:pt x="0" y="38099"/>
                </a:moveTo>
                <a:lnTo>
                  <a:pt x="28956" y="38099"/>
                </a:lnTo>
                <a:lnTo>
                  <a:pt x="28956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531607" y="0"/>
            <a:ext cx="29209" cy="38100"/>
          </a:xfrm>
          <a:custGeom>
            <a:avLst/>
            <a:gdLst/>
            <a:ahLst/>
            <a:cxnLst/>
            <a:rect l="l" t="t" r="r" b="b"/>
            <a:pathLst>
              <a:path w="29209" h="38100">
                <a:moveTo>
                  <a:pt x="0" y="38099"/>
                </a:moveTo>
                <a:lnTo>
                  <a:pt x="28956" y="38099"/>
                </a:lnTo>
                <a:lnTo>
                  <a:pt x="28956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003" y="1333753"/>
            <a:ext cx="7499984" cy="38100"/>
          </a:xfrm>
          <a:custGeom>
            <a:avLst/>
            <a:gdLst/>
            <a:ahLst/>
            <a:cxnLst/>
            <a:rect l="l" t="t" r="r" b="b"/>
            <a:pathLst>
              <a:path w="7499984" h="38100">
                <a:moveTo>
                  <a:pt x="0" y="38100"/>
                </a:moveTo>
                <a:lnTo>
                  <a:pt x="7499604" y="38100"/>
                </a:lnTo>
                <a:lnTo>
                  <a:pt x="7499604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6001" y="38099"/>
            <a:ext cx="0" cy="1334135"/>
          </a:xfrm>
          <a:custGeom>
            <a:avLst/>
            <a:gdLst/>
            <a:ahLst/>
            <a:cxnLst/>
            <a:rect l="l" t="t" r="r" b="b"/>
            <a:pathLst>
              <a:path w="0" h="1334135">
                <a:moveTo>
                  <a:pt x="0" y="0"/>
                </a:moveTo>
                <a:lnTo>
                  <a:pt x="0" y="1333753"/>
                </a:lnTo>
              </a:path>
            </a:pathLst>
          </a:custGeom>
          <a:ln w="32004">
            <a:solidFill>
              <a:srgbClr val="7A7A7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546085" y="38099"/>
            <a:ext cx="0" cy="1334135"/>
          </a:xfrm>
          <a:custGeom>
            <a:avLst/>
            <a:gdLst/>
            <a:ahLst/>
            <a:cxnLst/>
            <a:rect l="l" t="t" r="r" b="b"/>
            <a:pathLst>
              <a:path w="0" h="1334135">
                <a:moveTo>
                  <a:pt x="0" y="0"/>
                </a:moveTo>
                <a:lnTo>
                  <a:pt x="0" y="1333754"/>
                </a:lnTo>
              </a:path>
            </a:pathLst>
          </a:custGeom>
          <a:ln w="28956">
            <a:solidFill>
              <a:srgbClr val="7A7A7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/>
              <a:t>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1068678"/>
            <a:ext cx="553148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40665" marR="5080" indent="-227965">
              <a:lnSpc>
                <a:spcPct val="109100"/>
              </a:lnSpc>
              <a:spcBef>
                <a:spcPts val="100"/>
              </a:spcBef>
              <a:buFont typeface="Symbol"/>
              <a:buChar char=""/>
              <a:tabLst>
                <a:tab pos="241300" algn="l"/>
              </a:tabLst>
            </a:pPr>
            <a:r>
              <a:rPr dirty="0" sz="1100" spc="-5" b="1">
                <a:latin typeface="Verdana"/>
                <a:cs typeface="Verdana"/>
              </a:rPr>
              <a:t>Close-ended</a:t>
            </a:r>
            <a:r>
              <a:rPr dirty="0" sz="1100" spc="-65" b="1">
                <a:latin typeface="Verdana"/>
                <a:cs typeface="Verdana"/>
              </a:rPr>
              <a:t> </a:t>
            </a:r>
            <a:r>
              <a:rPr dirty="0" sz="1100" spc="-5" b="1">
                <a:latin typeface="Verdana"/>
                <a:cs typeface="Verdana"/>
              </a:rPr>
              <a:t>questions</a:t>
            </a:r>
            <a:r>
              <a:rPr dirty="0" sz="1100" spc="-50" b="1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-</a:t>
            </a:r>
            <a:r>
              <a:rPr dirty="0" sz="1100" spc="-5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These</a:t>
            </a:r>
            <a:r>
              <a:rPr dirty="0" sz="1100" spc="-5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questions</a:t>
            </a:r>
            <a:r>
              <a:rPr dirty="0" sz="1100" spc="-6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can</a:t>
            </a:r>
            <a:r>
              <a:rPr dirty="0" sz="1100" spc="-6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be</a:t>
            </a:r>
            <a:r>
              <a:rPr dirty="0" sz="1100" spc="-6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easily</a:t>
            </a:r>
            <a:r>
              <a:rPr dirty="0" sz="1100" spc="-7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answered</a:t>
            </a:r>
            <a:r>
              <a:rPr dirty="0" sz="1100" spc="-55">
                <a:latin typeface="Verdana"/>
                <a:cs typeface="Verdana"/>
              </a:rPr>
              <a:t> </a:t>
            </a:r>
            <a:r>
              <a:rPr dirty="0" sz="1100" spc="-10">
                <a:latin typeface="Verdana"/>
                <a:cs typeface="Verdana"/>
              </a:rPr>
              <a:t>in</a:t>
            </a:r>
            <a:r>
              <a:rPr dirty="0" sz="1100" spc="-6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a</a:t>
            </a:r>
            <a:r>
              <a:rPr dirty="0" sz="1100" spc="-6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few  </a:t>
            </a:r>
            <a:r>
              <a:rPr dirty="0" sz="1100" spc="-5">
                <a:latin typeface="Verdana"/>
                <a:cs typeface="Verdana"/>
              </a:rPr>
              <a:t>words, </a:t>
            </a:r>
            <a:r>
              <a:rPr dirty="0" sz="1100">
                <a:latin typeface="Verdana"/>
                <a:cs typeface="Verdana"/>
              </a:rPr>
              <a:t>even </a:t>
            </a:r>
            <a:r>
              <a:rPr dirty="0" sz="1100" spc="-5">
                <a:latin typeface="Verdana"/>
                <a:cs typeface="Verdana"/>
              </a:rPr>
              <a:t>with </a:t>
            </a:r>
            <a:r>
              <a:rPr dirty="0" sz="1100">
                <a:latin typeface="Verdana"/>
                <a:cs typeface="Verdana"/>
              </a:rPr>
              <a:t>a </a:t>
            </a:r>
            <a:r>
              <a:rPr dirty="0" sz="1100" spc="-5">
                <a:latin typeface="Verdana"/>
                <a:cs typeface="Verdana"/>
              </a:rPr>
              <a:t>simple </a:t>
            </a:r>
            <a:r>
              <a:rPr dirty="0" sz="1100">
                <a:latin typeface="Verdana"/>
                <a:cs typeface="Verdana"/>
              </a:rPr>
              <a:t>'yes' or 'no'. They </a:t>
            </a:r>
            <a:r>
              <a:rPr dirty="0" sz="1100" spc="-5">
                <a:latin typeface="Verdana"/>
                <a:cs typeface="Verdana"/>
              </a:rPr>
              <a:t>are </a:t>
            </a:r>
            <a:r>
              <a:rPr dirty="0" sz="1100">
                <a:latin typeface="Verdana"/>
                <a:cs typeface="Verdana"/>
              </a:rPr>
              <a:t>asked </a:t>
            </a:r>
            <a:r>
              <a:rPr dirty="0" sz="1100" spc="-5">
                <a:latin typeface="Verdana"/>
                <a:cs typeface="Verdana"/>
              </a:rPr>
              <a:t>to </a:t>
            </a:r>
            <a:r>
              <a:rPr dirty="0" sz="1100">
                <a:latin typeface="Verdana"/>
                <a:cs typeface="Verdana"/>
              </a:rPr>
              <a:t>get a </a:t>
            </a:r>
            <a:r>
              <a:rPr dirty="0" sz="1100" spc="-5">
                <a:latin typeface="Verdana"/>
                <a:cs typeface="Verdana"/>
              </a:rPr>
              <a:t>quick  </a:t>
            </a:r>
            <a:r>
              <a:rPr dirty="0" sz="1100">
                <a:latin typeface="Verdana"/>
                <a:cs typeface="Verdana"/>
              </a:rPr>
              <a:t>response</a:t>
            </a:r>
            <a:r>
              <a:rPr dirty="0" sz="1100" spc="-4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from</a:t>
            </a:r>
            <a:r>
              <a:rPr dirty="0" sz="1100" spc="-5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the</a:t>
            </a:r>
            <a:r>
              <a:rPr dirty="0" sz="1100" spc="-4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listener</a:t>
            </a:r>
            <a:r>
              <a:rPr dirty="0" sz="1100" spc="-5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about</a:t>
            </a:r>
            <a:r>
              <a:rPr dirty="0" sz="1100" spc="-5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facts</a:t>
            </a:r>
            <a:r>
              <a:rPr dirty="0" sz="1100" spc="-5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and</a:t>
            </a:r>
            <a:r>
              <a:rPr dirty="0" sz="1100" spc="-5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figures.</a:t>
            </a:r>
            <a:r>
              <a:rPr dirty="0" sz="1100" spc="-5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The</a:t>
            </a:r>
            <a:r>
              <a:rPr dirty="0" sz="1100" spc="-3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listener</a:t>
            </a:r>
            <a:r>
              <a:rPr dirty="0" sz="1100" spc="-5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tends</a:t>
            </a:r>
            <a:r>
              <a:rPr dirty="0" sz="1100" spc="-4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to</a:t>
            </a:r>
            <a:r>
              <a:rPr dirty="0" sz="1100" spc="-5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put  more stress on </a:t>
            </a:r>
            <a:r>
              <a:rPr dirty="0" sz="1100" spc="-5">
                <a:latin typeface="Verdana"/>
                <a:cs typeface="Verdana"/>
              </a:rPr>
              <a:t>his </a:t>
            </a:r>
            <a:r>
              <a:rPr dirty="0" sz="1100">
                <a:latin typeface="Verdana"/>
                <a:cs typeface="Verdana"/>
              </a:rPr>
              <a:t>memory </a:t>
            </a:r>
            <a:r>
              <a:rPr dirty="0" sz="1100" spc="-5">
                <a:latin typeface="Verdana"/>
                <a:cs typeface="Verdana"/>
              </a:rPr>
              <a:t>as compared to processing thoughts while  answering </a:t>
            </a:r>
            <a:r>
              <a:rPr dirty="0" sz="1100">
                <a:latin typeface="Verdana"/>
                <a:cs typeface="Verdana"/>
              </a:rPr>
              <a:t>these </a:t>
            </a:r>
            <a:r>
              <a:rPr dirty="0" sz="1100" spc="-5">
                <a:latin typeface="Verdana"/>
                <a:cs typeface="Verdana"/>
              </a:rPr>
              <a:t>questions. </a:t>
            </a:r>
            <a:r>
              <a:rPr dirty="0" sz="1100" spc="-5" b="1">
                <a:latin typeface="Verdana"/>
                <a:cs typeface="Verdana"/>
              </a:rPr>
              <a:t>Example</a:t>
            </a:r>
            <a:r>
              <a:rPr dirty="0" sz="1100" spc="-5">
                <a:latin typeface="Verdana"/>
                <a:cs typeface="Verdana"/>
              </a:rPr>
              <a:t>: “Are you </a:t>
            </a:r>
            <a:r>
              <a:rPr dirty="0" sz="1100">
                <a:latin typeface="Verdana"/>
                <a:cs typeface="Verdana"/>
              </a:rPr>
              <a:t>a </a:t>
            </a:r>
            <a:r>
              <a:rPr dirty="0" sz="1100" spc="-5">
                <a:latin typeface="Verdana"/>
                <a:cs typeface="Verdana"/>
              </a:rPr>
              <a:t>resident </a:t>
            </a:r>
            <a:r>
              <a:rPr dirty="0" sz="1100">
                <a:latin typeface="Verdana"/>
                <a:cs typeface="Verdana"/>
              </a:rPr>
              <a:t>citizen of </a:t>
            </a:r>
            <a:r>
              <a:rPr dirty="0" sz="1100" spc="-5">
                <a:latin typeface="Verdana"/>
                <a:cs typeface="Verdana"/>
              </a:rPr>
              <a:t>this  country?”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/>
              <a:t>8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800200"/>
            <a:ext cx="5760720" cy="68237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9100"/>
              </a:lnSpc>
              <a:spcBef>
                <a:spcPts val="100"/>
              </a:spcBef>
            </a:pPr>
            <a:r>
              <a:rPr dirty="0" sz="1100">
                <a:latin typeface="Verdana"/>
                <a:cs typeface="Verdana"/>
              </a:rPr>
              <a:t>Jarod </a:t>
            </a:r>
            <a:r>
              <a:rPr dirty="0" sz="1100" spc="-5">
                <a:latin typeface="Verdana"/>
                <a:cs typeface="Verdana"/>
              </a:rPr>
              <a:t>Kintz had </a:t>
            </a:r>
            <a:r>
              <a:rPr dirty="0" sz="1100">
                <a:latin typeface="Verdana"/>
                <a:cs typeface="Verdana"/>
              </a:rPr>
              <a:t>once </a:t>
            </a:r>
            <a:r>
              <a:rPr dirty="0" sz="1100" spc="-5">
                <a:latin typeface="Verdana"/>
                <a:cs typeface="Verdana"/>
              </a:rPr>
              <a:t>written that </a:t>
            </a:r>
            <a:r>
              <a:rPr dirty="0" sz="1100">
                <a:latin typeface="Verdana"/>
                <a:cs typeface="Verdana"/>
              </a:rPr>
              <a:t>"I am </a:t>
            </a:r>
            <a:r>
              <a:rPr dirty="0" sz="1100" spc="-5">
                <a:latin typeface="Verdana"/>
                <a:cs typeface="Verdana"/>
              </a:rPr>
              <a:t>bilingual. </a:t>
            </a:r>
            <a:r>
              <a:rPr dirty="0" sz="1100">
                <a:latin typeface="Verdana"/>
                <a:cs typeface="Verdana"/>
              </a:rPr>
              <a:t>I speak </a:t>
            </a:r>
            <a:r>
              <a:rPr dirty="0" sz="1100" spc="-5">
                <a:latin typeface="Verdana"/>
                <a:cs typeface="Verdana"/>
              </a:rPr>
              <a:t>English </a:t>
            </a:r>
            <a:r>
              <a:rPr dirty="0" sz="1100">
                <a:latin typeface="Verdana"/>
                <a:cs typeface="Verdana"/>
              </a:rPr>
              <a:t>and Body." </a:t>
            </a:r>
            <a:r>
              <a:rPr dirty="0" sz="1100" spc="-5">
                <a:latin typeface="Verdana"/>
                <a:cs typeface="Verdana"/>
              </a:rPr>
              <a:t>This  </a:t>
            </a:r>
            <a:r>
              <a:rPr dirty="0" sz="1100">
                <a:latin typeface="Verdana"/>
                <a:cs typeface="Verdana"/>
              </a:rPr>
              <a:t>statement stresses </a:t>
            </a:r>
            <a:r>
              <a:rPr dirty="0" sz="1100" spc="-5">
                <a:latin typeface="Verdana"/>
                <a:cs typeface="Verdana"/>
              </a:rPr>
              <a:t>how important </a:t>
            </a:r>
            <a:r>
              <a:rPr dirty="0" sz="1100">
                <a:latin typeface="Verdana"/>
                <a:cs typeface="Verdana"/>
              </a:rPr>
              <a:t>body </a:t>
            </a:r>
            <a:r>
              <a:rPr dirty="0" sz="1100" spc="-5">
                <a:latin typeface="Verdana"/>
                <a:cs typeface="Verdana"/>
              </a:rPr>
              <a:t>language </a:t>
            </a:r>
            <a:r>
              <a:rPr dirty="0" sz="1100" spc="-10">
                <a:latin typeface="Verdana"/>
                <a:cs typeface="Verdana"/>
              </a:rPr>
              <a:t>is </a:t>
            </a:r>
            <a:r>
              <a:rPr dirty="0" sz="1100">
                <a:latin typeface="Verdana"/>
                <a:cs typeface="Verdana"/>
              </a:rPr>
              <a:t>to </a:t>
            </a:r>
            <a:r>
              <a:rPr dirty="0" sz="1100" spc="-5">
                <a:latin typeface="Verdana"/>
                <a:cs typeface="Verdana"/>
              </a:rPr>
              <a:t>the image </a:t>
            </a:r>
            <a:r>
              <a:rPr dirty="0" sz="1100">
                <a:latin typeface="Verdana"/>
                <a:cs typeface="Verdana"/>
              </a:rPr>
              <a:t>we project of  </a:t>
            </a:r>
            <a:r>
              <a:rPr dirty="0" sz="1100" spc="-5">
                <a:latin typeface="Verdana"/>
                <a:cs typeface="Verdana"/>
              </a:rPr>
              <a:t>ourselves, </a:t>
            </a:r>
            <a:r>
              <a:rPr dirty="0" sz="1100">
                <a:latin typeface="Verdana"/>
                <a:cs typeface="Verdana"/>
              </a:rPr>
              <a:t>and </a:t>
            </a:r>
            <a:r>
              <a:rPr dirty="0" sz="1100" spc="-5">
                <a:latin typeface="Verdana"/>
                <a:cs typeface="Verdana"/>
              </a:rPr>
              <a:t>the image </a:t>
            </a:r>
            <a:r>
              <a:rPr dirty="0" sz="1100">
                <a:latin typeface="Verdana"/>
                <a:cs typeface="Verdana"/>
              </a:rPr>
              <a:t>we </a:t>
            </a:r>
            <a:r>
              <a:rPr dirty="0" sz="1100" spc="-5">
                <a:latin typeface="Verdana"/>
                <a:cs typeface="Verdana"/>
              </a:rPr>
              <a:t>perceive </a:t>
            </a:r>
            <a:r>
              <a:rPr dirty="0" sz="1100">
                <a:latin typeface="Verdana"/>
                <a:cs typeface="Verdana"/>
              </a:rPr>
              <a:t>of </a:t>
            </a:r>
            <a:r>
              <a:rPr dirty="0" sz="1100" spc="-5">
                <a:latin typeface="Verdana"/>
                <a:cs typeface="Verdana"/>
              </a:rPr>
              <a:t>people around </a:t>
            </a:r>
            <a:r>
              <a:rPr dirty="0" sz="1100">
                <a:latin typeface="Verdana"/>
                <a:cs typeface="Verdana"/>
              </a:rPr>
              <a:t>us. Body </a:t>
            </a:r>
            <a:r>
              <a:rPr dirty="0" sz="1100" spc="-5">
                <a:latin typeface="Verdana"/>
                <a:cs typeface="Verdana"/>
              </a:rPr>
              <a:t>language </a:t>
            </a:r>
            <a:r>
              <a:rPr dirty="0" sz="1100">
                <a:latin typeface="Verdana"/>
                <a:cs typeface="Verdana"/>
              </a:rPr>
              <a:t>helps  us </a:t>
            </a:r>
            <a:r>
              <a:rPr dirty="0" sz="1100" spc="-5">
                <a:latin typeface="Verdana"/>
                <a:cs typeface="Verdana"/>
              </a:rPr>
              <a:t>generate </a:t>
            </a:r>
            <a:r>
              <a:rPr dirty="0" sz="1100">
                <a:latin typeface="Verdana"/>
                <a:cs typeface="Verdana"/>
              </a:rPr>
              <a:t>and </a:t>
            </a:r>
            <a:r>
              <a:rPr dirty="0" sz="1100" spc="-5">
                <a:latin typeface="Verdana"/>
                <a:cs typeface="Verdana"/>
              </a:rPr>
              <a:t>transmit </a:t>
            </a:r>
            <a:r>
              <a:rPr dirty="0" sz="1100">
                <a:latin typeface="Verdana"/>
                <a:cs typeface="Verdana"/>
              </a:rPr>
              <a:t>messages </a:t>
            </a:r>
            <a:r>
              <a:rPr dirty="0" sz="1100" spc="-5">
                <a:latin typeface="Verdana"/>
                <a:cs typeface="Verdana"/>
              </a:rPr>
              <a:t>to observers through </a:t>
            </a:r>
            <a:r>
              <a:rPr dirty="0" sz="1100">
                <a:latin typeface="Verdana"/>
                <a:cs typeface="Verdana"/>
              </a:rPr>
              <a:t>our posture, gestures,  and body</a:t>
            </a:r>
            <a:r>
              <a:rPr dirty="0" sz="1100" spc="-3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movements.</a:t>
            </a:r>
            <a:endParaRPr sz="1100">
              <a:latin typeface="Verdana"/>
              <a:cs typeface="Verdana"/>
            </a:endParaRPr>
          </a:p>
          <a:p>
            <a:pPr algn="just" marL="12700" marR="6985">
              <a:lnSpc>
                <a:spcPct val="108900"/>
              </a:lnSpc>
              <a:spcBef>
                <a:spcPts val="815"/>
              </a:spcBef>
            </a:pPr>
            <a:r>
              <a:rPr dirty="0" sz="1100">
                <a:latin typeface="Verdana"/>
                <a:cs typeface="Verdana"/>
              </a:rPr>
              <a:t>Inconsistencies between </a:t>
            </a:r>
            <a:r>
              <a:rPr dirty="0" sz="1100" spc="-5">
                <a:latin typeface="Verdana"/>
                <a:cs typeface="Verdana"/>
              </a:rPr>
              <a:t>verbal </a:t>
            </a:r>
            <a:r>
              <a:rPr dirty="0" sz="1100">
                <a:latin typeface="Verdana"/>
                <a:cs typeface="Verdana"/>
              </a:rPr>
              <a:t>and </a:t>
            </a:r>
            <a:r>
              <a:rPr dirty="0" sz="1100" spc="-5">
                <a:latin typeface="Verdana"/>
                <a:cs typeface="Verdana"/>
              </a:rPr>
              <a:t>non-verbal </a:t>
            </a:r>
            <a:r>
              <a:rPr dirty="0" sz="1100">
                <a:latin typeface="Verdana"/>
                <a:cs typeface="Verdana"/>
              </a:rPr>
              <a:t>communication often confuses  </a:t>
            </a:r>
            <a:r>
              <a:rPr dirty="0" sz="1100" spc="-5">
                <a:latin typeface="Verdana"/>
                <a:cs typeface="Verdana"/>
              </a:rPr>
              <a:t>people, as they </a:t>
            </a:r>
            <a:r>
              <a:rPr dirty="0" sz="1100">
                <a:latin typeface="Verdana"/>
                <a:cs typeface="Verdana"/>
              </a:rPr>
              <a:t>tend </a:t>
            </a:r>
            <a:r>
              <a:rPr dirty="0" sz="1100" spc="-5">
                <a:latin typeface="Verdana"/>
                <a:cs typeface="Verdana"/>
              </a:rPr>
              <a:t>to </a:t>
            </a:r>
            <a:r>
              <a:rPr dirty="0" sz="1100">
                <a:latin typeface="Verdana"/>
                <a:cs typeface="Verdana"/>
              </a:rPr>
              <a:t>put more </a:t>
            </a:r>
            <a:r>
              <a:rPr dirty="0" sz="1100" spc="-5">
                <a:latin typeface="Verdana"/>
                <a:cs typeface="Verdana"/>
              </a:rPr>
              <a:t>emphasis </a:t>
            </a:r>
            <a:r>
              <a:rPr dirty="0" sz="1100">
                <a:latin typeface="Verdana"/>
                <a:cs typeface="Verdana"/>
              </a:rPr>
              <a:t>on body </a:t>
            </a:r>
            <a:r>
              <a:rPr dirty="0" sz="1100" spc="-5">
                <a:latin typeface="Verdana"/>
                <a:cs typeface="Verdana"/>
              </a:rPr>
              <a:t>language as </a:t>
            </a:r>
            <a:r>
              <a:rPr dirty="0" sz="1100">
                <a:latin typeface="Verdana"/>
                <a:cs typeface="Verdana"/>
              </a:rPr>
              <a:t>compared </a:t>
            </a:r>
            <a:r>
              <a:rPr dirty="0" sz="1100" spc="-5">
                <a:latin typeface="Verdana"/>
                <a:cs typeface="Verdana"/>
              </a:rPr>
              <a:t>to  </a:t>
            </a:r>
            <a:r>
              <a:rPr dirty="0" sz="1100">
                <a:latin typeface="Verdana"/>
                <a:cs typeface="Verdana"/>
              </a:rPr>
              <a:t>speech. If a </a:t>
            </a:r>
            <a:r>
              <a:rPr dirty="0" sz="1100" spc="-5">
                <a:latin typeface="Verdana"/>
                <a:cs typeface="Verdana"/>
              </a:rPr>
              <a:t>person </a:t>
            </a:r>
            <a:r>
              <a:rPr dirty="0" sz="1100" spc="-10">
                <a:latin typeface="Verdana"/>
                <a:cs typeface="Verdana"/>
              </a:rPr>
              <a:t>smiles </a:t>
            </a:r>
            <a:r>
              <a:rPr dirty="0" sz="1100" spc="-5">
                <a:latin typeface="Verdana"/>
                <a:cs typeface="Verdana"/>
              </a:rPr>
              <a:t>while saying </a:t>
            </a:r>
            <a:r>
              <a:rPr dirty="0" sz="1100">
                <a:latin typeface="Verdana"/>
                <a:cs typeface="Verdana"/>
              </a:rPr>
              <a:t>he </a:t>
            </a:r>
            <a:r>
              <a:rPr dirty="0" sz="1100" spc="-10">
                <a:latin typeface="Verdana"/>
                <a:cs typeface="Verdana"/>
              </a:rPr>
              <a:t>is </a:t>
            </a:r>
            <a:r>
              <a:rPr dirty="0" sz="1100" spc="-5">
                <a:latin typeface="Verdana"/>
                <a:cs typeface="Verdana"/>
              </a:rPr>
              <a:t>sad, his words will lose their value  </a:t>
            </a:r>
            <a:r>
              <a:rPr dirty="0" sz="1100">
                <a:latin typeface="Verdana"/>
                <a:cs typeface="Verdana"/>
              </a:rPr>
              <a:t>and </a:t>
            </a:r>
            <a:r>
              <a:rPr dirty="0" sz="1100" spc="-5">
                <a:latin typeface="Verdana"/>
                <a:cs typeface="Verdana"/>
              </a:rPr>
              <a:t>the </a:t>
            </a:r>
            <a:r>
              <a:rPr dirty="0" sz="1100">
                <a:latin typeface="Verdana"/>
                <a:cs typeface="Verdana"/>
              </a:rPr>
              <a:t>observer </a:t>
            </a:r>
            <a:r>
              <a:rPr dirty="0" sz="1100" spc="-5">
                <a:latin typeface="Verdana"/>
                <a:cs typeface="Verdana"/>
              </a:rPr>
              <a:t>will take that </a:t>
            </a:r>
            <a:r>
              <a:rPr dirty="0" sz="1100">
                <a:latin typeface="Verdana"/>
                <a:cs typeface="Verdana"/>
              </a:rPr>
              <a:t>statement as a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lie.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dirty="0" sz="1100" b="1">
                <a:latin typeface="Verdana"/>
                <a:cs typeface="Verdana"/>
              </a:rPr>
              <a:t>The </a:t>
            </a:r>
            <a:r>
              <a:rPr dirty="0" sz="1100" spc="-5" b="1">
                <a:latin typeface="Verdana"/>
                <a:cs typeface="Verdana"/>
              </a:rPr>
              <a:t>most important factors that sum up </a:t>
            </a:r>
            <a:r>
              <a:rPr dirty="0" sz="1100" b="1">
                <a:latin typeface="Verdana"/>
                <a:cs typeface="Verdana"/>
              </a:rPr>
              <a:t>Body </a:t>
            </a:r>
            <a:r>
              <a:rPr dirty="0" sz="1100" spc="-5" b="1">
                <a:latin typeface="Verdana"/>
                <a:cs typeface="Verdana"/>
              </a:rPr>
              <a:t>Language</a:t>
            </a:r>
            <a:r>
              <a:rPr dirty="0" sz="1100" spc="-25" b="1">
                <a:latin typeface="Verdana"/>
                <a:cs typeface="Verdana"/>
              </a:rPr>
              <a:t> </a:t>
            </a:r>
            <a:r>
              <a:rPr dirty="0" sz="1100" spc="-10" b="1">
                <a:latin typeface="Verdana"/>
                <a:cs typeface="Verdana"/>
              </a:rPr>
              <a:t>are: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469265" marR="5715" indent="-227965">
              <a:lnSpc>
                <a:spcPct val="109400"/>
              </a:lnSpc>
              <a:buFont typeface="Symbol"/>
              <a:buChar char=""/>
              <a:tabLst>
                <a:tab pos="469900" algn="l"/>
              </a:tabLst>
            </a:pPr>
            <a:r>
              <a:rPr dirty="0" sz="1100" spc="-5" b="1">
                <a:latin typeface="Verdana"/>
                <a:cs typeface="Verdana"/>
              </a:rPr>
              <a:t>Eye Contact </a:t>
            </a:r>
            <a:r>
              <a:rPr dirty="0" sz="1100">
                <a:latin typeface="Verdana"/>
                <a:cs typeface="Verdana"/>
              </a:rPr>
              <a:t>– </a:t>
            </a:r>
            <a:r>
              <a:rPr dirty="0" sz="1100" spc="-5">
                <a:latin typeface="Verdana"/>
                <a:cs typeface="Verdana"/>
              </a:rPr>
              <a:t>Steady </a:t>
            </a:r>
            <a:r>
              <a:rPr dirty="0" sz="1100">
                <a:latin typeface="Verdana"/>
                <a:cs typeface="Verdana"/>
              </a:rPr>
              <a:t>eye contact </a:t>
            </a:r>
            <a:r>
              <a:rPr dirty="0" sz="1100" spc="-5">
                <a:latin typeface="Verdana"/>
                <a:cs typeface="Verdana"/>
              </a:rPr>
              <a:t>(not continuous as </a:t>
            </a:r>
            <a:r>
              <a:rPr dirty="0" sz="1100" spc="-10">
                <a:latin typeface="Verdana"/>
                <a:cs typeface="Verdana"/>
              </a:rPr>
              <a:t>in </a:t>
            </a:r>
            <a:r>
              <a:rPr dirty="0" sz="1100">
                <a:latin typeface="Verdana"/>
                <a:cs typeface="Verdana"/>
              </a:rPr>
              <a:t>staring) </a:t>
            </a:r>
            <a:r>
              <a:rPr dirty="0" sz="1100" spc="-5">
                <a:latin typeface="Verdana"/>
                <a:cs typeface="Verdana"/>
              </a:rPr>
              <a:t>indicates  </a:t>
            </a:r>
            <a:r>
              <a:rPr dirty="0" sz="1100">
                <a:latin typeface="Verdana"/>
                <a:cs typeface="Verdana"/>
              </a:rPr>
              <a:t>a sense of </a:t>
            </a:r>
            <a:r>
              <a:rPr dirty="0" sz="1100" spc="-5">
                <a:latin typeface="Verdana"/>
                <a:cs typeface="Verdana"/>
              </a:rPr>
              <a:t>confidence </a:t>
            </a:r>
            <a:r>
              <a:rPr dirty="0" sz="1100">
                <a:latin typeface="Verdana"/>
                <a:cs typeface="Verdana"/>
              </a:rPr>
              <a:t>and a </a:t>
            </a:r>
            <a:r>
              <a:rPr dirty="0" sz="1100" spc="-5">
                <a:latin typeface="Verdana"/>
                <a:cs typeface="Verdana"/>
              </a:rPr>
              <a:t>willingness to </a:t>
            </a:r>
            <a:r>
              <a:rPr dirty="0" sz="1100">
                <a:latin typeface="Verdana"/>
                <a:cs typeface="Verdana"/>
              </a:rPr>
              <a:t>connect </a:t>
            </a:r>
            <a:r>
              <a:rPr dirty="0" sz="1100" spc="-5">
                <a:latin typeface="Verdana"/>
                <a:cs typeface="Verdana"/>
              </a:rPr>
              <a:t>with the discussion, as  </a:t>
            </a:r>
            <a:r>
              <a:rPr dirty="0" sz="1100">
                <a:latin typeface="Verdana"/>
                <a:cs typeface="Verdana"/>
              </a:rPr>
              <a:t>opposed</a:t>
            </a:r>
            <a:r>
              <a:rPr dirty="0" sz="1100" spc="-5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to</a:t>
            </a:r>
            <a:r>
              <a:rPr dirty="0" sz="1100" spc="-5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shying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eyes</a:t>
            </a:r>
            <a:r>
              <a:rPr dirty="0" sz="1100" spc="-4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and</a:t>
            </a:r>
            <a:r>
              <a:rPr dirty="0" sz="1100" spc="-5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drooping</a:t>
            </a:r>
            <a:r>
              <a:rPr dirty="0" sz="1100" spc="-4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eyes</a:t>
            </a:r>
            <a:r>
              <a:rPr dirty="0" sz="1100" spc="-3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that</a:t>
            </a:r>
            <a:r>
              <a:rPr dirty="0" sz="1100" spc="-4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give</a:t>
            </a:r>
            <a:r>
              <a:rPr dirty="0" sz="1100" spc="-3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an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impression</a:t>
            </a:r>
            <a:r>
              <a:rPr dirty="0" sz="1100" spc="-4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of</a:t>
            </a:r>
            <a:r>
              <a:rPr dirty="0" sz="1100" spc="-5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either  under-preparedness, low confidence, </a:t>
            </a:r>
            <a:r>
              <a:rPr dirty="0" sz="1100">
                <a:latin typeface="Verdana"/>
                <a:cs typeface="Verdana"/>
              </a:rPr>
              <a:t>or</a:t>
            </a:r>
            <a:r>
              <a:rPr dirty="0" sz="1100" spc="-1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disinterest.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Font typeface="Symbol"/>
              <a:buChar char=""/>
            </a:pPr>
            <a:endParaRPr sz="1250">
              <a:latin typeface="Times New Roman"/>
              <a:cs typeface="Times New Roman"/>
            </a:endParaRPr>
          </a:p>
          <a:p>
            <a:pPr algn="just" marL="469265" marR="7620" indent="-227965">
              <a:lnSpc>
                <a:spcPct val="109400"/>
              </a:lnSpc>
              <a:buFont typeface="Symbol"/>
              <a:buChar char=""/>
              <a:tabLst>
                <a:tab pos="469900" algn="l"/>
              </a:tabLst>
            </a:pPr>
            <a:r>
              <a:rPr dirty="0" sz="1100" spc="-5" b="1">
                <a:latin typeface="Verdana"/>
                <a:cs typeface="Verdana"/>
              </a:rPr>
              <a:t>Facial</a:t>
            </a:r>
            <a:r>
              <a:rPr dirty="0" sz="1100" spc="-65" b="1">
                <a:latin typeface="Verdana"/>
                <a:cs typeface="Verdana"/>
              </a:rPr>
              <a:t> </a:t>
            </a:r>
            <a:r>
              <a:rPr dirty="0" sz="1100" spc="-5" b="1">
                <a:latin typeface="Verdana"/>
                <a:cs typeface="Verdana"/>
              </a:rPr>
              <a:t>Expression</a:t>
            </a:r>
            <a:r>
              <a:rPr dirty="0" sz="1100" spc="-55" b="1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–</a:t>
            </a:r>
            <a:r>
              <a:rPr dirty="0" sz="1100" spc="-8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A</a:t>
            </a:r>
            <a:r>
              <a:rPr dirty="0" sz="1100" spc="-5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person</a:t>
            </a:r>
            <a:r>
              <a:rPr dirty="0" sz="1100" spc="-7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can</a:t>
            </a:r>
            <a:r>
              <a:rPr dirty="0" sz="1100" spc="-6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very</a:t>
            </a:r>
            <a:r>
              <a:rPr dirty="0" sz="1100" spc="-6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easily</a:t>
            </a:r>
            <a:r>
              <a:rPr dirty="0" sz="1100" spc="-6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give</a:t>
            </a:r>
            <a:r>
              <a:rPr dirty="0" sz="1100" spc="-6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away</a:t>
            </a:r>
            <a:r>
              <a:rPr dirty="0" sz="1100" spc="-6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his</a:t>
            </a:r>
            <a:r>
              <a:rPr dirty="0" sz="1100" spc="-6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thoughts</a:t>
            </a:r>
            <a:r>
              <a:rPr dirty="0" sz="1100" spc="-55">
                <a:latin typeface="Verdana"/>
                <a:cs typeface="Verdana"/>
              </a:rPr>
              <a:t> </a:t>
            </a:r>
            <a:r>
              <a:rPr dirty="0" sz="1100" spc="-10">
                <a:latin typeface="Verdana"/>
                <a:cs typeface="Verdana"/>
              </a:rPr>
              <a:t>if</a:t>
            </a:r>
            <a:r>
              <a:rPr dirty="0" sz="1100" spc="-6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one  </a:t>
            </a:r>
            <a:r>
              <a:rPr dirty="0" sz="1100" spc="-5">
                <a:latin typeface="Verdana"/>
                <a:cs typeface="Verdana"/>
              </a:rPr>
              <a:t>were to study his </a:t>
            </a:r>
            <a:r>
              <a:rPr dirty="0" sz="1100">
                <a:latin typeface="Verdana"/>
                <a:cs typeface="Verdana"/>
              </a:rPr>
              <a:t>face. </a:t>
            </a:r>
            <a:r>
              <a:rPr dirty="0" sz="1100" spc="-5">
                <a:latin typeface="Verdana"/>
                <a:cs typeface="Verdana"/>
              </a:rPr>
              <a:t>People who are genuinely happy </a:t>
            </a:r>
            <a:r>
              <a:rPr dirty="0" sz="1100">
                <a:latin typeface="Verdana"/>
                <a:cs typeface="Verdana"/>
              </a:rPr>
              <a:t>tend to </a:t>
            </a:r>
            <a:r>
              <a:rPr dirty="0" sz="1100" spc="-5">
                <a:latin typeface="Verdana"/>
                <a:cs typeface="Verdana"/>
              </a:rPr>
              <a:t>arch their  </a:t>
            </a:r>
            <a:r>
              <a:rPr dirty="0" sz="1100">
                <a:latin typeface="Verdana"/>
                <a:cs typeface="Verdana"/>
              </a:rPr>
              <a:t>eyebrows, </a:t>
            </a:r>
            <a:r>
              <a:rPr dirty="0" sz="1100" spc="-5">
                <a:latin typeface="Verdana"/>
                <a:cs typeface="Verdana"/>
              </a:rPr>
              <a:t>as compared to </a:t>
            </a:r>
            <a:r>
              <a:rPr dirty="0" sz="1100">
                <a:latin typeface="Verdana"/>
                <a:cs typeface="Verdana"/>
              </a:rPr>
              <a:t>those </a:t>
            </a:r>
            <a:r>
              <a:rPr dirty="0" sz="1100" spc="-10">
                <a:latin typeface="Verdana"/>
                <a:cs typeface="Verdana"/>
              </a:rPr>
              <a:t>who </a:t>
            </a:r>
            <a:r>
              <a:rPr dirty="0" sz="1100" spc="-5">
                <a:latin typeface="Verdana"/>
                <a:cs typeface="Verdana"/>
              </a:rPr>
              <a:t>smile </a:t>
            </a:r>
            <a:r>
              <a:rPr dirty="0" sz="1100">
                <a:latin typeface="Verdana"/>
                <a:cs typeface="Verdana"/>
              </a:rPr>
              <a:t>only out of courtesy. </a:t>
            </a:r>
            <a:r>
              <a:rPr dirty="0" sz="1100" spc="-5">
                <a:latin typeface="Verdana"/>
                <a:cs typeface="Verdana"/>
              </a:rPr>
              <a:t>These  small hints </a:t>
            </a:r>
            <a:r>
              <a:rPr dirty="0" sz="1100">
                <a:latin typeface="Verdana"/>
                <a:cs typeface="Verdana"/>
              </a:rPr>
              <a:t>can </a:t>
            </a:r>
            <a:r>
              <a:rPr dirty="0" sz="1100" spc="-5">
                <a:latin typeface="Verdana"/>
                <a:cs typeface="Verdana"/>
              </a:rPr>
              <a:t>give many details </a:t>
            </a:r>
            <a:r>
              <a:rPr dirty="0" sz="1100">
                <a:latin typeface="Verdana"/>
                <a:cs typeface="Verdana"/>
              </a:rPr>
              <a:t>and unspoken messages </a:t>
            </a:r>
            <a:r>
              <a:rPr dirty="0" sz="1100" spc="-5">
                <a:latin typeface="Verdana"/>
                <a:cs typeface="Verdana"/>
              </a:rPr>
              <a:t>about</a:t>
            </a:r>
            <a:r>
              <a:rPr dirty="0" sz="1100" spc="-1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people.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Font typeface="Symbol"/>
              <a:buChar char=""/>
            </a:pPr>
            <a:endParaRPr sz="1250">
              <a:latin typeface="Times New Roman"/>
              <a:cs typeface="Times New Roman"/>
            </a:endParaRPr>
          </a:p>
          <a:p>
            <a:pPr algn="just" marL="469265" marR="6985" indent="-227965">
              <a:lnSpc>
                <a:spcPct val="109300"/>
              </a:lnSpc>
              <a:buFont typeface="Symbol"/>
              <a:buChar char=""/>
              <a:tabLst>
                <a:tab pos="469900" algn="l"/>
              </a:tabLst>
            </a:pPr>
            <a:r>
              <a:rPr dirty="0" sz="1100" spc="-5" b="1">
                <a:latin typeface="Verdana"/>
                <a:cs typeface="Verdana"/>
              </a:rPr>
              <a:t>Posture </a:t>
            </a:r>
            <a:r>
              <a:rPr dirty="0" sz="1100">
                <a:latin typeface="Verdana"/>
                <a:cs typeface="Verdana"/>
              </a:rPr>
              <a:t>– It </a:t>
            </a:r>
            <a:r>
              <a:rPr dirty="0" sz="1100" spc="-10">
                <a:latin typeface="Verdana"/>
                <a:cs typeface="Verdana"/>
              </a:rPr>
              <a:t>is </a:t>
            </a:r>
            <a:r>
              <a:rPr dirty="0" sz="1100">
                <a:latin typeface="Verdana"/>
                <a:cs typeface="Verdana"/>
              </a:rPr>
              <a:t>recommended </a:t>
            </a:r>
            <a:r>
              <a:rPr dirty="0" sz="1100" spc="-5">
                <a:latin typeface="Verdana"/>
                <a:cs typeface="Verdana"/>
              </a:rPr>
              <a:t>that you always maintain </a:t>
            </a:r>
            <a:r>
              <a:rPr dirty="0" sz="1100">
                <a:latin typeface="Verdana"/>
                <a:cs typeface="Verdana"/>
              </a:rPr>
              <a:t>a proper, </a:t>
            </a:r>
            <a:r>
              <a:rPr dirty="0" sz="1100" spc="-5">
                <a:latin typeface="Verdana"/>
                <a:cs typeface="Verdana"/>
              </a:rPr>
              <a:t>straight,  </a:t>
            </a:r>
            <a:r>
              <a:rPr dirty="0" sz="1100">
                <a:latin typeface="Verdana"/>
                <a:cs typeface="Verdana"/>
              </a:rPr>
              <a:t>and </a:t>
            </a:r>
            <a:r>
              <a:rPr dirty="0" sz="1100" spc="-5">
                <a:latin typeface="Verdana"/>
                <a:cs typeface="Verdana"/>
              </a:rPr>
              <a:t>crisp </a:t>
            </a:r>
            <a:r>
              <a:rPr dirty="0" sz="1100">
                <a:latin typeface="Verdana"/>
                <a:cs typeface="Verdana"/>
              </a:rPr>
              <a:t>posture </a:t>
            </a:r>
            <a:r>
              <a:rPr dirty="0" sz="1100" spc="-5">
                <a:latin typeface="Verdana"/>
                <a:cs typeface="Verdana"/>
              </a:rPr>
              <a:t>while standing </a:t>
            </a:r>
            <a:r>
              <a:rPr dirty="0" sz="1100">
                <a:latin typeface="Verdana"/>
                <a:cs typeface="Verdana"/>
              </a:rPr>
              <a:t>or </a:t>
            </a:r>
            <a:r>
              <a:rPr dirty="0" sz="1100" spc="-5">
                <a:latin typeface="Verdana"/>
                <a:cs typeface="Verdana"/>
              </a:rPr>
              <a:t>while </a:t>
            </a:r>
            <a:r>
              <a:rPr dirty="0" sz="1100">
                <a:latin typeface="Verdana"/>
                <a:cs typeface="Verdana"/>
              </a:rPr>
              <a:t>sitting down. Slouchy posture </a:t>
            </a:r>
            <a:r>
              <a:rPr dirty="0" sz="1100" spc="-10">
                <a:latin typeface="Verdana"/>
                <a:cs typeface="Verdana"/>
              </a:rPr>
              <a:t>is  </a:t>
            </a:r>
            <a:r>
              <a:rPr dirty="0" sz="1100">
                <a:latin typeface="Verdana"/>
                <a:cs typeface="Verdana"/>
              </a:rPr>
              <a:t>often </a:t>
            </a:r>
            <a:r>
              <a:rPr dirty="0" sz="1100" spc="-5">
                <a:latin typeface="Verdana"/>
                <a:cs typeface="Verdana"/>
              </a:rPr>
              <a:t>associated with arrogance, </a:t>
            </a:r>
            <a:r>
              <a:rPr dirty="0" sz="1100">
                <a:latin typeface="Verdana"/>
                <a:cs typeface="Verdana"/>
              </a:rPr>
              <a:t>sloth, and </a:t>
            </a:r>
            <a:r>
              <a:rPr dirty="0" sz="1100" spc="-5">
                <a:latin typeface="Verdana"/>
                <a:cs typeface="Verdana"/>
              </a:rPr>
              <a:t>unproductivity. </a:t>
            </a:r>
            <a:r>
              <a:rPr dirty="0" sz="1100">
                <a:latin typeface="Verdana"/>
                <a:cs typeface="Verdana"/>
              </a:rPr>
              <a:t>On </a:t>
            </a:r>
            <a:r>
              <a:rPr dirty="0" sz="1100" spc="-5">
                <a:latin typeface="Verdana"/>
                <a:cs typeface="Verdana"/>
              </a:rPr>
              <a:t>the </a:t>
            </a:r>
            <a:r>
              <a:rPr dirty="0" sz="1100">
                <a:latin typeface="Verdana"/>
                <a:cs typeface="Verdana"/>
              </a:rPr>
              <a:t>other  </a:t>
            </a:r>
            <a:r>
              <a:rPr dirty="0" sz="1100" spc="-5">
                <a:latin typeface="Verdana"/>
                <a:cs typeface="Verdana"/>
              </a:rPr>
              <a:t>hand,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a</a:t>
            </a:r>
            <a:r>
              <a:rPr dirty="0" sz="1100" spc="-3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person</a:t>
            </a:r>
            <a:r>
              <a:rPr dirty="0" sz="1100" spc="-3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sitting</a:t>
            </a:r>
            <a:r>
              <a:rPr dirty="0" sz="1100" spc="-3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straight</a:t>
            </a:r>
            <a:r>
              <a:rPr dirty="0" sz="1100" spc="-15">
                <a:latin typeface="Verdana"/>
                <a:cs typeface="Verdana"/>
              </a:rPr>
              <a:t> </a:t>
            </a:r>
            <a:r>
              <a:rPr dirty="0" sz="1100" spc="-10">
                <a:latin typeface="Verdana"/>
                <a:cs typeface="Verdana"/>
              </a:rPr>
              <a:t>in</a:t>
            </a:r>
            <a:r>
              <a:rPr dirty="0" sz="1100" spc="-3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his</a:t>
            </a:r>
            <a:r>
              <a:rPr dirty="0" sz="1100" spc="-3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chair</a:t>
            </a:r>
            <a:r>
              <a:rPr dirty="0" sz="1100" spc="-3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will</a:t>
            </a:r>
            <a:r>
              <a:rPr dirty="0" sz="1100" spc="-4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exude</a:t>
            </a:r>
            <a:r>
              <a:rPr dirty="0" sz="1100" spc="-3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confidence</a:t>
            </a:r>
            <a:r>
              <a:rPr dirty="0" sz="1100" spc="-3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and</a:t>
            </a:r>
            <a:r>
              <a:rPr dirty="0" sz="1100" spc="-3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inspire  </a:t>
            </a:r>
            <a:r>
              <a:rPr dirty="0" sz="1100">
                <a:latin typeface="Verdana"/>
                <a:cs typeface="Verdana"/>
              </a:rPr>
              <a:t>respect.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Symbol"/>
              <a:buChar char=""/>
            </a:pPr>
            <a:endParaRPr sz="1250">
              <a:latin typeface="Times New Roman"/>
              <a:cs typeface="Times New Roman"/>
            </a:endParaRPr>
          </a:p>
          <a:p>
            <a:pPr algn="just" marL="469265" marR="5080" indent="-227965">
              <a:lnSpc>
                <a:spcPct val="109100"/>
              </a:lnSpc>
              <a:spcBef>
                <a:spcPts val="5"/>
              </a:spcBef>
              <a:buFont typeface="Symbol"/>
              <a:buChar char=""/>
              <a:tabLst>
                <a:tab pos="469900" algn="l"/>
              </a:tabLst>
            </a:pPr>
            <a:r>
              <a:rPr dirty="0" sz="1100" spc="-5" b="1">
                <a:latin typeface="Verdana"/>
                <a:cs typeface="Verdana"/>
              </a:rPr>
              <a:t>Specific Gestures </a:t>
            </a:r>
            <a:r>
              <a:rPr dirty="0" sz="1100">
                <a:latin typeface="Verdana"/>
                <a:cs typeface="Verdana"/>
              </a:rPr>
              <a:t>– </a:t>
            </a:r>
            <a:r>
              <a:rPr dirty="0" sz="1100" spc="-5">
                <a:latin typeface="Verdana"/>
                <a:cs typeface="Verdana"/>
              </a:rPr>
              <a:t>Nodding </a:t>
            </a:r>
            <a:r>
              <a:rPr dirty="0" sz="1100" spc="-10">
                <a:latin typeface="Verdana"/>
                <a:cs typeface="Verdana"/>
              </a:rPr>
              <a:t>is </a:t>
            </a:r>
            <a:r>
              <a:rPr dirty="0" sz="1100" spc="-5">
                <a:latin typeface="Verdana"/>
                <a:cs typeface="Verdana"/>
              </a:rPr>
              <a:t>universally </a:t>
            </a:r>
            <a:r>
              <a:rPr dirty="0" sz="1100">
                <a:latin typeface="Verdana"/>
                <a:cs typeface="Verdana"/>
              </a:rPr>
              <a:t>accepted </a:t>
            </a:r>
            <a:r>
              <a:rPr dirty="0" sz="1100" spc="-5">
                <a:latin typeface="Verdana"/>
                <a:cs typeface="Verdana"/>
              </a:rPr>
              <a:t>as </a:t>
            </a:r>
            <a:r>
              <a:rPr dirty="0" sz="1100">
                <a:latin typeface="Verdana"/>
                <a:cs typeface="Verdana"/>
              </a:rPr>
              <a:t>a </a:t>
            </a:r>
            <a:r>
              <a:rPr dirty="0" sz="1100" spc="-5">
                <a:latin typeface="Verdana"/>
                <a:cs typeface="Verdana"/>
              </a:rPr>
              <a:t>signal </a:t>
            </a:r>
            <a:r>
              <a:rPr dirty="0" sz="1100">
                <a:latin typeface="Verdana"/>
                <a:cs typeface="Verdana"/>
              </a:rPr>
              <a:t>for 'Yes',  and </a:t>
            </a:r>
            <a:r>
              <a:rPr dirty="0" sz="1100" spc="-5">
                <a:latin typeface="Verdana"/>
                <a:cs typeface="Verdana"/>
              </a:rPr>
              <a:t>five </a:t>
            </a:r>
            <a:r>
              <a:rPr dirty="0" sz="1100">
                <a:latin typeface="Verdana"/>
                <a:cs typeface="Verdana"/>
              </a:rPr>
              <a:t>extended </a:t>
            </a:r>
            <a:r>
              <a:rPr dirty="0" sz="1100" spc="-5">
                <a:latin typeface="Verdana"/>
                <a:cs typeface="Verdana"/>
              </a:rPr>
              <a:t>fingers </a:t>
            </a:r>
            <a:r>
              <a:rPr dirty="0" sz="1100">
                <a:latin typeface="Verdana"/>
                <a:cs typeface="Verdana"/>
              </a:rPr>
              <a:t>denote </a:t>
            </a:r>
            <a:r>
              <a:rPr dirty="0" sz="1100" spc="-5">
                <a:latin typeface="Verdana"/>
                <a:cs typeface="Verdana"/>
              </a:rPr>
              <a:t>the number 'five'. </a:t>
            </a:r>
            <a:r>
              <a:rPr dirty="0" sz="1100">
                <a:latin typeface="Verdana"/>
                <a:cs typeface="Verdana"/>
              </a:rPr>
              <a:t>These </a:t>
            </a:r>
            <a:r>
              <a:rPr dirty="0" sz="1100" spc="-5">
                <a:latin typeface="Verdana"/>
                <a:cs typeface="Verdana"/>
              </a:rPr>
              <a:t>are certain  specific movements that you </a:t>
            </a:r>
            <a:r>
              <a:rPr dirty="0" sz="1100">
                <a:latin typeface="Verdana"/>
                <a:cs typeface="Verdana"/>
              </a:rPr>
              <a:t>need </a:t>
            </a:r>
            <a:r>
              <a:rPr dirty="0" sz="1100" spc="-5">
                <a:latin typeface="Verdana"/>
                <a:cs typeface="Verdana"/>
              </a:rPr>
              <a:t>to be careful </a:t>
            </a:r>
            <a:r>
              <a:rPr dirty="0" sz="1100">
                <a:latin typeface="Verdana"/>
                <a:cs typeface="Verdana"/>
              </a:rPr>
              <a:t>of </a:t>
            </a:r>
            <a:r>
              <a:rPr dirty="0" sz="1100" spc="-5">
                <a:latin typeface="Verdana"/>
                <a:cs typeface="Verdana"/>
              </a:rPr>
              <a:t>while speaking, </a:t>
            </a:r>
            <a:r>
              <a:rPr dirty="0" sz="1100">
                <a:latin typeface="Verdana"/>
                <a:cs typeface="Verdana"/>
              </a:rPr>
              <a:t>so </a:t>
            </a:r>
            <a:r>
              <a:rPr dirty="0" sz="1100" spc="-5">
                <a:latin typeface="Verdana"/>
                <a:cs typeface="Verdana"/>
              </a:rPr>
              <a:t>that  </a:t>
            </a:r>
            <a:r>
              <a:rPr dirty="0" sz="1100">
                <a:latin typeface="Verdana"/>
                <a:cs typeface="Verdana"/>
              </a:rPr>
              <a:t>there </a:t>
            </a:r>
            <a:r>
              <a:rPr dirty="0" sz="1100" spc="-10">
                <a:latin typeface="Verdana"/>
                <a:cs typeface="Verdana"/>
              </a:rPr>
              <a:t>is </a:t>
            </a:r>
            <a:r>
              <a:rPr dirty="0" sz="1100">
                <a:latin typeface="Verdana"/>
                <a:cs typeface="Verdana"/>
              </a:rPr>
              <a:t>no discrepancy </a:t>
            </a:r>
            <a:r>
              <a:rPr dirty="0" sz="1100" spc="-10">
                <a:latin typeface="Verdana"/>
                <a:cs typeface="Verdana"/>
              </a:rPr>
              <a:t>in </a:t>
            </a:r>
            <a:r>
              <a:rPr dirty="0" sz="1100">
                <a:latin typeface="Verdana"/>
                <a:cs typeface="Verdana"/>
              </a:rPr>
              <a:t>gesture </a:t>
            </a:r>
            <a:r>
              <a:rPr dirty="0" sz="1100" spc="-5">
                <a:latin typeface="Verdana"/>
                <a:cs typeface="Verdana"/>
              </a:rPr>
              <a:t>and</a:t>
            </a:r>
            <a:r>
              <a:rPr dirty="0" sz="1100" spc="-2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speech.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Symbol"/>
              <a:buChar char=""/>
            </a:pPr>
            <a:endParaRPr sz="1250">
              <a:latin typeface="Times New Roman"/>
              <a:cs typeface="Times New Roman"/>
            </a:endParaRPr>
          </a:p>
          <a:p>
            <a:pPr algn="just" marL="469265" marR="5080" indent="-227965">
              <a:lnSpc>
                <a:spcPct val="108600"/>
              </a:lnSpc>
              <a:buFont typeface="Symbol"/>
              <a:buChar char=""/>
              <a:tabLst>
                <a:tab pos="469900" algn="l"/>
              </a:tabLst>
            </a:pPr>
            <a:r>
              <a:rPr dirty="0" sz="1100" spc="-5" b="1">
                <a:latin typeface="Verdana"/>
                <a:cs typeface="Verdana"/>
              </a:rPr>
              <a:t>Physical Proximity </a:t>
            </a:r>
            <a:r>
              <a:rPr dirty="0" sz="1100">
                <a:latin typeface="Verdana"/>
                <a:cs typeface="Verdana"/>
              </a:rPr>
              <a:t>– The </a:t>
            </a:r>
            <a:r>
              <a:rPr dirty="0" sz="1100" spc="-5">
                <a:latin typeface="Verdana"/>
                <a:cs typeface="Verdana"/>
              </a:rPr>
              <a:t>way </a:t>
            </a:r>
            <a:r>
              <a:rPr dirty="0" sz="1100">
                <a:latin typeface="Verdana"/>
                <a:cs typeface="Verdana"/>
              </a:rPr>
              <a:t>we </a:t>
            </a:r>
            <a:r>
              <a:rPr dirty="0" sz="1100" spc="-5">
                <a:latin typeface="Verdana"/>
                <a:cs typeface="Verdana"/>
              </a:rPr>
              <a:t>shake hands </a:t>
            </a:r>
            <a:r>
              <a:rPr dirty="0" sz="1100">
                <a:latin typeface="Verdana"/>
                <a:cs typeface="Verdana"/>
              </a:rPr>
              <a:t>and </a:t>
            </a:r>
            <a:r>
              <a:rPr dirty="0" sz="1100" spc="-5">
                <a:latin typeface="Verdana"/>
                <a:cs typeface="Verdana"/>
              </a:rPr>
              <a:t>pat </a:t>
            </a:r>
            <a:r>
              <a:rPr dirty="0" sz="1100">
                <a:latin typeface="Verdana"/>
                <a:cs typeface="Verdana"/>
              </a:rPr>
              <a:t>on </a:t>
            </a:r>
            <a:r>
              <a:rPr dirty="0" sz="1100" spc="-5">
                <a:latin typeface="Verdana"/>
                <a:cs typeface="Verdana"/>
              </a:rPr>
              <a:t>the shoulders  </a:t>
            </a:r>
            <a:r>
              <a:rPr dirty="0" sz="1100">
                <a:latin typeface="Verdana"/>
                <a:cs typeface="Verdana"/>
              </a:rPr>
              <a:t>of other </a:t>
            </a:r>
            <a:r>
              <a:rPr dirty="0" sz="1100" spc="-5">
                <a:latin typeface="Verdana"/>
                <a:cs typeface="Verdana"/>
              </a:rPr>
              <a:t>people give </a:t>
            </a:r>
            <a:r>
              <a:rPr dirty="0" sz="1100">
                <a:latin typeface="Verdana"/>
                <a:cs typeface="Verdana"/>
              </a:rPr>
              <a:t>us </a:t>
            </a:r>
            <a:r>
              <a:rPr dirty="0" sz="1100" spc="-5">
                <a:latin typeface="Verdana"/>
                <a:cs typeface="Verdana"/>
              </a:rPr>
              <a:t>either </a:t>
            </a:r>
            <a:r>
              <a:rPr dirty="0" sz="1100">
                <a:latin typeface="Verdana"/>
                <a:cs typeface="Verdana"/>
              </a:rPr>
              <a:t>a </a:t>
            </a:r>
            <a:r>
              <a:rPr dirty="0" sz="1100" spc="-5">
                <a:latin typeface="Verdana"/>
                <a:cs typeface="Verdana"/>
              </a:rPr>
              <a:t>friendly </a:t>
            </a:r>
            <a:r>
              <a:rPr dirty="0" sz="1100" spc="5">
                <a:latin typeface="Verdana"/>
                <a:cs typeface="Verdana"/>
              </a:rPr>
              <a:t>or </a:t>
            </a:r>
            <a:r>
              <a:rPr dirty="0" sz="1100" spc="-5">
                <a:latin typeface="Verdana"/>
                <a:cs typeface="Verdana"/>
              </a:rPr>
              <a:t>amiable image. Standing </a:t>
            </a:r>
            <a:r>
              <a:rPr dirty="0" sz="1100">
                <a:latin typeface="Verdana"/>
                <a:cs typeface="Verdana"/>
              </a:rPr>
              <a:t>too  </a:t>
            </a:r>
            <a:r>
              <a:rPr dirty="0" sz="1100" spc="-5">
                <a:latin typeface="Verdana"/>
                <a:cs typeface="Verdana"/>
              </a:rPr>
              <a:t>close</a:t>
            </a:r>
            <a:r>
              <a:rPr dirty="0" sz="1100" spc="-5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or</a:t>
            </a:r>
            <a:r>
              <a:rPr dirty="0" sz="1100" spc="-5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too</a:t>
            </a:r>
            <a:r>
              <a:rPr dirty="0" sz="1100" spc="-5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far</a:t>
            </a:r>
            <a:r>
              <a:rPr dirty="0" sz="1100" spc="-5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from</a:t>
            </a:r>
            <a:r>
              <a:rPr dirty="0" sz="1100" spc="-5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a</a:t>
            </a:r>
            <a:r>
              <a:rPr dirty="0" sz="1100" spc="-4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speaker</a:t>
            </a:r>
            <a:r>
              <a:rPr dirty="0" sz="1100" spc="-5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could</a:t>
            </a:r>
            <a:r>
              <a:rPr dirty="0" sz="1100" spc="-5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give</a:t>
            </a:r>
            <a:r>
              <a:rPr dirty="0" sz="1100" spc="-4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a</a:t>
            </a:r>
            <a:r>
              <a:rPr dirty="0" sz="1100" spc="-3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sense</a:t>
            </a:r>
            <a:r>
              <a:rPr dirty="0" sz="1100" spc="-5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of</a:t>
            </a:r>
            <a:r>
              <a:rPr dirty="0" sz="1100" spc="-5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intrusion</a:t>
            </a:r>
            <a:r>
              <a:rPr dirty="0" sz="1100" spc="-5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or</a:t>
            </a:r>
            <a:r>
              <a:rPr dirty="0" sz="1100" spc="-5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arrogance.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003" y="38099"/>
            <a:ext cx="7499984" cy="1296035"/>
          </a:xfrm>
          <a:custGeom>
            <a:avLst/>
            <a:gdLst/>
            <a:ahLst/>
            <a:cxnLst/>
            <a:rect l="l" t="t" r="r" b="b"/>
            <a:pathLst>
              <a:path w="7499984" h="1296035">
                <a:moveTo>
                  <a:pt x="0" y="1295653"/>
                </a:moveTo>
                <a:lnTo>
                  <a:pt x="7499604" y="1295653"/>
                </a:lnTo>
                <a:lnTo>
                  <a:pt x="7499604" y="0"/>
                </a:lnTo>
                <a:lnTo>
                  <a:pt x="0" y="0"/>
                </a:lnTo>
                <a:lnTo>
                  <a:pt x="0" y="1295653"/>
                </a:lnTo>
                <a:close/>
              </a:path>
            </a:pathLst>
          </a:custGeom>
          <a:solidFill>
            <a:srgbClr val="3C49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69566" y="350011"/>
            <a:ext cx="283591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900" algn="l"/>
              </a:tabLst>
            </a:pPr>
            <a:r>
              <a:rPr dirty="0" sz="2600" spc="-50"/>
              <a:t>5.	</a:t>
            </a:r>
            <a:r>
              <a:rPr dirty="0" spc="-80"/>
              <a:t>BODY</a:t>
            </a:r>
            <a:r>
              <a:rPr dirty="0" spc="-260"/>
              <a:t> </a:t>
            </a:r>
            <a:r>
              <a:rPr dirty="0" spc="-95"/>
              <a:t>LANGUAGE</a:t>
            </a:r>
            <a:endParaRPr sz="2600"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2384" cy="38100"/>
          </a:xfrm>
          <a:custGeom>
            <a:avLst/>
            <a:gdLst/>
            <a:ahLst/>
            <a:cxnLst/>
            <a:rect l="l" t="t" r="r" b="b"/>
            <a:pathLst>
              <a:path w="32384" h="38100">
                <a:moveTo>
                  <a:pt x="0" y="38099"/>
                </a:moveTo>
                <a:lnTo>
                  <a:pt x="32004" y="38099"/>
                </a:lnTo>
                <a:lnTo>
                  <a:pt x="32004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32384" cy="38100"/>
          </a:xfrm>
          <a:custGeom>
            <a:avLst/>
            <a:gdLst/>
            <a:ahLst/>
            <a:cxnLst/>
            <a:rect l="l" t="t" r="r" b="b"/>
            <a:pathLst>
              <a:path w="32384" h="38100">
                <a:moveTo>
                  <a:pt x="0" y="38099"/>
                </a:moveTo>
                <a:lnTo>
                  <a:pt x="32004" y="38099"/>
                </a:lnTo>
                <a:lnTo>
                  <a:pt x="32004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003" y="0"/>
            <a:ext cx="7499984" cy="38100"/>
          </a:xfrm>
          <a:custGeom>
            <a:avLst/>
            <a:gdLst/>
            <a:ahLst/>
            <a:cxnLst/>
            <a:rect l="l" t="t" r="r" b="b"/>
            <a:pathLst>
              <a:path w="7499984" h="38100">
                <a:moveTo>
                  <a:pt x="0" y="38100"/>
                </a:moveTo>
                <a:lnTo>
                  <a:pt x="7499604" y="38100"/>
                </a:lnTo>
                <a:lnTo>
                  <a:pt x="7499604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531607" y="0"/>
            <a:ext cx="29209" cy="38100"/>
          </a:xfrm>
          <a:custGeom>
            <a:avLst/>
            <a:gdLst/>
            <a:ahLst/>
            <a:cxnLst/>
            <a:rect l="l" t="t" r="r" b="b"/>
            <a:pathLst>
              <a:path w="29209" h="38100">
                <a:moveTo>
                  <a:pt x="0" y="38099"/>
                </a:moveTo>
                <a:lnTo>
                  <a:pt x="28956" y="38099"/>
                </a:lnTo>
                <a:lnTo>
                  <a:pt x="28956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531607" y="0"/>
            <a:ext cx="29209" cy="38100"/>
          </a:xfrm>
          <a:custGeom>
            <a:avLst/>
            <a:gdLst/>
            <a:ahLst/>
            <a:cxnLst/>
            <a:rect l="l" t="t" r="r" b="b"/>
            <a:pathLst>
              <a:path w="29209" h="38100">
                <a:moveTo>
                  <a:pt x="0" y="38099"/>
                </a:moveTo>
                <a:lnTo>
                  <a:pt x="28956" y="38099"/>
                </a:lnTo>
                <a:lnTo>
                  <a:pt x="28956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003" y="1333753"/>
            <a:ext cx="7499984" cy="38100"/>
          </a:xfrm>
          <a:custGeom>
            <a:avLst/>
            <a:gdLst/>
            <a:ahLst/>
            <a:cxnLst/>
            <a:rect l="l" t="t" r="r" b="b"/>
            <a:pathLst>
              <a:path w="7499984" h="38100">
                <a:moveTo>
                  <a:pt x="0" y="38100"/>
                </a:moveTo>
                <a:lnTo>
                  <a:pt x="7499604" y="38100"/>
                </a:lnTo>
                <a:lnTo>
                  <a:pt x="7499604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001" y="38099"/>
            <a:ext cx="0" cy="1334135"/>
          </a:xfrm>
          <a:custGeom>
            <a:avLst/>
            <a:gdLst/>
            <a:ahLst/>
            <a:cxnLst/>
            <a:rect l="l" t="t" r="r" b="b"/>
            <a:pathLst>
              <a:path w="0" h="1334135">
                <a:moveTo>
                  <a:pt x="0" y="0"/>
                </a:moveTo>
                <a:lnTo>
                  <a:pt x="0" y="1333753"/>
                </a:lnTo>
              </a:path>
            </a:pathLst>
          </a:custGeom>
          <a:ln w="32004">
            <a:solidFill>
              <a:srgbClr val="7A7A7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546085" y="38099"/>
            <a:ext cx="0" cy="1334135"/>
          </a:xfrm>
          <a:custGeom>
            <a:avLst/>
            <a:gdLst/>
            <a:ahLst/>
            <a:cxnLst/>
            <a:rect l="l" t="t" r="r" b="b"/>
            <a:pathLst>
              <a:path w="0" h="1334135">
                <a:moveTo>
                  <a:pt x="0" y="0"/>
                </a:moveTo>
                <a:lnTo>
                  <a:pt x="0" y="1333754"/>
                </a:lnTo>
              </a:path>
            </a:pathLst>
          </a:custGeom>
          <a:ln w="28956">
            <a:solidFill>
              <a:srgbClr val="7A7A7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/>
              <a:t>9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800200"/>
            <a:ext cx="5760085" cy="9417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9300"/>
              </a:lnSpc>
              <a:spcBef>
                <a:spcPts val="95"/>
              </a:spcBef>
            </a:pPr>
            <a:r>
              <a:rPr dirty="0" sz="1100" spc="-5">
                <a:latin typeface="Verdana"/>
                <a:cs typeface="Verdana"/>
              </a:rPr>
              <a:t>Small Talk </a:t>
            </a:r>
            <a:r>
              <a:rPr dirty="0" sz="1100" spc="-10">
                <a:latin typeface="Verdana"/>
                <a:cs typeface="Verdana"/>
              </a:rPr>
              <a:t>is </a:t>
            </a:r>
            <a:r>
              <a:rPr dirty="0" sz="1100" spc="-5">
                <a:latin typeface="Verdana"/>
                <a:cs typeface="Verdana"/>
              </a:rPr>
              <a:t>the friendly, amiable conversation people have with </a:t>
            </a:r>
            <a:r>
              <a:rPr dirty="0" sz="1100">
                <a:latin typeface="Verdana"/>
                <a:cs typeface="Verdana"/>
              </a:rPr>
              <a:t>one </a:t>
            </a:r>
            <a:r>
              <a:rPr dirty="0" sz="1100" spc="-5">
                <a:latin typeface="Verdana"/>
                <a:cs typeface="Verdana"/>
              </a:rPr>
              <a:t>another on  </a:t>
            </a:r>
            <a:r>
              <a:rPr dirty="0" sz="1100">
                <a:latin typeface="Verdana"/>
                <a:cs typeface="Verdana"/>
              </a:rPr>
              <a:t>general</a:t>
            </a:r>
            <a:r>
              <a:rPr dirty="0" sz="1100" spc="-7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topics</a:t>
            </a:r>
            <a:r>
              <a:rPr dirty="0" sz="1100" spc="-5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such</a:t>
            </a:r>
            <a:r>
              <a:rPr dirty="0" sz="1100" spc="-6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as</a:t>
            </a:r>
            <a:r>
              <a:rPr dirty="0" sz="1100" spc="-5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weather</a:t>
            </a:r>
            <a:r>
              <a:rPr dirty="0" sz="1100" spc="-5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or</a:t>
            </a:r>
            <a:r>
              <a:rPr dirty="0" sz="1100" spc="-6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traffic</a:t>
            </a:r>
            <a:r>
              <a:rPr dirty="0" sz="1100" spc="-5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that</a:t>
            </a:r>
            <a:r>
              <a:rPr dirty="0" sz="1100" spc="-6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may</a:t>
            </a:r>
            <a:r>
              <a:rPr dirty="0" sz="1100" spc="-5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open</a:t>
            </a:r>
            <a:r>
              <a:rPr dirty="0" sz="1100" spc="-6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doorways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to</a:t>
            </a:r>
            <a:r>
              <a:rPr dirty="0" sz="1100" spc="-6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knowing</a:t>
            </a:r>
            <a:r>
              <a:rPr dirty="0" sz="1100" spc="-6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each  other better. </a:t>
            </a:r>
            <a:r>
              <a:rPr dirty="0" sz="1100" spc="-5">
                <a:latin typeface="Verdana"/>
                <a:cs typeface="Verdana"/>
              </a:rPr>
              <a:t>Communication </a:t>
            </a:r>
            <a:r>
              <a:rPr dirty="0" sz="1100">
                <a:latin typeface="Verdana"/>
                <a:cs typeface="Verdana"/>
              </a:rPr>
              <a:t>experts </a:t>
            </a:r>
            <a:r>
              <a:rPr dirty="0" sz="1100" spc="-5">
                <a:latin typeface="Verdana"/>
                <a:cs typeface="Verdana"/>
              </a:rPr>
              <a:t>consider small talk as </a:t>
            </a:r>
            <a:r>
              <a:rPr dirty="0" sz="1100">
                <a:latin typeface="Verdana"/>
                <a:cs typeface="Verdana"/>
              </a:rPr>
              <a:t>an </a:t>
            </a:r>
            <a:r>
              <a:rPr dirty="0" sz="1100" spc="-5">
                <a:latin typeface="Verdana"/>
                <a:cs typeface="Verdana"/>
              </a:rPr>
              <a:t>art, </a:t>
            </a:r>
            <a:r>
              <a:rPr dirty="0" sz="1100">
                <a:latin typeface="Verdana"/>
                <a:cs typeface="Verdana"/>
              </a:rPr>
              <a:t>and </a:t>
            </a:r>
            <a:r>
              <a:rPr dirty="0" sz="1100" spc="-5">
                <a:latin typeface="Verdana"/>
                <a:cs typeface="Verdana"/>
              </a:rPr>
              <a:t>they  believe </a:t>
            </a:r>
            <a:r>
              <a:rPr dirty="0" sz="1100">
                <a:latin typeface="Verdana"/>
                <a:cs typeface="Verdana"/>
              </a:rPr>
              <a:t>a </a:t>
            </a:r>
            <a:r>
              <a:rPr dirty="0" sz="1100" spc="-5">
                <a:latin typeface="Verdana"/>
                <a:cs typeface="Verdana"/>
              </a:rPr>
              <a:t>pleasant </a:t>
            </a:r>
            <a:r>
              <a:rPr dirty="0" sz="1100">
                <a:latin typeface="Verdana"/>
                <a:cs typeface="Verdana"/>
              </a:rPr>
              <a:t>small talk can </a:t>
            </a:r>
            <a:r>
              <a:rPr dirty="0" sz="1100" spc="-5">
                <a:latin typeface="Verdana"/>
                <a:cs typeface="Verdana"/>
              </a:rPr>
              <a:t>lead to many frank, </a:t>
            </a:r>
            <a:r>
              <a:rPr dirty="0" sz="1100">
                <a:latin typeface="Verdana"/>
                <a:cs typeface="Verdana"/>
              </a:rPr>
              <a:t>detailed </a:t>
            </a:r>
            <a:r>
              <a:rPr dirty="0" sz="1100" spc="-5">
                <a:latin typeface="Verdana"/>
                <a:cs typeface="Verdana"/>
              </a:rPr>
              <a:t>discussions </a:t>
            </a:r>
            <a:r>
              <a:rPr dirty="0" sz="1100">
                <a:latin typeface="Verdana"/>
                <a:cs typeface="Verdana"/>
              </a:rPr>
              <a:t>on  </a:t>
            </a:r>
            <a:r>
              <a:rPr dirty="0" sz="1100" spc="-5">
                <a:latin typeface="Verdana"/>
                <a:cs typeface="Verdana"/>
              </a:rPr>
              <a:t>business</a:t>
            </a:r>
            <a:r>
              <a:rPr dirty="0" sz="1100" spc="-1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too.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8890863"/>
            <a:ext cx="575754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9100"/>
              </a:lnSpc>
              <a:spcBef>
                <a:spcPts val="100"/>
              </a:spcBef>
            </a:pPr>
            <a:r>
              <a:rPr dirty="0" sz="1100" spc="-5">
                <a:latin typeface="Verdana"/>
                <a:cs typeface="Verdana"/>
              </a:rPr>
              <a:t>Although, </a:t>
            </a:r>
            <a:r>
              <a:rPr dirty="0" sz="1100" spc="-10">
                <a:latin typeface="Verdana"/>
                <a:cs typeface="Verdana"/>
              </a:rPr>
              <a:t>it is </a:t>
            </a:r>
            <a:r>
              <a:rPr dirty="0" sz="1100" spc="-5">
                <a:latin typeface="Verdana"/>
                <a:cs typeface="Verdana"/>
              </a:rPr>
              <a:t>easier said than </a:t>
            </a:r>
            <a:r>
              <a:rPr dirty="0" sz="1100">
                <a:latin typeface="Verdana"/>
                <a:cs typeface="Verdana"/>
              </a:rPr>
              <a:t>done, </a:t>
            </a:r>
            <a:r>
              <a:rPr dirty="0" sz="1100" spc="-5">
                <a:latin typeface="Verdana"/>
                <a:cs typeface="Verdana"/>
              </a:rPr>
              <a:t>walking </a:t>
            </a:r>
            <a:r>
              <a:rPr dirty="0" sz="1100">
                <a:latin typeface="Verdana"/>
                <a:cs typeface="Verdana"/>
              </a:rPr>
              <a:t>up </a:t>
            </a:r>
            <a:r>
              <a:rPr dirty="0" sz="1100" spc="-5">
                <a:latin typeface="Verdana"/>
                <a:cs typeface="Verdana"/>
              </a:rPr>
              <a:t>to </a:t>
            </a:r>
            <a:r>
              <a:rPr dirty="0" sz="1100">
                <a:latin typeface="Verdana"/>
                <a:cs typeface="Verdana"/>
              </a:rPr>
              <a:t>a stranger and </a:t>
            </a:r>
            <a:r>
              <a:rPr dirty="0" sz="1100" spc="-5">
                <a:latin typeface="Verdana"/>
                <a:cs typeface="Verdana"/>
              </a:rPr>
              <a:t>initiating </a:t>
            </a:r>
            <a:r>
              <a:rPr dirty="0" sz="1100">
                <a:latin typeface="Verdana"/>
                <a:cs typeface="Verdana"/>
              </a:rPr>
              <a:t>a  </a:t>
            </a:r>
            <a:r>
              <a:rPr dirty="0" sz="1100" spc="-5">
                <a:latin typeface="Verdana"/>
                <a:cs typeface="Verdana"/>
              </a:rPr>
              <a:t>conversation may </a:t>
            </a:r>
            <a:r>
              <a:rPr dirty="0" sz="1100">
                <a:latin typeface="Verdana"/>
                <a:cs typeface="Verdana"/>
              </a:rPr>
              <a:t>not </a:t>
            </a:r>
            <a:r>
              <a:rPr dirty="0" sz="1100" spc="-5">
                <a:latin typeface="Verdana"/>
                <a:cs typeface="Verdana"/>
              </a:rPr>
              <a:t>be </a:t>
            </a:r>
            <a:r>
              <a:rPr dirty="0" sz="1100">
                <a:latin typeface="Verdana"/>
                <a:cs typeface="Verdana"/>
              </a:rPr>
              <a:t>one of </a:t>
            </a:r>
            <a:r>
              <a:rPr dirty="0" sz="1100" spc="-5">
                <a:latin typeface="Verdana"/>
                <a:cs typeface="Verdana"/>
              </a:rPr>
              <a:t>the easiest things </a:t>
            </a:r>
            <a:r>
              <a:rPr dirty="0" sz="1100">
                <a:latin typeface="Verdana"/>
                <a:cs typeface="Verdana"/>
              </a:rPr>
              <a:t>for a </a:t>
            </a:r>
            <a:r>
              <a:rPr dirty="0" sz="1100" spc="-5">
                <a:latin typeface="Verdana"/>
                <a:cs typeface="Verdana"/>
              </a:rPr>
              <a:t>lot </a:t>
            </a:r>
            <a:r>
              <a:rPr dirty="0" sz="1100">
                <a:latin typeface="Verdana"/>
                <a:cs typeface="Verdana"/>
              </a:rPr>
              <a:t>of people, </a:t>
            </a:r>
            <a:r>
              <a:rPr dirty="0" sz="1100" spc="-5">
                <a:latin typeface="Verdana"/>
                <a:cs typeface="Verdana"/>
              </a:rPr>
              <a:t>especially  young sales-people and </a:t>
            </a:r>
            <a:r>
              <a:rPr dirty="0" sz="1100">
                <a:latin typeface="Verdana"/>
                <a:cs typeface="Verdana"/>
              </a:rPr>
              <a:t>business development </a:t>
            </a:r>
            <a:r>
              <a:rPr dirty="0" sz="1100" spc="-5">
                <a:latin typeface="Verdana"/>
                <a:cs typeface="Verdana"/>
              </a:rPr>
              <a:t>managers. </a:t>
            </a:r>
            <a:r>
              <a:rPr dirty="0" sz="1100">
                <a:latin typeface="Verdana"/>
                <a:cs typeface="Verdana"/>
              </a:rPr>
              <a:t>Many think opening up  a </a:t>
            </a:r>
            <a:r>
              <a:rPr dirty="0" sz="1100" spc="-5">
                <a:latin typeface="Verdana"/>
                <a:cs typeface="Verdana"/>
              </a:rPr>
              <a:t>conversation as </a:t>
            </a:r>
            <a:r>
              <a:rPr dirty="0" sz="1100">
                <a:latin typeface="Verdana"/>
                <a:cs typeface="Verdana"/>
              </a:rPr>
              <a:t>an </a:t>
            </a:r>
            <a:r>
              <a:rPr dirty="0" sz="1100" spc="-5">
                <a:latin typeface="Verdana"/>
                <a:cs typeface="Verdana"/>
              </a:rPr>
              <a:t>arduous task </a:t>
            </a:r>
            <a:r>
              <a:rPr dirty="0" sz="1100">
                <a:latin typeface="Verdana"/>
                <a:cs typeface="Verdana"/>
              </a:rPr>
              <a:t>and </a:t>
            </a:r>
            <a:r>
              <a:rPr dirty="0" sz="1100" spc="-5">
                <a:latin typeface="Verdana"/>
                <a:cs typeface="Verdana"/>
              </a:rPr>
              <a:t>admit having </a:t>
            </a:r>
            <a:r>
              <a:rPr dirty="0" sz="1100">
                <a:latin typeface="Verdana"/>
                <a:cs typeface="Verdana"/>
              </a:rPr>
              <a:t>no "small </a:t>
            </a:r>
            <a:r>
              <a:rPr dirty="0" sz="1100" spc="-5">
                <a:latin typeface="Verdana"/>
                <a:cs typeface="Verdana"/>
              </a:rPr>
              <a:t>talk" skills at</a:t>
            </a:r>
            <a:r>
              <a:rPr dirty="0" sz="1100" spc="6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all.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6070" y="2984635"/>
            <a:ext cx="5247961" cy="58103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003" y="38099"/>
            <a:ext cx="7499984" cy="1296035"/>
          </a:xfrm>
          <a:custGeom>
            <a:avLst/>
            <a:gdLst/>
            <a:ahLst/>
            <a:cxnLst/>
            <a:rect l="l" t="t" r="r" b="b"/>
            <a:pathLst>
              <a:path w="7499984" h="1296035">
                <a:moveTo>
                  <a:pt x="0" y="1295653"/>
                </a:moveTo>
                <a:lnTo>
                  <a:pt x="7499604" y="1295653"/>
                </a:lnTo>
                <a:lnTo>
                  <a:pt x="7499604" y="0"/>
                </a:lnTo>
                <a:lnTo>
                  <a:pt x="0" y="0"/>
                </a:lnTo>
                <a:lnTo>
                  <a:pt x="0" y="1295653"/>
                </a:lnTo>
                <a:close/>
              </a:path>
            </a:pathLst>
          </a:custGeom>
          <a:solidFill>
            <a:srgbClr val="3C49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13077" y="350011"/>
            <a:ext cx="455041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265" algn="l"/>
              </a:tabLst>
            </a:pPr>
            <a:r>
              <a:rPr dirty="0" sz="2600" spc="-50"/>
              <a:t>6.	</a:t>
            </a:r>
            <a:r>
              <a:rPr dirty="0" spc="-85"/>
              <a:t>SMALL</a:t>
            </a:r>
            <a:r>
              <a:rPr dirty="0" spc="-204"/>
              <a:t> </a:t>
            </a:r>
            <a:r>
              <a:rPr dirty="0" spc="-80"/>
              <a:t>TALK</a:t>
            </a:r>
            <a:r>
              <a:rPr dirty="0" spc="-190"/>
              <a:t> </a:t>
            </a:r>
            <a:r>
              <a:rPr dirty="0" spc="-80"/>
              <a:t>AND</a:t>
            </a:r>
            <a:r>
              <a:rPr dirty="0" spc="-210"/>
              <a:t> </a:t>
            </a:r>
            <a:r>
              <a:rPr dirty="0" spc="-65"/>
              <a:t>ITS</a:t>
            </a:r>
            <a:r>
              <a:rPr dirty="0" spc="-200"/>
              <a:t> </a:t>
            </a:r>
            <a:r>
              <a:rPr dirty="0" spc="-90"/>
              <a:t>BENEFITS</a:t>
            </a:r>
            <a:endParaRPr sz="2600"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2384" cy="38100"/>
          </a:xfrm>
          <a:custGeom>
            <a:avLst/>
            <a:gdLst/>
            <a:ahLst/>
            <a:cxnLst/>
            <a:rect l="l" t="t" r="r" b="b"/>
            <a:pathLst>
              <a:path w="32384" h="38100">
                <a:moveTo>
                  <a:pt x="0" y="38099"/>
                </a:moveTo>
                <a:lnTo>
                  <a:pt x="32004" y="38099"/>
                </a:lnTo>
                <a:lnTo>
                  <a:pt x="32004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0"/>
            <a:ext cx="32384" cy="38100"/>
          </a:xfrm>
          <a:custGeom>
            <a:avLst/>
            <a:gdLst/>
            <a:ahLst/>
            <a:cxnLst/>
            <a:rect l="l" t="t" r="r" b="b"/>
            <a:pathLst>
              <a:path w="32384" h="38100">
                <a:moveTo>
                  <a:pt x="0" y="38099"/>
                </a:moveTo>
                <a:lnTo>
                  <a:pt x="32004" y="38099"/>
                </a:lnTo>
                <a:lnTo>
                  <a:pt x="32004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003" y="0"/>
            <a:ext cx="7499984" cy="38100"/>
          </a:xfrm>
          <a:custGeom>
            <a:avLst/>
            <a:gdLst/>
            <a:ahLst/>
            <a:cxnLst/>
            <a:rect l="l" t="t" r="r" b="b"/>
            <a:pathLst>
              <a:path w="7499984" h="38100">
                <a:moveTo>
                  <a:pt x="0" y="38100"/>
                </a:moveTo>
                <a:lnTo>
                  <a:pt x="7499604" y="38100"/>
                </a:lnTo>
                <a:lnTo>
                  <a:pt x="7499604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531607" y="0"/>
            <a:ext cx="29209" cy="38100"/>
          </a:xfrm>
          <a:custGeom>
            <a:avLst/>
            <a:gdLst/>
            <a:ahLst/>
            <a:cxnLst/>
            <a:rect l="l" t="t" r="r" b="b"/>
            <a:pathLst>
              <a:path w="29209" h="38100">
                <a:moveTo>
                  <a:pt x="0" y="38099"/>
                </a:moveTo>
                <a:lnTo>
                  <a:pt x="28956" y="38099"/>
                </a:lnTo>
                <a:lnTo>
                  <a:pt x="28956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531607" y="0"/>
            <a:ext cx="29209" cy="38100"/>
          </a:xfrm>
          <a:custGeom>
            <a:avLst/>
            <a:gdLst/>
            <a:ahLst/>
            <a:cxnLst/>
            <a:rect l="l" t="t" r="r" b="b"/>
            <a:pathLst>
              <a:path w="29209" h="38100">
                <a:moveTo>
                  <a:pt x="0" y="38099"/>
                </a:moveTo>
                <a:lnTo>
                  <a:pt x="28956" y="38099"/>
                </a:lnTo>
                <a:lnTo>
                  <a:pt x="28956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003" y="1333753"/>
            <a:ext cx="7499984" cy="38100"/>
          </a:xfrm>
          <a:custGeom>
            <a:avLst/>
            <a:gdLst/>
            <a:ahLst/>
            <a:cxnLst/>
            <a:rect l="l" t="t" r="r" b="b"/>
            <a:pathLst>
              <a:path w="7499984" h="38100">
                <a:moveTo>
                  <a:pt x="0" y="38100"/>
                </a:moveTo>
                <a:lnTo>
                  <a:pt x="7499604" y="38100"/>
                </a:lnTo>
                <a:lnTo>
                  <a:pt x="7499604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6001" y="38099"/>
            <a:ext cx="0" cy="1334135"/>
          </a:xfrm>
          <a:custGeom>
            <a:avLst/>
            <a:gdLst/>
            <a:ahLst/>
            <a:cxnLst/>
            <a:rect l="l" t="t" r="r" b="b"/>
            <a:pathLst>
              <a:path w="0" h="1334135">
                <a:moveTo>
                  <a:pt x="0" y="0"/>
                </a:moveTo>
                <a:lnTo>
                  <a:pt x="0" y="1333753"/>
                </a:lnTo>
              </a:path>
            </a:pathLst>
          </a:custGeom>
          <a:ln w="32004">
            <a:solidFill>
              <a:srgbClr val="7A7A7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546085" y="38099"/>
            <a:ext cx="0" cy="1334135"/>
          </a:xfrm>
          <a:custGeom>
            <a:avLst/>
            <a:gdLst/>
            <a:ahLst/>
            <a:cxnLst/>
            <a:rect l="l" t="t" r="r" b="b"/>
            <a:pathLst>
              <a:path w="0" h="1334135">
                <a:moveTo>
                  <a:pt x="0" y="0"/>
                </a:moveTo>
                <a:lnTo>
                  <a:pt x="0" y="1333754"/>
                </a:lnTo>
              </a:path>
            </a:pathLst>
          </a:custGeom>
          <a:ln w="28956">
            <a:solidFill>
              <a:srgbClr val="7A7A7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/>
              <a:t>10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5800"/>
            <a:ext cx="5760720" cy="38728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6350">
              <a:lnSpc>
                <a:spcPct val="109100"/>
              </a:lnSpc>
              <a:spcBef>
                <a:spcPts val="100"/>
              </a:spcBef>
            </a:pPr>
            <a:r>
              <a:rPr dirty="0" sz="1100" spc="-5" b="1">
                <a:latin typeface="Verdana"/>
                <a:cs typeface="Verdana"/>
              </a:rPr>
              <a:t>Let's </a:t>
            </a:r>
            <a:r>
              <a:rPr dirty="0" sz="1100" b="1">
                <a:latin typeface="Verdana"/>
                <a:cs typeface="Verdana"/>
              </a:rPr>
              <a:t>see </a:t>
            </a:r>
            <a:r>
              <a:rPr dirty="0" sz="1100" spc="-5" b="1">
                <a:latin typeface="Verdana"/>
                <a:cs typeface="Verdana"/>
              </a:rPr>
              <a:t>how small talk leads </a:t>
            </a:r>
            <a:r>
              <a:rPr dirty="0" sz="1100" b="1">
                <a:latin typeface="Verdana"/>
                <a:cs typeface="Verdana"/>
              </a:rPr>
              <a:t>two </a:t>
            </a:r>
            <a:r>
              <a:rPr dirty="0" sz="1100" spc="-5" b="1">
                <a:latin typeface="Verdana"/>
                <a:cs typeface="Verdana"/>
              </a:rPr>
              <a:t>people </a:t>
            </a:r>
            <a:r>
              <a:rPr dirty="0" sz="1100" b="1">
                <a:latin typeface="Verdana"/>
                <a:cs typeface="Verdana"/>
              </a:rPr>
              <a:t>to </a:t>
            </a:r>
            <a:r>
              <a:rPr dirty="0" sz="1100" spc="-5" b="1">
                <a:latin typeface="Verdana"/>
                <a:cs typeface="Verdana"/>
              </a:rPr>
              <a:t>share </a:t>
            </a:r>
            <a:r>
              <a:rPr dirty="0" sz="1100" spc="-10" b="1">
                <a:latin typeface="Verdana"/>
                <a:cs typeface="Verdana"/>
              </a:rPr>
              <a:t>details </a:t>
            </a:r>
            <a:r>
              <a:rPr dirty="0" sz="1100" spc="-5" b="1">
                <a:latin typeface="Verdana"/>
                <a:cs typeface="Verdana"/>
              </a:rPr>
              <a:t>about each  other: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469265" marR="5080" indent="-227965">
              <a:lnSpc>
                <a:spcPct val="109100"/>
              </a:lnSpc>
              <a:buFont typeface="Symbol"/>
              <a:buChar char=""/>
              <a:tabLst>
                <a:tab pos="469900" algn="l"/>
              </a:tabLst>
            </a:pPr>
            <a:r>
              <a:rPr dirty="0" sz="1100" spc="-5" b="1">
                <a:latin typeface="Verdana"/>
                <a:cs typeface="Verdana"/>
              </a:rPr>
              <a:t>Initiation </a:t>
            </a:r>
            <a:r>
              <a:rPr dirty="0" sz="1100">
                <a:latin typeface="Verdana"/>
                <a:cs typeface="Verdana"/>
              </a:rPr>
              <a:t>– At </a:t>
            </a:r>
            <a:r>
              <a:rPr dirty="0" sz="1100" spc="-5">
                <a:latin typeface="Verdana"/>
                <a:cs typeface="Verdana"/>
              </a:rPr>
              <a:t>this stage, the people </a:t>
            </a:r>
            <a:r>
              <a:rPr dirty="0" sz="1100" spc="-10">
                <a:latin typeface="Verdana"/>
                <a:cs typeface="Verdana"/>
              </a:rPr>
              <a:t>in </a:t>
            </a:r>
            <a:r>
              <a:rPr dirty="0" sz="1100">
                <a:latin typeface="Verdana"/>
                <a:cs typeface="Verdana"/>
              </a:rPr>
              <a:t>the conversation </a:t>
            </a:r>
            <a:r>
              <a:rPr dirty="0" sz="1100" spc="-5">
                <a:latin typeface="Verdana"/>
                <a:cs typeface="Verdana"/>
              </a:rPr>
              <a:t>normally </a:t>
            </a:r>
            <a:r>
              <a:rPr dirty="0" sz="1100">
                <a:latin typeface="Verdana"/>
                <a:cs typeface="Verdana"/>
              </a:rPr>
              <a:t>talk on  general topics such </a:t>
            </a:r>
            <a:r>
              <a:rPr dirty="0" sz="1100" spc="-5">
                <a:latin typeface="Verdana"/>
                <a:cs typeface="Verdana"/>
              </a:rPr>
              <a:t>as the weather, traffic, time </a:t>
            </a:r>
            <a:r>
              <a:rPr dirty="0" sz="1100">
                <a:latin typeface="Verdana"/>
                <a:cs typeface="Verdana"/>
              </a:rPr>
              <a:t>of </a:t>
            </a:r>
            <a:r>
              <a:rPr dirty="0" sz="1100" spc="-5">
                <a:latin typeface="Verdana"/>
                <a:cs typeface="Verdana"/>
              </a:rPr>
              <a:t>the day, </a:t>
            </a:r>
            <a:r>
              <a:rPr dirty="0" sz="1100">
                <a:latin typeface="Verdana"/>
                <a:cs typeface="Verdana"/>
              </a:rPr>
              <a:t>busy </a:t>
            </a:r>
            <a:r>
              <a:rPr dirty="0" sz="1100" spc="-5">
                <a:latin typeface="Verdana"/>
                <a:cs typeface="Verdana"/>
              </a:rPr>
              <a:t>schedule,  </a:t>
            </a:r>
            <a:r>
              <a:rPr dirty="0" sz="1100">
                <a:latin typeface="Verdana"/>
                <a:cs typeface="Verdana"/>
              </a:rPr>
              <a:t>etc.</a:t>
            </a:r>
            <a:r>
              <a:rPr dirty="0" sz="1100" spc="-4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This</a:t>
            </a:r>
            <a:r>
              <a:rPr dirty="0" sz="1100" spc="-3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gives</a:t>
            </a:r>
            <a:r>
              <a:rPr dirty="0" sz="1100" spc="-3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an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idea</a:t>
            </a:r>
            <a:r>
              <a:rPr dirty="0" sz="1100" spc="-2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as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to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whether</a:t>
            </a:r>
            <a:r>
              <a:rPr dirty="0" sz="1100" spc="-3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the</a:t>
            </a:r>
            <a:r>
              <a:rPr dirty="0" sz="1100" spc="-4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other</a:t>
            </a:r>
            <a:r>
              <a:rPr dirty="0" sz="1100" spc="-3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person</a:t>
            </a:r>
            <a:r>
              <a:rPr dirty="0" sz="1100" spc="-35">
                <a:latin typeface="Verdana"/>
                <a:cs typeface="Verdana"/>
              </a:rPr>
              <a:t> </a:t>
            </a:r>
            <a:r>
              <a:rPr dirty="0" sz="1100" spc="-10">
                <a:latin typeface="Verdana"/>
                <a:cs typeface="Verdana"/>
              </a:rPr>
              <a:t>is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 spc="-10">
                <a:latin typeface="Verdana"/>
                <a:cs typeface="Verdana"/>
              </a:rPr>
              <a:t>in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a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conversational  mood or </a:t>
            </a:r>
            <a:r>
              <a:rPr dirty="0" sz="1100" spc="-10">
                <a:latin typeface="Verdana"/>
                <a:cs typeface="Verdana"/>
              </a:rPr>
              <a:t>is </a:t>
            </a:r>
            <a:r>
              <a:rPr dirty="0" sz="1100" spc="-5">
                <a:latin typeface="Verdana"/>
                <a:cs typeface="Verdana"/>
              </a:rPr>
              <a:t>avoiding</a:t>
            </a:r>
            <a:r>
              <a:rPr dirty="0" sz="1100" spc="-1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conversation.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Symbol"/>
              <a:buChar char=""/>
            </a:pPr>
            <a:endParaRPr sz="1250">
              <a:latin typeface="Times New Roman"/>
              <a:cs typeface="Times New Roman"/>
            </a:endParaRPr>
          </a:p>
          <a:p>
            <a:pPr algn="just" marL="469265" marR="5080" indent="-227965">
              <a:lnSpc>
                <a:spcPct val="109100"/>
              </a:lnSpc>
              <a:buFont typeface="Symbol"/>
              <a:buChar char=""/>
              <a:tabLst>
                <a:tab pos="469900" algn="l"/>
              </a:tabLst>
            </a:pPr>
            <a:r>
              <a:rPr dirty="0" sz="1100" spc="-5" b="1">
                <a:latin typeface="Verdana"/>
                <a:cs typeface="Verdana"/>
              </a:rPr>
              <a:t>Knowing each other </a:t>
            </a:r>
            <a:r>
              <a:rPr dirty="0" sz="1100">
                <a:latin typeface="Verdana"/>
                <a:cs typeface="Verdana"/>
              </a:rPr>
              <a:t>– </a:t>
            </a:r>
            <a:r>
              <a:rPr dirty="0" sz="1100" spc="-5">
                <a:latin typeface="Verdana"/>
                <a:cs typeface="Verdana"/>
              </a:rPr>
              <a:t>This </a:t>
            </a:r>
            <a:r>
              <a:rPr dirty="0" sz="1100" spc="-10">
                <a:latin typeface="Verdana"/>
                <a:cs typeface="Verdana"/>
              </a:rPr>
              <a:t>is </a:t>
            </a:r>
            <a:r>
              <a:rPr dirty="0" sz="1100" spc="-5">
                <a:latin typeface="Verdana"/>
                <a:cs typeface="Verdana"/>
              </a:rPr>
              <a:t>where people introduce </a:t>
            </a:r>
            <a:r>
              <a:rPr dirty="0" sz="1100">
                <a:latin typeface="Verdana"/>
                <a:cs typeface="Verdana"/>
              </a:rPr>
              <a:t>themselves </a:t>
            </a:r>
            <a:r>
              <a:rPr dirty="0" sz="1100" spc="-5">
                <a:latin typeface="Verdana"/>
                <a:cs typeface="Verdana"/>
              </a:rPr>
              <a:t>to the  </a:t>
            </a:r>
            <a:r>
              <a:rPr dirty="0" sz="1100">
                <a:latin typeface="Verdana"/>
                <a:cs typeface="Verdana"/>
              </a:rPr>
              <a:t>other person and </a:t>
            </a:r>
            <a:r>
              <a:rPr dirty="0" sz="1100" spc="-5">
                <a:latin typeface="Verdana"/>
                <a:cs typeface="Verdana"/>
              </a:rPr>
              <a:t>offer details </a:t>
            </a:r>
            <a:r>
              <a:rPr dirty="0" sz="1100">
                <a:latin typeface="Verdana"/>
                <a:cs typeface="Verdana"/>
              </a:rPr>
              <a:t>about </a:t>
            </a:r>
            <a:r>
              <a:rPr dirty="0" sz="1100" spc="-5">
                <a:latin typeface="Verdana"/>
                <a:cs typeface="Verdana"/>
              </a:rPr>
              <a:t>their </a:t>
            </a:r>
            <a:r>
              <a:rPr dirty="0" sz="1100">
                <a:latin typeface="Verdana"/>
                <a:cs typeface="Verdana"/>
              </a:rPr>
              <a:t>name, </a:t>
            </a:r>
            <a:r>
              <a:rPr dirty="0" sz="1100" spc="-5">
                <a:latin typeface="Verdana"/>
                <a:cs typeface="Verdana"/>
              </a:rPr>
              <a:t>work, </a:t>
            </a:r>
            <a:r>
              <a:rPr dirty="0" sz="1100">
                <a:latin typeface="Verdana"/>
                <a:cs typeface="Verdana"/>
              </a:rPr>
              <a:t>and </a:t>
            </a:r>
            <a:r>
              <a:rPr dirty="0" sz="1100" spc="-5">
                <a:latin typeface="Verdana"/>
                <a:cs typeface="Verdana"/>
              </a:rPr>
              <a:t>the </a:t>
            </a:r>
            <a:r>
              <a:rPr dirty="0" sz="1100">
                <a:latin typeface="Verdana"/>
                <a:cs typeface="Verdana"/>
              </a:rPr>
              <a:t>reason</a:t>
            </a:r>
            <a:r>
              <a:rPr dirty="0" sz="1100" spc="-26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they  were at that particular place, </a:t>
            </a:r>
            <a:r>
              <a:rPr dirty="0" sz="1100">
                <a:latin typeface="Verdana"/>
                <a:cs typeface="Verdana"/>
              </a:rPr>
              <a:t>for </a:t>
            </a:r>
            <a:r>
              <a:rPr dirty="0" sz="1100" spc="-5">
                <a:latin typeface="Verdana"/>
                <a:cs typeface="Verdana"/>
              </a:rPr>
              <a:t>example </a:t>
            </a:r>
            <a:r>
              <a:rPr dirty="0" sz="1100">
                <a:latin typeface="Verdana"/>
                <a:cs typeface="Verdana"/>
              </a:rPr>
              <a:t>– "I am Vineet. I am a </a:t>
            </a:r>
            <a:r>
              <a:rPr dirty="0" sz="1100" spc="-5">
                <a:latin typeface="Verdana"/>
                <a:cs typeface="Verdana"/>
              </a:rPr>
              <a:t>trainer  </a:t>
            </a:r>
            <a:r>
              <a:rPr dirty="0" sz="1100">
                <a:latin typeface="Verdana"/>
                <a:cs typeface="Verdana"/>
              </a:rPr>
              <a:t>and I </a:t>
            </a:r>
            <a:r>
              <a:rPr dirty="0" sz="1100" spc="-5">
                <a:latin typeface="Verdana"/>
                <a:cs typeface="Verdana"/>
              </a:rPr>
              <a:t>was </a:t>
            </a:r>
            <a:r>
              <a:rPr dirty="0" sz="1100">
                <a:latin typeface="Verdana"/>
                <a:cs typeface="Verdana"/>
              </a:rPr>
              <a:t>on </a:t>
            </a:r>
            <a:r>
              <a:rPr dirty="0" sz="1100" spc="-5">
                <a:latin typeface="Verdana"/>
                <a:cs typeface="Verdana"/>
              </a:rPr>
              <a:t>my way to delivering </a:t>
            </a:r>
            <a:r>
              <a:rPr dirty="0" sz="1100">
                <a:latin typeface="Verdana"/>
                <a:cs typeface="Verdana"/>
              </a:rPr>
              <a:t>an online </a:t>
            </a:r>
            <a:r>
              <a:rPr dirty="0" sz="1100" spc="-5">
                <a:latin typeface="Verdana"/>
                <a:cs typeface="Verdana"/>
              </a:rPr>
              <a:t>training</a:t>
            </a:r>
            <a:r>
              <a:rPr dirty="0" sz="1100" spc="-1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session."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Symbol"/>
              <a:buChar char=""/>
            </a:pPr>
            <a:endParaRPr sz="1250">
              <a:latin typeface="Times New Roman"/>
              <a:cs typeface="Times New Roman"/>
            </a:endParaRPr>
          </a:p>
          <a:p>
            <a:pPr algn="just" marL="469265" marR="5715" indent="-227965">
              <a:lnSpc>
                <a:spcPct val="109100"/>
              </a:lnSpc>
              <a:buFont typeface="Symbol"/>
              <a:buChar char=""/>
              <a:tabLst>
                <a:tab pos="469900" algn="l"/>
              </a:tabLst>
            </a:pPr>
            <a:r>
              <a:rPr dirty="0" sz="1100" spc="-5" b="1">
                <a:latin typeface="Verdana"/>
                <a:cs typeface="Verdana"/>
              </a:rPr>
              <a:t>Opinion Sharing </a:t>
            </a:r>
            <a:r>
              <a:rPr dirty="0" sz="1100">
                <a:latin typeface="Verdana"/>
                <a:cs typeface="Verdana"/>
              </a:rPr>
              <a:t>– Here </a:t>
            </a:r>
            <a:r>
              <a:rPr dirty="0" sz="1100" spc="-5">
                <a:latin typeface="Verdana"/>
                <a:cs typeface="Verdana"/>
              </a:rPr>
              <a:t>the discussion moves towards slightly </a:t>
            </a:r>
            <a:r>
              <a:rPr dirty="0" sz="1100">
                <a:latin typeface="Verdana"/>
                <a:cs typeface="Verdana"/>
              </a:rPr>
              <a:t>more  </a:t>
            </a:r>
            <a:r>
              <a:rPr dirty="0" sz="1100" spc="-5">
                <a:latin typeface="Verdana"/>
                <a:cs typeface="Verdana"/>
              </a:rPr>
              <a:t>"weighty" </a:t>
            </a:r>
            <a:r>
              <a:rPr dirty="0" sz="1100">
                <a:latin typeface="Verdana"/>
                <a:cs typeface="Verdana"/>
              </a:rPr>
              <a:t>topics </a:t>
            </a:r>
            <a:r>
              <a:rPr dirty="0" sz="1100" spc="-5">
                <a:latin typeface="Verdana"/>
                <a:cs typeface="Verdana"/>
              </a:rPr>
              <a:t>like politics, corporate way </a:t>
            </a:r>
            <a:r>
              <a:rPr dirty="0" sz="1100">
                <a:latin typeface="Verdana"/>
                <a:cs typeface="Verdana"/>
              </a:rPr>
              <a:t>of </a:t>
            </a:r>
            <a:r>
              <a:rPr dirty="0" sz="1100" spc="-5">
                <a:latin typeface="Verdana"/>
                <a:cs typeface="Verdana"/>
              </a:rPr>
              <a:t>life, philosophy, where the  opinions </a:t>
            </a:r>
            <a:r>
              <a:rPr dirty="0" sz="1100">
                <a:latin typeface="Verdana"/>
                <a:cs typeface="Verdana"/>
              </a:rPr>
              <a:t>of each other </a:t>
            </a:r>
            <a:r>
              <a:rPr dirty="0" sz="1100" spc="-5">
                <a:latin typeface="Verdana"/>
                <a:cs typeface="Verdana"/>
              </a:rPr>
              <a:t>are listened to </a:t>
            </a:r>
            <a:r>
              <a:rPr dirty="0" sz="1100">
                <a:latin typeface="Verdana"/>
                <a:cs typeface="Verdana"/>
              </a:rPr>
              <a:t>and</a:t>
            </a:r>
            <a:r>
              <a:rPr dirty="0" sz="1100" spc="-1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valued.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Symbol"/>
              <a:buChar char=""/>
            </a:pPr>
            <a:endParaRPr sz="1250">
              <a:latin typeface="Times New Roman"/>
              <a:cs typeface="Times New Roman"/>
            </a:endParaRPr>
          </a:p>
          <a:p>
            <a:pPr algn="just" marL="469265" marR="8255" indent="-227965">
              <a:lnSpc>
                <a:spcPct val="109100"/>
              </a:lnSpc>
              <a:buFont typeface="Symbol"/>
              <a:buChar char=""/>
              <a:tabLst>
                <a:tab pos="469900" algn="l"/>
              </a:tabLst>
            </a:pPr>
            <a:r>
              <a:rPr dirty="0" sz="1100" spc="-5" b="1">
                <a:latin typeface="Verdana"/>
                <a:cs typeface="Verdana"/>
              </a:rPr>
              <a:t>Expressing</a:t>
            </a:r>
            <a:r>
              <a:rPr dirty="0" sz="1100" spc="-55" b="1">
                <a:latin typeface="Verdana"/>
                <a:cs typeface="Verdana"/>
              </a:rPr>
              <a:t> </a:t>
            </a:r>
            <a:r>
              <a:rPr dirty="0" sz="1100" spc="-5" b="1">
                <a:latin typeface="Verdana"/>
                <a:cs typeface="Verdana"/>
              </a:rPr>
              <a:t>Thoughts</a:t>
            </a:r>
            <a:r>
              <a:rPr dirty="0" sz="1100" spc="-25" b="1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–</a:t>
            </a:r>
            <a:r>
              <a:rPr dirty="0" sz="1100" spc="-5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Once</a:t>
            </a:r>
            <a:r>
              <a:rPr dirty="0" sz="1100" spc="-5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all</a:t>
            </a:r>
            <a:r>
              <a:rPr dirty="0" sz="1100" spc="-5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the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above</a:t>
            </a:r>
            <a:r>
              <a:rPr dirty="0" sz="1100" spc="-4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stages</a:t>
            </a:r>
            <a:r>
              <a:rPr dirty="0" sz="1100" spc="-4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have</a:t>
            </a:r>
            <a:r>
              <a:rPr dirty="0" sz="1100" spc="-3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been</a:t>
            </a:r>
            <a:r>
              <a:rPr dirty="0" sz="1100" spc="-5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cleared,</a:t>
            </a:r>
            <a:r>
              <a:rPr dirty="0" sz="1100" spc="-5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you  </a:t>
            </a:r>
            <a:r>
              <a:rPr dirty="0" sz="1100">
                <a:latin typeface="Verdana"/>
                <a:cs typeface="Verdana"/>
              </a:rPr>
              <a:t>reach </a:t>
            </a:r>
            <a:r>
              <a:rPr dirty="0" sz="1100" spc="-5">
                <a:latin typeface="Verdana"/>
                <a:cs typeface="Verdana"/>
              </a:rPr>
              <a:t>the final </a:t>
            </a:r>
            <a:r>
              <a:rPr dirty="0" sz="1100">
                <a:latin typeface="Verdana"/>
                <a:cs typeface="Verdana"/>
              </a:rPr>
              <a:t>stage </a:t>
            </a:r>
            <a:r>
              <a:rPr dirty="0" sz="1100" spc="-5">
                <a:latin typeface="Verdana"/>
                <a:cs typeface="Verdana"/>
              </a:rPr>
              <a:t>where </a:t>
            </a:r>
            <a:r>
              <a:rPr dirty="0" sz="1100">
                <a:latin typeface="Verdana"/>
                <a:cs typeface="Verdana"/>
              </a:rPr>
              <a:t>both </a:t>
            </a:r>
            <a:r>
              <a:rPr dirty="0" sz="1100" spc="-5">
                <a:latin typeface="Verdana"/>
                <a:cs typeface="Verdana"/>
              </a:rPr>
              <a:t>the </a:t>
            </a:r>
            <a:r>
              <a:rPr dirty="0" sz="1100">
                <a:latin typeface="Verdana"/>
                <a:cs typeface="Verdana"/>
              </a:rPr>
              <a:t>persons can feel </a:t>
            </a:r>
            <a:r>
              <a:rPr dirty="0" sz="1100" spc="-5">
                <a:latin typeface="Verdana"/>
                <a:cs typeface="Verdana"/>
              </a:rPr>
              <a:t>sufficiently  comfortable </a:t>
            </a:r>
            <a:r>
              <a:rPr dirty="0" sz="1100" spc="-10">
                <a:latin typeface="Verdana"/>
                <a:cs typeface="Verdana"/>
              </a:rPr>
              <a:t>in </a:t>
            </a:r>
            <a:r>
              <a:rPr dirty="0" sz="1100">
                <a:latin typeface="Verdana"/>
                <a:cs typeface="Verdana"/>
              </a:rPr>
              <a:t>each other's </a:t>
            </a:r>
            <a:r>
              <a:rPr dirty="0" sz="1100" spc="-5">
                <a:latin typeface="Verdana"/>
                <a:cs typeface="Verdana"/>
              </a:rPr>
              <a:t>company to be able to disclose intimate details  </a:t>
            </a:r>
            <a:r>
              <a:rPr dirty="0" sz="1100">
                <a:latin typeface="Verdana"/>
                <a:cs typeface="Verdana"/>
              </a:rPr>
              <a:t>about each</a:t>
            </a:r>
            <a:r>
              <a:rPr dirty="0" sz="1100" spc="-2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other.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/>
              <a:t>11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800200"/>
            <a:ext cx="5759450" cy="1408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9100"/>
              </a:lnSpc>
              <a:spcBef>
                <a:spcPts val="100"/>
              </a:spcBef>
            </a:pPr>
            <a:r>
              <a:rPr dirty="0" sz="1100">
                <a:latin typeface="Verdana"/>
                <a:cs typeface="Verdana"/>
              </a:rPr>
              <a:t>To </a:t>
            </a:r>
            <a:r>
              <a:rPr dirty="0" sz="1100" spc="-5">
                <a:latin typeface="Verdana"/>
                <a:cs typeface="Verdana"/>
              </a:rPr>
              <a:t>improve your interpersonal skills, the </a:t>
            </a:r>
            <a:r>
              <a:rPr dirty="0" sz="1100">
                <a:latin typeface="Verdana"/>
                <a:cs typeface="Verdana"/>
              </a:rPr>
              <a:t>most </a:t>
            </a:r>
            <a:r>
              <a:rPr dirty="0" sz="1100" spc="-5">
                <a:latin typeface="Verdana"/>
                <a:cs typeface="Verdana"/>
              </a:rPr>
              <a:t>important </a:t>
            </a:r>
            <a:r>
              <a:rPr dirty="0" sz="1100">
                <a:latin typeface="Verdana"/>
                <a:cs typeface="Verdana"/>
              </a:rPr>
              <a:t>step </a:t>
            </a:r>
            <a:r>
              <a:rPr dirty="0" sz="1100" spc="-10">
                <a:latin typeface="Verdana"/>
                <a:cs typeface="Verdana"/>
              </a:rPr>
              <a:t>is </a:t>
            </a:r>
            <a:r>
              <a:rPr dirty="0" sz="1100" spc="-5">
                <a:latin typeface="Verdana"/>
                <a:cs typeface="Verdana"/>
              </a:rPr>
              <a:t>to </a:t>
            </a:r>
            <a:r>
              <a:rPr dirty="0" sz="1100">
                <a:latin typeface="Verdana"/>
                <a:cs typeface="Verdana"/>
              </a:rPr>
              <a:t>address </a:t>
            </a:r>
            <a:r>
              <a:rPr dirty="0" sz="1100" spc="-5">
                <a:latin typeface="Verdana"/>
                <a:cs typeface="Verdana"/>
              </a:rPr>
              <a:t>the  issues that </a:t>
            </a:r>
            <a:r>
              <a:rPr dirty="0" sz="1100">
                <a:latin typeface="Verdana"/>
                <a:cs typeface="Verdana"/>
              </a:rPr>
              <a:t>prevent you </a:t>
            </a:r>
            <a:r>
              <a:rPr dirty="0" sz="1100" spc="-5">
                <a:latin typeface="Verdana"/>
                <a:cs typeface="Verdana"/>
              </a:rPr>
              <a:t>from initiating </a:t>
            </a:r>
            <a:r>
              <a:rPr dirty="0" sz="1100">
                <a:latin typeface="Verdana"/>
                <a:cs typeface="Verdana"/>
              </a:rPr>
              <a:t>a conversation </a:t>
            </a:r>
            <a:r>
              <a:rPr dirty="0" sz="1100" spc="-5">
                <a:latin typeface="Verdana"/>
                <a:cs typeface="Verdana"/>
              </a:rPr>
              <a:t>with </a:t>
            </a:r>
            <a:r>
              <a:rPr dirty="0" sz="1100">
                <a:latin typeface="Verdana"/>
                <a:cs typeface="Verdana"/>
              </a:rPr>
              <a:t>someone. It </a:t>
            </a:r>
            <a:r>
              <a:rPr dirty="0" sz="1100" spc="-5">
                <a:latin typeface="Verdana"/>
                <a:cs typeface="Verdana"/>
              </a:rPr>
              <a:t>could be  </a:t>
            </a:r>
            <a:r>
              <a:rPr dirty="0" sz="1100">
                <a:latin typeface="Verdana"/>
                <a:cs typeface="Verdana"/>
              </a:rPr>
              <a:t>shyness, </a:t>
            </a:r>
            <a:r>
              <a:rPr dirty="0" sz="1100" spc="-5">
                <a:latin typeface="Verdana"/>
                <a:cs typeface="Verdana"/>
              </a:rPr>
              <a:t>discomfort around authority </a:t>
            </a:r>
            <a:r>
              <a:rPr dirty="0" sz="1100">
                <a:latin typeface="Verdana"/>
                <a:cs typeface="Verdana"/>
              </a:rPr>
              <a:t>figures, or </a:t>
            </a:r>
            <a:r>
              <a:rPr dirty="0" sz="1100" spc="-5">
                <a:latin typeface="Verdana"/>
                <a:cs typeface="Verdana"/>
              </a:rPr>
              <a:t>lack </a:t>
            </a:r>
            <a:r>
              <a:rPr dirty="0" sz="1100">
                <a:latin typeface="Verdana"/>
                <a:cs typeface="Verdana"/>
              </a:rPr>
              <a:t>of content. Knowing </a:t>
            </a:r>
            <a:r>
              <a:rPr dirty="0" sz="1100" spc="-5">
                <a:latin typeface="Verdana"/>
                <a:cs typeface="Verdana"/>
              </a:rPr>
              <a:t>the  </a:t>
            </a:r>
            <a:r>
              <a:rPr dirty="0" sz="1100">
                <a:latin typeface="Verdana"/>
                <a:cs typeface="Verdana"/>
              </a:rPr>
              <a:t>reasons </a:t>
            </a:r>
            <a:r>
              <a:rPr dirty="0" sz="1100" spc="-5">
                <a:latin typeface="Verdana"/>
                <a:cs typeface="Verdana"/>
              </a:rPr>
              <a:t>behind your hesitation </a:t>
            </a:r>
            <a:r>
              <a:rPr dirty="0" sz="1100">
                <a:latin typeface="Verdana"/>
                <a:cs typeface="Verdana"/>
              </a:rPr>
              <a:t>could help </a:t>
            </a:r>
            <a:r>
              <a:rPr dirty="0" sz="1100" spc="-5">
                <a:latin typeface="Verdana"/>
                <a:cs typeface="Verdana"/>
              </a:rPr>
              <a:t>you understand your </a:t>
            </a:r>
            <a:r>
              <a:rPr dirty="0" sz="1100">
                <a:latin typeface="Verdana"/>
                <a:cs typeface="Verdana"/>
              </a:rPr>
              <a:t>areas of</a:t>
            </a:r>
            <a:r>
              <a:rPr dirty="0" sz="1100" spc="5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concern.</a:t>
            </a:r>
            <a:endParaRPr sz="1100">
              <a:latin typeface="Verdana"/>
              <a:cs typeface="Verdana"/>
            </a:endParaRPr>
          </a:p>
          <a:p>
            <a:pPr algn="just" marL="12700" marR="6985">
              <a:lnSpc>
                <a:spcPct val="108700"/>
              </a:lnSpc>
              <a:spcBef>
                <a:spcPts val="819"/>
              </a:spcBef>
            </a:pPr>
            <a:r>
              <a:rPr dirty="0" sz="1100">
                <a:latin typeface="Verdana"/>
                <a:cs typeface="Verdana"/>
              </a:rPr>
              <a:t>To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be</a:t>
            </a:r>
            <a:r>
              <a:rPr dirty="0" sz="1100" spc="-4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able</a:t>
            </a:r>
            <a:r>
              <a:rPr dirty="0" sz="1100" spc="-3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to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start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a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conversation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and</a:t>
            </a:r>
            <a:r>
              <a:rPr dirty="0" sz="1100" spc="-4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hold</a:t>
            </a:r>
            <a:r>
              <a:rPr dirty="0" sz="1100" spc="-3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it</a:t>
            </a:r>
            <a:r>
              <a:rPr dirty="0" sz="1100" spc="-4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pleasantly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over</a:t>
            </a:r>
            <a:r>
              <a:rPr dirty="0" sz="1100" spc="-3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a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length</a:t>
            </a:r>
            <a:r>
              <a:rPr dirty="0" sz="1100" spc="-4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of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time,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you  </a:t>
            </a:r>
            <a:r>
              <a:rPr dirty="0" sz="1100">
                <a:latin typeface="Verdana"/>
                <a:cs typeface="Verdana"/>
              </a:rPr>
              <a:t>need </a:t>
            </a:r>
            <a:r>
              <a:rPr dirty="0" sz="1100" spc="-5">
                <a:latin typeface="Verdana"/>
                <a:cs typeface="Verdana"/>
              </a:rPr>
              <a:t>to be really </a:t>
            </a:r>
            <a:r>
              <a:rPr dirty="0" sz="1100">
                <a:latin typeface="Verdana"/>
                <a:cs typeface="Verdana"/>
              </a:rPr>
              <a:t>interested and </a:t>
            </a:r>
            <a:r>
              <a:rPr dirty="0" sz="1100" spc="-5">
                <a:latin typeface="Verdana"/>
                <a:cs typeface="Verdana"/>
              </a:rPr>
              <a:t>involved </a:t>
            </a:r>
            <a:r>
              <a:rPr dirty="0" sz="1100" spc="-10">
                <a:latin typeface="Verdana"/>
                <a:cs typeface="Verdana"/>
              </a:rPr>
              <a:t>in </a:t>
            </a:r>
            <a:r>
              <a:rPr dirty="0" sz="1100" spc="-5">
                <a:latin typeface="Verdana"/>
                <a:cs typeface="Verdana"/>
              </a:rPr>
              <a:t>the conversation. That will </a:t>
            </a:r>
            <a:r>
              <a:rPr dirty="0" sz="1100">
                <a:latin typeface="Verdana"/>
                <a:cs typeface="Verdana"/>
              </a:rPr>
              <a:t>only </a:t>
            </a:r>
            <a:r>
              <a:rPr dirty="0" sz="1100" spc="-5">
                <a:latin typeface="Verdana"/>
                <a:cs typeface="Verdana"/>
              </a:rPr>
              <a:t>be  possible </a:t>
            </a:r>
            <a:r>
              <a:rPr dirty="0" sz="1100" spc="-10">
                <a:latin typeface="Verdana"/>
                <a:cs typeface="Verdana"/>
              </a:rPr>
              <a:t>if </a:t>
            </a:r>
            <a:r>
              <a:rPr dirty="0" sz="1100" spc="-5">
                <a:latin typeface="Verdana"/>
                <a:cs typeface="Verdana"/>
              </a:rPr>
              <a:t>you have </a:t>
            </a:r>
            <a:r>
              <a:rPr dirty="0" sz="1100">
                <a:latin typeface="Verdana"/>
                <a:cs typeface="Verdana"/>
              </a:rPr>
              <a:t>a </a:t>
            </a:r>
            <a:r>
              <a:rPr dirty="0" sz="1100" spc="-5">
                <a:latin typeface="Verdana"/>
                <a:cs typeface="Verdana"/>
              </a:rPr>
              <a:t>genuine love for meeting </a:t>
            </a:r>
            <a:r>
              <a:rPr dirty="0" sz="1100">
                <a:latin typeface="Verdana"/>
                <a:cs typeface="Verdana"/>
              </a:rPr>
              <a:t>and </a:t>
            </a:r>
            <a:r>
              <a:rPr dirty="0" sz="1100" spc="-5">
                <a:latin typeface="Verdana"/>
                <a:cs typeface="Verdana"/>
              </a:rPr>
              <a:t>knowing </a:t>
            </a:r>
            <a:r>
              <a:rPr dirty="0" sz="1100">
                <a:latin typeface="Verdana"/>
                <a:cs typeface="Verdana"/>
              </a:rPr>
              <a:t>new</a:t>
            </a:r>
            <a:r>
              <a:rPr dirty="0" sz="1100" spc="8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people.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7281519"/>
            <a:ext cx="5758815" cy="159385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just" marL="12700" marR="5080">
              <a:lnSpc>
                <a:spcPct val="109100"/>
              </a:lnSpc>
              <a:spcBef>
                <a:spcPts val="110"/>
              </a:spcBef>
            </a:pPr>
            <a:r>
              <a:rPr dirty="0" sz="1100" spc="-5">
                <a:latin typeface="Verdana"/>
                <a:cs typeface="Verdana"/>
              </a:rPr>
              <a:t>Having </a:t>
            </a:r>
            <a:r>
              <a:rPr dirty="0" sz="1100">
                <a:latin typeface="Verdana"/>
                <a:cs typeface="Verdana"/>
              </a:rPr>
              <a:t>a </a:t>
            </a:r>
            <a:r>
              <a:rPr dirty="0" sz="1100" spc="-5">
                <a:latin typeface="Verdana"/>
                <a:cs typeface="Verdana"/>
              </a:rPr>
              <a:t>collection </a:t>
            </a:r>
            <a:r>
              <a:rPr dirty="0" sz="1100">
                <a:latin typeface="Verdana"/>
                <a:cs typeface="Verdana"/>
              </a:rPr>
              <a:t>of </a:t>
            </a:r>
            <a:r>
              <a:rPr dirty="0" sz="1100" spc="-5">
                <a:latin typeface="Verdana"/>
                <a:cs typeface="Verdana"/>
              </a:rPr>
              <a:t>conversation starters will </a:t>
            </a:r>
            <a:r>
              <a:rPr dirty="0" sz="1100">
                <a:latin typeface="Verdana"/>
                <a:cs typeface="Verdana"/>
              </a:rPr>
              <a:t>help </a:t>
            </a:r>
            <a:r>
              <a:rPr dirty="0" sz="1100" spc="-10">
                <a:latin typeface="Verdana"/>
                <a:cs typeface="Verdana"/>
              </a:rPr>
              <a:t>if </a:t>
            </a:r>
            <a:r>
              <a:rPr dirty="0" sz="1100">
                <a:latin typeface="Verdana"/>
                <a:cs typeface="Verdana"/>
              </a:rPr>
              <a:t>you </a:t>
            </a:r>
            <a:r>
              <a:rPr dirty="0" sz="1100" spc="-5">
                <a:latin typeface="Verdana"/>
                <a:cs typeface="Verdana"/>
              </a:rPr>
              <a:t>have </a:t>
            </a:r>
            <a:r>
              <a:rPr dirty="0" sz="1100">
                <a:latin typeface="Verdana"/>
                <a:cs typeface="Verdana"/>
              </a:rPr>
              <a:t>a few </a:t>
            </a:r>
            <a:r>
              <a:rPr dirty="0" sz="1100" spc="-5">
                <a:latin typeface="Verdana"/>
                <a:cs typeface="Verdana"/>
              </a:rPr>
              <a:t>witty lines  </a:t>
            </a:r>
            <a:r>
              <a:rPr dirty="0" sz="1100">
                <a:latin typeface="Verdana"/>
                <a:cs typeface="Verdana"/>
              </a:rPr>
              <a:t>and </a:t>
            </a:r>
            <a:r>
              <a:rPr dirty="0" sz="1100" spc="-5">
                <a:latin typeface="Verdana"/>
                <a:cs typeface="Verdana"/>
              </a:rPr>
              <a:t>introductory lines ready </a:t>
            </a:r>
            <a:r>
              <a:rPr dirty="0" sz="1100">
                <a:latin typeface="Verdana"/>
                <a:cs typeface="Verdana"/>
              </a:rPr>
              <a:t>that </a:t>
            </a:r>
            <a:r>
              <a:rPr dirty="0" sz="1100" spc="-5">
                <a:latin typeface="Verdana"/>
                <a:cs typeface="Verdana"/>
              </a:rPr>
              <a:t>will help you </a:t>
            </a:r>
            <a:r>
              <a:rPr dirty="0" sz="1100" spc="-10">
                <a:latin typeface="Verdana"/>
                <a:cs typeface="Verdana"/>
              </a:rPr>
              <a:t>in </a:t>
            </a:r>
            <a:r>
              <a:rPr dirty="0" sz="1100" spc="-5">
                <a:latin typeface="Verdana"/>
                <a:cs typeface="Verdana"/>
              </a:rPr>
              <a:t>all </a:t>
            </a:r>
            <a:r>
              <a:rPr dirty="0" sz="1100">
                <a:latin typeface="Verdana"/>
                <a:cs typeface="Verdana"/>
              </a:rPr>
              <a:t>occasions. </a:t>
            </a:r>
            <a:r>
              <a:rPr dirty="0" sz="1100" spc="-5">
                <a:latin typeface="Verdana"/>
                <a:cs typeface="Verdana"/>
              </a:rPr>
              <a:t>Simple </a:t>
            </a:r>
            <a:r>
              <a:rPr dirty="0" sz="1100">
                <a:latin typeface="Verdana"/>
                <a:cs typeface="Verdana"/>
              </a:rPr>
              <a:t>gestures  </a:t>
            </a:r>
            <a:r>
              <a:rPr dirty="0" sz="1100" spc="-5">
                <a:latin typeface="Verdana"/>
                <a:cs typeface="Verdana"/>
              </a:rPr>
              <a:t>like smiling </a:t>
            </a:r>
            <a:r>
              <a:rPr dirty="0" sz="1100">
                <a:latin typeface="Verdana"/>
                <a:cs typeface="Verdana"/>
              </a:rPr>
              <a:t>and then </a:t>
            </a:r>
            <a:r>
              <a:rPr dirty="0" sz="1100" spc="-5">
                <a:latin typeface="Verdana"/>
                <a:cs typeface="Verdana"/>
              </a:rPr>
              <a:t>waiting </a:t>
            </a:r>
            <a:r>
              <a:rPr dirty="0" sz="1100">
                <a:latin typeface="Verdana"/>
                <a:cs typeface="Verdana"/>
              </a:rPr>
              <a:t>for a return </a:t>
            </a:r>
            <a:r>
              <a:rPr dirty="0" sz="1100" spc="-5">
                <a:latin typeface="Verdana"/>
                <a:cs typeface="Verdana"/>
              </a:rPr>
              <a:t>smile </a:t>
            </a:r>
            <a:r>
              <a:rPr dirty="0" sz="1100">
                <a:latin typeface="Verdana"/>
                <a:cs typeface="Verdana"/>
              </a:rPr>
              <a:t>before </a:t>
            </a:r>
            <a:r>
              <a:rPr dirty="0" sz="1100" spc="-5">
                <a:latin typeface="Verdana"/>
                <a:cs typeface="Verdana"/>
              </a:rPr>
              <a:t>introducing yourself,  commenting </a:t>
            </a:r>
            <a:r>
              <a:rPr dirty="0" sz="1100">
                <a:latin typeface="Verdana"/>
                <a:cs typeface="Verdana"/>
              </a:rPr>
              <a:t>on </a:t>
            </a:r>
            <a:r>
              <a:rPr dirty="0" sz="1100" spc="-5">
                <a:latin typeface="Verdana"/>
                <a:cs typeface="Verdana"/>
              </a:rPr>
              <a:t>something </a:t>
            </a:r>
            <a:r>
              <a:rPr dirty="0" sz="1100" spc="-10">
                <a:latin typeface="Verdana"/>
                <a:cs typeface="Verdana"/>
              </a:rPr>
              <a:t>in </a:t>
            </a:r>
            <a:r>
              <a:rPr dirty="0" sz="1100" spc="-5">
                <a:latin typeface="Verdana"/>
                <a:cs typeface="Verdana"/>
              </a:rPr>
              <a:t>the vicinity, commenting </a:t>
            </a:r>
            <a:r>
              <a:rPr dirty="0" sz="1100">
                <a:latin typeface="Verdana"/>
                <a:cs typeface="Verdana"/>
              </a:rPr>
              <a:t>on a shared </a:t>
            </a:r>
            <a:r>
              <a:rPr dirty="0" sz="1100" spc="-5">
                <a:latin typeface="Verdana"/>
                <a:cs typeface="Verdana"/>
              </a:rPr>
              <a:t>interest are  </a:t>
            </a:r>
            <a:r>
              <a:rPr dirty="0" sz="1100">
                <a:latin typeface="Verdana"/>
                <a:cs typeface="Verdana"/>
              </a:rPr>
              <a:t>just some of </a:t>
            </a:r>
            <a:r>
              <a:rPr dirty="0" sz="1100" spc="-5">
                <a:latin typeface="Verdana"/>
                <a:cs typeface="Verdana"/>
              </a:rPr>
              <a:t>the starters that </a:t>
            </a:r>
            <a:r>
              <a:rPr dirty="0" sz="1100">
                <a:latin typeface="Verdana"/>
                <a:cs typeface="Verdana"/>
              </a:rPr>
              <a:t>can get </a:t>
            </a:r>
            <a:r>
              <a:rPr dirty="0" sz="1100" spc="-5">
                <a:latin typeface="Verdana"/>
                <a:cs typeface="Verdana"/>
              </a:rPr>
              <a:t>the </a:t>
            </a:r>
            <a:r>
              <a:rPr dirty="0" sz="1100">
                <a:latin typeface="Verdana"/>
                <a:cs typeface="Verdana"/>
              </a:rPr>
              <a:t>other person </a:t>
            </a:r>
            <a:r>
              <a:rPr dirty="0" sz="1100" spc="-10">
                <a:latin typeface="Verdana"/>
                <a:cs typeface="Verdana"/>
              </a:rPr>
              <a:t>in </a:t>
            </a:r>
            <a:r>
              <a:rPr dirty="0" sz="1100">
                <a:latin typeface="Verdana"/>
                <a:cs typeface="Verdana"/>
              </a:rPr>
              <a:t>a conversational</a:t>
            </a:r>
            <a:r>
              <a:rPr dirty="0" sz="1100" spc="-3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mood.</a:t>
            </a:r>
            <a:endParaRPr sz="1100">
              <a:latin typeface="Verdana"/>
              <a:cs typeface="Verdana"/>
            </a:endParaRPr>
          </a:p>
          <a:p>
            <a:pPr algn="just" marL="12700" marR="5080">
              <a:lnSpc>
                <a:spcPct val="109100"/>
              </a:lnSpc>
              <a:spcBef>
                <a:spcPts val="815"/>
              </a:spcBef>
            </a:pPr>
            <a:r>
              <a:rPr dirty="0" sz="1100">
                <a:latin typeface="Verdana"/>
                <a:cs typeface="Verdana"/>
              </a:rPr>
              <a:t>The secret </a:t>
            </a:r>
            <a:r>
              <a:rPr dirty="0" sz="1100" spc="-5">
                <a:latin typeface="Verdana"/>
                <a:cs typeface="Verdana"/>
              </a:rPr>
              <a:t>behind making </a:t>
            </a:r>
            <a:r>
              <a:rPr dirty="0" sz="1100">
                <a:latin typeface="Verdana"/>
                <a:cs typeface="Verdana"/>
              </a:rPr>
              <a:t>a small talk </a:t>
            </a:r>
            <a:r>
              <a:rPr dirty="0" sz="1100" spc="-10">
                <a:latin typeface="Verdana"/>
                <a:cs typeface="Verdana"/>
              </a:rPr>
              <a:t>is </a:t>
            </a:r>
            <a:r>
              <a:rPr dirty="0" sz="1100" spc="-5">
                <a:latin typeface="Verdana"/>
                <a:cs typeface="Verdana"/>
              </a:rPr>
              <a:t>to relax. </a:t>
            </a:r>
            <a:r>
              <a:rPr dirty="0" sz="1100">
                <a:latin typeface="Verdana"/>
                <a:cs typeface="Verdana"/>
              </a:rPr>
              <a:t>The more relaxed </a:t>
            </a:r>
            <a:r>
              <a:rPr dirty="0" sz="1100" spc="-5">
                <a:latin typeface="Verdana"/>
                <a:cs typeface="Verdana"/>
              </a:rPr>
              <a:t>you are</a:t>
            </a:r>
            <a:r>
              <a:rPr dirty="0" sz="1100" spc="-204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while  talking,</a:t>
            </a:r>
            <a:r>
              <a:rPr dirty="0" sz="1100" spc="-6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the</a:t>
            </a:r>
            <a:r>
              <a:rPr dirty="0" sz="1100" spc="-6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more</a:t>
            </a:r>
            <a:r>
              <a:rPr dirty="0" sz="1100" spc="-5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natural</a:t>
            </a:r>
            <a:r>
              <a:rPr dirty="0" sz="1100" spc="-6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you</a:t>
            </a:r>
            <a:r>
              <a:rPr dirty="0" sz="1100" spc="-6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will</a:t>
            </a:r>
            <a:r>
              <a:rPr dirty="0" sz="1100" spc="-7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sound,</a:t>
            </a:r>
            <a:r>
              <a:rPr dirty="0" sz="1100" spc="-6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and</a:t>
            </a:r>
            <a:r>
              <a:rPr dirty="0" sz="1100" spc="-6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the</a:t>
            </a:r>
            <a:r>
              <a:rPr dirty="0" sz="1100" spc="-6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more</a:t>
            </a:r>
            <a:r>
              <a:rPr dirty="0" sz="1100" spc="-6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interested</a:t>
            </a:r>
            <a:r>
              <a:rPr dirty="0" sz="1100" spc="-7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the</a:t>
            </a:r>
            <a:r>
              <a:rPr dirty="0" sz="1100" spc="-5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other</a:t>
            </a:r>
            <a:r>
              <a:rPr dirty="0" sz="1100" spc="-6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person  will be </a:t>
            </a:r>
            <a:r>
              <a:rPr dirty="0" sz="1100" spc="-10">
                <a:latin typeface="Verdana"/>
                <a:cs typeface="Verdana"/>
              </a:rPr>
              <a:t>in </a:t>
            </a:r>
            <a:r>
              <a:rPr dirty="0" sz="1100" spc="-5">
                <a:latin typeface="Verdana"/>
                <a:cs typeface="Verdana"/>
              </a:rPr>
              <a:t>listening to what you are</a:t>
            </a:r>
            <a:r>
              <a:rPr dirty="0" sz="1100" spc="2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saying.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1163" y="3314699"/>
            <a:ext cx="5698236" cy="3799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003" y="38099"/>
            <a:ext cx="7499984" cy="1296035"/>
          </a:xfrm>
          <a:custGeom>
            <a:avLst/>
            <a:gdLst/>
            <a:ahLst/>
            <a:cxnLst/>
            <a:rect l="l" t="t" r="r" b="b"/>
            <a:pathLst>
              <a:path w="7499984" h="1296035">
                <a:moveTo>
                  <a:pt x="0" y="1295653"/>
                </a:moveTo>
                <a:lnTo>
                  <a:pt x="7499604" y="1295653"/>
                </a:lnTo>
                <a:lnTo>
                  <a:pt x="7499604" y="0"/>
                </a:lnTo>
                <a:lnTo>
                  <a:pt x="0" y="0"/>
                </a:lnTo>
                <a:lnTo>
                  <a:pt x="0" y="1295653"/>
                </a:lnTo>
                <a:close/>
              </a:path>
            </a:pathLst>
          </a:custGeom>
          <a:solidFill>
            <a:srgbClr val="3C49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25448" y="350011"/>
            <a:ext cx="55276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265" algn="l"/>
              </a:tabLst>
            </a:pPr>
            <a:r>
              <a:rPr dirty="0" sz="2600" spc="-50"/>
              <a:t>7.	</a:t>
            </a:r>
            <a:r>
              <a:rPr dirty="0" spc="-95"/>
              <a:t>PROCEEDING </a:t>
            </a:r>
            <a:r>
              <a:rPr dirty="0" spc="-80"/>
              <a:t>WITH </a:t>
            </a:r>
            <a:r>
              <a:rPr dirty="0" spc="-5"/>
              <a:t>A</a:t>
            </a:r>
            <a:r>
              <a:rPr dirty="0" spc="-450"/>
              <a:t> </a:t>
            </a:r>
            <a:r>
              <a:rPr dirty="0" spc="-100"/>
              <a:t>CONVERSATION</a:t>
            </a:r>
            <a:endParaRPr sz="2600"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2384" cy="38100"/>
          </a:xfrm>
          <a:custGeom>
            <a:avLst/>
            <a:gdLst/>
            <a:ahLst/>
            <a:cxnLst/>
            <a:rect l="l" t="t" r="r" b="b"/>
            <a:pathLst>
              <a:path w="32384" h="38100">
                <a:moveTo>
                  <a:pt x="0" y="38099"/>
                </a:moveTo>
                <a:lnTo>
                  <a:pt x="32004" y="38099"/>
                </a:lnTo>
                <a:lnTo>
                  <a:pt x="32004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0"/>
            <a:ext cx="32384" cy="38100"/>
          </a:xfrm>
          <a:custGeom>
            <a:avLst/>
            <a:gdLst/>
            <a:ahLst/>
            <a:cxnLst/>
            <a:rect l="l" t="t" r="r" b="b"/>
            <a:pathLst>
              <a:path w="32384" h="38100">
                <a:moveTo>
                  <a:pt x="0" y="38099"/>
                </a:moveTo>
                <a:lnTo>
                  <a:pt x="32004" y="38099"/>
                </a:lnTo>
                <a:lnTo>
                  <a:pt x="32004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003" y="0"/>
            <a:ext cx="7499984" cy="38100"/>
          </a:xfrm>
          <a:custGeom>
            <a:avLst/>
            <a:gdLst/>
            <a:ahLst/>
            <a:cxnLst/>
            <a:rect l="l" t="t" r="r" b="b"/>
            <a:pathLst>
              <a:path w="7499984" h="38100">
                <a:moveTo>
                  <a:pt x="0" y="38100"/>
                </a:moveTo>
                <a:lnTo>
                  <a:pt x="7499604" y="38100"/>
                </a:lnTo>
                <a:lnTo>
                  <a:pt x="7499604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531607" y="0"/>
            <a:ext cx="29209" cy="38100"/>
          </a:xfrm>
          <a:custGeom>
            <a:avLst/>
            <a:gdLst/>
            <a:ahLst/>
            <a:cxnLst/>
            <a:rect l="l" t="t" r="r" b="b"/>
            <a:pathLst>
              <a:path w="29209" h="38100">
                <a:moveTo>
                  <a:pt x="0" y="38099"/>
                </a:moveTo>
                <a:lnTo>
                  <a:pt x="28956" y="38099"/>
                </a:lnTo>
                <a:lnTo>
                  <a:pt x="28956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531607" y="0"/>
            <a:ext cx="29209" cy="38100"/>
          </a:xfrm>
          <a:custGeom>
            <a:avLst/>
            <a:gdLst/>
            <a:ahLst/>
            <a:cxnLst/>
            <a:rect l="l" t="t" r="r" b="b"/>
            <a:pathLst>
              <a:path w="29209" h="38100">
                <a:moveTo>
                  <a:pt x="0" y="38099"/>
                </a:moveTo>
                <a:lnTo>
                  <a:pt x="28956" y="38099"/>
                </a:lnTo>
                <a:lnTo>
                  <a:pt x="28956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003" y="1333753"/>
            <a:ext cx="7499984" cy="38100"/>
          </a:xfrm>
          <a:custGeom>
            <a:avLst/>
            <a:gdLst/>
            <a:ahLst/>
            <a:cxnLst/>
            <a:rect l="l" t="t" r="r" b="b"/>
            <a:pathLst>
              <a:path w="7499984" h="38100">
                <a:moveTo>
                  <a:pt x="0" y="38100"/>
                </a:moveTo>
                <a:lnTo>
                  <a:pt x="7499604" y="38100"/>
                </a:lnTo>
                <a:lnTo>
                  <a:pt x="7499604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6001" y="38099"/>
            <a:ext cx="0" cy="1334135"/>
          </a:xfrm>
          <a:custGeom>
            <a:avLst/>
            <a:gdLst/>
            <a:ahLst/>
            <a:cxnLst/>
            <a:rect l="l" t="t" r="r" b="b"/>
            <a:pathLst>
              <a:path w="0" h="1334135">
                <a:moveTo>
                  <a:pt x="0" y="0"/>
                </a:moveTo>
                <a:lnTo>
                  <a:pt x="0" y="1333753"/>
                </a:lnTo>
              </a:path>
            </a:pathLst>
          </a:custGeom>
          <a:ln w="32004">
            <a:solidFill>
              <a:srgbClr val="7A7A7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546085" y="38099"/>
            <a:ext cx="0" cy="1334135"/>
          </a:xfrm>
          <a:custGeom>
            <a:avLst/>
            <a:gdLst/>
            <a:ahLst/>
            <a:cxnLst/>
            <a:rect l="l" t="t" r="r" b="b"/>
            <a:pathLst>
              <a:path w="0" h="1334135">
                <a:moveTo>
                  <a:pt x="0" y="0"/>
                </a:moveTo>
                <a:lnTo>
                  <a:pt x="0" y="1333754"/>
                </a:lnTo>
              </a:path>
            </a:pathLst>
          </a:custGeom>
          <a:ln w="28956">
            <a:solidFill>
              <a:srgbClr val="7A7A7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/>
              <a:t>12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800200"/>
            <a:ext cx="5759450" cy="2609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9100"/>
              </a:lnSpc>
              <a:spcBef>
                <a:spcPts val="100"/>
              </a:spcBef>
            </a:pPr>
            <a:r>
              <a:rPr dirty="0" sz="1100" spc="-5">
                <a:latin typeface="Verdana"/>
                <a:cs typeface="Verdana"/>
              </a:rPr>
              <a:t>While talking to </a:t>
            </a:r>
            <a:r>
              <a:rPr dirty="0" sz="1100">
                <a:latin typeface="Verdana"/>
                <a:cs typeface="Verdana"/>
              </a:rPr>
              <a:t>someone, remember </a:t>
            </a:r>
            <a:r>
              <a:rPr dirty="0" sz="1100" spc="-5">
                <a:latin typeface="Verdana"/>
                <a:cs typeface="Verdana"/>
              </a:rPr>
              <a:t>that people </a:t>
            </a:r>
            <a:r>
              <a:rPr dirty="0" sz="1100" spc="-10">
                <a:latin typeface="Verdana"/>
                <a:cs typeface="Verdana"/>
              </a:rPr>
              <a:t>like </a:t>
            </a:r>
            <a:r>
              <a:rPr dirty="0" sz="1100" spc="-5">
                <a:latin typeface="Verdana"/>
                <a:cs typeface="Verdana"/>
              </a:rPr>
              <a:t>to </a:t>
            </a:r>
            <a:r>
              <a:rPr dirty="0" sz="1100">
                <a:latin typeface="Verdana"/>
                <a:cs typeface="Verdana"/>
              </a:rPr>
              <a:t>talk </a:t>
            </a:r>
            <a:r>
              <a:rPr dirty="0" sz="1100" spc="-5">
                <a:latin typeface="Verdana"/>
                <a:cs typeface="Verdana"/>
              </a:rPr>
              <a:t>to people who </a:t>
            </a:r>
            <a:r>
              <a:rPr dirty="0" sz="1100">
                <a:latin typeface="Verdana"/>
                <a:cs typeface="Verdana"/>
              </a:rPr>
              <a:t>can  </a:t>
            </a:r>
            <a:r>
              <a:rPr dirty="0" sz="1100" spc="-5">
                <a:latin typeface="Verdana"/>
                <a:cs typeface="Verdana"/>
              </a:rPr>
              <a:t>receive and share information simultaneously. </a:t>
            </a:r>
            <a:r>
              <a:rPr dirty="0" sz="1100">
                <a:latin typeface="Verdana"/>
                <a:cs typeface="Verdana"/>
              </a:rPr>
              <a:t>If </a:t>
            </a:r>
            <a:r>
              <a:rPr dirty="0" sz="1100" spc="-5">
                <a:latin typeface="Verdana"/>
                <a:cs typeface="Verdana"/>
              </a:rPr>
              <a:t>you dominate the conversation  without</a:t>
            </a:r>
            <a:r>
              <a:rPr dirty="0" sz="1100" spc="-3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giving</a:t>
            </a:r>
            <a:r>
              <a:rPr dirty="0" sz="1100" spc="-3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any</a:t>
            </a:r>
            <a:r>
              <a:rPr dirty="0" sz="1100" spc="-3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stress</a:t>
            </a:r>
            <a:r>
              <a:rPr dirty="0" sz="1100" spc="-1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to</a:t>
            </a:r>
            <a:r>
              <a:rPr dirty="0" sz="1100" spc="-2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what</a:t>
            </a:r>
            <a:r>
              <a:rPr dirty="0" sz="1100" spc="-3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the</a:t>
            </a:r>
            <a:r>
              <a:rPr dirty="0" sz="1100" spc="-1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other</a:t>
            </a:r>
            <a:r>
              <a:rPr dirty="0" sz="1100" spc="-3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person</a:t>
            </a:r>
            <a:r>
              <a:rPr dirty="0" sz="1100" spc="-25">
                <a:latin typeface="Verdana"/>
                <a:cs typeface="Verdana"/>
              </a:rPr>
              <a:t> </a:t>
            </a:r>
            <a:r>
              <a:rPr dirty="0" sz="1100" spc="-10">
                <a:latin typeface="Verdana"/>
                <a:cs typeface="Verdana"/>
              </a:rPr>
              <a:t>is</a:t>
            </a:r>
            <a:r>
              <a:rPr dirty="0" sz="1100" spc="-2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saying,</a:t>
            </a:r>
            <a:r>
              <a:rPr dirty="0" sz="1100" spc="-3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that will</a:t>
            </a:r>
            <a:r>
              <a:rPr dirty="0" sz="1100" spc="-2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end</a:t>
            </a:r>
            <a:r>
              <a:rPr dirty="0" sz="1100" spc="-3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the</a:t>
            </a:r>
            <a:r>
              <a:rPr dirty="0" sz="1100" spc="-2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talk  very</a:t>
            </a:r>
            <a:r>
              <a:rPr dirty="0" sz="1100" spc="-6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quickly.</a:t>
            </a:r>
            <a:r>
              <a:rPr dirty="0" sz="1100" spc="-5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On</a:t>
            </a:r>
            <a:r>
              <a:rPr dirty="0" sz="1100" spc="-5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the</a:t>
            </a:r>
            <a:r>
              <a:rPr dirty="0" sz="1100" spc="-6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other</a:t>
            </a:r>
            <a:r>
              <a:rPr dirty="0" sz="1100" spc="-6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hand,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 spc="-10">
                <a:latin typeface="Verdana"/>
                <a:cs typeface="Verdana"/>
              </a:rPr>
              <a:t>if</a:t>
            </a:r>
            <a:r>
              <a:rPr dirty="0" sz="1100" spc="-5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you</a:t>
            </a:r>
            <a:r>
              <a:rPr dirty="0" sz="1100" spc="-5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only</a:t>
            </a:r>
            <a:r>
              <a:rPr dirty="0" sz="1100" spc="-5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listen</a:t>
            </a:r>
            <a:r>
              <a:rPr dirty="0" sz="1100" spc="-5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and</a:t>
            </a:r>
            <a:r>
              <a:rPr dirty="0" sz="1100" spc="-5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don't</a:t>
            </a:r>
            <a:r>
              <a:rPr dirty="0" sz="1100" spc="-5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provide</a:t>
            </a:r>
            <a:r>
              <a:rPr dirty="0" sz="1100" spc="-60">
                <a:latin typeface="Verdana"/>
                <a:cs typeface="Verdana"/>
              </a:rPr>
              <a:t> </a:t>
            </a:r>
            <a:r>
              <a:rPr dirty="0" sz="1100" spc="5">
                <a:latin typeface="Verdana"/>
                <a:cs typeface="Verdana"/>
              </a:rPr>
              <a:t>any</a:t>
            </a:r>
            <a:r>
              <a:rPr dirty="0" sz="1100" spc="-5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intelligent  </a:t>
            </a:r>
            <a:r>
              <a:rPr dirty="0" sz="1100">
                <a:latin typeface="Verdana"/>
                <a:cs typeface="Verdana"/>
              </a:rPr>
              <a:t>or </a:t>
            </a:r>
            <a:r>
              <a:rPr dirty="0" sz="1100" spc="-5">
                <a:latin typeface="Verdana"/>
                <a:cs typeface="Verdana"/>
              </a:rPr>
              <a:t>reasonable contribution to the </a:t>
            </a:r>
            <a:r>
              <a:rPr dirty="0" sz="1100">
                <a:latin typeface="Verdana"/>
                <a:cs typeface="Verdana"/>
              </a:rPr>
              <a:t>discussion, </a:t>
            </a:r>
            <a:r>
              <a:rPr dirty="0" sz="1100" spc="-5">
                <a:latin typeface="Verdana"/>
                <a:cs typeface="Verdana"/>
              </a:rPr>
              <a:t>people </a:t>
            </a:r>
            <a:r>
              <a:rPr dirty="0" sz="1100">
                <a:latin typeface="Verdana"/>
                <a:cs typeface="Verdana"/>
              </a:rPr>
              <a:t>will think of </a:t>
            </a:r>
            <a:r>
              <a:rPr dirty="0" sz="1100" spc="-5">
                <a:latin typeface="Verdana"/>
                <a:cs typeface="Verdana"/>
              </a:rPr>
              <a:t>you as someone  </a:t>
            </a:r>
            <a:r>
              <a:rPr dirty="0" sz="1100">
                <a:latin typeface="Verdana"/>
                <a:cs typeface="Verdana"/>
              </a:rPr>
              <a:t>not </a:t>
            </a:r>
            <a:r>
              <a:rPr dirty="0" sz="1100" spc="-5">
                <a:latin typeface="Verdana"/>
                <a:cs typeface="Verdana"/>
              </a:rPr>
              <a:t>worth their time talking</a:t>
            </a:r>
            <a:r>
              <a:rPr dirty="0" sz="1100" spc="-2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to.</a:t>
            </a:r>
            <a:endParaRPr sz="1100">
              <a:latin typeface="Verdana"/>
              <a:cs typeface="Verdana"/>
            </a:endParaRPr>
          </a:p>
          <a:p>
            <a:pPr algn="just" marL="12700" marR="5080">
              <a:lnSpc>
                <a:spcPct val="109100"/>
              </a:lnSpc>
              <a:spcBef>
                <a:spcPts val="815"/>
              </a:spcBef>
            </a:pPr>
            <a:r>
              <a:rPr dirty="0" sz="1100" spc="-5">
                <a:latin typeface="Verdana"/>
                <a:cs typeface="Verdana"/>
              </a:rPr>
              <a:t>While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having</a:t>
            </a:r>
            <a:r>
              <a:rPr dirty="0" sz="1100" spc="-4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a</a:t>
            </a:r>
            <a:r>
              <a:rPr dirty="0" sz="1100" spc="-2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conversation,</a:t>
            </a:r>
            <a:r>
              <a:rPr dirty="0" sz="1100" spc="-3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make</a:t>
            </a:r>
            <a:r>
              <a:rPr dirty="0" sz="1100" spc="-3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sure</a:t>
            </a:r>
            <a:r>
              <a:rPr dirty="0" sz="1100" spc="-2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that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you</a:t>
            </a:r>
            <a:r>
              <a:rPr dirty="0" sz="1100" spc="-3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completely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understand</a:t>
            </a:r>
            <a:r>
              <a:rPr dirty="0" sz="1100" spc="-4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what</a:t>
            </a:r>
            <a:r>
              <a:rPr dirty="0" sz="1100" spc="-2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the  </a:t>
            </a:r>
            <a:r>
              <a:rPr dirty="0" sz="1100">
                <a:latin typeface="Verdana"/>
                <a:cs typeface="Verdana"/>
              </a:rPr>
              <a:t>other </a:t>
            </a:r>
            <a:r>
              <a:rPr dirty="0" sz="1100" spc="-5">
                <a:latin typeface="Verdana"/>
                <a:cs typeface="Verdana"/>
              </a:rPr>
              <a:t>person </a:t>
            </a:r>
            <a:r>
              <a:rPr dirty="0" sz="1100" spc="-10">
                <a:latin typeface="Verdana"/>
                <a:cs typeface="Verdana"/>
              </a:rPr>
              <a:t>is </a:t>
            </a:r>
            <a:r>
              <a:rPr dirty="0" sz="1100" spc="-5">
                <a:latin typeface="Verdana"/>
                <a:cs typeface="Verdana"/>
              </a:rPr>
              <a:t>saying </a:t>
            </a:r>
            <a:r>
              <a:rPr dirty="0" sz="1100">
                <a:latin typeface="Verdana"/>
                <a:cs typeface="Verdana"/>
              </a:rPr>
              <a:t>before </a:t>
            </a:r>
            <a:r>
              <a:rPr dirty="0" sz="1100" spc="-5">
                <a:latin typeface="Verdana"/>
                <a:cs typeface="Verdana"/>
              </a:rPr>
              <a:t>making </a:t>
            </a:r>
            <a:r>
              <a:rPr dirty="0" sz="1100">
                <a:latin typeface="Verdana"/>
                <a:cs typeface="Verdana"/>
              </a:rPr>
              <a:t>any </a:t>
            </a:r>
            <a:r>
              <a:rPr dirty="0" sz="1100" spc="-5">
                <a:latin typeface="Verdana"/>
                <a:cs typeface="Verdana"/>
              </a:rPr>
              <a:t>remark </a:t>
            </a:r>
            <a:r>
              <a:rPr dirty="0" sz="1100">
                <a:latin typeface="Verdana"/>
                <a:cs typeface="Verdana"/>
              </a:rPr>
              <a:t>on </a:t>
            </a:r>
            <a:r>
              <a:rPr dirty="0" sz="1100" spc="-5">
                <a:latin typeface="Verdana"/>
                <a:cs typeface="Verdana"/>
              </a:rPr>
              <a:t>it. Misunderstanding </a:t>
            </a:r>
            <a:r>
              <a:rPr dirty="0" sz="1100">
                <a:latin typeface="Verdana"/>
                <a:cs typeface="Verdana"/>
              </a:rPr>
              <a:t>or</a:t>
            </a:r>
            <a:r>
              <a:rPr dirty="0" sz="1100" spc="-12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even  </a:t>
            </a:r>
            <a:r>
              <a:rPr dirty="0" sz="1100" spc="-5">
                <a:latin typeface="Verdana"/>
                <a:cs typeface="Verdana"/>
              </a:rPr>
              <a:t>partial understanding </a:t>
            </a:r>
            <a:r>
              <a:rPr dirty="0" sz="1100">
                <a:latin typeface="Verdana"/>
                <a:cs typeface="Verdana"/>
              </a:rPr>
              <a:t>of somebody's statement </a:t>
            </a:r>
            <a:r>
              <a:rPr dirty="0" sz="1100" spc="-5">
                <a:latin typeface="Verdana"/>
                <a:cs typeface="Verdana"/>
              </a:rPr>
              <a:t>could </a:t>
            </a:r>
            <a:r>
              <a:rPr dirty="0" sz="1100">
                <a:latin typeface="Verdana"/>
                <a:cs typeface="Verdana"/>
              </a:rPr>
              <a:t>cause a serious </a:t>
            </a:r>
            <a:r>
              <a:rPr dirty="0" sz="1100" spc="-5">
                <a:latin typeface="Verdana"/>
                <a:cs typeface="Verdana"/>
              </a:rPr>
              <a:t>social</a:t>
            </a:r>
            <a:r>
              <a:rPr dirty="0" sz="1100" spc="-27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error.  It </a:t>
            </a:r>
            <a:r>
              <a:rPr dirty="0" sz="1100" spc="-10">
                <a:latin typeface="Verdana"/>
                <a:cs typeface="Verdana"/>
              </a:rPr>
              <a:t>is </a:t>
            </a:r>
            <a:r>
              <a:rPr dirty="0" sz="1100" spc="-5">
                <a:latin typeface="Verdana"/>
                <a:cs typeface="Verdana"/>
              </a:rPr>
              <a:t>always advisable to </a:t>
            </a:r>
            <a:r>
              <a:rPr dirty="0" sz="1100">
                <a:latin typeface="Verdana"/>
                <a:cs typeface="Verdana"/>
              </a:rPr>
              <a:t>use </a:t>
            </a:r>
            <a:r>
              <a:rPr dirty="0" sz="1100" spc="-5">
                <a:latin typeface="Verdana"/>
                <a:cs typeface="Verdana"/>
              </a:rPr>
              <a:t>repetition in conversation, </a:t>
            </a:r>
            <a:r>
              <a:rPr dirty="0" sz="1100">
                <a:latin typeface="Verdana"/>
                <a:cs typeface="Verdana"/>
              </a:rPr>
              <a:t>both </a:t>
            </a:r>
            <a:r>
              <a:rPr dirty="0" sz="1100" spc="-5">
                <a:latin typeface="Verdana"/>
                <a:cs typeface="Verdana"/>
              </a:rPr>
              <a:t>to clarify your  statements </a:t>
            </a:r>
            <a:r>
              <a:rPr dirty="0" sz="1100">
                <a:latin typeface="Verdana"/>
                <a:cs typeface="Verdana"/>
              </a:rPr>
              <a:t>and </a:t>
            </a:r>
            <a:r>
              <a:rPr dirty="0" sz="1100" spc="-5">
                <a:latin typeface="Verdana"/>
                <a:cs typeface="Verdana"/>
              </a:rPr>
              <a:t>also </a:t>
            </a:r>
            <a:r>
              <a:rPr dirty="0" sz="1100">
                <a:latin typeface="Verdana"/>
                <a:cs typeface="Verdana"/>
              </a:rPr>
              <a:t>to </a:t>
            </a:r>
            <a:r>
              <a:rPr dirty="0" sz="1100" spc="-5">
                <a:latin typeface="Verdana"/>
                <a:cs typeface="Verdana"/>
              </a:rPr>
              <a:t>understand what </a:t>
            </a:r>
            <a:r>
              <a:rPr dirty="0" sz="1100">
                <a:latin typeface="Verdana"/>
                <a:cs typeface="Verdana"/>
              </a:rPr>
              <a:t>the other person </a:t>
            </a:r>
            <a:r>
              <a:rPr dirty="0" sz="1100" spc="-5">
                <a:latin typeface="Verdana"/>
                <a:cs typeface="Verdana"/>
              </a:rPr>
              <a:t>meant by his</a:t>
            </a:r>
            <a:r>
              <a:rPr dirty="0" sz="1100" spc="2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words.</a:t>
            </a:r>
            <a:endParaRPr sz="1100">
              <a:latin typeface="Verdana"/>
              <a:cs typeface="Verdana"/>
            </a:endParaRPr>
          </a:p>
          <a:p>
            <a:pPr algn="just" marL="12700" marR="6985">
              <a:lnSpc>
                <a:spcPct val="108200"/>
              </a:lnSpc>
              <a:spcBef>
                <a:spcPts val="830"/>
              </a:spcBef>
            </a:pPr>
            <a:r>
              <a:rPr dirty="0" sz="1100" spc="-5" b="1">
                <a:latin typeface="Verdana"/>
                <a:cs typeface="Verdana"/>
              </a:rPr>
              <a:t>Examples </a:t>
            </a:r>
            <a:r>
              <a:rPr dirty="0" sz="1100">
                <a:latin typeface="Verdana"/>
                <a:cs typeface="Verdana"/>
              </a:rPr>
              <a:t>– </a:t>
            </a:r>
            <a:r>
              <a:rPr dirty="0" sz="1100" spc="-5">
                <a:latin typeface="Verdana"/>
                <a:cs typeface="Verdana"/>
              </a:rPr>
              <a:t>"Let me make myself </a:t>
            </a:r>
            <a:r>
              <a:rPr dirty="0" sz="1100">
                <a:latin typeface="Verdana"/>
                <a:cs typeface="Verdana"/>
              </a:rPr>
              <a:t>clear here, so </a:t>
            </a:r>
            <a:r>
              <a:rPr dirty="0" sz="1100" spc="-5">
                <a:latin typeface="Verdana"/>
                <a:cs typeface="Verdana"/>
              </a:rPr>
              <a:t>that </a:t>
            </a:r>
            <a:r>
              <a:rPr dirty="0" sz="1100">
                <a:latin typeface="Verdana"/>
                <a:cs typeface="Verdana"/>
              </a:rPr>
              <a:t>everybody </a:t>
            </a:r>
            <a:r>
              <a:rPr dirty="0" sz="1100" spc="-5">
                <a:latin typeface="Verdana"/>
                <a:cs typeface="Verdana"/>
              </a:rPr>
              <a:t>has </a:t>
            </a:r>
            <a:r>
              <a:rPr dirty="0" sz="1100">
                <a:latin typeface="Verdana"/>
                <a:cs typeface="Verdana"/>
              </a:rPr>
              <a:t>understood  </a:t>
            </a:r>
            <a:r>
              <a:rPr dirty="0" sz="1100" spc="-5">
                <a:latin typeface="Verdana"/>
                <a:cs typeface="Verdana"/>
              </a:rPr>
              <a:t>exactly </a:t>
            </a:r>
            <a:r>
              <a:rPr dirty="0" sz="1100">
                <a:latin typeface="Verdana"/>
                <a:cs typeface="Verdana"/>
              </a:rPr>
              <a:t>what I </a:t>
            </a:r>
            <a:r>
              <a:rPr dirty="0" sz="1100" spc="-5">
                <a:latin typeface="Verdana"/>
                <a:cs typeface="Verdana"/>
              </a:rPr>
              <a:t>meant to say.", </a:t>
            </a:r>
            <a:r>
              <a:rPr dirty="0" sz="1100">
                <a:latin typeface="Verdana"/>
                <a:cs typeface="Verdana"/>
              </a:rPr>
              <a:t>"If I understood </a:t>
            </a:r>
            <a:r>
              <a:rPr dirty="0" sz="1100" spc="-5">
                <a:latin typeface="Verdana"/>
                <a:cs typeface="Verdana"/>
              </a:rPr>
              <a:t>you</a:t>
            </a:r>
            <a:r>
              <a:rPr dirty="0" sz="1100" spc="-3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correctly..."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8418423"/>
            <a:ext cx="575881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9100"/>
              </a:lnSpc>
              <a:spcBef>
                <a:spcPts val="100"/>
              </a:spcBef>
            </a:pPr>
            <a:r>
              <a:rPr dirty="0" sz="1100">
                <a:latin typeface="Verdana"/>
                <a:cs typeface="Verdana"/>
              </a:rPr>
              <a:t>It</a:t>
            </a:r>
            <a:r>
              <a:rPr dirty="0" sz="1100" spc="-50">
                <a:latin typeface="Verdana"/>
                <a:cs typeface="Verdana"/>
              </a:rPr>
              <a:t> </a:t>
            </a:r>
            <a:r>
              <a:rPr dirty="0" sz="1100" spc="-10">
                <a:latin typeface="Verdana"/>
                <a:cs typeface="Verdana"/>
              </a:rPr>
              <a:t>is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also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important</a:t>
            </a:r>
            <a:r>
              <a:rPr dirty="0" sz="1100" spc="-5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to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keep</a:t>
            </a:r>
            <a:r>
              <a:rPr dirty="0" sz="1100" spc="-4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summarizing</a:t>
            </a:r>
            <a:r>
              <a:rPr dirty="0" sz="1100" spc="-5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the</a:t>
            </a:r>
            <a:r>
              <a:rPr dirty="0" sz="1100" spc="-3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content</a:t>
            </a:r>
            <a:r>
              <a:rPr dirty="0" sz="1100" spc="-4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as</a:t>
            </a:r>
            <a:r>
              <a:rPr dirty="0" sz="1100" spc="-4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the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conversation</a:t>
            </a:r>
            <a:r>
              <a:rPr dirty="0" sz="1100" spc="-4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becomes  </a:t>
            </a:r>
            <a:r>
              <a:rPr dirty="0" sz="1100">
                <a:latin typeface="Verdana"/>
                <a:cs typeface="Verdana"/>
              </a:rPr>
              <a:t>more </a:t>
            </a:r>
            <a:r>
              <a:rPr dirty="0" sz="1100" spc="-5">
                <a:latin typeface="Verdana"/>
                <a:cs typeface="Verdana"/>
              </a:rPr>
              <a:t>detail-oriented. </a:t>
            </a:r>
            <a:r>
              <a:rPr dirty="0" sz="1100">
                <a:latin typeface="Verdana"/>
                <a:cs typeface="Verdana"/>
              </a:rPr>
              <a:t>There </a:t>
            </a:r>
            <a:r>
              <a:rPr dirty="0" sz="1100" spc="-5">
                <a:latin typeface="Verdana"/>
                <a:cs typeface="Verdana"/>
              </a:rPr>
              <a:t>are times </a:t>
            </a:r>
            <a:r>
              <a:rPr dirty="0" sz="1100">
                <a:latin typeface="Verdana"/>
                <a:cs typeface="Verdana"/>
              </a:rPr>
              <a:t>when a </a:t>
            </a:r>
            <a:r>
              <a:rPr dirty="0" sz="1100" spc="-5">
                <a:latin typeface="Verdana"/>
                <a:cs typeface="Verdana"/>
              </a:rPr>
              <a:t>lot </a:t>
            </a:r>
            <a:r>
              <a:rPr dirty="0" sz="1100">
                <a:latin typeface="Verdana"/>
                <a:cs typeface="Verdana"/>
              </a:rPr>
              <a:t>of </a:t>
            </a:r>
            <a:r>
              <a:rPr dirty="0" sz="1100" spc="-5">
                <a:latin typeface="Verdana"/>
                <a:cs typeface="Verdana"/>
              </a:rPr>
              <a:t>facts are introduced which  </a:t>
            </a:r>
            <a:r>
              <a:rPr dirty="0" sz="1100">
                <a:latin typeface="Verdana"/>
                <a:cs typeface="Verdana"/>
              </a:rPr>
              <a:t>need </a:t>
            </a:r>
            <a:r>
              <a:rPr dirty="0" sz="1100" spc="-5">
                <a:latin typeface="Verdana"/>
                <a:cs typeface="Verdana"/>
              </a:rPr>
              <a:t>to be kept </a:t>
            </a:r>
            <a:r>
              <a:rPr dirty="0" sz="1100" spc="-10">
                <a:latin typeface="Verdana"/>
                <a:cs typeface="Verdana"/>
              </a:rPr>
              <a:t>in </a:t>
            </a:r>
            <a:r>
              <a:rPr dirty="0" sz="1100" spc="-5">
                <a:latin typeface="Verdana"/>
                <a:cs typeface="Verdana"/>
              </a:rPr>
              <a:t>mind to understand the </a:t>
            </a:r>
            <a:r>
              <a:rPr dirty="0" sz="1100">
                <a:latin typeface="Verdana"/>
                <a:cs typeface="Verdana"/>
              </a:rPr>
              <a:t>context of </a:t>
            </a:r>
            <a:r>
              <a:rPr dirty="0" sz="1100" spc="-5">
                <a:latin typeface="Verdana"/>
                <a:cs typeface="Verdana"/>
              </a:rPr>
              <a:t>the discussion. </a:t>
            </a:r>
            <a:r>
              <a:rPr dirty="0" sz="1100">
                <a:latin typeface="Verdana"/>
                <a:cs typeface="Verdana"/>
              </a:rPr>
              <a:t>Whenever  </a:t>
            </a:r>
            <a:r>
              <a:rPr dirty="0" sz="1100" spc="-5">
                <a:latin typeface="Verdana"/>
                <a:cs typeface="Verdana"/>
              </a:rPr>
              <a:t>you </a:t>
            </a:r>
            <a:r>
              <a:rPr dirty="0" sz="1100">
                <a:latin typeface="Verdana"/>
                <a:cs typeface="Verdana"/>
              </a:rPr>
              <a:t>feel </a:t>
            </a:r>
            <a:r>
              <a:rPr dirty="0" sz="1100" spc="-5">
                <a:latin typeface="Verdana"/>
                <a:cs typeface="Verdana"/>
              </a:rPr>
              <a:t>that the details are </a:t>
            </a:r>
            <a:r>
              <a:rPr dirty="0" sz="1100">
                <a:latin typeface="Verdana"/>
                <a:cs typeface="Verdana"/>
              </a:rPr>
              <a:t>getting </a:t>
            </a:r>
            <a:r>
              <a:rPr dirty="0" sz="1100" spc="-5">
                <a:latin typeface="Verdana"/>
                <a:cs typeface="Verdana"/>
              </a:rPr>
              <a:t>slightly difficult to understand, it </a:t>
            </a:r>
            <a:r>
              <a:rPr dirty="0" sz="1100" spc="-10">
                <a:latin typeface="Verdana"/>
                <a:cs typeface="Verdana"/>
              </a:rPr>
              <a:t>is </a:t>
            </a:r>
            <a:r>
              <a:rPr dirty="0" sz="1100">
                <a:latin typeface="Verdana"/>
                <a:cs typeface="Verdana"/>
              </a:rPr>
              <a:t>best </a:t>
            </a:r>
            <a:r>
              <a:rPr dirty="0" sz="1100" spc="-5">
                <a:latin typeface="Verdana"/>
                <a:cs typeface="Verdana"/>
              </a:rPr>
              <a:t>to  paraphrase and try to summarize the </a:t>
            </a:r>
            <a:r>
              <a:rPr dirty="0" sz="1100">
                <a:latin typeface="Verdana"/>
                <a:cs typeface="Verdana"/>
              </a:rPr>
              <a:t>entire content so </a:t>
            </a:r>
            <a:r>
              <a:rPr dirty="0" sz="1100" spc="-5">
                <a:latin typeface="Verdana"/>
                <a:cs typeface="Verdana"/>
              </a:rPr>
              <a:t>that </a:t>
            </a:r>
            <a:r>
              <a:rPr dirty="0" sz="1100">
                <a:latin typeface="Verdana"/>
                <a:cs typeface="Verdana"/>
              </a:rPr>
              <a:t>any discrepancy can  </a:t>
            </a:r>
            <a:r>
              <a:rPr dirty="0" sz="1100" spc="-5">
                <a:latin typeface="Verdana"/>
                <a:cs typeface="Verdana"/>
              </a:rPr>
              <a:t>be addressed.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41832" y="4515611"/>
            <a:ext cx="5676900" cy="37261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003" y="38099"/>
            <a:ext cx="7499984" cy="1296035"/>
          </a:xfrm>
          <a:custGeom>
            <a:avLst/>
            <a:gdLst/>
            <a:ahLst/>
            <a:cxnLst/>
            <a:rect l="l" t="t" r="r" b="b"/>
            <a:pathLst>
              <a:path w="7499984" h="1296035">
                <a:moveTo>
                  <a:pt x="0" y="1295653"/>
                </a:moveTo>
                <a:lnTo>
                  <a:pt x="7499604" y="1295653"/>
                </a:lnTo>
                <a:lnTo>
                  <a:pt x="7499604" y="0"/>
                </a:lnTo>
                <a:lnTo>
                  <a:pt x="0" y="0"/>
                </a:lnTo>
                <a:lnTo>
                  <a:pt x="0" y="1295653"/>
                </a:lnTo>
                <a:close/>
              </a:path>
            </a:pathLst>
          </a:custGeom>
          <a:solidFill>
            <a:srgbClr val="3C49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82114" y="350011"/>
            <a:ext cx="32137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900" algn="l"/>
              </a:tabLst>
            </a:pPr>
            <a:r>
              <a:rPr dirty="0" sz="2600" spc="-50"/>
              <a:t>8.	</a:t>
            </a:r>
            <a:r>
              <a:rPr dirty="0" spc="-75"/>
              <a:t>TIPS </a:t>
            </a:r>
            <a:r>
              <a:rPr dirty="0" spc="-90"/>
              <a:t>WHILE</a:t>
            </a:r>
            <a:r>
              <a:rPr dirty="0" spc="-340"/>
              <a:t> </a:t>
            </a:r>
            <a:r>
              <a:rPr dirty="0" spc="-90"/>
              <a:t>TALKING</a:t>
            </a:r>
            <a:endParaRPr sz="2600"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2384" cy="38100"/>
          </a:xfrm>
          <a:custGeom>
            <a:avLst/>
            <a:gdLst/>
            <a:ahLst/>
            <a:cxnLst/>
            <a:rect l="l" t="t" r="r" b="b"/>
            <a:pathLst>
              <a:path w="32384" h="38100">
                <a:moveTo>
                  <a:pt x="0" y="38099"/>
                </a:moveTo>
                <a:lnTo>
                  <a:pt x="32004" y="38099"/>
                </a:lnTo>
                <a:lnTo>
                  <a:pt x="32004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0"/>
            <a:ext cx="32384" cy="38100"/>
          </a:xfrm>
          <a:custGeom>
            <a:avLst/>
            <a:gdLst/>
            <a:ahLst/>
            <a:cxnLst/>
            <a:rect l="l" t="t" r="r" b="b"/>
            <a:pathLst>
              <a:path w="32384" h="38100">
                <a:moveTo>
                  <a:pt x="0" y="38099"/>
                </a:moveTo>
                <a:lnTo>
                  <a:pt x="32004" y="38099"/>
                </a:lnTo>
                <a:lnTo>
                  <a:pt x="32004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003" y="0"/>
            <a:ext cx="7499984" cy="38100"/>
          </a:xfrm>
          <a:custGeom>
            <a:avLst/>
            <a:gdLst/>
            <a:ahLst/>
            <a:cxnLst/>
            <a:rect l="l" t="t" r="r" b="b"/>
            <a:pathLst>
              <a:path w="7499984" h="38100">
                <a:moveTo>
                  <a:pt x="0" y="38100"/>
                </a:moveTo>
                <a:lnTo>
                  <a:pt x="7499604" y="38100"/>
                </a:lnTo>
                <a:lnTo>
                  <a:pt x="7499604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531607" y="0"/>
            <a:ext cx="29209" cy="38100"/>
          </a:xfrm>
          <a:custGeom>
            <a:avLst/>
            <a:gdLst/>
            <a:ahLst/>
            <a:cxnLst/>
            <a:rect l="l" t="t" r="r" b="b"/>
            <a:pathLst>
              <a:path w="29209" h="38100">
                <a:moveTo>
                  <a:pt x="0" y="38099"/>
                </a:moveTo>
                <a:lnTo>
                  <a:pt x="28956" y="38099"/>
                </a:lnTo>
                <a:lnTo>
                  <a:pt x="28956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531607" y="0"/>
            <a:ext cx="29209" cy="38100"/>
          </a:xfrm>
          <a:custGeom>
            <a:avLst/>
            <a:gdLst/>
            <a:ahLst/>
            <a:cxnLst/>
            <a:rect l="l" t="t" r="r" b="b"/>
            <a:pathLst>
              <a:path w="29209" h="38100">
                <a:moveTo>
                  <a:pt x="0" y="38099"/>
                </a:moveTo>
                <a:lnTo>
                  <a:pt x="28956" y="38099"/>
                </a:lnTo>
                <a:lnTo>
                  <a:pt x="28956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003" y="1333753"/>
            <a:ext cx="7499984" cy="38100"/>
          </a:xfrm>
          <a:custGeom>
            <a:avLst/>
            <a:gdLst/>
            <a:ahLst/>
            <a:cxnLst/>
            <a:rect l="l" t="t" r="r" b="b"/>
            <a:pathLst>
              <a:path w="7499984" h="38100">
                <a:moveTo>
                  <a:pt x="0" y="38100"/>
                </a:moveTo>
                <a:lnTo>
                  <a:pt x="7499604" y="38100"/>
                </a:lnTo>
                <a:lnTo>
                  <a:pt x="7499604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6001" y="38099"/>
            <a:ext cx="0" cy="1334135"/>
          </a:xfrm>
          <a:custGeom>
            <a:avLst/>
            <a:gdLst/>
            <a:ahLst/>
            <a:cxnLst/>
            <a:rect l="l" t="t" r="r" b="b"/>
            <a:pathLst>
              <a:path w="0" h="1334135">
                <a:moveTo>
                  <a:pt x="0" y="0"/>
                </a:moveTo>
                <a:lnTo>
                  <a:pt x="0" y="1333753"/>
                </a:lnTo>
              </a:path>
            </a:pathLst>
          </a:custGeom>
          <a:ln w="32004">
            <a:solidFill>
              <a:srgbClr val="7A7A7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546085" y="38099"/>
            <a:ext cx="0" cy="1334135"/>
          </a:xfrm>
          <a:custGeom>
            <a:avLst/>
            <a:gdLst/>
            <a:ahLst/>
            <a:cxnLst/>
            <a:rect l="l" t="t" r="r" b="b"/>
            <a:pathLst>
              <a:path w="0" h="1334135">
                <a:moveTo>
                  <a:pt x="0" y="0"/>
                </a:moveTo>
                <a:lnTo>
                  <a:pt x="0" y="1333754"/>
                </a:lnTo>
              </a:path>
            </a:pathLst>
          </a:custGeom>
          <a:ln w="28956">
            <a:solidFill>
              <a:srgbClr val="7A7A7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/>
              <a:t>13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800200"/>
            <a:ext cx="5760085" cy="2141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7620">
              <a:lnSpc>
                <a:spcPct val="109100"/>
              </a:lnSpc>
              <a:spcBef>
                <a:spcPts val="100"/>
              </a:spcBef>
            </a:pPr>
            <a:r>
              <a:rPr dirty="0" sz="1100" spc="-5">
                <a:latin typeface="Verdana"/>
                <a:cs typeface="Verdana"/>
              </a:rPr>
              <a:t>How</a:t>
            </a:r>
            <a:r>
              <a:rPr dirty="0" sz="1100" spc="-7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do</a:t>
            </a:r>
            <a:r>
              <a:rPr dirty="0" sz="1100" spc="-6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you</a:t>
            </a:r>
            <a:r>
              <a:rPr dirty="0" sz="1100" spc="-6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feel</a:t>
            </a:r>
            <a:r>
              <a:rPr dirty="0" sz="1100" spc="-8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when</a:t>
            </a:r>
            <a:r>
              <a:rPr dirty="0" sz="1100" spc="-6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you</a:t>
            </a:r>
            <a:r>
              <a:rPr dirty="0" sz="1100" spc="-6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are</a:t>
            </a:r>
            <a:r>
              <a:rPr dirty="0" sz="1100" spc="-6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walking</a:t>
            </a:r>
            <a:r>
              <a:rPr dirty="0" sz="1100" spc="-7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through</a:t>
            </a:r>
            <a:r>
              <a:rPr dirty="0" sz="1100" spc="-6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a</a:t>
            </a:r>
            <a:r>
              <a:rPr dirty="0" sz="1100" spc="-7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crowded</a:t>
            </a:r>
            <a:r>
              <a:rPr dirty="0" sz="1100" spc="-6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street</a:t>
            </a:r>
            <a:r>
              <a:rPr dirty="0" sz="1100" spc="-65">
                <a:latin typeface="Verdana"/>
                <a:cs typeface="Verdana"/>
              </a:rPr>
              <a:t> </a:t>
            </a:r>
            <a:r>
              <a:rPr dirty="0" sz="1100" spc="-10">
                <a:latin typeface="Verdana"/>
                <a:cs typeface="Verdana"/>
              </a:rPr>
              <a:t>that</a:t>
            </a:r>
            <a:r>
              <a:rPr dirty="0" sz="1100" spc="-70">
                <a:latin typeface="Verdana"/>
                <a:cs typeface="Verdana"/>
              </a:rPr>
              <a:t> </a:t>
            </a:r>
            <a:r>
              <a:rPr dirty="0" sz="1100" spc="-10">
                <a:latin typeface="Verdana"/>
                <a:cs typeface="Verdana"/>
              </a:rPr>
              <a:t>is</a:t>
            </a:r>
            <a:r>
              <a:rPr dirty="0" sz="1100" spc="-6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dense</a:t>
            </a:r>
            <a:r>
              <a:rPr dirty="0" sz="1100" spc="-6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with  strangers walking </a:t>
            </a:r>
            <a:r>
              <a:rPr dirty="0" sz="1100">
                <a:latin typeface="Verdana"/>
                <a:cs typeface="Verdana"/>
              </a:rPr>
              <a:t>up and down </a:t>
            </a:r>
            <a:r>
              <a:rPr dirty="0" sz="1100" spc="-5">
                <a:latin typeface="Verdana"/>
                <a:cs typeface="Verdana"/>
              </a:rPr>
              <a:t>the road, </a:t>
            </a:r>
            <a:r>
              <a:rPr dirty="0" sz="1100">
                <a:latin typeface="Verdana"/>
                <a:cs typeface="Verdana"/>
              </a:rPr>
              <a:t>and </a:t>
            </a:r>
            <a:r>
              <a:rPr dirty="0" sz="1100" spc="-5">
                <a:latin typeface="Verdana"/>
                <a:cs typeface="Verdana"/>
              </a:rPr>
              <a:t>amidst all that, </a:t>
            </a:r>
            <a:r>
              <a:rPr dirty="0" sz="1100">
                <a:latin typeface="Verdana"/>
                <a:cs typeface="Verdana"/>
              </a:rPr>
              <a:t>you hear someone  </a:t>
            </a:r>
            <a:r>
              <a:rPr dirty="0" sz="1100" spc="-5">
                <a:latin typeface="Verdana"/>
                <a:cs typeface="Verdana"/>
              </a:rPr>
              <a:t>calling </a:t>
            </a:r>
            <a:r>
              <a:rPr dirty="0" sz="1100">
                <a:latin typeface="Verdana"/>
                <a:cs typeface="Verdana"/>
              </a:rPr>
              <a:t>out </a:t>
            </a:r>
            <a:r>
              <a:rPr dirty="0" sz="1100" spc="-5">
                <a:latin typeface="Verdana"/>
                <a:cs typeface="Verdana"/>
              </a:rPr>
              <a:t>your name? </a:t>
            </a:r>
            <a:r>
              <a:rPr dirty="0" sz="1100">
                <a:latin typeface="Verdana"/>
                <a:cs typeface="Verdana"/>
              </a:rPr>
              <a:t>I </a:t>
            </a:r>
            <a:r>
              <a:rPr dirty="0" sz="1100" spc="-5">
                <a:latin typeface="Verdana"/>
                <a:cs typeface="Verdana"/>
              </a:rPr>
              <a:t>guess you would drop whatever </a:t>
            </a:r>
            <a:r>
              <a:rPr dirty="0" sz="1100" spc="-10">
                <a:latin typeface="Verdana"/>
                <a:cs typeface="Verdana"/>
              </a:rPr>
              <a:t>it is </a:t>
            </a:r>
            <a:r>
              <a:rPr dirty="0" sz="1100" spc="-5">
                <a:latin typeface="Verdana"/>
                <a:cs typeface="Verdana"/>
              </a:rPr>
              <a:t>that you were</a:t>
            </a:r>
            <a:r>
              <a:rPr dirty="0" sz="1100" spc="-9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doing</a:t>
            </a:r>
            <a:endParaRPr sz="1100">
              <a:latin typeface="Verdana"/>
              <a:cs typeface="Verdana"/>
            </a:endParaRPr>
          </a:p>
          <a:p>
            <a:pPr algn="just" marL="12700" marR="7620">
              <a:lnSpc>
                <a:spcPct val="108200"/>
              </a:lnSpc>
              <a:spcBef>
                <a:spcPts val="20"/>
              </a:spcBef>
            </a:pPr>
            <a:r>
              <a:rPr dirty="0" sz="1100">
                <a:latin typeface="Verdana"/>
                <a:cs typeface="Verdana"/>
              </a:rPr>
              <a:t>– </a:t>
            </a:r>
            <a:r>
              <a:rPr dirty="0" sz="1100" spc="-5">
                <a:latin typeface="Verdana"/>
                <a:cs typeface="Verdana"/>
              </a:rPr>
              <a:t>be </a:t>
            </a:r>
            <a:r>
              <a:rPr dirty="0" sz="1100" spc="-10">
                <a:latin typeface="Verdana"/>
                <a:cs typeface="Verdana"/>
              </a:rPr>
              <a:t>it </a:t>
            </a:r>
            <a:r>
              <a:rPr dirty="0" sz="1100" spc="-5">
                <a:latin typeface="Verdana"/>
                <a:cs typeface="Verdana"/>
              </a:rPr>
              <a:t>walking, </a:t>
            </a:r>
            <a:r>
              <a:rPr dirty="0" sz="1100">
                <a:latin typeface="Verdana"/>
                <a:cs typeface="Verdana"/>
              </a:rPr>
              <a:t>crossing </a:t>
            </a:r>
            <a:r>
              <a:rPr dirty="0" sz="1100" spc="-5">
                <a:latin typeface="Verdana"/>
                <a:cs typeface="Verdana"/>
              </a:rPr>
              <a:t>the road, </a:t>
            </a:r>
            <a:r>
              <a:rPr dirty="0" sz="1100">
                <a:latin typeface="Verdana"/>
                <a:cs typeface="Verdana"/>
              </a:rPr>
              <a:t>or </a:t>
            </a:r>
            <a:r>
              <a:rPr dirty="0" sz="1100" spc="-5">
                <a:latin typeface="Verdana"/>
                <a:cs typeface="Verdana"/>
              </a:rPr>
              <a:t>talking </a:t>
            </a:r>
            <a:r>
              <a:rPr dirty="0" sz="1100">
                <a:latin typeface="Verdana"/>
                <a:cs typeface="Verdana"/>
              </a:rPr>
              <a:t>over </a:t>
            </a:r>
            <a:r>
              <a:rPr dirty="0" sz="1100" spc="-5">
                <a:latin typeface="Verdana"/>
                <a:cs typeface="Verdana"/>
              </a:rPr>
              <a:t>the </a:t>
            </a:r>
            <a:r>
              <a:rPr dirty="0" sz="1100">
                <a:latin typeface="Verdana"/>
                <a:cs typeface="Verdana"/>
              </a:rPr>
              <a:t>phone – </a:t>
            </a:r>
            <a:r>
              <a:rPr dirty="0" sz="1100" spc="-5">
                <a:latin typeface="Verdana"/>
                <a:cs typeface="Verdana"/>
              </a:rPr>
              <a:t>to look at the  direction your name was called</a:t>
            </a:r>
            <a:r>
              <a:rPr dirty="0" sz="1100">
                <a:latin typeface="Verdana"/>
                <a:cs typeface="Verdana"/>
              </a:rPr>
              <a:t> from.</a:t>
            </a:r>
            <a:endParaRPr sz="1100">
              <a:latin typeface="Verdana"/>
              <a:cs typeface="Verdana"/>
            </a:endParaRPr>
          </a:p>
          <a:p>
            <a:pPr algn="just" marL="12700" marR="5080">
              <a:lnSpc>
                <a:spcPct val="109100"/>
              </a:lnSpc>
              <a:spcBef>
                <a:spcPts val="815"/>
              </a:spcBef>
            </a:pPr>
            <a:r>
              <a:rPr dirty="0" sz="1100">
                <a:latin typeface="Verdana"/>
                <a:cs typeface="Verdana"/>
              </a:rPr>
              <a:t>We </a:t>
            </a:r>
            <a:r>
              <a:rPr dirty="0" sz="1100" spc="-5">
                <a:latin typeface="Verdana"/>
                <a:cs typeface="Verdana"/>
              </a:rPr>
              <a:t>all have </a:t>
            </a:r>
            <a:r>
              <a:rPr dirty="0" sz="1100">
                <a:latin typeface="Verdana"/>
                <a:cs typeface="Verdana"/>
              </a:rPr>
              <a:t>experienced </a:t>
            </a:r>
            <a:r>
              <a:rPr dirty="0" sz="1100" spc="-5">
                <a:latin typeface="Verdana"/>
                <a:cs typeface="Verdana"/>
              </a:rPr>
              <a:t>similar situations </a:t>
            </a:r>
            <a:r>
              <a:rPr dirty="0" sz="1100">
                <a:latin typeface="Verdana"/>
                <a:cs typeface="Verdana"/>
              </a:rPr>
              <a:t>and </a:t>
            </a:r>
            <a:r>
              <a:rPr dirty="0" sz="1100" spc="-5">
                <a:latin typeface="Verdana"/>
                <a:cs typeface="Verdana"/>
              </a:rPr>
              <a:t>the </a:t>
            </a:r>
            <a:r>
              <a:rPr dirty="0" sz="1100">
                <a:latin typeface="Verdana"/>
                <a:cs typeface="Verdana"/>
              </a:rPr>
              <a:t>reason </a:t>
            </a:r>
            <a:r>
              <a:rPr dirty="0" sz="1100" spc="-10">
                <a:latin typeface="Verdana"/>
                <a:cs typeface="Verdana"/>
              </a:rPr>
              <a:t>is </a:t>
            </a:r>
            <a:r>
              <a:rPr dirty="0" sz="1100">
                <a:latin typeface="Verdana"/>
                <a:cs typeface="Verdana"/>
              </a:rPr>
              <a:t>– a </a:t>
            </a:r>
            <a:r>
              <a:rPr dirty="0" sz="1100" spc="-5">
                <a:latin typeface="Verdana"/>
                <a:cs typeface="Verdana"/>
              </a:rPr>
              <a:t>human being’s  name </a:t>
            </a:r>
            <a:r>
              <a:rPr dirty="0" sz="1100" spc="-10">
                <a:latin typeface="Verdana"/>
                <a:cs typeface="Verdana"/>
              </a:rPr>
              <a:t>is </a:t>
            </a:r>
            <a:r>
              <a:rPr dirty="0" sz="1100" spc="-5">
                <a:latin typeface="Verdana"/>
                <a:cs typeface="Verdana"/>
              </a:rPr>
              <a:t>the shortest </a:t>
            </a:r>
            <a:r>
              <a:rPr dirty="0" sz="1100">
                <a:latin typeface="Verdana"/>
                <a:cs typeface="Verdana"/>
              </a:rPr>
              <a:t>and </a:t>
            </a:r>
            <a:r>
              <a:rPr dirty="0" sz="1100" spc="-5">
                <a:latin typeface="Verdana"/>
                <a:cs typeface="Verdana"/>
              </a:rPr>
              <a:t>quickest way to building </a:t>
            </a:r>
            <a:r>
              <a:rPr dirty="0" sz="1100">
                <a:latin typeface="Verdana"/>
                <a:cs typeface="Verdana"/>
              </a:rPr>
              <a:t>an emotional </a:t>
            </a:r>
            <a:r>
              <a:rPr dirty="0" sz="1100" spc="-5">
                <a:latin typeface="Verdana"/>
                <a:cs typeface="Verdana"/>
              </a:rPr>
              <a:t>attachment with  him.</a:t>
            </a:r>
            <a:r>
              <a:rPr dirty="0" sz="1100" spc="-4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Our</a:t>
            </a:r>
            <a:r>
              <a:rPr dirty="0" sz="1100" spc="-4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names</a:t>
            </a:r>
            <a:r>
              <a:rPr dirty="0" sz="1100" spc="-3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carry</a:t>
            </a:r>
            <a:r>
              <a:rPr dirty="0" sz="1100" spc="-2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a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powerful,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emotional</a:t>
            </a:r>
            <a:r>
              <a:rPr dirty="0" sz="1100" spc="-5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attachment</a:t>
            </a:r>
            <a:r>
              <a:rPr dirty="0" sz="1100" spc="-3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with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them.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It</a:t>
            </a:r>
            <a:r>
              <a:rPr dirty="0" sz="1100" spc="-20">
                <a:latin typeface="Verdana"/>
                <a:cs typeface="Verdana"/>
              </a:rPr>
              <a:t> </a:t>
            </a:r>
            <a:r>
              <a:rPr dirty="0" sz="1100" spc="-10">
                <a:latin typeface="Verdana"/>
                <a:cs typeface="Verdana"/>
              </a:rPr>
              <a:t>is</a:t>
            </a:r>
            <a:r>
              <a:rPr dirty="0" sz="1100" spc="-3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observed  </a:t>
            </a:r>
            <a:r>
              <a:rPr dirty="0" sz="1100" spc="-5">
                <a:latin typeface="Verdana"/>
                <a:cs typeface="Verdana"/>
              </a:rPr>
              <a:t>that people immediately </a:t>
            </a:r>
            <a:r>
              <a:rPr dirty="0" sz="1100">
                <a:latin typeface="Verdana"/>
                <a:cs typeface="Verdana"/>
              </a:rPr>
              <a:t>start </a:t>
            </a:r>
            <a:r>
              <a:rPr dirty="0" sz="1100" spc="-5">
                <a:latin typeface="Verdana"/>
                <a:cs typeface="Verdana"/>
              </a:rPr>
              <a:t>paying you </a:t>
            </a:r>
            <a:r>
              <a:rPr dirty="0" sz="1100">
                <a:latin typeface="Verdana"/>
                <a:cs typeface="Verdana"/>
              </a:rPr>
              <a:t>more </a:t>
            </a:r>
            <a:r>
              <a:rPr dirty="0" sz="1100" spc="-5">
                <a:latin typeface="Verdana"/>
                <a:cs typeface="Verdana"/>
              </a:rPr>
              <a:t>attention </a:t>
            </a:r>
            <a:r>
              <a:rPr dirty="0" sz="1100">
                <a:latin typeface="Verdana"/>
                <a:cs typeface="Verdana"/>
              </a:rPr>
              <a:t>and </a:t>
            </a:r>
            <a:r>
              <a:rPr dirty="0" sz="1100" spc="-5">
                <a:latin typeface="Verdana"/>
                <a:cs typeface="Verdana"/>
              </a:rPr>
              <a:t>giving you </a:t>
            </a:r>
            <a:r>
              <a:rPr dirty="0" sz="1100">
                <a:latin typeface="Verdana"/>
                <a:cs typeface="Verdana"/>
              </a:rPr>
              <a:t>more  chances of </a:t>
            </a:r>
            <a:r>
              <a:rPr dirty="0" sz="1100" spc="-5">
                <a:latin typeface="Verdana"/>
                <a:cs typeface="Verdana"/>
              </a:rPr>
              <a:t>interaction </a:t>
            </a:r>
            <a:r>
              <a:rPr dirty="0" sz="1100" spc="-10">
                <a:latin typeface="Verdana"/>
                <a:cs typeface="Verdana"/>
              </a:rPr>
              <a:t>if </a:t>
            </a:r>
            <a:r>
              <a:rPr dirty="0" sz="1100" spc="-5">
                <a:latin typeface="Verdana"/>
                <a:cs typeface="Verdana"/>
              </a:rPr>
              <a:t>you mention </a:t>
            </a:r>
            <a:r>
              <a:rPr dirty="0" sz="1100">
                <a:latin typeface="Verdana"/>
                <a:cs typeface="Verdana"/>
              </a:rPr>
              <a:t>their </a:t>
            </a:r>
            <a:r>
              <a:rPr dirty="0" sz="1100" spc="-5">
                <a:latin typeface="Verdana"/>
                <a:cs typeface="Verdana"/>
              </a:rPr>
              <a:t>names correctly, especially when  meeting </a:t>
            </a:r>
            <a:r>
              <a:rPr dirty="0" sz="1100">
                <a:latin typeface="Verdana"/>
                <a:cs typeface="Verdana"/>
              </a:rPr>
              <a:t>them for a </a:t>
            </a:r>
            <a:r>
              <a:rPr dirty="0" sz="1100" spc="-5">
                <a:latin typeface="Verdana"/>
                <a:cs typeface="Verdana"/>
              </a:rPr>
              <a:t>long</a:t>
            </a:r>
            <a:r>
              <a:rPr dirty="0" sz="1100" spc="-2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time.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8564727"/>
            <a:ext cx="5760085" cy="940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9100"/>
              </a:lnSpc>
              <a:spcBef>
                <a:spcPts val="100"/>
              </a:spcBef>
            </a:pPr>
            <a:r>
              <a:rPr dirty="0" sz="1100" spc="-5">
                <a:latin typeface="Verdana"/>
                <a:cs typeface="Verdana"/>
              </a:rPr>
              <a:t>Start</a:t>
            </a:r>
            <a:r>
              <a:rPr dirty="0" sz="1100" spc="-4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the</a:t>
            </a:r>
            <a:r>
              <a:rPr dirty="0" sz="1100" spc="-3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introduction</a:t>
            </a:r>
            <a:r>
              <a:rPr dirty="0" sz="1100" spc="-3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by</a:t>
            </a:r>
            <a:r>
              <a:rPr dirty="0" sz="1100" spc="-5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mentioning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your</a:t>
            </a:r>
            <a:r>
              <a:rPr dirty="0" sz="1100" spc="-5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first</a:t>
            </a:r>
            <a:r>
              <a:rPr dirty="0" sz="1100" spc="-4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name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and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your</a:t>
            </a:r>
            <a:r>
              <a:rPr dirty="0" sz="1100" spc="-3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last</a:t>
            </a:r>
            <a:r>
              <a:rPr dirty="0" sz="1100" spc="-3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name.</a:t>
            </a:r>
            <a:r>
              <a:rPr dirty="0" sz="1100" spc="-4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That</a:t>
            </a:r>
            <a:r>
              <a:rPr dirty="0" sz="1100" spc="-3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will  also give </a:t>
            </a:r>
            <a:r>
              <a:rPr dirty="0" sz="1100">
                <a:latin typeface="Verdana"/>
                <a:cs typeface="Verdana"/>
              </a:rPr>
              <a:t>a cue </a:t>
            </a:r>
            <a:r>
              <a:rPr dirty="0" sz="1100" spc="-5">
                <a:latin typeface="Verdana"/>
                <a:cs typeface="Verdana"/>
              </a:rPr>
              <a:t>to the listener(s) to state </a:t>
            </a:r>
            <a:r>
              <a:rPr dirty="0" sz="1100" spc="-10">
                <a:latin typeface="Verdana"/>
                <a:cs typeface="Verdana"/>
              </a:rPr>
              <a:t>their </a:t>
            </a:r>
            <a:r>
              <a:rPr dirty="0" sz="1100" spc="-5">
                <a:latin typeface="Verdana"/>
                <a:cs typeface="Verdana"/>
              </a:rPr>
              <a:t>names. </a:t>
            </a:r>
            <a:r>
              <a:rPr dirty="0" sz="1100">
                <a:latin typeface="Verdana"/>
                <a:cs typeface="Verdana"/>
              </a:rPr>
              <a:t>Once they do </a:t>
            </a:r>
            <a:r>
              <a:rPr dirty="0" sz="1100" spc="-5">
                <a:latin typeface="Verdana"/>
                <a:cs typeface="Verdana"/>
              </a:rPr>
              <a:t>that, </a:t>
            </a:r>
            <a:r>
              <a:rPr dirty="0" sz="1100">
                <a:latin typeface="Verdana"/>
                <a:cs typeface="Verdana"/>
              </a:rPr>
              <a:t>repeat  </a:t>
            </a:r>
            <a:r>
              <a:rPr dirty="0" sz="1100" spc="-5">
                <a:latin typeface="Verdana"/>
                <a:cs typeface="Verdana"/>
              </a:rPr>
              <a:t>their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names</a:t>
            </a:r>
            <a:r>
              <a:rPr dirty="0" sz="1100" spc="-2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by</a:t>
            </a:r>
            <a:r>
              <a:rPr dirty="0" sz="1100" spc="-3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acknowledging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their</a:t>
            </a:r>
            <a:r>
              <a:rPr dirty="0" sz="1100" spc="-2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presence</a:t>
            </a:r>
            <a:r>
              <a:rPr dirty="0" sz="1100" spc="-3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by</a:t>
            </a:r>
            <a:r>
              <a:rPr dirty="0" sz="1100" spc="-3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saying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–</a:t>
            </a:r>
            <a:r>
              <a:rPr dirty="0" sz="1100" spc="-2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"It's</a:t>
            </a:r>
            <a:r>
              <a:rPr dirty="0" sz="1100" spc="-3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a</a:t>
            </a:r>
            <a:r>
              <a:rPr dirty="0" sz="1100" spc="-3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pleasure</a:t>
            </a:r>
            <a:r>
              <a:rPr dirty="0" sz="1100" spc="-3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meeting  you, Francis." </a:t>
            </a:r>
            <a:r>
              <a:rPr dirty="0" sz="1100">
                <a:latin typeface="Verdana"/>
                <a:cs typeface="Verdana"/>
              </a:rPr>
              <a:t>It </a:t>
            </a:r>
            <a:r>
              <a:rPr dirty="0" sz="1100" spc="-5">
                <a:latin typeface="Verdana"/>
                <a:cs typeface="Verdana"/>
              </a:rPr>
              <a:t>will </a:t>
            </a:r>
            <a:r>
              <a:rPr dirty="0" sz="1100">
                <a:latin typeface="Verdana"/>
                <a:cs typeface="Verdana"/>
              </a:rPr>
              <a:t>create an </a:t>
            </a:r>
            <a:r>
              <a:rPr dirty="0" sz="1100" spc="-5">
                <a:latin typeface="Verdana"/>
                <a:cs typeface="Verdana"/>
              </a:rPr>
              <a:t>immediate friendly </a:t>
            </a:r>
            <a:r>
              <a:rPr dirty="0" sz="1100">
                <a:latin typeface="Verdana"/>
                <a:cs typeface="Verdana"/>
              </a:rPr>
              <a:t>atmosphere </a:t>
            </a:r>
            <a:r>
              <a:rPr dirty="0" sz="1100" spc="-5">
                <a:latin typeface="Verdana"/>
                <a:cs typeface="Verdana"/>
              </a:rPr>
              <a:t>and lend </a:t>
            </a:r>
            <a:r>
              <a:rPr dirty="0" sz="1100">
                <a:latin typeface="Verdana"/>
                <a:cs typeface="Verdana"/>
              </a:rPr>
              <a:t>an air of  </a:t>
            </a:r>
            <a:r>
              <a:rPr dirty="0" sz="1100" spc="-5">
                <a:latin typeface="Verdana"/>
                <a:cs typeface="Verdana"/>
              </a:rPr>
              <a:t>familiarity to the</a:t>
            </a:r>
            <a:r>
              <a:rPr dirty="0" sz="1100" spc="-1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discussion.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41832" y="4047743"/>
            <a:ext cx="5675376" cy="43479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003" y="38099"/>
            <a:ext cx="7499984" cy="1296035"/>
          </a:xfrm>
          <a:custGeom>
            <a:avLst/>
            <a:gdLst/>
            <a:ahLst/>
            <a:cxnLst/>
            <a:rect l="l" t="t" r="r" b="b"/>
            <a:pathLst>
              <a:path w="7499984" h="1296035">
                <a:moveTo>
                  <a:pt x="0" y="1295653"/>
                </a:moveTo>
                <a:lnTo>
                  <a:pt x="7499604" y="1295653"/>
                </a:lnTo>
                <a:lnTo>
                  <a:pt x="7499604" y="0"/>
                </a:lnTo>
                <a:lnTo>
                  <a:pt x="0" y="0"/>
                </a:lnTo>
                <a:lnTo>
                  <a:pt x="0" y="1295653"/>
                </a:lnTo>
                <a:close/>
              </a:path>
            </a:pathLst>
          </a:custGeom>
          <a:solidFill>
            <a:srgbClr val="3C49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96669" y="350011"/>
            <a:ext cx="498284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265" algn="l"/>
              </a:tabLst>
            </a:pPr>
            <a:r>
              <a:rPr dirty="0" sz="2600" spc="-50"/>
              <a:t>9.	</a:t>
            </a:r>
            <a:r>
              <a:rPr dirty="0" spc="-85"/>
              <a:t>USING </a:t>
            </a:r>
            <a:r>
              <a:rPr dirty="0" spc="-90"/>
              <a:t>NAMES </a:t>
            </a:r>
            <a:r>
              <a:rPr dirty="0" spc="-45"/>
              <a:t>IN</a:t>
            </a:r>
            <a:r>
              <a:rPr dirty="0" spc="-425"/>
              <a:t> </a:t>
            </a:r>
            <a:r>
              <a:rPr dirty="0" spc="-100"/>
              <a:t>CONVERSATION</a:t>
            </a:r>
            <a:endParaRPr sz="2600"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2384" cy="38100"/>
          </a:xfrm>
          <a:custGeom>
            <a:avLst/>
            <a:gdLst/>
            <a:ahLst/>
            <a:cxnLst/>
            <a:rect l="l" t="t" r="r" b="b"/>
            <a:pathLst>
              <a:path w="32384" h="38100">
                <a:moveTo>
                  <a:pt x="0" y="38099"/>
                </a:moveTo>
                <a:lnTo>
                  <a:pt x="32004" y="38099"/>
                </a:lnTo>
                <a:lnTo>
                  <a:pt x="32004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0"/>
            <a:ext cx="32384" cy="38100"/>
          </a:xfrm>
          <a:custGeom>
            <a:avLst/>
            <a:gdLst/>
            <a:ahLst/>
            <a:cxnLst/>
            <a:rect l="l" t="t" r="r" b="b"/>
            <a:pathLst>
              <a:path w="32384" h="38100">
                <a:moveTo>
                  <a:pt x="0" y="38099"/>
                </a:moveTo>
                <a:lnTo>
                  <a:pt x="32004" y="38099"/>
                </a:lnTo>
                <a:lnTo>
                  <a:pt x="32004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003" y="0"/>
            <a:ext cx="7499984" cy="38100"/>
          </a:xfrm>
          <a:custGeom>
            <a:avLst/>
            <a:gdLst/>
            <a:ahLst/>
            <a:cxnLst/>
            <a:rect l="l" t="t" r="r" b="b"/>
            <a:pathLst>
              <a:path w="7499984" h="38100">
                <a:moveTo>
                  <a:pt x="0" y="38100"/>
                </a:moveTo>
                <a:lnTo>
                  <a:pt x="7499604" y="38100"/>
                </a:lnTo>
                <a:lnTo>
                  <a:pt x="7499604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531607" y="0"/>
            <a:ext cx="29209" cy="38100"/>
          </a:xfrm>
          <a:custGeom>
            <a:avLst/>
            <a:gdLst/>
            <a:ahLst/>
            <a:cxnLst/>
            <a:rect l="l" t="t" r="r" b="b"/>
            <a:pathLst>
              <a:path w="29209" h="38100">
                <a:moveTo>
                  <a:pt x="0" y="38099"/>
                </a:moveTo>
                <a:lnTo>
                  <a:pt x="28956" y="38099"/>
                </a:lnTo>
                <a:lnTo>
                  <a:pt x="28956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531607" y="0"/>
            <a:ext cx="29209" cy="38100"/>
          </a:xfrm>
          <a:custGeom>
            <a:avLst/>
            <a:gdLst/>
            <a:ahLst/>
            <a:cxnLst/>
            <a:rect l="l" t="t" r="r" b="b"/>
            <a:pathLst>
              <a:path w="29209" h="38100">
                <a:moveTo>
                  <a:pt x="0" y="38099"/>
                </a:moveTo>
                <a:lnTo>
                  <a:pt x="28956" y="38099"/>
                </a:lnTo>
                <a:lnTo>
                  <a:pt x="28956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003" y="1333753"/>
            <a:ext cx="7499984" cy="38100"/>
          </a:xfrm>
          <a:custGeom>
            <a:avLst/>
            <a:gdLst/>
            <a:ahLst/>
            <a:cxnLst/>
            <a:rect l="l" t="t" r="r" b="b"/>
            <a:pathLst>
              <a:path w="7499984" h="38100">
                <a:moveTo>
                  <a:pt x="0" y="38100"/>
                </a:moveTo>
                <a:lnTo>
                  <a:pt x="7499604" y="38100"/>
                </a:lnTo>
                <a:lnTo>
                  <a:pt x="7499604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6001" y="38099"/>
            <a:ext cx="0" cy="1334135"/>
          </a:xfrm>
          <a:custGeom>
            <a:avLst/>
            <a:gdLst/>
            <a:ahLst/>
            <a:cxnLst/>
            <a:rect l="l" t="t" r="r" b="b"/>
            <a:pathLst>
              <a:path w="0" h="1334135">
                <a:moveTo>
                  <a:pt x="0" y="0"/>
                </a:moveTo>
                <a:lnTo>
                  <a:pt x="0" y="1333753"/>
                </a:lnTo>
              </a:path>
            </a:pathLst>
          </a:custGeom>
          <a:ln w="32004">
            <a:solidFill>
              <a:srgbClr val="7A7A7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546085" y="38099"/>
            <a:ext cx="0" cy="1334135"/>
          </a:xfrm>
          <a:custGeom>
            <a:avLst/>
            <a:gdLst/>
            <a:ahLst/>
            <a:cxnLst/>
            <a:rect l="l" t="t" r="r" b="b"/>
            <a:pathLst>
              <a:path w="0" h="1334135">
                <a:moveTo>
                  <a:pt x="0" y="0"/>
                </a:moveTo>
                <a:lnTo>
                  <a:pt x="0" y="1333754"/>
                </a:lnTo>
              </a:path>
            </a:pathLst>
          </a:custGeom>
          <a:ln w="28956">
            <a:solidFill>
              <a:srgbClr val="7A7A7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/>
              <a:t>14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800200"/>
            <a:ext cx="5759450" cy="19583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6985">
              <a:lnSpc>
                <a:spcPct val="109100"/>
              </a:lnSpc>
              <a:spcBef>
                <a:spcPts val="100"/>
              </a:spcBef>
            </a:pPr>
            <a:r>
              <a:rPr dirty="0" sz="1100">
                <a:latin typeface="Verdana"/>
                <a:cs typeface="Verdana"/>
              </a:rPr>
              <a:t>We </a:t>
            </a:r>
            <a:r>
              <a:rPr dirty="0" sz="1100" spc="-5">
                <a:latin typeface="Verdana"/>
                <a:cs typeface="Verdana"/>
              </a:rPr>
              <a:t>all have </a:t>
            </a:r>
            <a:r>
              <a:rPr dirty="0" sz="1100">
                <a:latin typeface="Verdana"/>
                <a:cs typeface="Verdana"/>
              </a:rPr>
              <a:t>gone through times </a:t>
            </a:r>
            <a:r>
              <a:rPr dirty="0" sz="1100" spc="-5">
                <a:latin typeface="Verdana"/>
                <a:cs typeface="Verdana"/>
              </a:rPr>
              <a:t>when </a:t>
            </a:r>
            <a:r>
              <a:rPr dirty="0" sz="1100">
                <a:latin typeface="Verdana"/>
                <a:cs typeface="Verdana"/>
              </a:rPr>
              <a:t>somebody </a:t>
            </a:r>
            <a:r>
              <a:rPr dirty="0" sz="1100" spc="-5">
                <a:latin typeface="Verdana"/>
                <a:cs typeface="Verdana"/>
              </a:rPr>
              <a:t>greets </a:t>
            </a:r>
            <a:r>
              <a:rPr dirty="0" sz="1100">
                <a:latin typeface="Verdana"/>
                <a:cs typeface="Verdana"/>
              </a:rPr>
              <a:t>us and we </a:t>
            </a:r>
            <a:r>
              <a:rPr dirty="0" sz="1100" spc="-5">
                <a:latin typeface="Verdana"/>
                <a:cs typeface="Verdana"/>
              </a:rPr>
              <a:t>have </a:t>
            </a:r>
            <a:r>
              <a:rPr dirty="0" sz="1100">
                <a:latin typeface="Verdana"/>
                <a:cs typeface="Verdana"/>
              </a:rPr>
              <a:t>no </a:t>
            </a:r>
            <a:r>
              <a:rPr dirty="0" sz="1100" spc="-5">
                <a:latin typeface="Verdana"/>
                <a:cs typeface="Verdana"/>
              </a:rPr>
              <a:t>idea  as to what his name might </a:t>
            </a:r>
            <a:r>
              <a:rPr dirty="0" sz="1100">
                <a:latin typeface="Verdana"/>
                <a:cs typeface="Verdana"/>
              </a:rPr>
              <a:t>be. It </a:t>
            </a:r>
            <a:r>
              <a:rPr dirty="0" sz="1100" spc="-5">
                <a:latin typeface="Verdana"/>
                <a:cs typeface="Verdana"/>
              </a:rPr>
              <a:t>might </a:t>
            </a:r>
            <a:r>
              <a:rPr dirty="0" sz="1100">
                <a:latin typeface="Verdana"/>
                <a:cs typeface="Verdana"/>
              </a:rPr>
              <a:t>be </a:t>
            </a:r>
            <a:r>
              <a:rPr dirty="0" sz="1100" spc="-5">
                <a:latin typeface="Verdana"/>
                <a:cs typeface="Verdana"/>
              </a:rPr>
              <a:t>unnerving, </a:t>
            </a:r>
            <a:r>
              <a:rPr dirty="0" sz="1100">
                <a:latin typeface="Verdana"/>
                <a:cs typeface="Verdana"/>
              </a:rPr>
              <a:t>especially so </a:t>
            </a:r>
            <a:r>
              <a:rPr dirty="0" sz="1100" spc="-5">
                <a:latin typeface="Verdana"/>
                <a:cs typeface="Verdana"/>
              </a:rPr>
              <a:t>when </a:t>
            </a:r>
            <a:r>
              <a:rPr dirty="0" sz="1100">
                <a:latin typeface="Verdana"/>
                <a:cs typeface="Verdana"/>
              </a:rPr>
              <a:t>he </a:t>
            </a:r>
            <a:r>
              <a:rPr dirty="0" sz="1100" spc="-10">
                <a:latin typeface="Verdana"/>
                <a:cs typeface="Verdana"/>
              </a:rPr>
              <a:t>is  </a:t>
            </a:r>
            <a:r>
              <a:rPr dirty="0" sz="1100" spc="-5">
                <a:latin typeface="Verdana"/>
                <a:cs typeface="Verdana"/>
              </a:rPr>
              <a:t>referring to you constantly </a:t>
            </a:r>
            <a:r>
              <a:rPr dirty="0" sz="1100">
                <a:latin typeface="Verdana"/>
                <a:cs typeface="Verdana"/>
              </a:rPr>
              <a:t>using </a:t>
            </a:r>
            <a:r>
              <a:rPr dirty="0" sz="1100" spc="-5">
                <a:latin typeface="Verdana"/>
                <a:cs typeface="Verdana"/>
              </a:rPr>
              <a:t>your </a:t>
            </a:r>
            <a:r>
              <a:rPr dirty="0" sz="1100">
                <a:latin typeface="Verdana"/>
                <a:cs typeface="Verdana"/>
              </a:rPr>
              <a:t>name. But </a:t>
            </a:r>
            <a:r>
              <a:rPr dirty="0" sz="1100" spc="-5">
                <a:latin typeface="Verdana"/>
                <a:cs typeface="Verdana"/>
              </a:rPr>
              <a:t>the worst situation </a:t>
            </a:r>
            <a:r>
              <a:rPr dirty="0" sz="1100" spc="-10">
                <a:latin typeface="Verdana"/>
                <a:cs typeface="Verdana"/>
              </a:rPr>
              <a:t>is </a:t>
            </a:r>
            <a:r>
              <a:rPr dirty="0" sz="1100" spc="-5">
                <a:latin typeface="Verdana"/>
                <a:cs typeface="Verdana"/>
              </a:rPr>
              <a:t>when </a:t>
            </a:r>
            <a:r>
              <a:rPr dirty="0" sz="1100">
                <a:latin typeface="Verdana"/>
                <a:cs typeface="Verdana"/>
              </a:rPr>
              <a:t>he  </a:t>
            </a:r>
            <a:r>
              <a:rPr dirty="0" sz="1100" spc="-5">
                <a:latin typeface="Verdana"/>
                <a:cs typeface="Verdana"/>
              </a:rPr>
              <a:t>gives you </a:t>
            </a:r>
            <a:r>
              <a:rPr dirty="0" sz="1100">
                <a:latin typeface="Verdana"/>
                <a:cs typeface="Verdana"/>
              </a:rPr>
              <a:t>some </a:t>
            </a:r>
            <a:r>
              <a:rPr dirty="0" sz="1100" spc="-5">
                <a:latin typeface="Verdana"/>
                <a:cs typeface="Verdana"/>
              </a:rPr>
              <a:t>business opportunity </a:t>
            </a:r>
            <a:r>
              <a:rPr dirty="0" sz="1100">
                <a:latin typeface="Verdana"/>
                <a:cs typeface="Verdana"/>
              </a:rPr>
              <a:t>and </a:t>
            </a:r>
            <a:r>
              <a:rPr dirty="0" sz="1100" spc="-5">
                <a:latin typeface="Verdana"/>
                <a:cs typeface="Verdana"/>
              </a:rPr>
              <a:t>asks you to mail your </a:t>
            </a:r>
            <a:r>
              <a:rPr dirty="0" sz="1100">
                <a:latin typeface="Verdana"/>
                <a:cs typeface="Verdana"/>
              </a:rPr>
              <a:t>response </a:t>
            </a:r>
            <a:r>
              <a:rPr dirty="0" sz="1100" spc="-5">
                <a:latin typeface="Verdana"/>
                <a:cs typeface="Verdana"/>
              </a:rPr>
              <a:t>to </a:t>
            </a:r>
            <a:r>
              <a:rPr dirty="0" sz="1100" spc="-10">
                <a:latin typeface="Verdana"/>
                <a:cs typeface="Verdana"/>
              </a:rPr>
              <a:t>him!  </a:t>
            </a:r>
            <a:r>
              <a:rPr dirty="0" sz="1100">
                <a:latin typeface="Verdana"/>
                <a:cs typeface="Verdana"/>
              </a:rPr>
              <a:t>What do </a:t>
            </a:r>
            <a:r>
              <a:rPr dirty="0" sz="1100" spc="-5">
                <a:latin typeface="Verdana"/>
                <a:cs typeface="Verdana"/>
              </a:rPr>
              <a:t>you </a:t>
            </a:r>
            <a:r>
              <a:rPr dirty="0" sz="1100">
                <a:latin typeface="Verdana"/>
                <a:cs typeface="Verdana"/>
              </a:rPr>
              <a:t>do</a:t>
            </a:r>
            <a:r>
              <a:rPr dirty="0" sz="1100" spc="-1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then?</a:t>
            </a:r>
            <a:endParaRPr sz="1100">
              <a:latin typeface="Verdana"/>
              <a:cs typeface="Verdana"/>
            </a:endParaRPr>
          </a:p>
          <a:p>
            <a:pPr algn="just" marL="12700" marR="5080">
              <a:lnSpc>
                <a:spcPct val="109100"/>
              </a:lnSpc>
              <a:spcBef>
                <a:spcPts val="815"/>
              </a:spcBef>
            </a:pPr>
            <a:r>
              <a:rPr dirty="0" sz="1100" spc="-5">
                <a:latin typeface="Verdana"/>
                <a:cs typeface="Verdana"/>
              </a:rPr>
              <a:t>Remember that using </a:t>
            </a:r>
            <a:r>
              <a:rPr dirty="0" sz="1100">
                <a:latin typeface="Verdana"/>
                <a:cs typeface="Verdana"/>
              </a:rPr>
              <a:t>a </a:t>
            </a:r>
            <a:r>
              <a:rPr dirty="0" sz="1100" spc="-5">
                <a:latin typeface="Verdana"/>
                <a:cs typeface="Verdana"/>
              </a:rPr>
              <a:t>name </a:t>
            </a:r>
            <a:r>
              <a:rPr dirty="0" sz="1100">
                <a:latin typeface="Verdana"/>
                <a:cs typeface="Verdana"/>
              </a:rPr>
              <a:t>can </a:t>
            </a:r>
            <a:r>
              <a:rPr dirty="0" sz="1100" spc="-5">
                <a:latin typeface="Verdana"/>
                <a:cs typeface="Verdana"/>
              </a:rPr>
              <a:t>add many advantages to </a:t>
            </a:r>
            <a:r>
              <a:rPr dirty="0" sz="1100">
                <a:latin typeface="Verdana"/>
                <a:cs typeface="Verdana"/>
              </a:rPr>
              <a:t>your </a:t>
            </a:r>
            <a:r>
              <a:rPr dirty="0" sz="1100" spc="-5">
                <a:latin typeface="Verdana"/>
                <a:cs typeface="Verdana"/>
              </a:rPr>
              <a:t>interpersonal  skills which </a:t>
            </a:r>
            <a:r>
              <a:rPr dirty="0" sz="1100">
                <a:latin typeface="Verdana"/>
                <a:cs typeface="Verdana"/>
              </a:rPr>
              <a:t>can </a:t>
            </a:r>
            <a:r>
              <a:rPr dirty="0" sz="1100" spc="-5">
                <a:latin typeface="Verdana"/>
                <a:cs typeface="Verdana"/>
              </a:rPr>
              <a:t>be as </a:t>
            </a:r>
            <a:r>
              <a:rPr dirty="0" sz="1100">
                <a:latin typeface="Verdana"/>
                <a:cs typeface="Verdana"/>
              </a:rPr>
              <a:t>easily subtracted on </a:t>
            </a:r>
            <a:r>
              <a:rPr dirty="0" sz="1100" spc="-5">
                <a:latin typeface="Verdana"/>
                <a:cs typeface="Verdana"/>
              </a:rPr>
              <a:t>forgetting </a:t>
            </a:r>
            <a:r>
              <a:rPr dirty="0" sz="1100" spc="-10">
                <a:latin typeface="Verdana"/>
                <a:cs typeface="Verdana"/>
              </a:rPr>
              <a:t>it </a:t>
            </a:r>
            <a:r>
              <a:rPr dirty="0" sz="1100">
                <a:latin typeface="Verdana"/>
                <a:cs typeface="Verdana"/>
              </a:rPr>
              <a:t>too. Many </a:t>
            </a:r>
            <a:r>
              <a:rPr dirty="0" sz="1100" spc="-5">
                <a:latin typeface="Verdana"/>
                <a:cs typeface="Verdana"/>
              </a:rPr>
              <a:t>people forget  names thinking they might </a:t>
            </a:r>
            <a:r>
              <a:rPr dirty="0" sz="1100">
                <a:latin typeface="Verdana"/>
                <a:cs typeface="Verdana"/>
              </a:rPr>
              <a:t>not </a:t>
            </a:r>
            <a:r>
              <a:rPr dirty="0" sz="1100" spc="-5">
                <a:latin typeface="Verdana"/>
                <a:cs typeface="Verdana"/>
              </a:rPr>
              <a:t>be that important. Others have </a:t>
            </a:r>
            <a:r>
              <a:rPr dirty="0" sz="1100">
                <a:latin typeface="Verdana"/>
                <a:cs typeface="Verdana"/>
              </a:rPr>
              <a:t>a </a:t>
            </a:r>
            <a:r>
              <a:rPr dirty="0" sz="1100" spc="-5">
                <a:latin typeface="Verdana"/>
                <a:cs typeface="Verdana"/>
              </a:rPr>
              <a:t>genuine issue  with their memory. </a:t>
            </a:r>
            <a:r>
              <a:rPr dirty="0" sz="1100" spc="5">
                <a:latin typeface="Verdana"/>
                <a:cs typeface="Verdana"/>
              </a:rPr>
              <a:t>But </a:t>
            </a:r>
            <a:r>
              <a:rPr dirty="0" sz="1100" spc="-5">
                <a:latin typeface="Verdana"/>
                <a:cs typeface="Verdana"/>
              </a:rPr>
              <a:t>the trick </a:t>
            </a:r>
            <a:r>
              <a:rPr dirty="0" sz="1100" spc="-10">
                <a:latin typeface="Verdana"/>
                <a:cs typeface="Verdana"/>
              </a:rPr>
              <a:t>is </a:t>
            </a:r>
            <a:r>
              <a:rPr dirty="0" sz="1100" spc="-5">
                <a:latin typeface="Verdana"/>
                <a:cs typeface="Verdana"/>
              </a:rPr>
              <a:t>to never let the </a:t>
            </a:r>
            <a:r>
              <a:rPr dirty="0" sz="1100">
                <a:latin typeface="Verdana"/>
                <a:cs typeface="Verdana"/>
              </a:rPr>
              <a:t>person know </a:t>
            </a:r>
            <a:r>
              <a:rPr dirty="0" sz="1100" spc="-5">
                <a:latin typeface="Verdana"/>
                <a:cs typeface="Verdana"/>
              </a:rPr>
              <a:t>that you are </a:t>
            </a:r>
            <a:r>
              <a:rPr dirty="0" sz="1100">
                <a:latin typeface="Verdana"/>
                <a:cs typeface="Verdana"/>
              </a:rPr>
              <a:t>still  </a:t>
            </a:r>
            <a:r>
              <a:rPr dirty="0" sz="1100" spc="-5">
                <a:latin typeface="Verdana"/>
                <a:cs typeface="Verdana"/>
              </a:rPr>
              <a:t>searching </a:t>
            </a:r>
            <a:r>
              <a:rPr dirty="0" sz="1100">
                <a:latin typeface="Verdana"/>
                <a:cs typeface="Verdana"/>
              </a:rPr>
              <a:t>for </a:t>
            </a:r>
            <a:r>
              <a:rPr dirty="0" sz="1100" spc="-5">
                <a:latin typeface="Verdana"/>
                <a:cs typeface="Verdana"/>
              </a:rPr>
              <a:t>his </a:t>
            </a:r>
            <a:r>
              <a:rPr dirty="0" sz="1100">
                <a:latin typeface="Verdana"/>
                <a:cs typeface="Verdana"/>
              </a:rPr>
              <a:t>name </a:t>
            </a:r>
            <a:r>
              <a:rPr dirty="0" sz="1100" spc="-10">
                <a:latin typeface="Verdana"/>
                <a:cs typeface="Verdana"/>
              </a:rPr>
              <a:t>in </a:t>
            </a:r>
            <a:r>
              <a:rPr dirty="0" sz="1100" spc="-5">
                <a:latin typeface="Verdana"/>
                <a:cs typeface="Verdana"/>
              </a:rPr>
              <a:t>your</a:t>
            </a:r>
            <a:r>
              <a:rPr dirty="0" sz="1100" spc="-1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mind.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7674711"/>
            <a:ext cx="5757545" cy="16941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just" marL="12700" marR="5080">
              <a:lnSpc>
                <a:spcPct val="109100"/>
              </a:lnSpc>
              <a:spcBef>
                <a:spcPts val="110"/>
              </a:spcBef>
            </a:pPr>
            <a:r>
              <a:rPr dirty="0" sz="1100">
                <a:latin typeface="Verdana"/>
                <a:cs typeface="Verdana"/>
              </a:rPr>
              <a:t>Now, how </a:t>
            </a:r>
            <a:r>
              <a:rPr dirty="0" sz="1100" spc="-5">
                <a:latin typeface="Verdana"/>
                <a:cs typeface="Verdana"/>
              </a:rPr>
              <a:t>to handle this situation? Always </a:t>
            </a:r>
            <a:r>
              <a:rPr dirty="0" sz="1100">
                <a:latin typeface="Verdana"/>
                <a:cs typeface="Verdana"/>
              </a:rPr>
              <a:t>ask for a business </a:t>
            </a:r>
            <a:r>
              <a:rPr dirty="0" sz="1100" spc="-5">
                <a:latin typeface="Verdana"/>
                <a:cs typeface="Verdana"/>
              </a:rPr>
              <a:t>card. </a:t>
            </a:r>
            <a:r>
              <a:rPr dirty="0" sz="1100">
                <a:latin typeface="Verdana"/>
                <a:cs typeface="Verdana"/>
              </a:rPr>
              <a:t>If </a:t>
            </a:r>
            <a:r>
              <a:rPr dirty="0" sz="1100" spc="-5">
                <a:latin typeface="Verdana"/>
                <a:cs typeface="Verdana"/>
              </a:rPr>
              <a:t>the </a:t>
            </a:r>
            <a:r>
              <a:rPr dirty="0" sz="1100">
                <a:latin typeface="Verdana"/>
                <a:cs typeface="Verdana"/>
              </a:rPr>
              <a:t>guy  doesn't </a:t>
            </a:r>
            <a:r>
              <a:rPr dirty="0" sz="1100" spc="-5">
                <a:latin typeface="Verdana"/>
                <a:cs typeface="Verdana"/>
              </a:rPr>
              <a:t>carry </a:t>
            </a:r>
            <a:r>
              <a:rPr dirty="0" sz="1100">
                <a:latin typeface="Verdana"/>
                <a:cs typeface="Verdana"/>
              </a:rPr>
              <a:t>one, ask </a:t>
            </a:r>
            <a:r>
              <a:rPr dirty="0" sz="1100" spc="-5">
                <a:latin typeface="Verdana"/>
                <a:cs typeface="Verdana"/>
              </a:rPr>
              <a:t>him which </a:t>
            </a:r>
            <a:r>
              <a:rPr dirty="0" sz="1100">
                <a:latin typeface="Verdana"/>
                <a:cs typeface="Verdana"/>
              </a:rPr>
              <a:t>email he uses for </a:t>
            </a:r>
            <a:r>
              <a:rPr dirty="0" sz="1100" spc="-5">
                <a:latin typeface="Verdana"/>
                <a:cs typeface="Verdana"/>
              </a:rPr>
              <a:t>business </a:t>
            </a:r>
            <a:r>
              <a:rPr dirty="0" sz="1100">
                <a:latin typeface="Verdana"/>
                <a:cs typeface="Verdana"/>
              </a:rPr>
              <a:t>purpose? When </a:t>
            </a:r>
            <a:r>
              <a:rPr dirty="0" sz="1100" spc="-5">
                <a:latin typeface="Verdana"/>
                <a:cs typeface="Verdana"/>
              </a:rPr>
              <a:t>he  replies, </a:t>
            </a:r>
            <a:r>
              <a:rPr dirty="0" sz="1100">
                <a:latin typeface="Verdana"/>
                <a:cs typeface="Verdana"/>
              </a:rPr>
              <a:t>say </a:t>
            </a:r>
            <a:r>
              <a:rPr dirty="0" sz="1100" spc="-5">
                <a:latin typeface="Verdana"/>
                <a:cs typeface="Verdana"/>
              </a:rPr>
              <a:t>that you </a:t>
            </a:r>
            <a:r>
              <a:rPr dirty="0" sz="1100">
                <a:latin typeface="Verdana"/>
                <a:cs typeface="Verdana"/>
              </a:rPr>
              <a:t>knew </a:t>
            </a:r>
            <a:r>
              <a:rPr dirty="0" sz="1100" spc="-5">
                <a:latin typeface="Verdana"/>
                <a:cs typeface="Verdana"/>
              </a:rPr>
              <a:t>that </a:t>
            </a:r>
            <a:r>
              <a:rPr dirty="0" sz="1100">
                <a:latin typeface="Verdana"/>
                <a:cs typeface="Verdana"/>
              </a:rPr>
              <a:t>one, </a:t>
            </a:r>
            <a:r>
              <a:rPr dirty="0" sz="1100" spc="-5">
                <a:latin typeface="Verdana"/>
                <a:cs typeface="Verdana"/>
              </a:rPr>
              <a:t>you </a:t>
            </a:r>
            <a:r>
              <a:rPr dirty="0" sz="1100">
                <a:latin typeface="Verdana"/>
                <a:cs typeface="Verdana"/>
              </a:rPr>
              <a:t>just thought he </a:t>
            </a:r>
            <a:r>
              <a:rPr dirty="0" sz="1100" spc="-5">
                <a:latin typeface="Verdana"/>
                <a:cs typeface="Verdana"/>
              </a:rPr>
              <a:t>has </a:t>
            </a:r>
            <a:r>
              <a:rPr dirty="0" sz="1100">
                <a:latin typeface="Verdana"/>
                <a:cs typeface="Verdana"/>
              </a:rPr>
              <a:t>come up </a:t>
            </a:r>
            <a:r>
              <a:rPr dirty="0" sz="1100" spc="-5">
                <a:latin typeface="Verdana"/>
                <a:cs typeface="Verdana"/>
              </a:rPr>
              <a:t>with  something</a:t>
            </a:r>
            <a:r>
              <a:rPr dirty="0" sz="1100" spc="-1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else.</a:t>
            </a:r>
            <a:endParaRPr sz="1100">
              <a:latin typeface="Verdana"/>
              <a:cs typeface="Verdana"/>
            </a:endParaRPr>
          </a:p>
          <a:p>
            <a:pPr algn="just" marL="12700" marR="5080">
              <a:lnSpc>
                <a:spcPct val="108600"/>
              </a:lnSpc>
              <a:spcBef>
                <a:spcPts val="819"/>
              </a:spcBef>
            </a:pPr>
            <a:r>
              <a:rPr dirty="0" sz="1100">
                <a:latin typeface="Verdana"/>
                <a:cs typeface="Verdana"/>
              </a:rPr>
              <a:t>If</a:t>
            </a:r>
            <a:r>
              <a:rPr dirty="0" sz="1100" spc="-5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another</a:t>
            </a:r>
            <a:r>
              <a:rPr dirty="0" sz="1100" spc="-5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colleague</a:t>
            </a:r>
            <a:r>
              <a:rPr dirty="0" sz="1100" spc="-4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(whose</a:t>
            </a:r>
            <a:r>
              <a:rPr dirty="0" sz="1100" spc="-4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name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you</a:t>
            </a:r>
            <a:r>
              <a:rPr dirty="0" sz="1100" spc="-4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know)</a:t>
            </a:r>
            <a:r>
              <a:rPr dirty="0" sz="1100" spc="-50">
                <a:latin typeface="Verdana"/>
                <a:cs typeface="Verdana"/>
              </a:rPr>
              <a:t> </a:t>
            </a:r>
            <a:r>
              <a:rPr dirty="0" sz="1100" spc="-10">
                <a:latin typeface="Verdana"/>
                <a:cs typeface="Verdana"/>
              </a:rPr>
              <a:t>is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also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in</a:t>
            </a:r>
            <a:r>
              <a:rPr dirty="0" sz="1100" spc="-5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the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vicinity,</a:t>
            </a:r>
            <a:r>
              <a:rPr dirty="0" sz="1100" spc="-5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try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introducing  this </a:t>
            </a:r>
            <a:r>
              <a:rPr dirty="0" sz="1100">
                <a:latin typeface="Verdana"/>
                <a:cs typeface="Verdana"/>
              </a:rPr>
              <a:t>person </a:t>
            </a:r>
            <a:r>
              <a:rPr dirty="0" sz="1100" spc="-5">
                <a:latin typeface="Verdana"/>
                <a:cs typeface="Verdana"/>
              </a:rPr>
              <a:t>to him. </a:t>
            </a:r>
            <a:r>
              <a:rPr dirty="0" sz="1100">
                <a:latin typeface="Verdana"/>
                <a:cs typeface="Verdana"/>
              </a:rPr>
              <a:t>Say – "Hi, </a:t>
            </a:r>
            <a:r>
              <a:rPr dirty="0" sz="1100" spc="-5">
                <a:latin typeface="Verdana"/>
                <a:cs typeface="Verdana"/>
              </a:rPr>
              <a:t>let me introduce you to </a:t>
            </a:r>
            <a:r>
              <a:rPr dirty="0" sz="1100">
                <a:latin typeface="Verdana"/>
                <a:cs typeface="Verdana"/>
              </a:rPr>
              <a:t>Sam, </a:t>
            </a:r>
            <a:r>
              <a:rPr dirty="0" sz="1100" spc="-5">
                <a:latin typeface="Verdana"/>
                <a:cs typeface="Verdana"/>
              </a:rPr>
              <a:t>the </a:t>
            </a:r>
            <a:r>
              <a:rPr dirty="0" sz="1100">
                <a:latin typeface="Verdana"/>
                <a:cs typeface="Verdana"/>
              </a:rPr>
              <a:t>HR of our  </a:t>
            </a:r>
            <a:r>
              <a:rPr dirty="0" sz="1100" spc="-5">
                <a:latin typeface="Verdana"/>
                <a:cs typeface="Verdana"/>
              </a:rPr>
              <a:t>company". </a:t>
            </a:r>
            <a:r>
              <a:rPr dirty="0" sz="1100">
                <a:latin typeface="Verdana"/>
                <a:cs typeface="Verdana"/>
              </a:rPr>
              <a:t>The other person now </a:t>
            </a:r>
            <a:r>
              <a:rPr dirty="0" sz="1100" spc="-5">
                <a:latin typeface="Verdana"/>
                <a:cs typeface="Verdana"/>
              </a:rPr>
              <a:t>has to give </a:t>
            </a:r>
            <a:r>
              <a:rPr dirty="0" sz="1100">
                <a:latin typeface="Verdana"/>
                <a:cs typeface="Verdana"/>
              </a:rPr>
              <a:t>out </a:t>
            </a:r>
            <a:r>
              <a:rPr dirty="0" sz="1100" spc="-5">
                <a:latin typeface="Verdana"/>
                <a:cs typeface="Verdana"/>
              </a:rPr>
              <a:t>his full name </a:t>
            </a:r>
            <a:r>
              <a:rPr dirty="0" sz="1100">
                <a:latin typeface="Verdana"/>
                <a:cs typeface="Verdana"/>
              </a:rPr>
              <a:t>out of</a:t>
            </a:r>
            <a:r>
              <a:rPr dirty="0" sz="1100" spc="-2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courtesy.</a:t>
            </a:r>
            <a:endParaRPr sz="1100">
              <a:latin typeface="Verdana"/>
              <a:cs typeface="Verdana"/>
            </a:endParaRPr>
          </a:p>
          <a:p>
            <a:pPr algn="just" marL="12700">
              <a:lnSpc>
                <a:spcPct val="100000"/>
              </a:lnSpc>
              <a:spcBef>
                <a:spcPts val="925"/>
              </a:spcBef>
            </a:pPr>
            <a:r>
              <a:rPr dirty="0" sz="1100" spc="-5" b="1">
                <a:latin typeface="Verdana"/>
                <a:cs typeface="Verdana"/>
              </a:rPr>
              <a:t>Problem</a:t>
            </a:r>
            <a:r>
              <a:rPr dirty="0" sz="1100" spc="-15" b="1">
                <a:latin typeface="Verdana"/>
                <a:cs typeface="Verdana"/>
              </a:rPr>
              <a:t> </a:t>
            </a:r>
            <a:r>
              <a:rPr dirty="0" sz="1100" b="1">
                <a:latin typeface="Verdana"/>
                <a:cs typeface="Verdana"/>
              </a:rPr>
              <a:t>Solved.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3544" y="3864863"/>
            <a:ext cx="5710428" cy="3642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003" y="38099"/>
            <a:ext cx="7499984" cy="1296035"/>
          </a:xfrm>
          <a:custGeom>
            <a:avLst/>
            <a:gdLst/>
            <a:ahLst/>
            <a:cxnLst/>
            <a:rect l="l" t="t" r="r" b="b"/>
            <a:pathLst>
              <a:path w="7499984" h="1296035">
                <a:moveTo>
                  <a:pt x="0" y="1295653"/>
                </a:moveTo>
                <a:lnTo>
                  <a:pt x="7499604" y="1295653"/>
                </a:lnTo>
                <a:lnTo>
                  <a:pt x="7499604" y="0"/>
                </a:lnTo>
                <a:lnTo>
                  <a:pt x="0" y="0"/>
                </a:lnTo>
                <a:lnTo>
                  <a:pt x="0" y="1295653"/>
                </a:lnTo>
                <a:close/>
              </a:path>
            </a:pathLst>
          </a:custGeom>
          <a:solidFill>
            <a:srgbClr val="3C49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05636" y="350011"/>
            <a:ext cx="55657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600" spc="-65"/>
              <a:t>10.</a:t>
            </a:r>
            <a:r>
              <a:rPr dirty="0" sz="2600" spc="-90"/>
              <a:t> </a:t>
            </a:r>
            <a:r>
              <a:rPr dirty="0" spc="-90"/>
              <a:t>MAKING</a:t>
            </a:r>
            <a:r>
              <a:rPr dirty="0" spc="-210"/>
              <a:t> </a:t>
            </a:r>
            <a:r>
              <a:rPr dirty="0" spc="-60"/>
              <a:t>UP</a:t>
            </a:r>
            <a:r>
              <a:rPr dirty="0" spc="-195"/>
              <a:t> </a:t>
            </a:r>
            <a:r>
              <a:rPr dirty="0" spc="-75"/>
              <a:t>FOR</a:t>
            </a:r>
            <a:r>
              <a:rPr dirty="0" spc="-195"/>
              <a:t> </a:t>
            </a:r>
            <a:r>
              <a:rPr dirty="0" spc="-95"/>
              <a:t>FORGETTING</a:t>
            </a:r>
            <a:r>
              <a:rPr dirty="0" spc="-204"/>
              <a:t> </a:t>
            </a:r>
            <a:r>
              <a:rPr dirty="0" spc="-90"/>
              <a:t>NAMES</a:t>
            </a:r>
            <a:endParaRPr sz="2600"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2384" cy="38100"/>
          </a:xfrm>
          <a:custGeom>
            <a:avLst/>
            <a:gdLst/>
            <a:ahLst/>
            <a:cxnLst/>
            <a:rect l="l" t="t" r="r" b="b"/>
            <a:pathLst>
              <a:path w="32384" h="38100">
                <a:moveTo>
                  <a:pt x="0" y="38099"/>
                </a:moveTo>
                <a:lnTo>
                  <a:pt x="32004" y="38099"/>
                </a:lnTo>
                <a:lnTo>
                  <a:pt x="32004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0"/>
            <a:ext cx="32384" cy="38100"/>
          </a:xfrm>
          <a:custGeom>
            <a:avLst/>
            <a:gdLst/>
            <a:ahLst/>
            <a:cxnLst/>
            <a:rect l="l" t="t" r="r" b="b"/>
            <a:pathLst>
              <a:path w="32384" h="38100">
                <a:moveTo>
                  <a:pt x="0" y="38099"/>
                </a:moveTo>
                <a:lnTo>
                  <a:pt x="32004" y="38099"/>
                </a:lnTo>
                <a:lnTo>
                  <a:pt x="32004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003" y="0"/>
            <a:ext cx="7499984" cy="38100"/>
          </a:xfrm>
          <a:custGeom>
            <a:avLst/>
            <a:gdLst/>
            <a:ahLst/>
            <a:cxnLst/>
            <a:rect l="l" t="t" r="r" b="b"/>
            <a:pathLst>
              <a:path w="7499984" h="38100">
                <a:moveTo>
                  <a:pt x="0" y="38100"/>
                </a:moveTo>
                <a:lnTo>
                  <a:pt x="7499604" y="38100"/>
                </a:lnTo>
                <a:lnTo>
                  <a:pt x="7499604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531607" y="0"/>
            <a:ext cx="29209" cy="38100"/>
          </a:xfrm>
          <a:custGeom>
            <a:avLst/>
            <a:gdLst/>
            <a:ahLst/>
            <a:cxnLst/>
            <a:rect l="l" t="t" r="r" b="b"/>
            <a:pathLst>
              <a:path w="29209" h="38100">
                <a:moveTo>
                  <a:pt x="0" y="38099"/>
                </a:moveTo>
                <a:lnTo>
                  <a:pt x="28956" y="38099"/>
                </a:lnTo>
                <a:lnTo>
                  <a:pt x="28956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531607" y="0"/>
            <a:ext cx="29209" cy="38100"/>
          </a:xfrm>
          <a:custGeom>
            <a:avLst/>
            <a:gdLst/>
            <a:ahLst/>
            <a:cxnLst/>
            <a:rect l="l" t="t" r="r" b="b"/>
            <a:pathLst>
              <a:path w="29209" h="38100">
                <a:moveTo>
                  <a:pt x="0" y="38099"/>
                </a:moveTo>
                <a:lnTo>
                  <a:pt x="28956" y="38099"/>
                </a:lnTo>
                <a:lnTo>
                  <a:pt x="28956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003" y="1333753"/>
            <a:ext cx="7499984" cy="38100"/>
          </a:xfrm>
          <a:custGeom>
            <a:avLst/>
            <a:gdLst/>
            <a:ahLst/>
            <a:cxnLst/>
            <a:rect l="l" t="t" r="r" b="b"/>
            <a:pathLst>
              <a:path w="7499984" h="38100">
                <a:moveTo>
                  <a:pt x="0" y="38100"/>
                </a:moveTo>
                <a:lnTo>
                  <a:pt x="7499604" y="38100"/>
                </a:lnTo>
                <a:lnTo>
                  <a:pt x="7499604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6001" y="38099"/>
            <a:ext cx="0" cy="1334135"/>
          </a:xfrm>
          <a:custGeom>
            <a:avLst/>
            <a:gdLst/>
            <a:ahLst/>
            <a:cxnLst/>
            <a:rect l="l" t="t" r="r" b="b"/>
            <a:pathLst>
              <a:path w="0" h="1334135">
                <a:moveTo>
                  <a:pt x="0" y="0"/>
                </a:moveTo>
                <a:lnTo>
                  <a:pt x="0" y="1333753"/>
                </a:lnTo>
              </a:path>
            </a:pathLst>
          </a:custGeom>
          <a:ln w="32004">
            <a:solidFill>
              <a:srgbClr val="7A7A7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546085" y="38099"/>
            <a:ext cx="0" cy="1334135"/>
          </a:xfrm>
          <a:custGeom>
            <a:avLst/>
            <a:gdLst/>
            <a:ahLst/>
            <a:cxnLst/>
            <a:rect l="l" t="t" r="r" b="b"/>
            <a:pathLst>
              <a:path w="0" h="1334135">
                <a:moveTo>
                  <a:pt x="0" y="0"/>
                </a:moveTo>
                <a:lnTo>
                  <a:pt x="0" y="1333754"/>
                </a:lnTo>
              </a:path>
            </a:pathLst>
          </a:custGeom>
          <a:ln w="28956">
            <a:solidFill>
              <a:srgbClr val="7A7A7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/>
              <a:t>15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3716" y="723680"/>
            <a:ext cx="5795010" cy="6072505"/>
          </a:xfrm>
          <a:prstGeom prst="rect">
            <a:avLst/>
          </a:prstGeom>
        </p:spPr>
        <p:txBody>
          <a:bodyPr wrap="square" lIns="0" tIns="1739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  <a:tabLst>
                <a:tab pos="5781675" algn="l"/>
              </a:tabLst>
            </a:pPr>
            <a:r>
              <a:rPr dirty="0" u="sng" sz="1800" spc="-3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 spc="-10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About</a:t>
            </a:r>
            <a:r>
              <a:rPr dirty="0" u="sng" sz="1800" spc="-27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800" spc="-8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</a:t>
            </a:r>
            <a:r>
              <a:rPr dirty="0" u="sng" sz="1800" spc="-28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800" spc="-13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Tutorial	</a:t>
            </a:r>
            <a:endParaRPr sz="1800">
              <a:latin typeface="Arial"/>
              <a:cs typeface="Arial"/>
            </a:endParaRPr>
          </a:p>
          <a:p>
            <a:pPr algn="just" marL="30480" marR="20955">
              <a:lnSpc>
                <a:spcPct val="109100"/>
              </a:lnSpc>
              <a:spcBef>
                <a:spcPts val="665"/>
              </a:spcBef>
            </a:pPr>
            <a:r>
              <a:rPr dirty="0" sz="1100">
                <a:latin typeface="Verdana"/>
                <a:cs typeface="Verdana"/>
              </a:rPr>
              <a:t>Interpersonal </a:t>
            </a:r>
            <a:r>
              <a:rPr dirty="0" sz="1100" spc="-5">
                <a:latin typeface="Verdana"/>
                <a:cs typeface="Verdana"/>
              </a:rPr>
              <a:t>skills </a:t>
            </a:r>
            <a:r>
              <a:rPr dirty="0" sz="1100">
                <a:latin typeface="Verdana"/>
                <a:cs typeface="Verdana"/>
              </a:rPr>
              <a:t>are </a:t>
            </a:r>
            <a:r>
              <a:rPr dirty="0" sz="1100" spc="-5">
                <a:latin typeface="Verdana"/>
                <a:cs typeface="Verdana"/>
              </a:rPr>
              <a:t>sometimes </a:t>
            </a:r>
            <a:r>
              <a:rPr dirty="0" sz="1100">
                <a:latin typeface="Verdana"/>
                <a:cs typeface="Verdana"/>
              </a:rPr>
              <a:t>referred </a:t>
            </a:r>
            <a:r>
              <a:rPr dirty="0" sz="1100" spc="-5">
                <a:latin typeface="Verdana"/>
                <a:cs typeface="Verdana"/>
              </a:rPr>
              <a:t>to as </a:t>
            </a:r>
            <a:r>
              <a:rPr dirty="0" sz="1100" spc="-5" b="1">
                <a:latin typeface="Verdana"/>
                <a:cs typeface="Verdana"/>
              </a:rPr>
              <a:t>people skills </a:t>
            </a:r>
            <a:r>
              <a:rPr dirty="0" sz="1100">
                <a:latin typeface="Verdana"/>
                <a:cs typeface="Verdana"/>
              </a:rPr>
              <a:t>or </a:t>
            </a:r>
            <a:r>
              <a:rPr dirty="0" sz="1100" spc="-5" b="1">
                <a:latin typeface="Verdana"/>
                <a:cs typeface="Verdana"/>
              </a:rPr>
              <a:t>social skills</a:t>
            </a:r>
            <a:r>
              <a:rPr dirty="0" sz="1100" spc="-5">
                <a:latin typeface="Verdana"/>
                <a:cs typeface="Verdana"/>
              </a:rPr>
              <a:t>,  </a:t>
            </a:r>
            <a:r>
              <a:rPr dirty="0" sz="1100">
                <a:latin typeface="Verdana"/>
                <a:cs typeface="Verdana"/>
              </a:rPr>
              <a:t>and </a:t>
            </a:r>
            <a:r>
              <a:rPr dirty="0" sz="1100" spc="-5">
                <a:latin typeface="Verdana"/>
                <a:cs typeface="Verdana"/>
              </a:rPr>
              <a:t>with </a:t>
            </a:r>
            <a:r>
              <a:rPr dirty="0" sz="1100">
                <a:latin typeface="Verdana"/>
                <a:cs typeface="Verdana"/>
              </a:rPr>
              <a:t>good </a:t>
            </a:r>
            <a:r>
              <a:rPr dirty="0" sz="1100" spc="-5">
                <a:latin typeface="Verdana"/>
                <a:cs typeface="Verdana"/>
              </a:rPr>
              <a:t>reason: these are skills </a:t>
            </a:r>
            <a:r>
              <a:rPr dirty="0" sz="1100">
                <a:latin typeface="Verdana"/>
                <a:cs typeface="Verdana"/>
              </a:rPr>
              <a:t>that we use </a:t>
            </a:r>
            <a:r>
              <a:rPr dirty="0" sz="1100" spc="-5">
                <a:latin typeface="Verdana"/>
                <a:cs typeface="Verdana"/>
              </a:rPr>
              <a:t>while communicating with  </a:t>
            </a:r>
            <a:r>
              <a:rPr dirty="0" sz="1100">
                <a:latin typeface="Verdana"/>
                <a:cs typeface="Verdana"/>
              </a:rPr>
              <a:t>others. Interpersonal </a:t>
            </a:r>
            <a:r>
              <a:rPr dirty="0" sz="1100" spc="-5">
                <a:latin typeface="Verdana"/>
                <a:cs typeface="Verdana"/>
              </a:rPr>
              <a:t>skills include speaking, explaining, </a:t>
            </a:r>
            <a:r>
              <a:rPr dirty="0" sz="1100">
                <a:latin typeface="Verdana"/>
                <a:cs typeface="Verdana"/>
              </a:rPr>
              <a:t>persuasion, and </a:t>
            </a:r>
            <a:r>
              <a:rPr dirty="0" sz="1100" spc="-5">
                <a:latin typeface="Verdana"/>
                <a:cs typeface="Verdana"/>
              </a:rPr>
              <a:t>active  listening. </a:t>
            </a:r>
            <a:r>
              <a:rPr dirty="0" sz="1100">
                <a:latin typeface="Verdana"/>
                <a:cs typeface="Verdana"/>
              </a:rPr>
              <a:t>In </a:t>
            </a:r>
            <a:r>
              <a:rPr dirty="0" sz="1100" spc="-5">
                <a:latin typeface="Verdana"/>
                <a:cs typeface="Verdana"/>
              </a:rPr>
              <a:t>the </a:t>
            </a:r>
            <a:r>
              <a:rPr dirty="0" sz="1100">
                <a:latin typeface="Verdana"/>
                <a:cs typeface="Verdana"/>
              </a:rPr>
              <a:t>business </a:t>
            </a:r>
            <a:r>
              <a:rPr dirty="0" sz="1100" spc="-5">
                <a:latin typeface="Verdana"/>
                <a:cs typeface="Verdana"/>
              </a:rPr>
              <a:t>world, </a:t>
            </a:r>
            <a:r>
              <a:rPr dirty="0" sz="1100" spc="-10">
                <a:latin typeface="Verdana"/>
                <a:cs typeface="Verdana"/>
              </a:rPr>
              <a:t>it </a:t>
            </a:r>
            <a:r>
              <a:rPr dirty="0" sz="1100">
                <a:latin typeface="Verdana"/>
                <a:cs typeface="Verdana"/>
              </a:rPr>
              <a:t>refers </a:t>
            </a:r>
            <a:r>
              <a:rPr dirty="0" sz="1100" spc="-5">
                <a:latin typeface="Verdana"/>
                <a:cs typeface="Verdana"/>
              </a:rPr>
              <a:t>to </a:t>
            </a:r>
            <a:r>
              <a:rPr dirty="0" sz="1100">
                <a:latin typeface="Verdana"/>
                <a:cs typeface="Verdana"/>
              </a:rPr>
              <a:t>a person's </a:t>
            </a:r>
            <a:r>
              <a:rPr dirty="0" sz="1100" spc="-5">
                <a:latin typeface="Verdana"/>
                <a:cs typeface="Verdana"/>
              </a:rPr>
              <a:t>ability to communicate</a:t>
            </a:r>
            <a:r>
              <a:rPr dirty="0" sz="1100" spc="-21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and  </a:t>
            </a:r>
            <a:r>
              <a:rPr dirty="0" sz="1100" spc="-5">
                <a:latin typeface="Verdana"/>
                <a:cs typeface="Verdana"/>
              </a:rPr>
              <a:t>interact effectively within the organization with </a:t>
            </a:r>
            <a:r>
              <a:rPr dirty="0" sz="1100">
                <a:latin typeface="Verdana"/>
                <a:cs typeface="Verdana"/>
              </a:rPr>
              <a:t>colleagues and</a:t>
            </a:r>
            <a:r>
              <a:rPr dirty="0" sz="1100" spc="3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seniors.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781675" algn="l"/>
              </a:tabLst>
            </a:pPr>
            <a:r>
              <a:rPr dirty="0" u="sng" sz="1800" spc="-3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 spc="-1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Audience	</a:t>
            </a:r>
            <a:endParaRPr sz="1800">
              <a:latin typeface="Arial"/>
              <a:cs typeface="Arial"/>
            </a:endParaRPr>
          </a:p>
          <a:p>
            <a:pPr algn="just" marL="30480" marR="20955">
              <a:lnSpc>
                <a:spcPct val="109200"/>
              </a:lnSpc>
              <a:spcBef>
                <a:spcPts val="660"/>
              </a:spcBef>
            </a:pPr>
            <a:r>
              <a:rPr dirty="0" sz="1100" spc="-5">
                <a:latin typeface="Verdana"/>
                <a:cs typeface="Verdana"/>
              </a:rPr>
              <a:t>This tutorial </a:t>
            </a:r>
            <a:r>
              <a:rPr dirty="0" sz="1100" spc="-10">
                <a:latin typeface="Verdana"/>
                <a:cs typeface="Verdana"/>
              </a:rPr>
              <a:t>is </a:t>
            </a:r>
            <a:r>
              <a:rPr dirty="0" sz="1100">
                <a:latin typeface="Verdana"/>
                <a:cs typeface="Verdana"/>
              </a:rPr>
              <a:t>designed </a:t>
            </a:r>
            <a:r>
              <a:rPr dirty="0" sz="1100" spc="-5">
                <a:latin typeface="Verdana"/>
                <a:cs typeface="Verdana"/>
              </a:rPr>
              <a:t>primarily </a:t>
            </a:r>
            <a:r>
              <a:rPr dirty="0" sz="1100">
                <a:latin typeface="Verdana"/>
                <a:cs typeface="Verdana"/>
              </a:rPr>
              <a:t>for </a:t>
            </a:r>
            <a:r>
              <a:rPr dirty="0" sz="1100" spc="-5">
                <a:latin typeface="Verdana"/>
                <a:cs typeface="Verdana"/>
              </a:rPr>
              <a:t>the students </a:t>
            </a:r>
            <a:r>
              <a:rPr dirty="0" sz="1100">
                <a:latin typeface="Verdana"/>
                <a:cs typeface="Verdana"/>
              </a:rPr>
              <a:t>and </a:t>
            </a:r>
            <a:r>
              <a:rPr dirty="0" sz="1100" spc="-5">
                <a:latin typeface="Verdana"/>
                <a:cs typeface="Verdana"/>
              </a:rPr>
              <a:t>professionals who </a:t>
            </a:r>
            <a:r>
              <a:rPr dirty="0" sz="1100">
                <a:latin typeface="Verdana"/>
                <a:cs typeface="Verdana"/>
              </a:rPr>
              <a:t>seek  </a:t>
            </a:r>
            <a:r>
              <a:rPr dirty="0" sz="1100" spc="-5">
                <a:latin typeface="Verdana"/>
                <a:cs typeface="Verdana"/>
              </a:rPr>
              <a:t>assistance </a:t>
            </a:r>
            <a:r>
              <a:rPr dirty="0" sz="1100" spc="-10">
                <a:latin typeface="Verdana"/>
                <a:cs typeface="Verdana"/>
              </a:rPr>
              <a:t>in </a:t>
            </a:r>
            <a:r>
              <a:rPr dirty="0" sz="1100" spc="-5">
                <a:latin typeface="Verdana"/>
                <a:cs typeface="Verdana"/>
              </a:rPr>
              <a:t>initiating conversation </a:t>
            </a:r>
            <a:r>
              <a:rPr dirty="0" sz="1100">
                <a:latin typeface="Verdana"/>
                <a:cs typeface="Verdana"/>
              </a:rPr>
              <a:t>and </a:t>
            </a:r>
            <a:r>
              <a:rPr dirty="0" sz="1100" spc="-5">
                <a:latin typeface="Verdana"/>
                <a:cs typeface="Verdana"/>
              </a:rPr>
              <a:t>building positive impression </a:t>
            </a:r>
            <a:r>
              <a:rPr dirty="0" sz="1100" spc="-10">
                <a:latin typeface="Verdana"/>
                <a:cs typeface="Verdana"/>
              </a:rPr>
              <a:t>in </a:t>
            </a:r>
            <a:r>
              <a:rPr dirty="0" sz="1100">
                <a:latin typeface="Verdana"/>
                <a:cs typeface="Verdana"/>
              </a:rPr>
              <a:t>social  </a:t>
            </a:r>
            <a:r>
              <a:rPr dirty="0" sz="1100" spc="-5">
                <a:latin typeface="Verdana"/>
                <a:cs typeface="Verdana"/>
              </a:rPr>
              <a:t>circles and also at</a:t>
            </a:r>
            <a:r>
              <a:rPr dirty="0" sz="1100" spc="-1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work.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781675" algn="l"/>
              </a:tabLst>
            </a:pPr>
            <a:r>
              <a:rPr dirty="0" u="sng" sz="1800" spc="-3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 spc="-12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Prerequisites	</a:t>
            </a:r>
            <a:endParaRPr sz="1800">
              <a:latin typeface="Arial"/>
              <a:cs typeface="Arial"/>
            </a:endParaRPr>
          </a:p>
          <a:p>
            <a:pPr algn="just" marL="30480" marR="22225">
              <a:lnSpc>
                <a:spcPct val="108200"/>
              </a:lnSpc>
              <a:spcBef>
                <a:spcPts val="690"/>
              </a:spcBef>
            </a:pPr>
            <a:r>
              <a:rPr dirty="0" sz="1100">
                <a:latin typeface="Verdana"/>
                <a:cs typeface="Verdana"/>
              </a:rPr>
              <a:t>Before</a:t>
            </a:r>
            <a:r>
              <a:rPr dirty="0" sz="1100" spc="-3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proceeding</a:t>
            </a:r>
            <a:r>
              <a:rPr dirty="0" sz="1100" spc="-4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with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this</a:t>
            </a:r>
            <a:r>
              <a:rPr dirty="0" sz="1100" spc="-3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tutorial,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you</a:t>
            </a:r>
            <a:r>
              <a:rPr dirty="0" sz="1100" spc="-3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are</a:t>
            </a:r>
            <a:r>
              <a:rPr dirty="0" sz="1100" spc="-2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expected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to</a:t>
            </a:r>
            <a:r>
              <a:rPr dirty="0" sz="1100" spc="-5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have</a:t>
            </a:r>
            <a:r>
              <a:rPr dirty="0" sz="1100" spc="-3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a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 spc="-10">
                <a:latin typeface="Verdana"/>
                <a:cs typeface="Verdana"/>
              </a:rPr>
              <a:t>calm</a:t>
            </a:r>
            <a:r>
              <a:rPr dirty="0" sz="1100" spc="-4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mindset</a:t>
            </a:r>
            <a:r>
              <a:rPr dirty="0" sz="1100" spc="-3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and  </a:t>
            </a:r>
            <a:r>
              <a:rPr dirty="0" sz="1100" spc="-5">
                <a:latin typeface="Verdana"/>
                <a:cs typeface="Verdana"/>
              </a:rPr>
              <a:t>be </a:t>
            </a:r>
            <a:r>
              <a:rPr dirty="0" sz="1100">
                <a:latin typeface="Verdana"/>
                <a:cs typeface="Verdana"/>
              </a:rPr>
              <a:t>open </a:t>
            </a:r>
            <a:r>
              <a:rPr dirty="0" sz="1100" spc="-5">
                <a:latin typeface="Verdana"/>
                <a:cs typeface="Verdana"/>
              </a:rPr>
              <a:t>to exploring </a:t>
            </a:r>
            <a:r>
              <a:rPr dirty="0" sz="1100">
                <a:latin typeface="Verdana"/>
                <a:cs typeface="Verdana"/>
              </a:rPr>
              <a:t>the </a:t>
            </a:r>
            <a:r>
              <a:rPr dirty="0" sz="1100" spc="-5">
                <a:latin typeface="Verdana"/>
                <a:cs typeface="Verdana"/>
              </a:rPr>
              <a:t>suggestions </a:t>
            </a:r>
            <a:r>
              <a:rPr dirty="0" sz="1100">
                <a:latin typeface="Verdana"/>
                <a:cs typeface="Verdana"/>
              </a:rPr>
              <a:t>mentioned</a:t>
            </a:r>
            <a:r>
              <a:rPr dirty="0" sz="1100" spc="-2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here.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781675" algn="l"/>
              </a:tabLst>
            </a:pPr>
            <a:r>
              <a:rPr dirty="0" u="sng" sz="1800" spc="-3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 spc="-114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Disclaimer</a:t>
            </a:r>
            <a:r>
              <a:rPr dirty="0" u="sng" sz="1800" spc="-29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&amp;</a:t>
            </a:r>
            <a:r>
              <a:rPr dirty="0" u="sng" sz="1800" spc="-29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800" spc="-114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Copyright	</a:t>
            </a:r>
            <a:endParaRPr sz="1800">
              <a:latin typeface="Arial"/>
              <a:cs typeface="Arial"/>
            </a:endParaRPr>
          </a:p>
          <a:p>
            <a:pPr marL="30480">
              <a:lnSpc>
                <a:spcPct val="100000"/>
              </a:lnSpc>
              <a:spcBef>
                <a:spcPts val="785"/>
              </a:spcBef>
            </a:pPr>
            <a:r>
              <a:rPr dirty="0" sz="1100">
                <a:latin typeface="Symbol"/>
                <a:cs typeface="Symbol"/>
              </a:rPr>
              <a:t>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Verdana"/>
                <a:cs typeface="Verdana"/>
              </a:rPr>
              <a:t>Copyright 2015 by Tutorials Point </a:t>
            </a:r>
            <a:r>
              <a:rPr dirty="0" sz="1100">
                <a:latin typeface="Verdana"/>
                <a:cs typeface="Verdana"/>
              </a:rPr>
              <a:t>(I) </a:t>
            </a:r>
            <a:r>
              <a:rPr dirty="0" sz="1100" spc="-5">
                <a:latin typeface="Verdana"/>
                <a:cs typeface="Verdana"/>
              </a:rPr>
              <a:t>Pvt.</a:t>
            </a:r>
            <a:r>
              <a:rPr dirty="0" sz="1100" spc="-17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Ltd.</a:t>
            </a:r>
            <a:endParaRPr sz="1100">
              <a:latin typeface="Verdana"/>
              <a:cs typeface="Verdana"/>
            </a:endParaRPr>
          </a:p>
          <a:p>
            <a:pPr algn="just" marL="30480" marR="22225">
              <a:lnSpc>
                <a:spcPct val="109200"/>
              </a:lnSpc>
              <a:spcBef>
                <a:spcPts val="815"/>
              </a:spcBef>
            </a:pPr>
            <a:r>
              <a:rPr dirty="0" sz="1100">
                <a:latin typeface="Verdana"/>
                <a:cs typeface="Verdana"/>
              </a:rPr>
              <a:t>All </a:t>
            </a:r>
            <a:r>
              <a:rPr dirty="0" sz="1100" spc="-5">
                <a:latin typeface="Verdana"/>
                <a:cs typeface="Verdana"/>
              </a:rPr>
              <a:t>the </a:t>
            </a:r>
            <a:r>
              <a:rPr dirty="0" sz="1100">
                <a:latin typeface="Verdana"/>
                <a:cs typeface="Verdana"/>
              </a:rPr>
              <a:t>content and </a:t>
            </a:r>
            <a:r>
              <a:rPr dirty="0" sz="1100" spc="-5">
                <a:latin typeface="Verdana"/>
                <a:cs typeface="Verdana"/>
              </a:rPr>
              <a:t>graphics published </a:t>
            </a:r>
            <a:r>
              <a:rPr dirty="0" sz="1100" spc="-10">
                <a:latin typeface="Verdana"/>
                <a:cs typeface="Verdana"/>
              </a:rPr>
              <a:t>in </a:t>
            </a:r>
            <a:r>
              <a:rPr dirty="0" sz="1100" spc="-5">
                <a:latin typeface="Verdana"/>
                <a:cs typeface="Verdana"/>
              </a:rPr>
              <a:t>this </a:t>
            </a:r>
            <a:r>
              <a:rPr dirty="0" sz="1100">
                <a:latin typeface="Verdana"/>
                <a:cs typeface="Verdana"/>
              </a:rPr>
              <a:t>e-book </a:t>
            </a:r>
            <a:r>
              <a:rPr dirty="0" sz="1100" spc="-5">
                <a:latin typeface="Verdana"/>
                <a:cs typeface="Verdana"/>
              </a:rPr>
              <a:t>are the property </a:t>
            </a:r>
            <a:r>
              <a:rPr dirty="0" sz="1100">
                <a:latin typeface="Verdana"/>
                <a:cs typeface="Verdana"/>
              </a:rPr>
              <a:t>of </a:t>
            </a:r>
            <a:r>
              <a:rPr dirty="0" sz="1100" spc="-5">
                <a:latin typeface="Verdana"/>
                <a:cs typeface="Verdana"/>
              </a:rPr>
              <a:t>Tutorials  Point </a:t>
            </a:r>
            <a:r>
              <a:rPr dirty="0" sz="1100">
                <a:latin typeface="Verdana"/>
                <a:cs typeface="Verdana"/>
              </a:rPr>
              <a:t>(I) </a:t>
            </a:r>
            <a:r>
              <a:rPr dirty="0" sz="1100" spc="-5">
                <a:latin typeface="Verdana"/>
                <a:cs typeface="Verdana"/>
              </a:rPr>
              <a:t>Pvt. </a:t>
            </a:r>
            <a:r>
              <a:rPr dirty="0" sz="1100">
                <a:latin typeface="Verdana"/>
                <a:cs typeface="Verdana"/>
              </a:rPr>
              <a:t>Ltd. The user of </a:t>
            </a:r>
            <a:r>
              <a:rPr dirty="0" sz="1100" spc="-5">
                <a:latin typeface="Verdana"/>
                <a:cs typeface="Verdana"/>
              </a:rPr>
              <a:t>this </a:t>
            </a:r>
            <a:r>
              <a:rPr dirty="0" sz="1100">
                <a:latin typeface="Verdana"/>
                <a:cs typeface="Verdana"/>
              </a:rPr>
              <a:t>e-book </a:t>
            </a:r>
            <a:r>
              <a:rPr dirty="0" sz="1100" spc="-10">
                <a:latin typeface="Verdana"/>
                <a:cs typeface="Verdana"/>
              </a:rPr>
              <a:t>is </a:t>
            </a:r>
            <a:r>
              <a:rPr dirty="0" sz="1100" spc="-5">
                <a:latin typeface="Verdana"/>
                <a:cs typeface="Verdana"/>
              </a:rPr>
              <a:t>prohibited to </a:t>
            </a:r>
            <a:r>
              <a:rPr dirty="0" sz="1100">
                <a:latin typeface="Verdana"/>
                <a:cs typeface="Verdana"/>
              </a:rPr>
              <a:t>reuse, </a:t>
            </a:r>
            <a:r>
              <a:rPr dirty="0" sz="1100" spc="-5">
                <a:latin typeface="Verdana"/>
                <a:cs typeface="Verdana"/>
              </a:rPr>
              <a:t>retain, </a:t>
            </a:r>
            <a:r>
              <a:rPr dirty="0" sz="1100">
                <a:latin typeface="Verdana"/>
                <a:cs typeface="Verdana"/>
              </a:rPr>
              <a:t>copy,  </a:t>
            </a:r>
            <a:r>
              <a:rPr dirty="0" sz="1100" spc="-5">
                <a:latin typeface="Verdana"/>
                <a:cs typeface="Verdana"/>
              </a:rPr>
              <a:t>distribute, </a:t>
            </a:r>
            <a:r>
              <a:rPr dirty="0" sz="1100">
                <a:latin typeface="Verdana"/>
                <a:cs typeface="Verdana"/>
              </a:rPr>
              <a:t>or </a:t>
            </a:r>
            <a:r>
              <a:rPr dirty="0" sz="1100" spc="-5">
                <a:latin typeface="Verdana"/>
                <a:cs typeface="Verdana"/>
              </a:rPr>
              <a:t>republish </a:t>
            </a:r>
            <a:r>
              <a:rPr dirty="0" sz="1100">
                <a:latin typeface="Verdana"/>
                <a:cs typeface="Verdana"/>
              </a:rPr>
              <a:t>any contents or a </a:t>
            </a:r>
            <a:r>
              <a:rPr dirty="0" sz="1100" spc="-5">
                <a:latin typeface="Verdana"/>
                <a:cs typeface="Verdana"/>
              </a:rPr>
              <a:t>part </a:t>
            </a:r>
            <a:r>
              <a:rPr dirty="0" sz="1100">
                <a:latin typeface="Verdana"/>
                <a:cs typeface="Verdana"/>
              </a:rPr>
              <a:t>of contents of </a:t>
            </a:r>
            <a:r>
              <a:rPr dirty="0" sz="1100" spc="-10">
                <a:latin typeface="Verdana"/>
                <a:cs typeface="Verdana"/>
              </a:rPr>
              <a:t>this </a:t>
            </a:r>
            <a:r>
              <a:rPr dirty="0" sz="1100" spc="5">
                <a:latin typeface="Verdana"/>
                <a:cs typeface="Verdana"/>
              </a:rPr>
              <a:t>e-book </a:t>
            </a:r>
            <a:r>
              <a:rPr dirty="0" sz="1100" spc="-10">
                <a:latin typeface="Verdana"/>
                <a:cs typeface="Verdana"/>
              </a:rPr>
              <a:t>in </a:t>
            </a:r>
            <a:r>
              <a:rPr dirty="0" sz="1100">
                <a:latin typeface="Verdana"/>
                <a:cs typeface="Verdana"/>
              </a:rPr>
              <a:t>any  </a:t>
            </a:r>
            <a:r>
              <a:rPr dirty="0" sz="1100" spc="-5">
                <a:latin typeface="Verdana"/>
                <a:cs typeface="Verdana"/>
              </a:rPr>
              <a:t>manner</a:t>
            </a:r>
            <a:r>
              <a:rPr dirty="0" sz="1100" spc="-5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without</a:t>
            </a:r>
            <a:r>
              <a:rPr dirty="0" sz="1100" spc="-5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written</a:t>
            </a:r>
            <a:r>
              <a:rPr dirty="0" sz="1100" spc="-4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consent</a:t>
            </a:r>
            <a:r>
              <a:rPr dirty="0" sz="1100" spc="-6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of</a:t>
            </a:r>
            <a:r>
              <a:rPr dirty="0" sz="1100" spc="-5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the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publisher.</a:t>
            </a:r>
            <a:r>
              <a:rPr dirty="0" sz="1100" spc="-5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We</a:t>
            </a:r>
            <a:r>
              <a:rPr dirty="0" sz="1100" spc="-4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strive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to</a:t>
            </a:r>
            <a:r>
              <a:rPr dirty="0" sz="1100" spc="-5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update</a:t>
            </a:r>
            <a:r>
              <a:rPr dirty="0" sz="1100" spc="-5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the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contents  </a:t>
            </a:r>
            <a:r>
              <a:rPr dirty="0" sz="1100">
                <a:latin typeface="Verdana"/>
                <a:cs typeface="Verdana"/>
              </a:rPr>
              <a:t>of our </a:t>
            </a:r>
            <a:r>
              <a:rPr dirty="0" sz="1100" spc="-5">
                <a:latin typeface="Verdana"/>
                <a:cs typeface="Verdana"/>
              </a:rPr>
              <a:t>website </a:t>
            </a:r>
            <a:r>
              <a:rPr dirty="0" sz="1100">
                <a:latin typeface="Verdana"/>
                <a:cs typeface="Verdana"/>
              </a:rPr>
              <a:t>and </a:t>
            </a:r>
            <a:r>
              <a:rPr dirty="0" sz="1100" spc="-5">
                <a:latin typeface="Verdana"/>
                <a:cs typeface="Verdana"/>
              </a:rPr>
              <a:t>tutorials as </a:t>
            </a:r>
            <a:r>
              <a:rPr dirty="0" sz="1100">
                <a:latin typeface="Verdana"/>
                <a:cs typeface="Verdana"/>
              </a:rPr>
              <a:t>timely and </a:t>
            </a:r>
            <a:r>
              <a:rPr dirty="0" sz="1100" spc="-5">
                <a:latin typeface="Verdana"/>
                <a:cs typeface="Verdana"/>
              </a:rPr>
              <a:t>as precisely as possible, </a:t>
            </a:r>
            <a:r>
              <a:rPr dirty="0" sz="1100">
                <a:latin typeface="Verdana"/>
                <a:cs typeface="Verdana"/>
              </a:rPr>
              <a:t>however, </a:t>
            </a:r>
            <a:r>
              <a:rPr dirty="0" sz="1100" spc="-5">
                <a:latin typeface="Verdana"/>
                <a:cs typeface="Verdana"/>
              </a:rPr>
              <a:t>the  </a:t>
            </a:r>
            <a:r>
              <a:rPr dirty="0" sz="1100">
                <a:latin typeface="Verdana"/>
                <a:cs typeface="Verdana"/>
              </a:rPr>
              <a:t>contents </a:t>
            </a:r>
            <a:r>
              <a:rPr dirty="0" sz="1100" spc="-5">
                <a:latin typeface="Verdana"/>
                <a:cs typeface="Verdana"/>
              </a:rPr>
              <a:t>may </a:t>
            </a:r>
            <a:r>
              <a:rPr dirty="0" sz="1100">
                <a:latin typeface="Verdana"/>
                <a:cs typeface="Verdana"/>
              </a:rPr>
              <a:t>contain </a:t>
            </a:r>
            <a:r>
              <a:rPr dirty="0" sz="1100" spc="-5">
                <a:latin typeface="Verdana"/>
                <a:cs typeface="Verdana"/>
              </a:rPr>
              <a:t>inaccuracies </a:t>
            </a:r>
            <a:r>
              <a:rPr dirty="0" sz="1100">
                <a:latin typeface="Verdana"/>
                <a:cs typeface="Verdana"/>
              </a:rPr>
              <a:t>or errors. </a:t>
            </a:r>
            <a:r>
              <a:rPr dirty="0" sz="1100" spc="-5">
                <a:latin typeface="Verdana"/>
                <a:cs typeface="Verdana"/>
              </a:rPr>
              <a:t>Tutorials Point </a:t>
            </a:r>
            <a:r>
              <a:rPr dirty="0" sz="1100">
                <a:latin typeface="Verdana"/>
                <a:cs typeface="Verdana"/>
              </a:rPr>
              <a:t>(I) Pvt. Ltd. </a:t>
            </a:r>
            <a:r>
              <a:rPr dirty="0" sz="1100" spc="-5">
                <a:latin typeface="Verdana"/>
                <a:cs typeface="Verdana"/>
              </a:rPr>
              <a:t>provides  </a:t>
            </a:r>
            <a:r>
              <a:rPr dirty="0" sz="1100">
                <a:latin typeface="Verdana"/>
                <a:cs typeface="Verdana"/>
              </a:rPr>
              <a:t>no </a:t>
            </a:r>
            <a:r>
              <a:rPr dirty="0" sz="1100" spc="-5">
                <a:latin typeface="Verdana"/>
                <a:cs typeface="Verdana"/>
              </a:rPr>
              <a:t>guarantee regarding the accuracy, timeliness, </a:t>
            </a:r>
            <a:r>
              <a:rPr dirty="0" sz="1100">
                <a:latin typeface="Verdana"/>
                <a:cs typeface="Verdana"/>
              </a:rPr>
              <a:t>or completeness of our </a:t>
            </a:r>
            <a:r>
              <a:rPr dirty="0" sz="1100" spc="-5">
                <a:latin typeface="Verdana"/>
                <a:cs typeface="Verdana"/>
              </a:rPr>
              <a:t>website  </a:t>
            </a:r>
            <a:r>
              <a:rPr dirty="0" sz="1100">
                <a:latin typeface="Verdana"/>
                <a:cs typeface="Verdana"/>
              </a:rPr>
              <a:t>or </a:t>
            </a:r>
            <a:r>
              <a:rPr dirty="0" sz="1100" spc="-10">
                <a:latin typeface="Verdana"/>
                <a:cs typeface="Verdana"/>
              </a:rPr>
              <a:t>its </a:t>
            </a:r>
            <a:r>
              <a:rPr dirty="0" sz="1100">
                <a:latin typeface="Verdana"/>
                <a:cs typeface="Verdana"/>
              </a:rPr>
              <a:t>contents </a:t>
            </a:r>
            <a:r>
              <a:rPr dirty="0" sz="1100" spc="-5">
                <a:latin typeface="Verdana"/>
                <a:cs typeface="Verdana"/>
              </a:rPr>
              <a:t>including this tutorial. </a:t>
            </a:r>
            <a:r>
              <a:rPr dirty="0" sz="1100">
                <a:latin typeface="Verdana"/>
                <a:cs typeface="Verdana"/>
              </a:rPr>
              <a:t>If </a:t>
            </a:r>
            <a:r>
              <a:rPr dirty="0" sz="1100" spc="-5">
                <a:latin typeface="Verdana"/>
                <a:cs typeface="Verdana"/>
              </a:rPr>
              <a:t>you discover </a:t>
            </a:r>
            <a:r>
              <a:rPr dirty="0" sz="1100">
                <a:latin typeface="Verdana"/>
                <a:cs typeface="Verdana"/>
              </a:rPr>
              <a:t>any errors </a:t>
            </a:r>
            <a:r>
              <a:rPr dirty="0" sz="1100" spc="-5">
                <a:latin typeface="Verdana"/>
                <a:cs typeface="Verdana"/>
              </a:rPr>
              <a:t>on </a:t>
            </a:r>
            <a:r>
              <a:rPr dirty="0" sz="1100">
                <a:latin typeface="Verdana"/>
                <a:cs typeface="Verdana"/>
              </a:rPr>
              <a:t>our </a:t>
            </a:r>
            <a:r>
              <a:rPr dirty="0" sz="1100" spc="-5">
                <a:latin typeface="Verdana"/>
                <a:cs typeface="Verdana"/>
              </a:rPr>
              <a:t>website </a:t>
            </a:r>
            <a:r>
              <a:rPr dirty="0" sz="1100">
                <a:latin typeface="Verdana"/>
                <a:cs typeface="Verdana"/>
              </a:rPr>
              <a:t>or  </a:t>
            </a:r>
            <a:r>
              <a:rPr dirty="0" sz="1100" spc="-10">
                <a:latin typeface="Verdana"/>
                <a:cs typeface="Verdana"/>
              </a:rPr>
              <a:t>in </a:t>
            </a:r>
            <a:r>
              <a:rPr dirty="0" sz="1100" spc="-5">
                <a:latin typeface="Verdana"/>
                <a:cs typeface="Verdana"/>
              </a:rPr>
              <a:t>this tutorial, </a:t>
            </a:r>
            <a:r>
              <a:rPr dirty="0" sz="1100">
                <a:latin typeface="Verdana"/>
                <a:cs typeface="Verdana"/>
              </a:rPr>
              <a:t>please </a:t>
            </a:r>
            <a:r>
              <a:rPr dirty="0" sz="1100" spc="-5">
                <a:latin typeface="Verdana"/>
                <a:cs typeface="Verdana"/>
              </a:rPr>
              <a:t>notify </a:t>
            </a:r>
            <a:r>
              <a:rPr dirty="0" sz="1100">
                <a:latin typeface="Verdana"/>
                <a:cs typeface="Verdana"/>
              </a:rPr>
              <a:t>us </a:t>
            </a:r>
            <a:r>
              <a:rPr dirty="0" sz="1100" spc="-5">
                <a:latin typeface="Verdana"/>
                <a:cs typeface="Verdana"/>
              </a:rPr>
              <a:t>at</a:t>
            </a:r>
            <a:r>
              <a:rPr dirty="0" sz="1100" spc="20">
                <a:latin typeface="Verdana"/>
                <a:cs typeface="Verdana"/>
              </a:rPr>
              <a:t> </a:t>
            </a:r>
            <a:r>
              <a:rPr dirty="0" u="sng" sz="11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2"/>
              </a:rPr>
              <a:t>contact@tutorialspoint.com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07733" y="9881878"/>
            <a:ext cx="165735" cy="19621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 sz="1100">
                <a:latin typeface="Verdana"/>
                <a:cs typeface="Verdana"/>
              </a:rPr>
              <a:t>1</a:t>
            </a:r>
            <a:endParaRPr sz="1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800200"/>
            <a:ext cx="5758180" cy="1591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715">
              <a:lnSpc>
                <a:spcPct val="108600"/>
              </a:lnSpc>
              <a:spcBef>
                <a:spcPts val="105"/>
              </a:spcBef>
            </a:pPr>
            <a:r>
              <a:rPr dirty="0" sz="1100">
                <a:latin typeface="Verdana"/>
                <a:cs typeface="Verdana"/>
              </a:rPr>
              <a:t>I am </a:t>
            </a:r>
            <a:r>
              <a:rPr dirty="0" sz="1100" spc="-5">
                <a:latin typeface="Verdana"/>
                <a:cs typeface="Verdana"/>
              </a:rPr>
              <a:t>sure many </a:t>
            </a:r>
            <a:r>
              <a:rPr dirty="0" sz="1100">
                <a:latin typeface="Verdana"/>
                <a:cs typeface="Verdana"/>
              </a:rPr>
              <a:t>of us </a:t>
            </a:r>
            <a:r>
              <a:rPr dirty="0" sz="1100" spc="-5">
                <a:latin typeface="Verdana"/>
                <a:cs typeface="Verdana"/>
              </a:rPr>
              <a:t>have </a:t>
            </a:r>
            <a:r>
              <a:rPr dirty="0" sz="1100">
                <a:latin typeface="Verdana"/>
                <a:cs typeface="Verdana"/>
              </a:rPr>
              <a:t>wished, on </a:t>
            </a:r>
            <a:r>
              <a:rPr dirty="0" sz="1100" spc="-5">
                <a:latin typeface="Verdana"/>
                <a:cs typeface="Verdana"/>
              </a:rPr>
              <a:t>seeing </a:t>
            </a:r>
            <a:r>
              <a:rPr dirty="0" sz="1100">
                <a:latin typeface="Verdana"/>
                <a:cs typeface="Verdana"/>
              </a:rPr>
              <a:t>a </a:t>
            </a:r>
            <a:r>
              <a:rPr dirty="0" sz="1100" spc="-5">
                <a:latin typeface="Verdana"/>
                <a:cs typeface="Verdana"/>
              </a:rPr>
              <a:t>hypnotist </a:t>
            </a:r>
            <a:r>
              <a:rPr dirty="0" sz="1100" spc="5">
                <a:latin typeface="Verdana"/>
                <a:cs typeface="Verdana"/>
              </a:rPr>
              <a:t>perform </a:t>
            </a:r>
            <a:r>
              <a:rPr dirty="0" sz="1100" spc="-5">
                <a:latin typeface="Verdana"/>
                <a:cs typeface="Verdana"/>
              </a:rPr>
              <a:t>his art </a:t>
            </a:r>
            <a:r>
              <a:rPr dirty="0" sz="1100">
                <a:latin typeface="Verdana"/>
                <a:cs typeface="Verdana"/>
              </a:rPr>
              <a:t>on a  </a:t>
            </a:r>
            <a:r>
              <a:rPr dirty="0" sz="1100" spc="-5">
                <a:latin typeface="Verdana"/>
                <a:cs typeface="Verdana"/>
              </a:rPr>
              <a:t>hapless member </a:t>
            </a:r>
            <a:r>
              <a:rPr dirty="0" sz="1100">
                <a:latin typeface="Verdana"/>
                <a:cs typeface="Verdana"/>
              </a:rPr>
              <a:t>of the </a:t>
            </a:r>
            <a:r>
              <a:rPr dirty="0" sz="1100" spc="-5">
                <a:latin typeface="Verdana"/>
                <a:cs typeface="Verdana"/>
              </a:rPr>
              <a:t>audience, </a:t>
            </a:r>
            <a:r>
              <a:rPr dirty="0" sz="1100" spc="-10">
                <a:latin typeface="Verdana"/>
                <a:cs typeface="Verdana"/>
              </a:rPr>
              <a:t>if </a:t>
            </a:r>
            <a:r>
              <a:rPr dirty="0" sz="1100">
                <a:latin typeface="Verdana"/>
                <a:cs typeface="Verdana"/>
              </a:rPr>
              <a:t>only </a:t>
            </a:r>
            <a:r>
              <a:rPr dirty="0" sz="1100" spc="-5">
                <a:latin typeface="Verdana"/>
                <a:cs typeface="Verdana"/>
              </a:rPr>
              <a:t>this </a:t>
            </a:r>
            <a:r>
              <a:rPr dirty="0" sz="1100">
                <a:latin typeface="Verdana"/>
                <a:cs typeface="Verdana"/>
              </a:rPr>
              <a:t>power </a:t>
            </a:r>
            <a:r>
              <a:rPr dirty="0" sz="1100" spc="-5">
                <a:latin typeface="Verdana"/>
                <a:cs typeface="Verdana"/>
              </a:rPr>
              <a:t>would </a:t>
            </a:r>
            <a:r>
              <a:rPr dirty="0" sz="1100">
                <a:latin typeface="Verdana"/>
                <a:cs typeface="Verdana"/>
              </a:rPr>
              <a:t>have been </a:t>
            </a:r>
            <a:r>
              <a:rPr dirty="0" sz="1100" spc="-5">
                <a:latin typeface="Verdana"/>
                <a:cs typeface="Verdana"/>
              </a:rPr>
              <a:t>with you.  </a:t>
            </a:r>
            <a:r>
              <a:rPr dirty="0" sz="1100">
                <a:latin typeface="Verdana"/>
                <a:cs typeface="Verdana"/>
              </a:rPr>
              <a:t>Well, </a:t>
            </a:r>
            <a:r>
              <a:rPr dirty="0" sz="1100" spc="-5">
                <a:latin typeface="Verdana"/>
                <a:cs typeface="Verdana"/>
              </a:rPr>
              <a:t>you </a:t>
            </a:r>
            <a:r>
              <a:rPr dirty="0" sz="1100">
                <a:latin typeface="Verdana"/>
                <a:cs typeface="Verdana"/>
              </a:rPr>
              <a:t>got </a:t>
            </a:r>
            <a:r>
              <a:rPr dirty="0" sz="1100" spc="-5">
                <a:latin typeface="Verdana"/>
                <a:cs typeface="Verdana"/>
              </a:rPr>
              <a:t>the next </a:t>
            </a:r>
            <a:r>
              <a:rPr dirty="0" sz="1100">
                <a:latin typeface="Verdana"/>
                <a:cs typeface="Verdana"/>
              </a:rPr>
              <a:t>best </a:t>
            </a:r>
            <a:r>
              <a:rPr dirty="0" sz="1100" spc="-5">
                <a:latin typeface="Verdana"/>
                <a:cs typeface="Verdana"/>
              </a:rPr>
              <a:t>thing! </a:t>
            </a:r>
            <a:r>
              <a:rPr dirty="0" sz="1100">
                <a:latin typeface="Verdana"/>
                <a:cs typeface="Verdana"/>
              </a:rPr>
              <a:t>It </a:t>
            </a:r>
            <a:r>
              <a:rPr dirty="0" sz="1100" spc="-10">
                <a:latin typeface="Verdana"/>
                <a:cs typeface="Verdana"/>
              </a:rPr>
              <a:t>is </a:t>
            </a:r>
            <a:r>
              <a:rPr dirty="0" sz="1100">
                <a:latin typeface="Verdana"/>
                <a:cs typeface="Verdana"/>
              </a:rPr>
              <a:t>called </a:t>
            </a:r>
            <a:r>
              <a:rPr dirty="0" sz="1100" spc="-5">
                <a:latin typeface="Verdana"/>
                <a:cs typeface="Verdana"/>
              </a:rPr>
              <a:t>Influencing</a:t>
            </a:r>
            <a:r>
              <a:rPr dirty="0" sz="1100" spc="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People.</a:t>
            </a:r>
            <a:endParaRPr sz="1100">
              <a:latin typeface="Verdana"/>
              <a:cs typeface="Verdana"/>
            </a:endParaRPr>
          </a:p>
          <a:p>
            <a:pPr algn="just" marL="12700" marR="5080">
              <a:lnSpc>
                <a:spcPct val="109100"/>
              </a:lnSpc>
              <a:spcBef>
                <a:spcPts val="815"/>
              </a:spcBef>
            </a:pPr>
            <a:r>
              <a:rPr dirty="0" sz="1100" spc="-5">
                <a:latin typeface="Verdana"/>
                <a:cs typeface="Verdana"/>
              </a:rPr>
              <a:t>While </a:t>
            </a:r>
            <a:r>
              <a:rPr dirty="0" sz="1100">
                <a:latin typeface="Verdana"/>
                <a:cs typeface="Verdana"/>
              </a:rPr>
              <a:t>we can </a:t>
            </a:r>
            <a:r>
              <a:rPr dirty="0" sz="1100" spc="-5">
                <a:latin typeface="Verdana"/>
                <a:cs typeface="Verdana"/>
              </a:rPr>
              <a:t>safely agree that </a:t>
            </a:r>
            <a:r>
              <a:rPr dirty="0" sz="1100">
                <a:latin typeface="Verdana"/>
                <a:cs typeface="Verdana"/>
              </a:rPr>
              <a:t>we don't </a:t>
            </a:r>
            <a:r>
              <a:rPr dirty="0" sz="1100" spc="-5">
                <a:latin typeface="Verdana"/>
                <a:cs typeface="Verdana"/>
              </a:rPr>
              <a:t>have the </a:t>
            </a:r>
            <a:r>
              <a:rPr dirty="0" sz="1100">
                <a:latin typeface="Verdana"/>
                <a:cs typeface="Verdana"/>
              </a:rPr>
              <a:t>power </a:t>
            </a:r>
            <a:r>
              <a:rPr dirty="0" sz="1100" spc="-5">
                <a:latin typeface="Verdana"/>
                <a:cs typeface="Verdana"/>
              </a:rPr>
              <a:t>to </a:t>
            </a:r>
            <a:r>
              <a:rPr dirty="0" sz="1100">
                <a:latin typeface="Verdana"/>
                <a:cs typeface="Verdana"/>
              </a:rPr>
              <a:t>control </a:t>
            </a:r>
            <a:r>
              <a:rPr dirty="0" sz="1100" spc="-5">
                <a:latin typeface="Verdana"/>
                <a:cs typeface="Verdana"/>
              </a:rPr>
              <a:t>anyone  telepathically, influencing people </a:t>
            </a:r>
            <a:r>
              <a:rPr dirty="0" sz="1100">
                <a:latin typeface="Verdana"/>
                <a:cs typeface="Verdana"/>
              </a:rPr>
              <a:t>can </a:t>
            </a:r>
            <a:r>
              <a:rPr dirty="0" sz="1100" spc="-10">
                <a:latin typeface="Verdana"/>
                <a:cs typeface="Verdana"/>
              </a:rPr>
              <a:t>give </a:t>
            </a:r>
            <a:r>
              <a:rPr dirty="0" sz="1100">
                <a:latin typeface="Verdana"/>
                <a:cs typeface="Verdana"/>
              </a:rPr>
              <a:t>a powerful </a:t>
            </a:r>
            <a:r>
              <a:rPr dirty="0" sz="1100" spc="-5">
                <a:latin typeface="Verdana"/>
                <a:cs typeface="Verdana"/>
              </a:rPr>
              <a:t>insight into the way they  think </a:t>
            </a:r>
            <a:r>
              <a:rPr dirty="0" sz="1100">
                <a:latin typeface="Verdana"/>
                <a:cs typeface="Verdana"/>
              </a:rPr>
              <a:t>and </a:t>
            </a:r>
            <a:r>
              <a:rPr dirty="0" sz="1100" spc="-5">
                <a:latin typeface="Verdana"/>
                <a:cs typeface="Verdana"/>
              </a:rPr>
              <a:t>function, which </a:t>
            </a:r>
            <a:r>
              <a:rPr dirty="0" sz="1100">
                <a:latin typeface="Verdana"/>
                <a:cs typeface="Verdana"/>
              </a:rPr>
              <a:t>helps </a:t>
            </a:r>
            <a:r>
              <a:rPr dirty="0" sz="1100" spc="-5">
                <a:latin typeface="Verdana"/>
                <a:cs typeface="Verdana"/>
              </a:rPr>
              <a:t>you </a:t>
            </a:r>
            <a:r>
              <a:rPr dirty="0" sz="1100" spc="-10">
                <a:latin typeface="Verdana"/>
                <a:cs typeface="Verdana"/>
              </a:rPr>
              <a:t>in </a:t>
            </a:r>
            <a:r>
              <a:rPr dirty="0" sz="1100" spc="-5">
                <a:latin typeface="Verdana"/>
                <a:cs typeface="Verdana"/>
              </a:rPr>
              <a:t>approaching </a:t>
            </a:r>
            <a:r>
              <a:rPr dirty="0" sz="1100">
                <a:latin typeface="Verdana"/>
                <a:cs typeface="Verdana"/>
              </a:rPr>
              <a:t>them </a:t>
            </a:r>
            <a:r>
              <a:rPr dirty="0" sz="1100" spc="-10">
                <a:latin typeface="Verdana"/>
                <a:cs typeface="Verdana"/>
              </a:rPr>
              <a:t>in </a:t>
            </a:r>
            <a:r>
              <a:rPr dirty="0" sz="1100">
                <a:latin typeface="Verdana"/>
                <a:cs typeface="Verdana"/>
              </a:rPr>
              <a:t>an </a:t>
            </a:r>
            <a:r>
              <a:rPr dirty="0" sz="1100" spc="-5">
                <a:latin typeface="Verdana"/>
                <a:cs typeface="Verdana"/>
              </a:rPr>
              <a:t>agreeable way.  This includes trying to understand their business </a:t>
            </a:r>
            <a:r>
              <a:rPr dirty="0" sz="1100">
                <a:latin typeface="Verdana"/>
                <a:cs typeface="Verdana"/>
              </a:rPr>
              <a:t>and </a:t>
            </a:r>
            <a:r>
              <a:rPr dirty="0" sz="1100" spc="-5">
                <a:latin typeface="Verdana"/>
                <a:cs typeface="Verdana"/>
              </a:rPr>
              <a:t>personal </a:t>
            </a:r>
            <a:r>
              <a:rPr dirty="0" sz="1100">
                <a:latin typeface="Verdana"/>
                <a:cs typeface="Verdana"/>
              </a:rPr>
              <a:t>environment,  </a:t>
            </a:r>
            <a:r>
              <a:rPr dirty="0" sz="1100" spc="-5">
                <a:latin typeface="Verdana"/>
                <a:cs typeface="Verdana"/>
              </a:rPr>
              <a:t>knowing their </a:t>
            </a:r>
            <a:r>
              <a:rPr dirty="0" sz="1100">
                <a:latin typeface="Verdana"/>
                <a:cs typeface="Verdana"/>
              </a:rPr>
              <a:t>business needs, personal </a:t>
            </a:r>
            <a:r>
              <a:rPr dirty="0" sz="1100" spc="-5">
                <a:latin typeface="Verdana"/>
                <a:cs typeface="Verdana"/>
              </a:rPr>
              <a:t>feelings, </a:t>
            </a:r>
            <a:r>
              <a:rPr dirty="0" sz="1100">
                <a:latin typeface="Verdana"/>
                <a:cs typeface="Verdana"/>
              </a:rPr>
              <a:t>and</a:t>
            </a:r>
            <a:r>
              <a:rPr dirty="0" sz="1100" spc="-3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ethics.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7648802"/>
            <a:ext cx="5758815" cy="1590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8800"/>
              </a:lnSpc>
              <a:spcBef>
                <a:spcPts val="100"/>
              </a:spcBef>
            </a:pPr>
            <a:r>
              <a:rPr dirty="0" sz="1100" spc="-5" b="1">
                <a:latin typeface="Verdana"/>
                <a:cs typeface="Verdana"/>
              </a:rPr>
              <a:t>Active Listening </a:t>
            </a:r>
            <a:r>
              <a:rPr dirty="0" sz="1100">
                <a:latin typeface="Verdana"/>
                <a:cs typeface="Verdana"/>
              </a:rPr>
              <a:t>and </a:t>
            </a:r>
            <a:r>
              <a:rPr dirty="0" sz="1100" spc="-5">
                <a:latin typeface="Verdana"/>
                <a:cs typeface="Verdana"/>
              </a:rPr>
              <a:t>sharp observation </a:t>
            </a:r>
            <a:r>
              <a:rPr dirty="0" sz="1100" spc="5">
                <a:latin typeface="Verdana"/>
                <a:cs typeface="Verdana"/>
              </a:rPr>
              <a:t>are </a:t>
            </a:r>
            <a:r>
              <a:rPr dirty="0" sz="1100" spc="-5">
                <a:latin typeface="Verdana"/>
                <a:cs typeface="Verdana"/>
              </a:rPr>
              <a:t>the two very important skills</a:t>
            </a:r>
            <a:r>
              <a:rPr dirty="0" sz="1100" spc="-254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needed  </a:t>
            </a:r>
            <a:r>
              <a:rPr dirty="0" sz="1100" spc="-5">
                <a:latin typeface="Verdana"/>
                <a:cs typeface="Verdana"/>
              </a:rPr>
              <a:t>to </a:t>
            </a:r>
            <a:r>
              <a:rPr dirty="0" sz="1100">
                <a:latin typeface="Verdana"/>
                <a:cs typeface="Verdana"/>
              </a:rPr>
              <a:t>know </a:t>
            </a:r>
            <a:r>
              <a:rPr dirty="0" sz="1100" spc="-5">
                <a:latin typeface="Verdana"/>
                <a:cs typeface="Verdana"/>
              </a:rPr>
              <a:t>what </a:t>
            </a:r>
            <a:r>
              <a:rPr dirty="0" sz="1100">
                <a:latin typeface="Verdana"/>
                <a:cs typeface="Verdana"/>
              </a:rPr>
              <a:t>can </a:t>
            </a:r>
            <a:r>
              <a:rPr dirty="0" sz="1100" spc="-5">
                <a:latin typeface="Verdana"/>
                <a:cs typeface="Verdana"/>
              </a:rPr>
              <a:t>convince </a:t>
            </a:r>
            <a:r>
              <a:rPr dirty="0" sz="1100">
                <a:latin typeface="Verdana"/>
                <a:cs typeface="Verdana"/>
              </a:rPr>
              <a:t>other people. We </a:t>
            </a:r>
            <a:r>
              <a:rPr dirty="0" sz="1100" spc="-5">
                <a:latin typeface="Verdana"/>
                <a:cs typeface="Verdana"/>
              </a:rPr>
              <a:t>all </a:t>
            </a:r>
            <a:r>
              <a:rPr dirty="0" sz="1100">
                <a:latin typeface="Verdana"/>
                <a:cs typeface="Verdana"/>
              </a:rPr>
              <a:t>send subconscious messages  </a:t>
            </a:r>
            <a:r>
              <a:rPr dirty="0" sz="1100" spc="-5">
                <a:latin typeface="Verdana"/>
                <a:cs typeface="Verdana"/>
              </a:rPr>
              <a:t>when</a:t>
            </a:r>
            <a:r>
              <a:rPr dirty="0" sz="1100" spc="-6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we</a:t>
            </a:r>
            <a:r>
              <a:rPr dirty="0" sz="1100" spc="-6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interact</a:t>
            </a:r>
            <a:r>
              <a:rPr dirty="0" sz="1100" spc="-6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and</a:t>
            </a:r>
            <a:r>
              <a:rPr dirty="0" sz="1100" spc="-5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reading</a:t>
            </a:r>
            <a:r>
              <a:rPr dirty="0" sz="1100" spc="-5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between</a:t>
            </a:r>
            <a:r>
              <a:rPr dirty="0" sz="1100" spc="-6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the</a:t>
            </a:r>
            <a:r>
              <a:rPr dirty="0" sz="1100" spc="-6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lines</a:t>
            </a:r>
            <a:r>
              <a:rPr dirty="0" sz="1100" spc="-5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may</a:t>
            </a:r>
            <a:r>
              <a:rPr dirty="0" sz="1100" spc="-6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give</a:t>
            </a:r>
            <a:r>
              <a:rPr dirty="0" sz="1100" spc="-6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us</a:t>
            </a:r>
            <a:r>
              <a:rPr dirty="0" sz="1100" spc="-6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the</a:t>
            </a:r>
            <a:r>
              <a:rPr dirty="0" sz="1100" spc="-6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hint</a:t>
            </a:r>
            <a:r>
              <a:rPr dirty="0" sz="1100" spc="-4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that</a:t>
            </a:r>
            <a:r>
              <a:rPr dirty="0" sz="1100" spc="-6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we</a:t>
            </a:r>
            <a:r>
              <a:rPr dirty="0" sz="1100" spc="-6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were  looking </a:t>
            </a:r>
            <a:r>
              <a:rPr dirty="0" sz="1100">
                <a:latin typeface="Verdana"/>
                <a:cs typeface="Verdana"/>
              </a:rPr>
              <a:t>for so</a:t>
            </a:r>
            <a:r>
              <a:rPr dirty="0" sz="1100" spc="-1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far.</a:t>
            </a:r>
            <a:endParaRPr sz="1100">
              <a:latin typeface="Verdana"/>
              <a:cs typeface="Verdana"/>
            </a:endParaRPr>
          </a:p>
          <a:p>
            <a:pPr algn="just" marL="12700" marR="6350">
              <a:lnSpc>
                <a:spcPct val="109100"/>
              </a:lnSpc>
              <a:spcBef>
                <a:spcPts val="815"/>
              </a:spcBef>
            </a:pPr>
            <a:r>
              <a:rPr dirty="0" sz="1100" spc="-5" b="1">
                <a:latin typeface="Verdana"/>
                <a:cs typeface="Verdana"/>
              </a:rPr>
              <a:t>Empathizing</a:t>
            </a:r>
            <a:r>
              <a:rPr dirty="0" sz="1100" spc="-5">
                <a:latin typeface="Verdana"/>
                <a:cs typeface="Verdana"/>
              </a:rPr>
              <a:t>, also </a:t>
            </a:r>
            <a:r>
              <a:rPr dirty="0" sz="1100">
                <a:latin typeface="Verdana"/>
                <a:cs typeface="Verdana"/>
              </a:rPr>
              <a:t>known </a:t>
            </a:r>
            <a:r>
              <a:rPr dirty="0" sz="1100" spc="-5">
                <a:latin typeface="Verdana"/>
                <a:cs typeface="Verdana"/>
              </a:rPr>
              <a:t>as "putting yourself </a:t>
            </a:r>
            <a:r>
              <a:rPr dirty="0" sz="1100" spc="-10">
                <a:latin typeface="Verdana"/>
                <a:cs typeface="Verdana"/>
              </a:rPr>
              <a:t>in </a:t>
            </a:r>
            <a:r>
              <a:rPr dirty="0" sz="1100">
                <a:latin typeface="Verdana"/>
                <a:cs typeface="Verdana"/>
              </a:rPr>
              <a:t>someone's </a:t>
            </a:r>
            <a:r>
              <a:rPr dirty="0" sz="1100" spc="-5">
                <a:latin typeface="Verdana"/>
                <a:cs typeface="Verdana"/>
              </a:rPr>
              <a:t>shoes to </a:t>
            </a:r>
            <a:r>
              <a:rPr dirty="0" sz="1100">
                <a:latin typeface="Verdana"/>
                <a:cs typeface="Verdana"/>
              </a:rPr>
              <a:t>see </a:t>
            </a:r>
            <a:r>
              <a:rPr dirty="0" sz="1100" spc="-5">
                <a:latin typeface="Verdana"/>
                <a:cs typeface="Verdana"/>
              </a:rPr>
              <a:t>where  the </a:t>
            </a:r>
            <a:r>
              <a:rPr dirty="0" sz="1100">
                <a:latin typeface="Verdana"/>
                <a:cs typeface="Verdana"/>
              </a:rPr>
              <a:t>stone </a:t>
            </a:r>
            <a:r>
              <a:rPr dirty="0" sz="1100" spc="-5">
                <a:latin typeface="Verdana"/>
                <a:cs typeface="Verdana"/>
              </a:rPr>
              <a:t>pinches", </a:t>
            </a:r>
            <a:r>
              <a:rPr dirty="0" sz="1100" spc="-10">
                <a:latin typeface="Verdana"/>
                <a:cs typeface="Verdana"/>
              </a:rPr>
              <a:t>is </a:t>
            </a:r>
            <a:r>
              <a:rPr dirty="0" sz="1100">
                <a:latin typeface="Verdana"/>
                <a:cs typeface="Verdana"/>
              </a:rPr>
              <a:t>a </a:t>
            </a:r>
            <a:r>
              <a:rPr dirty="0" sz="1100" spc="-5">
                <a:latin typeface="Verdana"/>
                <a:cs typeface="Verdana"/>
              </a:rPr>
              <a:t>very effective way </a:t>
            </a:r>
            <a:r>
              <a:rPr dirty="0" sz="1100">
                <a:latin typeface="Verdana"/>
                <a:cs typeface="Verdana"/>
              </a:rPr>
              <a:t>of </a:t>
            </a:r>
            <a:r>
              <a:rPr dirty="0" sz="1100" spc="-5">
                <a:latin typeface="Verdana"/>
                <a:cs typeface="Verdana"/>
              </a:rPr>
              <a:t>understanding the </a:t>
            </a:r>
            <a:r>
              <a:rPr dirty="0" sz="1100">
                <a:latin typeface="Verdana"/>
                <a:cs typeface="Verdana"/>
              </a:rPr>
              <a:t>other </a:t>
            </a:r>
            <a:r>
              <a:rPr dirty="0" sz="1100" spc="-5">
                <a:latin typeface="Verdana"/>
                <a:cs typeface="Verdana"/>
              </a:rPr>
              <a:t>side </a:t>
            </a:r>
            <a:r>
              <a:rPr dirty="0" sz="1100">
                <a:latin typeface="Verdana"/>
                <a:cs typeface="Verdana"/>
              </a:rPr>
              <a:t>of </a:t>
            </a:r>
            <a:r>
              <a:rPr dirty="0" sz="1100" spc="-5">
                <a:latin typeface="Verdana"/>
                <a:cs typeface="Verdana"/>
              </a:rPr>
              <a:t>the  </a:t>
            </a:r>
            <a:r>
              <a:rPr dirty="0" sz="1100">
                <a:latin typeface="Verdana"/>
                <a:cs typeface="Verdana"/>
              </a:rPr>
              <a:t>story </a:t>
            </a:r>
            <a:r>
              <a:rPr dirty="0" sz="1100" spc="-5">
                <a:latin typeface="Verdana"/>
                <a:cs typeface="Verdana"/>
              </a:rPr>
              <a:t>that the </a:t>
            </a:r>
            <a:r>
              <a:rPr dirty="0" sz="1100">
                <a:latin typeface="Verdana"/>
                <a:cs typeface="Verdana"/>
              </a:rPr>
              <a:t>person </a:t>
            </a:r>
            <a:r>
              <a:rPr dirty="0" sz="1100" spc="-5">
                <a:latin typeface="Verdana"/>
                <a:cs typeface="Verdana"/>
              </a:rPr>
              <a:t>wants to share with </a:t>
            </a:r>
            <a:r>
              <a:rPr dirty="0" sz="1100">
                <a:latin typeface="Verdana"/>
                <a:cs typeface="Verdana"/>
              </a:rPr>
              <a:t>you. </a:t>
            </a:r>
            <a:r>
              <a:rPr dirty="0" sz="1100" spc="-5">
                <a:latin typeface="Verdana"/>
                <a:cs typeface="Verdana"/>
              </a:rPr>
              <a:t>Understanding </a:t>
            </a:r>
            <a:r>
              <a:rPr dirty="0" sz="1100" spc="5">
                <a:latin typeface="Verdana"/>
                <a:cs typeface="Verdana"/>
              </a:rPr>
              <a:t>and </a:t>
            </a:r>
            <a:r>
              <a:rPr dirty="0" sz="1100" spc="-5">
                <a:latin typeface="Verdana"/>
                <a:cs typeface="Verdana"/>
              </a:rPr>
              <a:t>addressing his  </a:t>
            </a:r>
            <a:r>
              <a:rPr dirty="0" sz="1100">
                <a:latin typeface="Verdana"/>
                <a:cs typeface="Verdana"/>
              </a:rPr>
              <a:t>needs </a:t>
            </a:r>
            <a:r>
              <a:rPr dirty="0" sz="1100" spc="-5">
                <a:latin typeface="Verdana"/>
                <a:cs typeface="Verdana"/>
              </a:rPr>
              <a:t>will make him think highly </a:t>
            </a:r>
            <a:r>
              <a:rPr dirty="0" sz="1100">
                <a:latin typeface="Verdana"/>
                <a:cs typeface="Verdana"/>
              </a:rPr>
              <a:t>of </a:t>
            </a:r>
            <a:r>
              <a:rPr dirty="0" sz="1100" spc="-5">
                <a:latin typeface="Verdana"/>
                <a:cs typeface="Verdana"/>
              </a:rPr>
              <a:t>you as someone who</a:t>
            </a:r>
            <a:r>
              <a:rPr dirty="0" sz="1100">
                <a:latin typeface="Verdana"/>
                <a:cs typeface="Verdana"/>
              </a:rPr>
              <a:t> cares.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9263" y="3497579"/>
            <a:ext cx="5622036" cy="39761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003" y="38099"/>
            <a:ext cx="7499984" cy="1296035"/>
          </a:xfrm>
          <a:custGeom>
            <a:avLst/>
            <a:gdLst/>
            <a:ahLst/>
            <a:cxnLst/>
            <a:rect l="l" t="t" r="r" b="b"/>
            <a:pathLst>
              <a:path w="7499984" h="1296035">
                <a:moveTo>
                  <a:pt x="0" y="1295653"/>
                </a:moveTo>
                <a:lnTo>
                  <a:pt x="7499604" y="1295653"/>
                </a:lnTo>
                <a:lnTo>
                  <a:pt x="7499604" y="0"/>
                </a:lnTo>
                <a:lnTo>
                  <a:pt x="0" y="0"/>
                </a:lnTo>
                <a:lnTo>
                  <a:pt x="0" y="1295653"/>
                </a:lnTo>
                <a:close/>
              </a:path>
            </a:pathLst>
          </a:custGeom>
          <a:solidFill>
            <a:srgbClr val="3C49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71752" y="350011"/>
            <a:ext cx="52330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600" spc="-65"/>
              <a:t>11. </a:t>
            </a:r>
            <a:r>
              <a:rPr dirty="0" spc="-95"/>
              <a:t>INFLUENCING PEOPLE’S</a:t>
            </a:r>
            <a:r>
              <a:rPr dirty="0" spc="-330"/>
              <a:t> </a:t>
            </a:r>
            <a:r>
              <a:rPr dirty="0" spc="-95"/>
              <a:t>THOUGHTS</a:t>
            </a:r>
            <a:endParaRPr sz="2600"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2384" cy="38100"/>
          </a:xfrm>
          <a:custGeom>
            <a:avLst/>
            <a:gdLst/>
            <a:ahLst/>
            <a:cxnLst/>
            <a:rect l="l" t="t" r="r" b="b"/>
            <a:pathLst>
              <a:path w="32384" h="38100">
                <a:moveTo>
                  <a:pt x="0" y="38099"/>
                </a:moveTo>
                <a:lnTo>
                  <a:pt x="32004" y="38099"/>
                </a:lnTo>
                <a:lnTo>
                  <a:pt x="32004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0"/>
            <a:ext cx="32384" cy="38100"/>
          </a:xfrm>
          <a:custGeom>
            <a:avLst/>
            <a:gdLst/>
            <a:ahLst/>
            <a:cxnLst/>
            <a:rect l="l" t="t" r="r" b="b"/>
            <a:pathLst>
              <a:path w="32384" h="38100">
                <a:moveTo>
                  <a:pt x="0" y="38099"/>
                </a:moveTo>
                <a:lnTo>
                  <a:pt x="32004" y="38099"/>
                </a:lnTo>
                <a:lnTo>
                  <a:pt x="32004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003" y="0"/>
            <a:ext cx="7499984" cy="38100"/>
          </a:xfrm>
          <a:custGeom>
            <a:avLst/>
            <a:gdLst/>
            <a:ahLst/>
            <a:cxnLst/>
            <a:rect l="l" t="t" r="r" b="b"/>
            <a:pathLst>
              <a:path w="7499984" h="38100">
                <a:moveTo>
                  <a:pt x="0" y="38100"/>
                </a:moveTo>
                <a:lnTo>
                  <a:pt x="7499604" y="38100"/>
                </a:lnTo>
                <a:lnTo>
                  <a:pt x="7499604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531607" y="0"/>
            <a:ext cx="29209" cy="38100"/>
          </a:xfrm>
          <a:custGeom>
            <a:avLst/>
            <a:gdLst/>
            <a:ahLst/>
            <a:cxnLst/>
            <a:rect l="l" t="t" r="r" b="b"/>
            <a:pathLst>
              <a:path w="29209" h="38100">
                <a:moveTo>
                  <a:pt x="0" y="38099"/>
                </a:moveTo>
                <a:lnTo>
                  <a:pt x="28956" y="38099"/>
                </a:lnTo>
                <a:lnTo>
                  <a:pt x="28956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531607" y="0"/>
            <a:ext cx="29209" cy="38100"/>
          </a:xfrm>
          <a:custGeom>
            <a:avLst/>
            <a:gdLst/>
            <a:ahLst/>
            <a:cxnLst/>
            <a:rect l="l" t="t" r="r" b="b"/>
            <a:pathLst>
              <a:path w="29209" h="38100">
                <a:moveTo>
                  <a:pt x="0" y="38099"/>
                </a:moveTo>
                <a:lnTo>
                  <a:pt x="28956" y="38099"/>
                </a:lnTo>
                <a:lnTo>
                  <a:pt x="28956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003" y="1333753"/>
            <a:ext cx="7499984" cy="38100"/>
          </a:xfrm>
          <a:custGeom>
            <a:avLst/>
            <a:gdLst/>
            <a:ahLst/>
            <a:cxnLst/>
            <a:rect l="l" t="t" r="r" b="b"/>
            <a:pathLst>
              <a:path w="7499984" h="38100">
                <a:moveTo>
                  <a:pt x="0" y="38100"/>
                </a:moveTo>
                <a:lnTo>
                  <a:pt x="7499604" y="38100"/>
                </a:lnTo>
                <a:lnTo>
                  <a:pt x="7499604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6001" y="38099"/>
            <a:ext cx="0" cy="1334135"/>
          </a:xfrm>
          <a:custGeom>
            <a:avLst/>
            <a:gdLst/>
            <a:ahLst/>
            <a:cxnLst/>
            <a:rect l="l" t="t" r="r" b="b"/>
            <a:pathLst>
              <a:path w="0" h="1334135">
                <a:moveTo>
                  <a:pt x="0" y="0"/>
                </a:moveTo>
                <a:lnTo>
                  <a:pt x="0" y="1333753"/>
                </a:lnTo>
              </a:path>
            </a:pathLst>
          </a:custGeom>
          <a:ln w="32004">
            <a:solidFill>
              <a:srgbClr val="7A7A7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546085" y="38099"/>
            <a:ext cx="0" cy="1334135"/>
          </a:xfrm>
          <a:custGeom>
            <a:avLst/>
            <a:gdLst/>
            <a:ahLst/>
            <a:cxnLst/>
            <a:rect l="l" t="t" r="r" b="b"/>
            <a:pathLst>
              <a:path w="0" h="1334135">
                <a:moveTo>
                  <a:pt x="0" y="0"/>
                </a:moveTo>
                <a:lnTo>
                  <a:pt x="0" y="1333754"/>
                </a:lnTo>
              </a:path>
            </a:pathLst>
          </a:custGeom>
          <a:ln w="28956">
            <a:solidFill>
              <a:srgbClr val="7A7A7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/>
              <a:t>16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800200"/>
            <a:ext cx="5758815" cy="17741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9100"/>
              </a:lnSpc>
              <a:spcBef>
                <a:spcPts val="100"/>
              </a:spcBef>
            </a:pPr>
            <a:r>
              <a:rPr dirty="0" sz="1100">
                <a:latin typeface="Verdana"/>
                <a:cs typeface="Verdana"/>
              </a:rPr>
              <a:t>A</a:t>
            </a:r>
            <a:r>
              <a:rPr dirty="0" sz="1100" spc="-2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major</a:t>
            </a:r>
            <a:r>
              <a:rPr dirty="0" sz="1100" spc="-2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part</a:t>
            </a:r>
            <a:r>
              <a:rPr dirty="0" sz="1100" spc="-3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of</a:t>
            </a:r>
            <a:r>
              <a:rPr dirty="0" sz="1100" spc="-2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the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success</a:t>
            </a:r>
            <a:r>
              <a:rPr dirty="0" sz="1100" spc="-3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you</a:t>
            </a:r>
            <a:r>
              <a:rPr dirty="0" sz="1100" spc="-2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get</a:t>
            </a:r>
            <a:r>
              <a:rPr dirty="0" sz="1100" spc="-25">
                <a:latin typeface="Verdana"/>
                <a:cs typeface="Verdana"/>
              </a:rPr>
              <a:t> </a:t>
            </a:r>
            <a:r>
              <a:rPr dirty="0" sz="1100" spc="-10">
                <a:latin typeface="Verdana"/>
                <a:cs typeface="Verdana"/>
              </a:rPr>
              <a:t>in</a:t>
            </a:r>
            <a:r>
              <a:rPr dirty="0" sz="1100" spc="-2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communicating</a:t>
            </a:r>
            <a:r>
              <a:rPr dirty="0" sz="1100" spc="-3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with</a:t>
            </a:r>
            <a:r>
              <a:rPr dirty="0" sz="1100" spc="-3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others</a:t>
            </a:r>
            <a:r>
              <a:rPr dirty="0" sz="1100" spc="-2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depends</a:t>
            </a:r>
            <a:r>
              <a:rPr dirty="0" sz="1100" spc="-3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on</a:t>
            </a:r>
            <a:r>
              <a:rPr dirty="0" sz="1100" spc="-3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the  style </a:t>
            </a:r>
            <a:r>
              <a:rPr dirty="0" sz="1100">
                <a:latin typeface="Verdana"/>
                <a:cs typeface="Verdana"/>
              </a:rPr>
              <a:t>and </a:t>
            </a:r>
            <a:r>
              <a:rPr dirty="0" sz="1100" spc="-5">
                <a:latin typeface="Verdana"/>
                <a:cs typeface="Verdana"/>
              </a:rPr>
              <a:t>language </a:t>
            </a:r>
            <a:r>
              <a:rPr dirty="0" sz="1100">
                <a:latin typeface="Verdana"/>
                <a:cs typeface="Verdana"/>
              </a:rPr>
              <a:t>that </a:t>
            </a:r>
            <a:r>
              <a:rPr dirty="0" sz="1100" spc="-5">
                <a:latin typeface="Verdana"/>
                <a:cs typeface="Verdana"/>
              </a:rPr>
              <a:t>you </a:t>
            </a:r>
            <a:r>
              <a:rPr dirty="0" sz="1100">
                <a:latin typeface="Verdana"/>
                <a:cs typeface="Verdana"/>
              </a:rPr>
              <a:t>use </a:t>
            </a:r>
            <a:r>
              <a:rPr dirty="0" sz="1100" spc="-10">
                <a:latin typeface="Verdana"/>
                <a:cs typeface="Verdana"/>
              </a:rPr>
              <a:t>in </a:t>
            </a:r>
            <a:r>
              <a:rPr dirty="0" sz="1100" spc="-5">
                <a:latin typeface="Verdana"/>
                <a:cs typeface="Verdana"/>
              </a:rPr>
              <a:t>your communication. </a:t>
            </a:r>
            <a:r>
              <a:rPr dirty="0" sz="1100">
                <a:latin typeface="Verdana"/>
                <a:cs typeface="Verdana"/>
              </a:rPr>
              <a:t>If </a:t>
            </a:r>
            <a:r>
              <a:rPr dirty="0" sz="1100" spc="-5">
                <a:latin typeface="Verdana"/>
                <a:cs typeface="Verdana"/>
              </a:rPr>
              <a:t>you are talking to</a:t>
            </a:r>
            <a:r>
              <a:rPr dirty="0" sz="1100" spc="-27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your  supervisor explaining him </a:t>
            </a:r>
            <a:r>
              <a:rPr dirty="0" sz="1100">
                <a:latin typeface="Verdana"/>
                <a:cs typeface="Verdana"/>
              </a:rPr>
              <a:t>a </a:t>
            </a:r>
            <a:r>
              <a:rPr dirty="0" sz="1100" spc="-5">
                <a:latin typeface="Verdana"/>
                <a:cs typeface="Verdana"/>
              </a:rPr>
              <a:t>situation, you </a:t>
            </a:r>
            <a:r>
              <a:rPr dirty="0" sz="1100">
                <a:latin typeface="Verdana"/>
                <a:cs typeface="Verdana"/>
              </a:rPr>
              <a:t>will agree </a:t>
            </a:r>
            <a:r>
              <a:rPr dirty="0" sz="1100" spc="-5">
                <a:latin typeface="Verdana"/>
                <a:cs typeface="Verdana"/>
              </a:rPr>
              <a:t>that </a:t>
            </a:r>
            <a:r>
              <a:rPr dirty="0" sz="1100">
                <a:latin typeface="Verdana"/>
                <a:cs typeface="Verdana"/>
              </a:rPr>
              <a:t>you </a:t>
            </a:r>
            <a:r>
              <a:rPr dirty="0" sz="1100" spc="-5">
                <a:latin typeface="Verdana"/>
                <a:cs typeface="Verdana"/>
              </a:rPr>
              <a:t>won't </a:t>
            </a:r>
            <a:r>
              <a:rPr dirty="0" sz="1100">
                <a:latin typeface="Verdana"/>
                <a:cs typeface="Verdana"/>
              </a:rPr>
              <a:t>use </a:t>
            </a:r>
            <a:r>
              <a:rPr dirty="0" sz="1100" spc="-5">
                <a:latin typeface="Verdana"/>
                <a:cs typeface="Verdana"/>
              </a:rPr>
              <a:t>the  </a:t>
            </a:r>
            <a:r>
              <a:rPr dirty="0" sz="1100">
                <a:latin typeface="Verdana"/>
                <a:cs typeface="Verdana"/>
              </a:rPr>
              <a:t>sentences </a:t>
            </a:r>
            <a:r>
              <a:rPr dirty="0" sz="1100" spc="-5">
                <a:latin typeface="Verdana"/>
                <a:cs typeface="Verdana"/>
              </a:rPr>
              <a:t>you </a:t>
            </a:r>
            <a:r>
              <a:rPr dirty="0" sz="1100">
                <a:latin typeface="Verdana"/>
                <a:cs typeface="Verdana"/>
              </a:rPr>
              <a:t>use </a:t>
            </a:r>
            <a:r>
              <a:rPr dirty="0" sz="1100" spc="-5">
                <a:latin typeface="Verdana"/>
                <a:cs typeface="Verdana"/>
              </a:rPr>
              <a:t>when you are talking to the neighborhood</a:t>
            </a:r>
            <a:r>
              <a:rPr dirty="0" sz="1100" spc="1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greengrocer.</a:t>
            </a:r>
            <a:endParaRPr sz="1100">
              <a:latin typeface="Verdana"/>
              <a:cs typeface="Verdana"/>
            </a:endParaRPr>
          </a:p>
          <a:p>
            <a:pPr algn="just" marL="12700" marR="5715">
              <a:lnSpc>
                <a:spcPct val="108900"/>
              </a:lnSpc>
              <a:spcBef>
                <a:spcPts val="815"/>
              </a:spcBef>
            </a:pPr>
            <a:r>
              <a:rPr dirty="0" sz="1100">
                <a:latin typeface="Verdana"/>
                <a:cs typeface="Verdana"/>
              </a:rPr>
              <a:t>What </a:t>
            </a:r>
            <a:r>
              <a:rPr dirty="0" sz="1100" spc="-5">
                <a:latin typeface="Verdana"/>
                <a:cs typeface="Verdana"/>
              </a:rPr>
              <a:t>you say, combined with the way you </a:t>
            </a:r>
            <a:r>
              <a:rPr dirty="0" sz="1100">
                <a:latin typeface="Verdana"/>
                <a:cs typeface="Verdana"/>
              </a:rPr>
              <a:t>say </a:t>
            </a:r>
            <a:r>
              <a:rPr dirty="0" sz="1100" spc="-5">
                <a:latin typeface="Verdana"/>
                <a:cs typeface="Verdana"/>
              </a:rPr>
              <a:t>it, </a:t>
            </a:r>
            <a:r>
              <a:rPr dirty="0" sz="1100">
                <a:latin typeface="Verdana"/>
                <a:cs typeface="Verdana"/>
              </a:rPr>
              <a:t>determines how </a:t>
            </a:r>
            <a:r>
              <a:rPr dirty="0" sz="1100" spc="-5">
                <a:latin typeface="Verdana"/>
                <a:cs typeface="Verdana"/>
              </a:rPr>
              <a:t>the listeners  perceive your </a:t>
            </a:r>
            <a:r>
              <a:rPr dirty="0" sz="1100">
                <a:latin typeface="Verdana"/>
                <a:cs typeface="Verdana"/>
              </a:rPr>
              <a:t>message. There </a:t>
            </a:r>
            <a:r>
              <a:rPr dirty="0" sz="1100" spc="-5">
                <a:latin typeface="Verdana"/>
                <a:cs typeface="Verdana"/>
              </a:rPr>
              <a:t>are times when the </a:t>
            </a:r>
            <a:r>
              <a:rPr dirty="0" sz="1100">
                <a:latin typeface="Verdana"/>
                <a:cs typeface="Verdana"/>
              </a:rPr>
              <a:t>speaker has </a:t>
            </a:r>
            <a:r>
              <a:rPr dirty="0" sz="1100" spc="-5">
                <a:latin typeface="Verdana"/>
                <a:cs typeface="Verdana"/>
              </a:rPr>
              <a:t>to be firm, </a:t>
            </a:r>
            <a:r>
              <a:rPr dirty="0" sz="1100">
                <a:latin typeface="Verdana"/>
                <a:cs typeface="Verdana"/>
              </a:rPr>
              <a:t>and  there </a:t>
            </a:r>
            <a:r>
              <a:rPr dirty="0" sz="1100" spc="-5">
                <a:latin typeface="Verdana"/>
                <a:cs typeface="Verdana"/>
              </a:rPr>
              <a:t>are times when </a:t>
            </a:r>
            <a:r>
              <a:rPr dirty="0" sz="1100">
                <a:latin typeface="Verdana"/>
                <a:cs typeface="Verdana"/>
              </a:rPr>
              <a:t>he </a:t>
            </a:r>
            <a:r>
              <a:rPr dirty="0" sz="1100" spc="-5">
                <a:latin typeface="Verdana"/>
                <a:cs typeface="Verdana"/>
              </a:rPr>
              <a:t>has to be friendly. </a:t>
            </a:r>
            <a:r>
              <a:rPr dirty="0" sz="1100">
                <a:latin typeface="Verdana"/>
                <a:cs typeface="Verdana"/>
              </a:rPr>
              <a:t>There </a:t>
            </a:r>
            <a:r>
              <a:rPr dirty="0" sz="1100" spc="-5">
                <a:latin typeface="Verdana"/>
                <a:cs typeface="Verdana"/>
              </a:rPr>
              <a:t>could also be times when you  have to exercise authority, </a:t>
            </a:r>
            <a:r>
              <a:rPr dirty="0" sz="1100">
                <a:latin typeface="Verdana"/>
                <a:cs typeface="Verdana"/>
              </a:rPr>
              <a:t>but </a:t>
            </a:r>
            <a:r>
              <a:rPr dirty="0" sz="1100" spc="-10">
                <a:latin typeface="Verdana"/>
                <a:cs typeface="Verdana"/>
              </a:rPr>
              <a:t>it is </a:t>
            </a:r>
            <a:r>
              <a:rPr dirty="0" sz="1100" spc="-5">
                <a:latin typeface="Verdana"/>
                <a:cs typeface="Verdana"/>
              </a:rPr>
              <a:t>advised to keep listening intently </a:t>
            </a:r>
            <a:r>
              <a:rPr dirty="0" sz="1100">
                <a:latin typeface="Verdana"/>
                <a:cs typeface="Verdana"/>
              </a:rPr>
              <a:t>and  </a:t>
            </a:r>
            <a:r>
              <a:rPr dirty="0" sz="1100" spc="-5">
                <a:latin typeface="Verdana"/>
                <a:cs typeface="Verdana"/>
              </a:rPr>
              <a:t>empathize whenever </a:t>
            </a:r>
            <a:r>
              <a:rPr dirty="0" sz="1100">
                <a:latin typeface="Verdana"/>
                <a:cs typeface="Verdana"/>
              </a:rPr>
              <a:t>needed </a:t>
            </a:r>
            <a:r>
              <a:rPr dirty="0" sz="1100" spc="-10">
                <a:latin typeface="Verdana"/>
                <a:cs typeface="Verdana"/>
              </a:rPr>
              <a:t>in </a:t>
            </a:r>
            <a:r>
              <a:rPr dirty="0" sz="1100">
                <a:latin typeface="Verdana"/>
                <a:cs typeface="Verdana"/>
              </a:rPr>
              <a:t>all these</a:t>
            </a:r>
            <a:r>
              <a:rPr dirty="0" sz="1100" spc="-2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cases.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7651851"/>
            <a:ext cx="5759450" cy="1957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8800"/>
              </a:lnSpc>
              <a:spcBef>
                <a:spcPts val="100"/>
              </a:spcBef>
            </a:pPr>
            <a:r>
              <a:rPr dirty="0" sz="1100" spc="-5">
                <a:latin typeface="Verdana"/>
                <a:cs typeface="Verdana"/>
              </a:rPr>
              <a:t>Always </a:t>
            </a:r>
            <a:r>
              <a:rPr dirty="0" sz="1100">
                <a:latin typeface="Verdana"/>
                <a:cs typeface="Verdana"/>
              </a:rPr>
              <a:t>remember that a person reacts </a:t>
            </a:r>
            <a:r>
              <a:rPr dirty="0" sz="1100" spc="-5">
                <a:latin typeface="Verdana"/>
                <a:cs typeface="Verdana"/>
              </a:rPr>
              <a:t>under certain </a:t>
            </a:r>
            <a:r>
              <a:rPr dirty="0" sz="1100">
                <a:latin typeface="Verdana"/>
                <a:cs typeface="Verdana"/>
              </a:rPr>
              <a:t>circumstances. In </a:t>
            </a:r>
            <a:r>
              <a:rPr dirty="0" sz="1100" spc="-5">
                <a:latin typeface="Verdana"/>
                <a:cs typeface="Verdana"/>
              </a:rPr>
              <a:t>other  words, circumstances dictate </a:t>
            </a:r>
            <a:r>
              <a:rPr dirty="0" sz="1100">
                <a:latin typeface="Verdana"/>
                <a:cs typeface="Verdana"/>
              </a:rPr>
              <a:t>a person's </a:t>
            </a:r>
            <a:r>
              <a:rPr dirty="0" sz="1100" spc="-5">
                <a:latin typeface="Verdana"/>
                <a:cs typeface="Verdana"/>
              </a:rPr>
              <a:t>behavior. Trying to communicate with  “hmmm” without trying to understand the condition </a:t>
            </a:r>
            <a:r>
              <a:rPr dirty="0" sz="1100">
                <a:latin typeface="Verdana"/>
                <a:cs typeface="Verdana"/>
              </a:rPr>
              <a:t>he </a:t>
            </a:r>
            <a:r>
              <a:rPr dirty="0" sz="1100" spc="-10">
                <a:latin typeface="Verdana"/>
                <a:cs typeface="Verdana"/>
              </a:rPr>
              <a:t>is in </a:t>
            </a:r>
            <a:r>
              <a:rPr dirty="0" sz="1100" spc="-5">
                <a:latin typeface="Verdana"/>
                <a:cs typeface="Verdana"/>
              </a:rPr>
              <a:t>will </a:t>
            </a:r>
            <a:r>
              <a:rPr dirty="0" sz="1100">
                <a:latin typeface="Verdana"/>
                <a:cs typeface="Verdana"/>
              </a:rPr>
              <a:t>only </a:t>
            </a:r>
            <a:r>
              <a:rPr dirty="0" sz="1100" spc="-5">
                <a:latin typeface="Verdana"/>
                <a:cs typeface="Verdana"/>
              </a:rPr>
              <a:t>lead to </a:t>
            </a:r>
            <a:r>
              <a:rPr dirty="0" sz="1100">
                <a:latin typeface="Verdana"/>
                <a:cs typeface="Verdana"/>
              </a:rPr>
              <a:t>a  </a:t>
            </a:r>
            <a:r>
              <a:rPr dirty="0" sz="1100" spc="-5">
                <a:latin typeface="Verdana"/>
                <a:cs typeface="Verdana"/>
              </a:rPr>
              <a:t>massive fall-out.</a:t>
            </a:r>
            <a:endParaRPr sz="1100">
              <a:latin typeface="Verdana"/>
              <a:cs typeface="Verdana"/>
            </a:endParaRPr>
          </a:p>
          <a:p>
            <a:pPr algn="just" marL="12700" marR="5080">
              <a:lnSpc>
                <a:spcPct val="109100"/>
              </a:lnSpc>
              <a:spcBef>
                <a:spcPts val="815"/>
              </a:spcBef>
            </a:pPr>
            <a:r>
              <a:rPr dirty="0" sz="1100">
                <a:latin typeface="Verdana"/>
                <a:cs typeface="Verdana"/>
              </a:rPr>
              <a:t>Successful </a:t>
            </a:r>
            <a:r>
              <a:rPr dirty="0" sz="1100" spc="-5">
                <a:latin typeface="Verdana"/>
                <a:cs typeface="Verdana"/>
              </a:rPr>
              <a:t>people have mastered the art </a:t>
            </a:r>
            <a:r>
              <a:rPr dirty="0" sz="1100">
                <a:latin typeface="Verdana"/>
                <a:cs typeface="Verdana"/>
              </a:rPr>
              <a:t>of a “</a:t>
            </a:r>
            <a:r>
              <a:rPr dirty="0" sz="1100" b="1">
                <a:latin typeface="Verdana"/>
                <a:cs typeface="Verdana"/>
              </a:rPr>
              <a:t>You </a:t>
            </a:r>
            <a:r>
              <a:rPr dirty="0" sz="1100" spc="-5" b="1">
                <a:latin typeface="Verdana"/>
                <a:cs typeface="Verdana"/>
              </a:rPr>
              <a:t>win, </a:t>
            </a:r>
            <a:r>
              <a:rPr dirty="0" sz="1100" b="1">
                <a:latin typeface="Verdana"/>
                <a:cs typeface="Verdana"/>
              </a:rPr>
              <a:t>I win” </a:t>
            </a:r>
            <a:r>
              <a:rPr dirty="0" sz="1100" spc="-5">
                <a:latin typeface="Verdana"/>
                <a:cs typeface="Verdana"/>
              </a:rPr>
              <a:t>conversation,  where</a:t>
            </a:r>
            <a:r>
              <a:rPr dirty="0" sz="1100" spc="-8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they</a:t>
            </a:r>
            <a:r>
              <a:rPr dirty="0" sz="1100" spc="-8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will</a:t>
            </a:r>
            <a:r>
              <a:rPr dirty="0" sz="1100" spc="-8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listen,</a:t>
            </a:r>
            <a:r>
              <a:rPr dirty="0" sz="1100" spc="-7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establish</a:t>
            </a:r>
            <a:r>
              <a:rPr dirty="0" sz="1100" spc="-8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a</a:t>
            </a:r>
            <a:r>
              <a:rPr dirty="0" sz="1100" spc="-8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common</a:t>
            </a:r>
            <a:r>
              <a:rPr dirty="0" sz="1100" spc="-8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ground</a:t>
            </a:r>
            <a:r>
              <a:rPr dirty="0" sz="1100" spc="-8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by</a:t>
            </a:r>
            <a:r>
              <a:rPr dirty="0" sz="1100" spc="-8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empathizing</a:t>
            </a:r>
            <a:r>
              <a:rPr dirty="0" sz="1100" spc="-7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and</a:t>
            </a:r>
            <a:r>
              <a:rPr dirty="0" sz="1100" spc="-8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then</a:t>
            </a:r>
            <a:r>
              <a:rPr dirty="0" sz="1100" spc="-8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finding  </a:t>
            </a:r>
            <a:r>
              <a:rPr dirty="0" sz="1100">
                <a:latin typeface="Verdana"/>
                <a:cs typeface="Verdana"/>
              </a:rPr>
              <a:t>a </a:t>
            </a:r>
            <a:r>
              <a:rPr dirty="0" sz="1100" spc="-5">
                <a:latin typeface="Verdana"/>
                <a:cs typeface="Verdana"/>
              </a:rPr>
              <a:t>way to put their </a:t>
            </a:r>
            <a:r>
              <a:rPr dirty="0" sz="1100">
                <a:latin typeface="Verdana"/>
                <a:cs typeface="Verdana"/>
              </a:rPr>
              <a:t>proposal </a:t>
            </a:r>
            <a:r>
              <a:rPr dirty="0" sz="1100" spc="-5">
                <a:latin typeface="Verdana"/>
                <a:cs typeface="Verdana"/>
              </a:rPr>
              <a:t>through, </a:t>
            </a:r>
            <a:r>
              <a:rPr dirty="0" sz="1100">
                <a:latin typeface="Verdana"/>
                <a:cs typeface="Verdana"/>
              </a:rPr>
              <a:t>without </a:t>
            </a:r>
            <a:r>
              <a:rPr dirty="0" sz="1100" spc="-5">
                <a:latin typeface="Verdana"/>
                <a:cs typeface="Verdana"/>
              </a:rPr>
              <a:t>hurting anybody’s sentiments. That  </a:t>
            </a:r>
            <a:r>
              <a:rPr dirty="0" sz="1100" spc="-10">
                <a:latin typeface="Verdana"/>
                <a:cs typeface="Verdana"/>
              </a:rPr>
              <a:t>is </a:t>
            </a:r>
            <a:r>
              <a:rPr dirty="0" sz="1100">
                <a:latin typeface="Verdana"/>
                <a:cs typeface="Verdana"/>
              </a:rPr>
              <a:t>only </a:t>
            </a:r>
            <a:r>
              <a:rPr dirty="0" sz="1100" spc="-5">
                <a:latin typeface="Verdana"/>
                <a:cs typeface="Verdana"/>
              </a:rPr>
              <a:t>possible </a:t>
            </a:r>
            <a:r>
              <a:rPr dirty="0" sz="1100">
                <a:latin typeface="Verdana"/>
                <a:cs typeface="Verdana"/>
              </a:rPr>
              <a:t>due to </a:t>
            </a:r>
            <a:r>
              <a:rPr dirty="0" sz="1100" spc="-5">
                <a:latin typeface="Verdana"/>
                <a:cs typeface="Verdana"/>
              </a:rPr>
              <a:t>their </a:t>
            </a:r>
            <a:r>
              <a:rPr dirty="0" sz="1100">
                <a:latin typeface="Verdana"/>
                <a:cs typeface="Verdana"/>
              </a:rPr>
              <a:t>constant </a:t>
            </a:r>
            <a:r>
              <a:rPr dirty="0" sz="1100" spc="-5">
                <a:latin typeface="Verdana"/>
                <a:cs typeface="Verdana"/>
              </a:rPr>
              <a:t>understanding </a:t>
            </a:r>
            <a:r>
              <a:rPr dirty="0" sz="1100">
                <a:latin typeface="Verdana"/>
                <a:cs typeface="Verdana"/>
              </a:rPr>
              <a:t>of </a:t>
            </a:r>
            <a:r>
              <a:rPr dirty="0" sz="1100" spc="-5">
                <a:latin typeface="Verdana"/>
                <a:cs typeface="Verdana"/>
              </a:rPr>
              <a:t>the issues the listener </a:t>
            </a:r>
            <a:r>
              <a:rPr dirty="0" sz="1100" spc="-10">
                <a:latin typeface="Verdana"/>
                <a:cs typeface="Verdana"/>
              </a:rPr>
              <a:t>is  </a:t>
            </a:r>
            <a:r>
              <a:rPr dirty="0" sz="1100" spc="-5">
                <a:latin typeface="Verdana"/>
                <a:cs typeface="Verdana"/>
              </a:rPr>
              <a:t>facing </a:t>
            </a:r>
            <a:r>
              <a:rPr dirty="0" sz="1100">
                <a:latin typeface="Verdana"/>
                <a:cs typeface="Verdana"/>
              </a:rPr>
              <a:t>and </a:t>
            </a:r>
            <a:r>
              <a:rPr dirty="0" sz="1100" spc="-5">
                <a:latin typeface="Verdana"/>
                <a:cs typeface="Verdana"/>
              </a:rPr>
              <a:t>partly </a:t>
            </a:r>
            <a:r>
              <a:rPr dirty="0" sz="1100">
                <a:latin typeface="Verdana"/>
                <a:cs typeface="Verdana"/>
              </a:rPr>
              <a:t>consoling, </a:t>
            </a:r>
            <a:r>
              <a:rPr dirty="0" sz="1100" spc="-5">
                <a:latin typeface="Verdana"/>
                <a:cs typeface="Verdana"/>
              </a:rPr>
              <a:t>partly validating, </a:t>
            </a:r>
            <a:r>
              <a:rPr dirty="0" sz="1100">
                <a:latin typeface="Verdana"/>
                <a:cs typeface="Verdana"/>
              </a:rPr>
              <a:t>and </a:t>
            </a:r>
            <a:r>
              <a:rPr dirty="0" sz="1100" spc="-5">
                <a:latin typeface="Verdana"/>
                <a:cs typeface="Verdana"/>
              </a:rPr>
              <a:t>part realizing the issues  themselves.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47927" y="3680459"/>
            <a:ext cx="5663184" cy="3700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003" y="38099"/>
            <a:ext cx="7499984" cy="1296035"/>
          </a:xfrm>
          <a:custGeom>
            <a:avLst/>
            <a:gdLst/>
            <a:ahLst/>
            <a:cxnLst/>
            <a:rect l="l" t="t" r="r" b="b"/>
            <a:pathLst>
              <a:path w="7499984" h="1296035">
                <a:moveTo>
                  <a:pt x="0" y="1295653"/>
                </a:moveTo>
                <a:lnTo>
                  <a:pt x="7499604" y="1295653"/>
                </a:lnTo>
                <a:lnTo>
                  <a:pt x="7499604" y="0"/>
                </a:lnTo>
                <a:lnTo>
                  <a:pt x="0" y="0"/>
                </a:lnTo>
                <a:lnTo>
                  <a:pt x="0" y="1295653"/>
                </a:lnTo>
                <a:close/>
              </a:path>
            </a:pathLst>
          </a:custGeom>
          <a:solidFill>
            <a:srgbClr val="3C49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57096" y="350011"/>
            <a:ext cx="50628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600" spc="-65"/>
              <a:t>12. </a:t>
            </a:r>
            <a:r>
              <a:rPr dirty="0" spc="-95"/>
              <a:t>NURTURING </a:t>
            </a:r>
            <a:r>
              <a:rPr dirty="0" spc="-100"/>
              <a:t>COMMON</a:t>
            </a:r>
            <a:r>
              <a:rPr dirty="0" spc="-325"/>
              <a:t> </a:t>
            </a:r>
            <a:r>
              <a:rPr dirty="0" spc="-100"/>
              <a:t>GROUNDS</a:t>
            </a:r>
            <a:endParaRPr sz="2600"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2384" cy="38100"/>
          </a:xfrm>
          <a:custGeom>
            <a:avLst/>
            <a:gdLst/>
            <a:ahLst/>
            <a:cxnLst/>
            <a:rect l="l" t="t" r="r" b="b"/>
            <a:pathLst>
              <a:path w="32384" h="38100">
                <a:moveTo>
                  <a:pt x="0" y="38099"/>
                </a:moveTo>
                <a:lnTo>
                  <a:pt x="32004" y="38099"/>
                </a:lnTo>
                <a:lnTo>
                  <a:pt x="32004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0"/>
            <a:ext cx="32384" cy="38100"/>
          </a:xfrm>
          <a:custGeom>
            <a:avLst/>
            <a:gdLst/>
            <a:ahLst/>
            <a:cxnLst/>
            <a:rect l="l" t="t" r="r" b="b"/>
            <a:pathLst>
              <a:path w="32384" h="38100">
                <a:moveTo>
                  <a:pt x="0" y="38099"/>
                </a:moveTo>
                <a:lnTo>
                  <a:pt x="32004" y="38099"/>
                </a:lnTo>
                <a:lnTo>
                  <a:pt x="32004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003" y="0"/>
            <a:ext cx="7499984" cy="38100"/>
          </a:xfrm>
          <a:custGeom>
            <a:avLst/>
            <a:gdLst/>
            <a:ahLst/>
            <a:cxnLst/>
            <a:rect l="l" t="t" r="r" b="b"/>
            <a:pathLst>
              <a:path w="7499984" h="38100">
                <a:moveTo>
                  <a:pt x="0" y="38100"/>
                </a:moveTo>
                <a:lnTo>
                  <a:pt x="7499604" y="38100"/>
                </a:lnTo>
                <a:lnTo>
                  <a:pt x="7499604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531607" y="0"/>
            <a:ext cx="29209" cy="38100"/>
          </a:xfrm>
          <a:custGeom>
            <a:avLst/>
            <a:gdLst/>
            <a:ahLst/>
            <a:cxnLst/>
            <a:rect l="l" t="t" r="r" b="b"/>
            <a:pathLst>
              <a:path w="29209" h="38100">
                <a:moveTo>
                  <a:pt x="0" y="38099"/>
                </a:moveTo>
                <a:lnTo>
                  <a:pt x="28956" y="38099"/>
                </a:lnTo>
                <a:lnTo>
                  <a:pt x="28956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531607" y="0"/>
            <a:ext cx="29209" cy="38100"/>
          </a:xfrm>
          <a:custGeom>
            <a:avLst/>
            <a:gdLst/>
            <a:ahLst/>
            <a:cxnLst/>
            <a:rect l="l" t="t" r="r" b="b"/>
            <a:pathLst>
              <a:path w="29209" h="38100">
                <a:moveTo>
                  <a:pt x="0" y="38099"/>
                </a:moveTo>
                <a:lnTo>
                  <a:pt x="28956" y="38099"/>
                </a:lnTo>
                <a:lnTo>
                  <a:pt x="28956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003" y="1333753"/>
            <a:ext cx="7499984" cy="38100"/>
          </a:xfrm>
          <a:custGeom>
            <a:avLst/>
            <a:gdLst/>
            <a:ahLst/>
            <a:cxnLst/>
            <a:rect l="l" t="t" r="r" b="b"/>
            <a:pathLst>
              <a:path w="7499984" h="38100">
                <a:moveTo>
                  <a:pt x="0" y="38100"/>
                </a:moveTo>
                <a:lnTo>
                  <a:pt x="7499604" y="38100"/>
                </a:lnTo>
                <a:lnTo>
                  <a:pt x="7499604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6001" y="38099"/>
            <a:ext cx="0" cy="1334135"/>
          </a:xfrm>
          <a:custGeom>
            <a:avLst/>
            <a:gdLst/>
            <a:ahLst/>
            <a:cxnLst/>
            <a:rect l="l" t="t" r="r" b="b"/>
            <a:pathLst>
              <a:path w="0" h="1334135">
                <a:moveTo>
                  <a:pt x="0" y="0"/>
                </a:moveTo>
                <a:lnTo>
                  <a:pt x="0" y="1333753"/>
                </a:lnTo>
              </a:path>
            </a:pathLst>
          </a:custGeom>
          <a:ln w="32004">
            <a:solidFill>
              <a:srgbClr val="7A7A7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546085" y="38099"/>
            <a:ext cx="0" cy="1334135"/>
          </a:xfrm>
          <a:custGeom>
            <a:avLst/>
            <a:gdLst/>
            <a:ahLst/>
            <a:cxnLst/>
            <a:rect l="l" t="t" r="r" b="b"/>
            <a:pathLst>
              <a:path w="0" h="1334135">
                <a:moveTo>
                  <a:pt x="0" y="0"/>
                </a:moveTo>
                <a:lnTo>
                  <a:pt x="0" y="1333754"/>
                </a:lnTo>
              </a:path>
            </a:pathLst>
          </a:custGeom>
          <a:ln w="28956">
            <a:solidFill>
              <a:srgbClr val="7A7A7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/>
              <a:t>17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800200"/>
            <a:ext cx="5760720" cy="1408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7620">
              <a:lnSpc>
                <a:spcPct val="108600"/>
              </a:lnSpc>
              <a:spcBef>
                <a:spcPts val="105"/>
              </a:spcBef>
            </a:pPr>
            <a:r>
              <a:rPr dirty="0" sz="1100">
                <a:latin typeface="Verdana"/>
                <a:cs typeface="Verdana"/>
              </a:rPr>
              <a:t>Many</a:t>
            </a:r>
            <a:r>
              <a:rPr dirty="0" sz="1100" spc="-6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people</a:t>
            </a:r>
            <a:r>
              <a:rPr dirty="0" sz="1100" spc="-4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complain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that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when</a:t>
            </a:r>
            <a:r>
              <a:rPr dirty="0" sz="1100" spc="-5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they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approach</a:t>
            </a:r>
            <a:r>
              <a:rPr dirty="0" sz="1100" spc="-5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a</a:t>
            </a:r>
            <a:r>
              <a:rPr dirty="0" sz="1100" spc="-5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business</a:t>
            </a:r>
            <a:r>
              <a:rPr dirty="0" sz="1100" spc="-4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house</a:t>
            </a:r>
            <a:r>
              <a:rPr dirty="0" sz="1100" spc="-3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to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inquire</a:t>
            </a:r>
            <a:r>
              <a:rPr dirty="0" sz="1100" spc="-4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about  </a:t>
            </a:r>
            <a:r>
              <a:rPr dirty="0" sz="1100" spc="-5">
                <a:latin typeface="Verdana"/>
                <a:cs typeface="Verdana"/>
              </a:rPr>
              <a:t>the</a:t>
            </a:r>
            <a:r>
              <a:rPr dirty="0" sz="1100" spc="-4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services</a:t>
            </a:r>
            <a:r>
              <a:rPr dirty="0" sz="1100" spc="-4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they</a:t>
            </a:r>
            <a:r>
              <a:rPr dirty="0" sz="1100" spc="-5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need,</a:t>
            </a:r>
            <a:r>
              <a:rPr dirty="0" sz="1100" spc="-5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the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person</a:t>
            </a:r>
            <a:r>
              <a:rPr dirty="0" sz="1100" spc="-5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talking</a:t>
            </a:r>
            <a:r>
              <a:rPr dirty="0" sz="1100" spc="-5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to</a:t>
            </a:r>
            <a:r>
              <a:rPr dirty="0" sz="1100" spc="-4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them</a:t>
            </a:r>
            <a:r>
              <a:rPr dirty="0" sz="1100" spc="-5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treats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them</a:t>
            </a:r>
            <a:r>
              <a:rPr dirty="0" sz="1100" spc="-5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cordially,</a:t>
            </a:r>
            <a:r>
              <a:rPr dirty="0" sz="1100" spc="-4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responds  </a:t>
            </a:r>
            <a:r>
              <a:rPr dirty="0" sz="1100" spc="-5">
                <a:latin typeface="Verdana"/>
                <a:cs typeface="Verdana"/>
              </a:rPr>
              <a:t>to their </a:t>
            </a:r>
            <a:r>
              <a:rPr dirty="0" sz="1100">
                <a:latin typeface="Verdana"/>
                <a:cs typeface="Verdana"/>
              </a:rPr>
              <a:t>queries, builds a </a:t>
            </a:r>
            <a:r>
              <a:rPr dirty="0" sz="1100" spc="-5">
                <a:latin typeface="Verdana"/>
                <a:cs typeface="Verdana"/>
              </a:rPr>
              <a:t>connection, and </a:t>
            </a:r>
            <a:r>
              <a:rPr dirty="0" sz="1100">
                <a:latin typeface="Verdana"/>
                <a:cs typeface="Verdana"/>
              </a:rPr>
              <a:t>assures them of good</a:t>
            </a:r>
            <a:r>
              <a:rPr dirty="0" sz="1100" spc="-5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service.</a:t>
            </a:r>
            <a:endParaRPr sz="1100">
              <a:latin typeface="Verdana"/>
              <a:cs typeface="Verdana"/>
            </a:endParaRPr>
          </a:p>
          <a:p>
            <a:pPr algn="just" marL="12700" marR="5080">
              <a:lnSpc>
                <a:spcPct val="109200"/>
              </a:lnSpc>
              <a:spcBef>
                <a:spcPts val="815"/>
              </a:spcBef>
            </a:pPr>
            <a:r>
              <a:rPr dirty="0" sz="1100">
                <a:latin typeface="Verdana"/>
                <a:cs typeface="Verdana"/>
              </a:rPr>
              <a:t>The</a:t>
            </a:r>
            <a:r>
              <a:rPr dirty="0" sz="1100" spc="-3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customers</a:t>
            </a:r>
            <a:r>
              <a:rPr dirty="0" sz="1100" spc="-3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happily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sign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up</a:t>
            </a:r>
            <a:r>
              <a:rPr dirty="0" sz="1100" spc="-2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for</a:t>
            </a:r>
            <a:r>
              <a:rPr dirty="0" sz="1100" spc="-3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the</a:t>
            </a:r>
            <a:r>
              <a:rPr dirty="0" sz="1100" spc="-3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deal,</a:t>
            </a:r>
            <a:r>
              <a:rPr dirty="0" sz="1100" spc="-3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but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after</a:t>
            </a:r>
            <a:r>
              <a:rPr dirty="0" sz="1100" spc="-3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the</a:t>
            </a:r>
            <a:r>
              <a:rPr dirty="0" sz="1100" spc="-3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papers</a:t>
            </a:r>
            <a:r>
              <a:rPr dirty="0" sz="1100" spc="-3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have</a:t>
            </a:r>
            <a:r>
              <a:rPr dirty="0" sz="1100" spc="-3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been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signed  </a:t>
            </a:r>
            <a:r>
              <a:rPr dirty="0" sz="1100">
                <a:latin typeface="Verdana"/>
                <a:cs typeface="Verdana"/>
              </a:rPr>
              <a:t>and </a:t>
            </a:r>
            <a:r>
              <a:rPr dirty="0" sz="1100" spc="-5">
                <a:latin typeface="Verdana"/>
                <a:cs typeface="Verdana"/>
              </a:rPr>
              <a:t>the payment </a:t>
            </a:r>
            <a:r>
              <a:rPr dirty="0" sz="1100">
                <a:latin typeface="Verdana"/>
                <a:cs typeface="Verdana"/>
              </a:rPr>
              <a:t>done, nobody responds </a:t>
            </a:r>
            <a:r>
              <a:rPr dirty="0" sz="1100" spc="-10">
                <a:latin typeface="Verdana"/>
                <a:cs typeface="Verdana"/>
              </a:rPr>
              <a:t>to </a:t>
            </a:r>
            <a:r>
              <a:rPr dirty="0" sz="1100" spc="-5">
                <a:latin typeface="Verdana"/>
                <a:cs typeface="Verdana"/>
              </a:rPr>
              <a:t>their </a:t>
            </a:r>
            <a:r>
              <a:rPr dirty="0" sz="1100">
                <a:latin typeface="Verdana"/>
                <a:cs typeface="Verdana"/>
              </a:rPr>
              <a:t>repeated </a:t>
            </a:r>
            <a:r>
              <a:rPr dirty="0" sz="1100" spc="-5">
                <a:latin typeface="Verdana"/>
                <a:cs typeface="Verdana"/>
              </a:rPr>
              <a:t>calls </a:t>
            </a:r>
            <a:r>
              <a:rPr dirty="0" sz="1100">
                <a:latin typeface="Verdana"/>
                <a:cs typeface="Verdana"/>
              </a:rPr>
              <a:t>and </a:t>
            </a:r>
            <a:r>
              <a:rPr dirty="0" sz="1100" spc="-5">
                <a:latin typeface="Verdana"/>
                <a:cs typeface="Verdana"/>
              </a:rPr>
              <a:t>emails. </a:t>
            </a:r>
            <a:r>
              <a:rPr dirty="0" sz="1100">
                <a:latin typeface="Verdana"/>
                <a:cs typeface="Verdana"/>
              </a:rPr>
              <a:t>And  </a:t>
            </a:r>
            <a:r>
              <a:rPr dirty="0" sz="1100" spc="-5">
                <a:latin typeface="Verdana"/>
                <a:cs typeface="Verdana"/>
              </a:rPr>
              <a:t>the </a:t>
            </a:r>
            <a:r>
              <a:rPr dirty="0" sz="1100">
                <a:latin typeface="Verdana"/>
                <a:cs typeface="Verdana"/>
              </a:rPr>
              <a:t>person </a:t>
            </a:r>
            <a:r>
              <a:rPr dirty="0" sz="1100" spc="-5">
                <a:latin typeface="Verdana"/>
                <a:cs typeface="Verdana"/>
              </a:rPr>
              <a:t>who talked to </a:t>
            </a:r>
            <a:r>
              <a:rPr dirty="0" sz="1100">
                <a:latin typeface="Verdana"/>
                <a:cs typeface="Verdana"/>
              </a:rPr>
              <a:t>them and </a:t>
            </a:r>
            <a:r>
              <a:rPr dirty="0" sz="1100" spc="-5">
                <a:latin typeface="Verdana"/>
                <a:cs typeface="Verdana"/>
              </a:rPr>
              <a:t>gave </a:t>
            </a:r>
            <a:r>
              <a:rPr dirty="0" sz="1100">
                <a:latin typeface="Verdana"/>
                <a:cs typeface="Verdana"/>
              </a:rPr>
              <a:t>them </a:t>
            </a:r>
            <a:r>
              <a:rPr dirty="0" sz="1100" spc="-5">
                <a:latin typeface="Verdana"/>
                <a:cs typeface="Verdana"/>
              </a:rPr>
              <a:t>their word has </a:t>
            </a:r>
            <a:r>
              <a:rPr dirty="0" sz="1100">
                <a:latin typeface="Verdana"/>
                <a:cs typeface="Verdana"/>
              </a:rPr>
              <a:t>now been </a:t>
            </a:r>
            <a:r>
              <a:rPr dirty="0" sz="1100" spc="-5">
                <a:latin typeface="Verdana"/>
                <a:cs typeface="Verdana"/>
              </a:rPr>
              <a:t>replaced  by </a:t>
            </a:r>
            <a:r>
              <a:rPr dirty="0" sz="1100">
                <a:latin typeface="Verdana"/>
                <a:cs typeface="Verdana"/>
              </a:rPr>
              <a:t>a </a:t>
            </a:r>
            <a:r>
              <a:rPr dirty="0" sz="1100" spc="-5">
                <a:latin typeface="Verdana"/>
                <a:cs typeface="Verdana"/>
              </a:rPr>
              <a:t>man </a:t>
            </a:r>
            <a:r>
              <a:rPr dirty="0" sz="1100">
                <a:latin typeface="Verdana"/>
                <a:cs typeface="Verdana"/>
              </a:rPr>
              <a:t>with a stern </a:t>
            </a:r>
            <a:r>
              <a:rPr dirty="0" sz="1100" spc="-5">
                <a:latin typeface="Verdana"/>
                <a:cs typeface="Verdana"/>
              </a:rPr>
              <a:t>voice. </a:t>
            </a:r>
            <a:r>
              <a:rPr dirty="0" sz="1100">
                <a:latin typeface="Verdana"/>
                <a:cs typeface="Verdana"/>
              </a:rPr>
              <a:t>What </a:t>
            </a:r>
            <a:r>
              <a:rPr dirty="0" sz="1100" spc="-5">
                <a:latin typeface="Verdana"/>
                <a:cs typeface="Verdana"/>
              </a:rPr>
              <a:t>went</a:t>
            </a:r>
            <a:r>
              <a:rPr dirty="0" sz="1100" spc="-7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wrong?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7273899"/>
            <a:ext cx="5759450" cy="195961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just" marL="12700" marR="5080">
              <a:lnSpc>
                <a:spcPct val="109100"/>
              </a:lnSpc>
              <a:spcBef>
                <a:spcPts val="110"/>
              </a:spcBef>
            </a:pPr>
            <a:r>
              <a:rPr dirty="0" sz="1100" spc="-5">
                <a:latin typeface="Verdana"/>
                <a:cs typeface="Verdana"/>
              </a:rPr>
              <a:t>Impressive presentation </a:t>
            </a:r>
            <a:r>
              <a:rPr dirty="0" sz="1100">
                <a:latin typeface="Verdana"/>
                <a:cs typeface="Verdana"/>
              </a:rPr>
              <a:t>of </a:t>
            </a:r>
            <a:r>
              <a:rPr dirty="0" sz="1100" spc="-5">
                <a:latin typeface="Verdana"/>
                <a:cs typeface="Verdana"/>
              </a:rPr>
              <a:t>your points </a:t>
            </a:r>
            <a:r>
              <a:rPr dirty="0" sz="1100">
                <a:latin typeface="Verdana"/>
                <a:cs typeface="Verdana"/>
              </a:rPr>
              <a:t>and </a:t>
            </a:r>
            <a:r>
              <a:rPr dirty="0" sz="1100" spc="-5">
                <a:latin typeface="Verdana"/>
                <a:cs typeface="Verdana"/>
              </a:rPr>
              <a:t>influencing skills </a:t>
            </a:r>
            <a:r>
              <a:rPr dirty="0" sz="1100">
                <a:latin typeface="Verdana"/>
                <a:cs typeface="Verdana"/>
              </a:rPr>
              <a:t>can </a:t>
            </a:r>
            <a:r>
              <a:rPr dirty="0" sz="1100" spc="-5">
                <a:latin typeface="Verdana"/>
                <a:cs typeface="Verdana"/>
              </a:rPr>
              <a:t>help you </a:t>
            </a:r>
            <a:r>
              <a:rPr dirty="0" sz="1100">
                <a:latin typeface="Verdana"/>
                <a:cs typeface="Verdana"/>
              </a:rPr>
              <a:t>get </a:t>
            </a:r>
            <a:r>
              <a:rPr dirty="0" sz="1100" spc="-5">
                <a:latin typeface="Verdana"/>
                <a:cs typeface="Verdana"/>
              </a:rPr>
              <a:t>the  proverbial </a:t>
            </a:r>
            <a:r>
              <a:rPr dirty="0" sz="1100">
                <a:latin typeface="Verdana"/>
                <a:cs typeface="Verdana"/>
              </a:rPr>
              <a:t>foot </a:t>
            </a:r>
            <a:r>
              <a:rPr dirty="0" sz="1100" spc="-10">
                <a:latin typeface="Verdana"/>
                <a:cs typeface="Verdana"/>
              </a:rPr>
              <a:t>in </a:t>
            </a:r>
            <a:r>
              <a:rPr dirty="0" sz="1100">
                <a:latin typeface="Verdana"/>
                <a:cs typeface="Verdana"/>
              </a:rPr>
              <a:t>the door, </a:t>
            </a:r>
            <a:r>
              <a:rPr dirty="0" sz="1100" spc="-5">
                <a:latin typeface="Verdana"/>
                <a:cs typeface="Verdana"/>
              </a:rPr>
              <a:t>i.e., give </a:t>
            </a:r>
            <a:r>
              <a:rPr dirty="0" sz="1100">
                <a:latin typeface="Verdana"/>
                <a:cs typeface="Verdana"/>
              </a:rPr>
              <a:t>you </a:t>
            </a:r>
            <a:r>
              <a:rPr dirty="0" sz="1100" spc="-5">
                <a:latin typeface="Verdana"/>
                <a:cs typeface="Verdana"/>
              </a:rPr>
              <a:t>the initial opportunity </a:t>
            </a:r>
            <a:r>
              <a:rPr dirty="0" sz="1100">
                <a:latin typeface="Verdana"/>
                <a:cs typeface="Verdana"/>
              </a:rPr>
              <a:t>of </a:t>
            </a:r>
            <a:r>
              <a:rPr dirty="0" sz="1100" spc="-5">
                <a:latin typeface="Verdana"/>
                <a:cs typeface="Verdana"/>
              </a:rPr>
              <a:t>creating </a:t>
            </a:r>
            <a:r>
              <a:rPr dirty="0" sz="1100">
                <a:latin typeface="Verdana"/>
                <a:cs typeface="Verdana"/>
              </a:rPr>
              <a:t>a  </a:t>
            </a:r>
            <a:r>
              <a:rPr dirty="0" sz="1100" spc="-5">
                <a:latin typeface="Verdana"/>
                <a:cs typeface="Verdana"/>
              </a:rPr>
              <a:t>positive image, </a:t>
            </a:r>
            <a:r>
              <a:rPr dirty="0" sz="1100">
                <a:latin typeface="Verdana"/>
                <a:cs typeface="Verdana"/>
              </a:rPr>
              <a:t>and </a:t>
            </a:r>
            <a:r>
              <a:rPr dirty="0" sz="1100" spc="-5">
                <a:latin typeface="Verdana"/>
                <a:cs typeface="Verdana"/>
              </a:rPr>
              <a:t>this lays the foundation </a:t>
            </a:r>
            <a:r>
              <a:rPr dirty="0" sz="1100">
                <a:latin typeface="Verdana"/>
                <a:cs typeface="Verdana"/>
              </a:rPr>
              <a:t>for a solid and </a:t>
            </a:r>
            <a:r>
              <a:rPr dirty="0" sz="1100" spc="-5">
                <a:latin typeface="Verdana"/>
                <a:cs typeface="Verdana"/>
              </a:rPr>
              <a:t>long-lasting  relationship.</a:t>
            </a:r>
            <a:endParaRPr sz="1100">
              <a:latin typeface="Verdana"/>
              <a:cs typeface="Verdana"/>
            </a:endParaRPr>
          </a:p>
          <a:p>
            <a:pPr algn="just" marL="12700" marR="5080">
              <a:lnSpc>
                <a:spcPct val="109100"/>
              </a:lnSpc>
              <a:spcBef>
                <a:spcPts val="815"/>
              </a:spcBef>
            </a:pPr>
            <a:r>
              <a:rPr dirty="0" sz="1100" spc="-5">
                <a:latin typeface="Verdana"/>
                <a:cs typeface="Verdana"/>
              </a:rPr>
              <a:t>However, the </a:t>
            </a:r>
            <a:r>
              <a:rPr dirty="0" sz="1100">
                <a:latin typeface="Verdana"/>
                <a:cs typeface="Verdana"/>
              </a:rPr>
              <a:t>most </a:t>
            </a:r>
            <a:r>
              <a:rPr dirty="0" sz="1100" spc="-5">
                <a:latin typeface="Verdana"/>
                <a:cs typeface="Verdana"/>
              </a:rPr>
              <a:t>important part </a:t>
            </a:r>
            <a:r>
              <a:rPr dirty="0" sz="1100">
                <a:latin typeface="Verdana"/>
                <a:cs typeface="Verdana"/>
              </a:rPr>
              <a:t>of </a:t>
            </a:r>
            <a:r>
              <a:rPr dirty="0" sz="1100" spc="-5">
                <a:latin typeface="Verdana"/>
                <a:cs typeface="Verdana"/>
              </a:rPr>
              <a:t>it </a:t>
            </a:r>
            <a:r>
              <a:rPr dirty="0" sz="1100" spc="-10">
                <a:latin typeface="Verdana"/>
                <a:cs typeface="Verdana"/>
              </a:rPr>
              <a:t>is </a:t>
            </a:r>
            <a:r>
              <a:rPr dirty="0" sz="1100" spc="-5">
                <a:latin typeface="Verdana"/>
                <a:cs typeface="Verdana"/>
              </a:rPr>
              <a:t>to maintain the </a:t>
            </a:r>
            <a:r>
              <a:rPr dirty="0" sz="1100">
                <a:latin typeface="Verdana"/>
                <a:cs typeface="Verdana"/>
              </a:rPr>
              <a:t>same </a:t>
            </a:r>
            <a:r>
              <a:rPr dirty="0" sz="1100" spc="-5">
                <a:latin typeface="Verdana"/>
                <a:cs typeface="Verdana"/>
              </a:rPr>
              <a:t>relationship </a:t>
            </a:r>
            <a:r>
              <a:rPr dirty="0" sz="1100">
                <a:latin typeface="Verdana"/>
                <a:cs typeface="Verdana"/>
              </a:rPr>
              <a:t>over  a </a:t>
            </a:r>
            <a:r>
              <a:rPr dirty="0" sz="1100" spc="-5">
                <a:latin typeface="Verdana"/>
                <a:cs typeface="Verdana"/>
              </a:rPr>
              <a:t>long </a:t>
            </a:r>
            <a:r>
              <a:rPr dirty="0" sz="1100">
                <a:latin typeface="Verdana"/>
                <a:cs typeface="Verdana"/>
              </a:rPr>
              <a:t>period of time. </a:t>
            </a:r>
            <a:r>
              <a:rPr dirty="0" sz="1100" spc="-5">
                <a:latin typeface="Verdana"/>
                <a:cs typeface="Verdana"/>
              </a:rPr>
              <a:t>That </a:t>
            </a:r>
            <a:r>
              <a:rPr dirty="0" sz="1100">
                <a:latin typeface="Verdana"/>
                <a:cs typeface="Verdana"/>
              </a:rPr>
              <a:t>needs </a:t>
            </a:r>
            <a:r>
              <a:rPr dirty="0" sz="1100" spc="-5">
                <a:latin typeface="Verdana"/>
                <a:cs typeface="Verdana"/>
              </a:rPr>
              <a:t>continuous commitment towards maintaining  that relationship. </a:t>
            </a:r>
            <a:r>
              <a:rPr dirty="0" sz="1100">
                <a:latin typeface="Verdana"/>
                <a:cs typeface="Verdana"/>
              </a:rPr>
              <a:t>You </a:t>
            </a:r>
            <a:r>
              <a:rPr dirty="0" sz="1100" spc="-5">
                <a:latin typeface="Verdana"/>
                <a:cs typeface="Verdana"/>
              </a:rPr>
              <a:t>have </a:t>
            </a:r>
            <a:r>
              <a:rPr dirty="0" sz="1100">
                <a:latin typeface="Verdana"/>
                <a:cs typeface="Verdana"/>
              </a:rPr>
              <a:t>to </a:t>
            </a:r>
            <a:r>
              <a:rPr dirty="0" sz="1100" spc="-5">
                <a:latin typeface="Verdana"/>
                <a:cs typeface="Verdana"/>
              </a:rPr>
              <a:t>keep </a:t>
            </a:r>
            <a:r>
              <a:rPr dirty="0" sz="1100" spc="-10">
                <a:latin typeface="Verdana"/>
                <a:cs typeface="Verdana"/>
              </a:rPr>
              <a:t>in </a:t>
            </a:r>
            <a:r>
              <a:rPr dirty="0" sz="1100">
                <a:latin typeface="Verdana"/>
                <a:cs typeface="Verdana"/>
              </a:rPr>
              <a:t>touch </a:t>
            </a:r>
            <a:r>
              <a:rPr dirty="0" sz="1100" spc="-5">
                <a:latin typeface="Verdana"/>
                <a:cs typeface="Verdana"/>
              </a:rPr>
              <a:t>with the people </a:t>
            </a:r>
            <a:r>
              <a:rPr dirty="0" sz="1100">
                <a:latin typeface="Verdana"/>
                <a:cs typeface="Verdana"/>
              </a:rPr>
              <a:t>whom </a:t>
            </a:r>
            <a:r>
              <a:rPr dirty="0" sz="1100" spc="-5">
                <a:latin typeface="Verdana"/>
                <a:cs typeface="Verdana"/>
              </a:rPr>
              <a:t>you have left  </a:t>
            </a:r>
            <a:r>
              <a:rPr dirty="0" sz="1100">
                <a:latin typeface="Verdana"/>
                <a:cs typeface="Verdana"/>
              </a:rPr>
              <a:t>a good </a:t>
            </a:r>
            <a:r>
              <a:rPr dirty="0" sz="1100" spc="-5">
                <a:latin typeface="Verdana"/>
                <a:cs typeface="Verdana"/>
              </a:rPr>
              <a:t>impression </a:t>
            </a:r>
            <a:r>
              <a:rPr dirty="0" sz="1100">
                <a:latin typeface="Verdana"/>
                <a:cs typeface="Verdana"/>
              </a:rPr>
              <a:t>on. For </a:t>
            </a:r>
            <a:r>
              <a:rPr dirty="0" sz="1100" spc="-5">
                <a:latin typeface="Verdana"/>
                <a:cs typeface="Verdana"/>
              </a:rPr>
              <a:t>example, notification emails, emails </a:t>
            </a:r>
            <a:r>
              <a:rPr dirty="0" sz="1100">
                <a:latin typeface="Verdana"/>
                <a:cs typeface="Verdana"/>
              </a:rPr>
              <a:t>or texts on  </a:t>
            </a:r>
            <a:r>
              <a:rPr dirty="0" sz="1100" spc="-5">
                <a:latin typeface="Verdana"/>
                <a:cs typeface="Verdana"/>
              </a:rPr>
              <a:t>birthdays </a:t>
            </a:r>
            <a:r>
              <a:rPr dirty="0" sz="1100">
                <a:latin typeface="Verdana"/>
                <a:cs typeface="Verdana"/>
              </a:rPr>
              <a:t>and </a:t>
            </a:r>
            <a:r>
              <a:rPr dirty="0" sz="1100" spc="-5">
                <a:latin typeface="Verdana"/>
                <a:cs typeface="Verdana"/>
              </a:rPr>
              <a:t>anniversaries </a:t>
            </a:r>
            <a:r>
              <a:rPr dirty="0" sz="1100">
                <a:latin typeface="Verdana"/>
                <a:cs typeface="Verdana"/>
              </a:rPr>
              <a:t>will help </a:t>
            </a:r>
            <a:r>
              <a:rPr dirty="0" sz="1100" spc="-5">
                <a:latin typeface="Verdana"/>
                <a:cs typeface="Verdana"/>
              </a:rPr>
              <a:t>build </a:t>
            </a:r>
            <a:r>
              <a:rPr dirty="0" sz="1100">
                <a:latin typeface="Verdana"/>
                <a:cs typeface="Verdana"/>
              </a:rPr>
              <a:t>and </a:t>
            </a:r>
            <a:r>
              <a:rPr dirty="0" sz="1100" spc="-5">
                <a:latin typeface="Verdana"/>
                <a:cs typeface="Verdana"/>
              </a:rPr>
              <a:t>maintain </a:t>
            </a:r>
            <a:r>
              <a:rPr dirty="0" sz="1100">
                <a:latin typeface="Verdana"/>
                <a:cs typeface="Verdana"/>
              </a:rPr>
              <a:t>a </a:t>
            </a:r>
            <a:r>
              <a:rPr dirty="0" sz="1100" spc="-5">
                <a:latin typeface="Verdana"/>
                <a:cs typeface="Verdana"/>
              </a:rPr>
              <a:t>long, </a:t>
            </a:r>
            <a:r>
              <a:rPr dirty="0" sz="1100">
                <a:latin typeface="Verdana"/>
                <a:cs typeface="Verdana"/>
              </a:rPr>
              <a:t>steady, </a:t>
            </a:r>
            <a:r>
              <a:rPr dirty="0" sz="1100" spc="-5">
                <a:latin typeface="Verdana"/>
                <a:cs typeface="Verdana"/>
              </a:rPr>
              <a:t>and  productive business</a:t>
            </a:r>
            <a:r>
              <a:rPr dirty="0" sz="110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relationship.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2688" y="3314699"/>
            <a:ext cx="5687568" cy="37917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003" y="38099"/>
            <a:ext cx="7499984" cy="1296035"/>
          </a:xfrm>
          <a:custGeom>
            <a:avLst/>
            <a:gdLst/>
            <a:ahLst/>
            <a:cxnLst/>
            <a:rect l="l" t="t" r="r" b="b"/>
            <a:pathLst>
              <a:path w="7499984" h="1296035">
                <a:moveTo>
                  <a:pt x="0" y="1295653"/>
                </a:moveTo>
                <a:lnTo>
                  <a:pt x="7499604" y="1295653"/>
                </a:lnTo>
                <a:lnTo>
                  <a:pt x="7499604" y="0"/>
                </a:lnTo>
                <a:lnTo>
                  <a:pt x="0" y="0"/>
                </a:lnTo>
                <a:lnTo>
                  <a:pt x="0" y="1295653"/>
                </a:lnTo>
                <a:close/>
              </a:path>
            </a:pathLst>
          </a:custGeom>
          <a:solidFill>
            <a:srgbClr val="3C49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01064" y="350011"/>
            <a:ext cx="55733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600" spc="-65"/>
              <a:t>13. </a:t>
            </a:r>
            <a:r>
              <a:rPr dirty="0" spc="-95"/>
              <a:t>MAINTAINING RELIABILITY </a:t>
            </a:r>
            <a:r>
              <a:rPr dirty="0" spc="-75"/>
              <a:t>AND</a:t>
            </a:r>
            <a:r>
              <a:rPr dirty="0" spc="-420"/>
              <a:t> </a:t>
            </a:r>
            <a:r>
              <a:rPr dirty="0" spc="-85"/>
              <a:t>TRUST</a:t>
            </a:r>
            <a:endParaRPr sz="2600"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2384" cy="38100"/>
          </a:xfrm>
          <a:custGeom>
            <a:avLst/>
            <a:gdLst/>
            <a:ahLst/>
            <a:cxnLst/>
            <a:rect l="l" t="t" r="r" b="b"/>
            <a:pathLst>
              <a:path w="32384" h="38100">
                <a:moveTo>
                  <a:pt x="0" y="38099"/>
                </a:moveTo>
                <a:lnTo>
                  <a:pt x="32004" y="38099"/>
                </a:lnTo>
                <a:lnTo>
                  <a:pt x="32004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0"/>
            <a:ext cx="32384" cy="38100"/>
          </a:xfrm>
          <a:custGeom>
            <a:avLst/>
            <a:gdLst/>
            <a:ahLst/>
            <a:cxnLst/>
            <a:rect l="l" t="t" r="r" b="b"/>
            <a:pathLst>
              <a:path w="32384" h="38100">
                <a:moveTo>
                  <a:pt x="0" y="38099"/>
                </a:moveTo>
                <a:lnTo>
                  <a:pt x="32004" y="38099"/>
                </a:lnTo>
                <a:lnTo>
                  <a:pt x="32004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003" y="0"/>
            <a:ext cx="7499984" cy="38100"/>
          </a:xfrm>
          <a:custGeom>
            <a:avLst/>
            <a:gdLst/>
            <a:ahLst/>
            <a:cxnLst/>
            <a:rect l="l" t="t" r="r" b="b"/>
            <a:pathLst>
              <a:path w="7499984" h="38100">
                <a:moveTo>
                  <a:pt x="0" y="38100"/>
                </a:moveTo>
                <a:lnTo>
                  <a:pt x="7499604" y="38100"/>
                </a:lnTo>
                <a:lnTo>
                  <a:pt x="7499604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531607" y="0"/>
            <a:ext cx="29209" cy="38100"/>
          </a:xfrm>
          <a:custGeom>
            <a:avLst/>
            <a:gdLst/>
            <a:ahLst/>
            <a:cxnLst/>
            <a:rect l="l" t="t" r="r" b="b"/>
            <a:pathLst>
              <a:path w="29209" h="38100">
                <a:moveTo>
                  <a:pt x="0" y="38099"/>
                </a:moveTo>
                <a:lnTo>
                  <a:pt x="28956" y="38099"/>
                </a:lnTo>
                <a:lnTo>
                  <a:pt x="28956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531607" y="0"/>
            <a:ext cx="29209" cy="38100"/>
          </a:xfrm>
          <a:custGeom>
            <a:avLst/>
            <a:gdLst/>
            <a:ahLst/>
            <a:cxnLst/>
            <a:rect l="l" t="t" r="r" b="b"/>
            <a:pathLst>
              <a:path w="29209" h="38100">
                <a:moveTo>
                  <a:pt x="0" y="38099"/>
                </a:moveTo>
                <a:lnTo>
                  <a:pt x="28956" y="38099"/>
                </a:lnTo>
                <a:lnTo>
                  <a:pt x="28956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003" y="1333753"/>
            <a:ext cx="7499984" cy="38100"/>
          </a:xfrm>
          <a:custGeom>
            <a:avLst/>
            <a:gdLst/>
            <a:ahLst/>
            <a:cxnLst/>
            <a:rect l="l" t="t" r="r" b="b"/>
            <a:pathLst>
              <a:path w="7499984" h="38100">
                <a:moveTo>
                  <a:pt x="0" y="38100"/>
                </a:moveTo>
                <a:lnTo>
                  <a:pt x="7499604" y="38100"/>
                </a:lnTo>
                <a:lnTo>
                  <a:pt x="7499604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6001" y="38099"/>
            <a:ext cx="0" cy="1334135"/>
          </a:xfrm>
          <a:custGeom>
            <a:avLst/>
            <a:gdLst/>
            <a:ahLst/>
            <a:cxnLst/>
            <a:rect l="l" t="t" r="r" b="b"/>
            <a:pathLst>
              <a:path w="0" h="1334135">
                <a:moveTo>
                  <a:pt x="0" y="0"/>
                </a:moveTo>
                <a:lnTo>
                  <a:pt x="0" y="1333753"/>
                </a:lnTo>
              </a:path>
            </a:pathLst>
          </a:custGeom>
          <a:ln w="32004">
            <a:solidFill>
              <a:srgbClr val="7A7A7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546085" y="38099"/>
            <a:ext cx="0" cy="1334135"/>
          </a:xfrm>
          <a:custGeom>
            <a:avLst/>
            <a:gdLst/>
            <a:ahLst/>
            <a:cxnLst/>
            <a:rect l="l" t="t" r="r" b="b"/>
            <a:pathLst>
              <a:path w="0" h="1334135">
                <a:moveTo>
                  <a:pt x="0" y="0"/>
                </a:moveTo>
                <a:lnTo>
                  <a:pt x="0" y="1333754"/>
                </a:lnTo>
              </a:path>
            </a:pathLst>
          </a:custGeom>
          <a:ln w="28956">
            <a:solidFill>
              <a:srgbClr val="7A7A7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/>
              <a:t>18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800200"/>
            <a:ext cx="5759450" cy="1591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9100"/>
              </a:lnSpc>
              <a:spcBef>
                <a:spcPts val="100"/>
              </a:spcBef>
            </a:pPr>
            <a:r>
              <a:rPr dirty="0" sz="1100" spc="-5">
                <a:latin typeface="Verdana"/>
                <a:cs typeface="Verdana"/>
              </a:rPr>
              <a:t>While handling </a:t>
            </a:r>
            <a:r>
              <a:rPr dirty="0" sz="1100">
                <a:latin typeface="Verdana"/>
                <a:cs typeface="Verdana"/>
              </a:rPr>
              <a:t>a </a:t>
            </a:r>
            <a:r>
              <a:rPr dirty="0" sz="1100" spc="-5">
                <a:latin typeface="Verdana"/>
                <a:cs typeface="Verdana"/>
              </a:rPr>
              <a:t>negotiation, the </a:t>
            </a:r>
            <a:r>
              <a:rPr dirty="0" sz="1100">
                <a:latin typeface="Verdana"/>
                <a:cs typeface="Verdana"/>
              </a:rPr>
              <a:t>most important thing </a:t>
            </a:r>
            <a:r>
              <a:rPr dirty="0" sz="1100" spc="-5">
                <a:latin typeface="Verdana"/>
                <a:cs typeface="Verdana"/>
              </a:rPr>
              <a:t>to </a:t>
            </a:r>
            <a:r>
              <a:rPr dirty="0" sz="1100">
                <a:latin typeface="Verdana"/>
                <a:cs typeface="Verdana"/>
              </a:rPr>
              <a:t>remember </a:t>
            </a:r>
            <a:r>
              <a:rPr dirty="0" sz="1100" spc="-10">
                <a:latin typeface="Verdana"/>
                <a:cs typeface="Verdana"/>
              </a:rPr>
              <a:t>is </a:t>
            </a:r>
            <a:r>
              <a:rPr dirty="0" sz="1100" spc="-5">
                <a:latin typeface="Verdana"/>
                <a:cs typeface="Verdana"/>
              </a:rPr>
              <a:t>that you  are</a:t>
            </a:r>
            <a:r>
              <a:rPr dirty="0" sz="1100" spc="-3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talking</a:t>
            </a:r>
            <a:r>
              <a:rPr dirty="0" sz="1100" spc="-4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to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a</a:t>
            </a:r>
            <a:r>
              <a:rPr dirty="0" sz="1100" spc="-3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person</a:t>
            </a:r>
            <a:r>
              <a:rPr dirty="0" sz="1100" spc="-3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who</a:t>
            </a:r>
            <a:r>
              <a:rPr dirty="0" sz="1100" spc="-3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believes</a:t>
            </a:r>
            <a:r>
              <a:rPr dirty="0" sz="1100" spc="-2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he</a:t>
            </a:r>
            <a:r>
              <a:rPr dirty="0" sz="1100" spc="-3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has</a:t>
            </a:r>
            <a:r>
              <a:rPr dirty="0" sz="1100" spc="-2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an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equal</a:t>
            </a:r>
            <a:r>
              <a:rPr dirty="0" sz="1100" spc="-5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right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to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opinion</a:t>
            </a:r>
            <a:r>
              <a:rPr dirty="0" sz="1100" spc="-3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and</a:t>
            </a:r>
            <a:r>
              <a:rPr dirty="0" sz="1100" spc="-3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an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equal  </a:t>
            </a:r>
            <a:r>
              <a:rPr dirty="0" sz="1100" spc="-5">
                <a:latin typeface="Verdana"/>
                <a:cs typeface="Verdana"/>
              </a:rPr>
              <a:t>right</a:t>
            </a:r>
            <a:r>
              <a:rPr dirty="0" sz="1100" spc="-7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to</a:t>
            </a:r>
            <a:r>
              <a:rPr dirty="0" sz="1100" spc="-6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present</a:t>
            </a:r>
            <a:r>
              <a:rPr dirty="0" sz="1100" spc="-7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his</a:t>
            </a:r>
            <a:r>
              <a:rPr dirty="0" sz="1100" spc="-6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points.</a:t>
            </a:r>
            <a:r>
              <a:rPr dirty="0" sz="1100" spc="-6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While</a:t>
            </a:r>
            <a:r>
              <a:rPr dirty="0" sz="1100" spc="-7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you</a:t>
            </a:r>
            <a:r>
              <a:rPr dirty="0" sz="1100" spc="-6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might</a:t>
            </a:r>
            <a:r>
              <a:rPr dirty="0" sz="1100" spc="-5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be</a:t>
            </a:r>
            <a:r>
              <a:rPr dirty="0" sz="1100" spc="-7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thoroughly</a:t>
            </a:r>
            <a:r>
              <a:rPr dirty="0" sz="1100" spc="-6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prepared</a:t>
            </a:r>
            <a:r>
              <a:rPr dirty="0" sz="1100" spc="-7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and</a:t>
            </a:r>
            <a:r>
              <a:rPr dirty="0" sz="1100" spc="-6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be</a:t>
            </a:r>
            <a:r>
              <a:rPr dirty="0" sz="1100" spc="-6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backed  with </a:t>
            </a:r>
            <a:r>
              <a:rPr dirty="0" sz="1100">
                <a:latin typeface="Verdana"/>
                <a:cs typeface="Verdana"/>
              </a:rPr>
              <a:t>facts, there </a:t>
            </a:r>
            <a:r>
              <a:rPr dirty="0" sz="1100" spc="-5">
                <a:latin typeface="Verdana"/>
                <a:cs typeface="Verdana"/>
              </a:rPr>
              <a:t>will </a:t>
            </a:r>
            <a:r>
              <a:rPr dirty="0" sz="1100">
                <a:latin typeface="Verdana"/>
                <a:cs typeface="Verdana"/>
              </a:rPr>
              <a:t>often </a:t>
            </a:r>
            <a:r>
              <a:rPr dirty="0" sz="1100" spc="-5">
                <a:latin typeface="Verdana"/>
                <a:cs typeface="Verdana"/>
              </a:rPr>
              <a:t>be situations </a:t>
            </a:r>
            <a:r>
              <a:rPr dirty="0" sz="1100">
                <a:latin typeface="Verdana"/>
                <a:cs typeface="Verdana"/>
              </a:rPr>
              <a:t>where </a:t>
            </a:r>
            <a:r>
              <a:rPr dirty="0" sz="1100" spc="-5">
                <a:latin typeface="Verdana"/>
                <a:cs typeface="Verdana"/>
              </a:rPr>
              <a:t>the </a:t>
            </a:r>
            <a:r>
              <a:rPr dirty="0" sz="1100" spc="5">
                <a:latin typeface="Verdana"/>
                <a:cs typeface="Verdana"/>
              </a:rPr>
              <a:t>other </a:t>
            </a:r>
            <a:r>
              <a:rPr dirty="0" sz="1100">
                <a:latin typeface="Verdana"/>
                <a:cs typeface="Verdana"/>
              </a:rPr>
              <a:t>person </a:t>
            </a:r>
            <a:r>
              <a:rPr dirty="0" sz="1100" spc="-5">
                <a:latin typeface="Verdana"/>
                <a:cs typeface="Verdana"/>
              </a:rPr>
              <a:t>will </a:t>
            </a:r>
            <a:r>
              <a:rPr dirty="0" sz="1100">
                <a:latin typeface="Verdana"/>
                <a:cs typeface="Verdana"/>
              </a:rPr>
              <a:t>choose </a:t>
            </a:r>
            <a:r>
              <a:rPr dirty="0" sz="1100" spc="-5">
                <a:latin typeface="Verdana"/>
                <a:cs typeface="Verdana"/>
              </a:rPr>
              <a:t>to  disagree with what </a:t>
            </a:r>
            <a:r>
              <a:rPr dirty="0" sz="1100">
                <a:latin typeface="Verdana"/>
                <a:cs typeface="Verdana"/>
              </a:rPr>
              <a:t>you are </a:t>
            </a:r>
            <a:r>
              <a:rPr dirty="0" sz="1100" spc="-5">
                <a:latin typeface="Verdana"/>
                <a:cs typeface="Verdana"/>
              </a:rPr>
              <a:t>saying </a:t>
            </a:r>
            <a:r>
              <a:rPr dirty="0" sz="1100">
                <a:latin typeface="Verdana"/>
                <a:cs typeface="Verdana"/>
              </a:rPr>
              <a:t>for numerous</a:t>
            </a:r>
            <a:r>
              <a:rPr dirty="0" sz="1100" spc="-3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reasons.</a:t>
            </a:r>
            <a:endParaRPr sz="1100">
              <a:latin typeface="Verdana"/>
              <a:cs typeface="Verdana"/>
            </a:endParaRPr>
          </a:p>
          <a:p>
            <a:pPr algn="just" marL="12700" marR="5080">
              <a:lnSpc>
                <a:spcPct val="108800"/>
              </a:lnSpc>
              <a:spcBef>
                <a:spcPts val="815"/>
              </a:spcBef>
            </a:pPr>
            <a:r>
              <a:rPr dirty="0" sz="1100">
                <a:latin typeface="Verdana"/>
                <a:cs typeface="Verdana"/>
              </a:rPr>
              <a:t>Some of them </a:t>
            </a:r>
            <a:r>
              <a:rPr dirty="0" sz="1100" spc="-5">
                <a:latin typeface="Verdana"/>
                <a:cs typeface="Verdana"/>
              </a:rPr>
              <a:t>could be his </a:t>
            </a:r>
            <a:r>
              <a:rPr dirty="0" sz="1100">
                <a:latin typeface="Verdana"/>
                <a:cs typeface="Verdana"/>
              </a:rPr>
              <a:t>own long-held </a:t>
            </a:r>
            <a:r>
              <a:rPr dirty="0" sz="1100" spc="-5">
                <a:latin typeface="Verdana"/>
                <a:cs typeface="Verdana"/>
              </a:rPr>
              <a:t>beliefs, unwillingness to change </a:t>
            </a:r>
            <a:r>
              <a:rPr dirty="0" sz="1100">
                <a:latin typeface="Verdana"/>
                <a:cs typeface="Verdana"/>
              </a:rPr>
              <a:t>or  </a:t>
            </a:r>
            <a:r>
              <a:rPr dirty="0" sz="1100" spc="-5">
                <a:latin typeface="Verdana"/>
                <a:cs typeface="Verdana"/>
              </a:rPr>
              <a:t>adapt,</a:t>
            </a:r>
            <a:r>
              <a:rPr dirty="0" sz="1100" spc="-5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or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simply</a:t>
            </a:r>
            <a:r>
              <a:rPr dirty="0" sz="1100" spc="-5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the</a:t>
            </a:r>
            <a:r>
              <a:rPr dirty="0" sz="1100" spc="-3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fact</a:t>
            </a:r>
            <a:r>
              <a:rPr dirty="0" sz="1100" spc="-4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that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he</a:t>
            </a:r>
            <a:r>
              <a:rPr dirty="0" sz="1100" spc="-5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feels</a:t>
            </a:r>
            <a:r>
              <a:rPr dirty="0" sz="1100" spc="-3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threatened</a:t>
            </a:r>
            <a:r>
              <a:rPr dirty="0" sz="1100" spc="-50">
                <a:latin typeface="Verdana"/>
                <a:cs typeface="Verdana"/>
              </a:rPr>
              <a:t> </a:t>
            </a:r>
            <a:r>
              <a:rPr dirty="0" sz="1100" spc="-10">
                <a:latin typeface="Verdana"/>
                <a:cs typeface="Verdana"/>
              </a:rPr>
              <a:t>in</a:t>
            </a:r>
            <a:r>
              <a:rPr dirty="0" sz="1100" spc="-3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the</a:t>
            </a:r>
            <a:r>
              <a:rPr dirty="0" sz="1100" spc="-4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presence</a:t>
            </a:r>
            <a:r>
              <a:rPr dirty="0" sz="1100" spc="-5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of</a:t>
            </a:r>
            <a:r>
              <a:rPr dirty="0" sz="1100" spc="-5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someone</a:t>
            </a:r>
            <a:r>
              <a:rPr dirty="0" sz="1100" spc="-50">
                <a:latin typeface="Verdana"/>
                <a:cs typeface="Verdana"/>
              </a:rPr>
              <a:t> </a:t>
            </a:r>
            <a:r>
              <a:rPr dirty="0" sz="1100" spc="-10">
                <a:latin typeface="Verdana"/>
                <a:cs typeface="Verdana"/>
              </a:rPr>
              <a:t>who  is </a:t>
            </a:r>
            <a:r>
              <a:rPr dirty="0" sz="1100" spc="-5">
                <a:latin typeface="Verdana"/>
                <a:cs typeface="Verdana"/>
              </a:rPr>
              <a:t>intellectually superior </a:t>
            </a:r>
            <a:r>
              <a:rPr dirty="0" sz="1100">
                <a:latin typeface="Verdana"/>
                <a:cs typeface="Verdana"/>
              </a:rPr>
              <a:t>and </a:t>
            </a:r>
            <a:r>
              <a:rPr dirty="0" sz="1100" spc="-5">
                <a:latin typeface="Verdana"/>
                <a:cs typeface="Verdana"/>
              </a:rPr>
              <a:t>refuses this </a:t>
            </a:r>
            <a:r>
              <a:rPr dirty="0" sz="1100">
                <a:latin typeface="Verdana"/>
                <a:cs typeface="Verdana"/>
              </a:rPr>
              <a:t>fact </a:t>
            </a:r>
            <a:r>
              <a:rPr dirty="0" sz="1100" spc="-5">
                <a:latin typeface="Verdana"/>
                <a:cs typeface="Verdana"/>
              </a:rPr>
              <a:t>to dominate his</a:t>
            </a:r>
            <a:r>
              <a:rPr dirty="0" sz="1100" spc="3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thought.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7400390"/>
            <a:ext cx="5760720" cy="2324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9100"/>
              </a:lnSpc>
              <a:spcBef>
                <a:spcPts val="100"/>
              </a:spcBef>
            </a:pPr>
            <a:r>
              <a:rPr dirty="0" sz="1100">
                <a:latin typeface="Verdana"/>
                <a:cs typeface="Verdana"/>
              </a:rPr>
              <a:t>We</a:t>
            </a:r>
            <a:r>
              <a:rPr dirty="0" sz="1100" spc="-3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can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never</a:t>
            </a:r>
            <a:r>
              <a:rPr dirty="0" sz="1100" spc="-3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know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what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factors</a:t>
            </a:r>
            <a:r>
              <a:rPr dirty="0" sz="1100" spc="-2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influence</a:t>
            </a:r>
            <a:r>
              <a:rPr dirty="0" sz="1100" spc="-3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a</a:t>
            </a:r>
            <a:r>
              <a:rPr dirty="0" sz="1100" spc="-3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person</a:t>
            </a:r>
            <a:r>
              <a:rPr dirty="0" sz="1100" spc="-3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toward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denying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certain</a:t>
            </a:r>
            <a:r>
              <a:rPr dirty="0" sz="1100" spc="-3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things  that are clearly right </a:t>
            </a:r>
            <a:r>
              <a:rPr dirty="0" sz="1100">
                <a:latin typeface="Verdana"/>
                <a:cs typeface="Verdana"/>
              </a:rPr>
              <a:t>or </a:t>
            </a:r>
            <a:r>
              <a:rPr dirty="0" sz="1100" spc="-5">
                <a:latin typeface="Verdana"/>
                <a:cs typeface="Verdana"/>
              </a:rPr>
              <a:t>accepting certain things that </a:t>
            </a:r>
            <a:r>
              <a:rPr dirty="0" sz="1100">
                <a:latin typeface="Verdana"/>
                <a:cs typeface="Verdana"/>
              </a:rPr>
              <a:t>don't make any sense, </a:t>
            </a:r>
            <a:r>
              <a:rPr dirty="0" sz="1100" spc="-5">
                <a:latin typeface="Verdana"/>
                <a:cs typeface="Verdana"/>
              </a:rPr>
              <a:t>but  fighting </a:t>
            </a:r>
            <a:r>
              <a:rPr dirty="0" sz="1100">
                <a:latin typeface="Verdana"/>
                <a:cs typeface="Verdana"/>
              </a:rPr>
              <a:t>with them and </a:t>
            </a:r>
            <a:r>
              <a:rPr dirty="0" sz="1100" spc="-5">
                <a:latin typeface="Verdana"/>
                <a:cs typeface="Verdana"/>
              </a:rPr>
              <a:t>always </a:t>
            </a:r>
            <a:r>
              <a:rPr dirty="0" sz="1100">
                <a:latin typeface="Verdana"/>
                <a:cs typeface="Verdana"/>
              </a:rPr>
              <a:t>trying </a:t>
            </a:r>
            <a:r>
              <a:rPr dirty="0" sz="1100" spc="-5">
                <a:latin typeface="Verdana"/>
                <a:cs typeface="Verdana"/>
              </a:rPr>
              <a:t>to be right </a:t>
            </a:r>
            <a:r>
              <a:rPr dirty="0" sz="1100" spc="-10">
                <a:latin typeface="Verdana"/>
                <a:cs typeface="Verdana"/>
              </a:rPr>
              <a:t>is </a:t>
            </a:r>
            <a:r>
              <a:rPr dirty="0" sz="1100">
                <a:latin typeface="Verdana"/>
                <a:cs typeface="Verdana"/>
              </a:rPr>
              <a:t>a </a:t>
            </a:r>
            <a:r>
              <a:rPr dirty="0" sz="1100" spc="-5">
                <a:latin typeface="Verdana"/>
                <a:cs typeface="Verdana"/>
              </a:rPr>
              <a:t>very </a:t>
            </a:r>
            <a:r>
              <a:rPr dirty="0" sz="1100">
                <a:latin typeface="Verdana"/>
                <a:cs typeface="Verdana"/>
              </a:rPr>
              <a:t>poor approach </a:t>
            </a:r>
            <a:r>
              <a:rPr dirty="0" sz="1100" spc="-5">
                <a:latin typeface="Verdana"/>
                <a:cs typeface="Verdana"/>
              </a:rPr>
              <a:t>towards  knowing. </a:t>
            </a:r>
            <a:r>
              <a:rPr dirty="0" sz="1100">
                <a:latin typeface="Verdana"/>
                <a:cs typeface="Verdana"/>
              </a:rPr>
              <a:t>Instead of </a:t>
            </a:r>
            <a:r>
              <a:rPr dirty="0" sz="1100" spc="-5">
                <a:latin typeface="Verdana"/>
                <a:cs typeface="Verdana"/>
              </a:rPr>
              <a:t>trying to </a:t>
            </a:r>
            <a:r>
              <a:rPr dirty="0" sz="1100">
                <a:latin typeface="Verdana"/>
                <a:cs typeface="Verdana"/>
              </a:rPr>
              <a:t>sound and appear </a:t>
            </a:r>
            <a:r>
              <a:rPr dirty="0" sz="1100" spc="-5">
                <a:latin typeface="Verdana"/>
                <a:cs typeface="Verdana"/>
              </a:rPr>
              <a:t>right at all times by trying to rain  facts </a:t>
            </a:r>
            <a:r>
              <a:rPr dirty="0" sz="1100">
                <a:latin typeface="Verdana"/>
                <a:cs typeface="Verdana"/>
              </a:rPr>
              <a:t>and </a:t>
            </a:r>
            <a:r>
              <a:rPr dirty="0" sz="1100" spc="-5">
                <a:latin typeface="Verdana"/>
                <a:cs typeface="Verdana"/>
              </a:rPr>
              <a:t>figures, </a:t>
            </a:r>
            <a:r>
              <a:rPr dirty="0" sz="1100" spc="-10">
                <a:latin typeface="Verdana"/>
                <a:cs typeface="Verdana"/>
              </a:rPr>
              <a:t>it is </a:t>
            </a:r>
            <a:r>
              <a:rPr dirty="0" sz="1100">
                <a:latin typeface="Verdana"/>
                <a:cs typeface="Verdana"/>
              </a:rPr>
              <a:t>a great </a:t>
            </a:r>
            <a:r>
              <a:rPr dirty="0" sz="1100" spc="-5">
                <a:latin typeface="Verdana"/>
                <a:cs typeface="Verdana"/>
              </a:rPr>
              <a:t>idea to </a:t>
            </a:r>
            <a:r>
              <a:rPr dirty="0" sz="1100">
                <a:latin typeface="Verdana"/>
                <a:cs typeface="Verdana"/>
              </a:rPr>
              <a:t>ask him </a:t>
            </a:r>
            <a:r>
              <a:rPr dirty="0" sz="1100" spc="-5">
                <a:latin typeface="Verdana"/>
                <a:cs typeface="Verdana"/>
              </a:rPr>
              <a:t>to </a:t>
            </a:r>
            <a:r>
              <a:rPr dirty="0" sz="1100">
                <a:latin typeface="Verdana"/>
                <a:cs typeface="Verdana"/>
              </a:rPr>
              <a:t>present </a:t>
            </a:r>
            <a:r>
              <a:rPr dirty="0" sz="1100" spc="-5">
                <a:latin typeface="Verdana"/>
                <a:cs typeface="Verdana"/>
              </a:rPr>
              <a:t>his </a:t>
            </a:r>
            <a:r>
              <a:rPr dirty="0" sz="1100">
                <a:latin typeface="Verdana"/>
                <a:cs typeface="Verdana"/>
              </a:rPr>
              <a:t>points and</a:t>
            </a:r>
            <a:r>
              <a:rPr dirty="0" sz="1100" spc="-19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contribute  to</a:t>
            </a:r>
            <a:r>
              <a:rPr dirty="0" sz="1100" spc="-5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the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discussion</a:t>
            </a:r>
            <a:r>
              <a:rPr dirty="0" sz="1100" spc="-5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so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that</a:t>
            </a:r>
            <a:r>
              <a:rPr dirty="0" sz="1100" spc="-5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he</a:t>
            </a:r>
            <a:r>
              <a:rPr dirty="0" sz="1100" spc="-4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feels</a:t>
            </a:r>
            <a:r>
              <a:rPr dirty="0" sz="1100" spc="-4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that</a:t>
            </a:r>
            <a:r>
              <a:rPr dirty="0" sz="1100" spc="-4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he</a:t>
            </a:r>
            <a:r>
              <a:rPr dirty="0" sz="1100" spc="-50">
                <a:latin typeface="Verdana"/>
                <a:cs typeface="Verdana"/>
              </a:rPr>
              <a:t> </a:t>
            </a:r>
            <a:r>
              <a:rPr dirty="0" sz="1100" spc="-10">
                <a:latin typeface="Verdana"/>
                <a:cs typeface="Verdana"/>
              </a:rPr>
              <a:t>is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also</a:t>
            </a:r>
            <a:r>
              <a:rPr dirty="0" sz="1100" spc="-4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bringing</a:t>
            </a:r>
            <a:r>
              <a:rPr dirty="0" sz="1100" spc="-5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equal</a:t>
            </a:r>
            <a:r>
              <a:rPr dirty="0" sz="1100" spc="-6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weight</a:t>
            </a:r>
            <a:r>
              <a:rPr dirty="0" sz="1100" spc="-5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to</a:t>
            </a:r>
            <a:r>
              <a:rPr dirty="0" sz="1100" spc="-5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the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table.</a:t>
            </a:r>
            <a:endParaRPr sz="1100">
              <a:latin typeface="Verdana"/>
              <a:cs typeface="Verdana"/>
            </a:endParaRPr>
          </a:p>
          <a:p>
            <a:pPr algn="just" marL="12700" marR="6350">
              <a:lnSpc>
                <a:spcPct val="109100"/>
              </a:lnSpc>
              <a:spcBef>
                <a:spcPts val="815"/>
              </a:spcBef>
            </a:pPr>
            <a:r>
              <a:rPr dirty="0" sz="1100">
                <a:latin typeface="Verdana"/>
                <a:cs typeface="Verdana"/>
              </a:rPr>
              <a:t>There </a:t>
            </a:r>
            <a:r>
              <a:rPr dirty="0" sz="1100" spc="-5">
                <a:latin typeface="Verdana"/>
                <a:cs typeface="Verdana"/>
              </a:rPr>
              <a:t>are times </a:t>
            </a:r>
            <a:r>
              <a:rPr dirty="0" sz="1100">
                <a:latin typeface="Verdana"/>
                <a:cs typeface="Verdana"/>
              </a:rPr>
              <a:t>when we just </a:t>
            </a:r>
            <a:r>
              <a:rPr dirty="0" sz="1100" spc="-5">
                <a:latin typeface="Verdana"/>
                <a:cs typeface="Verdana"/>
              </a:rPr>
              <a:t>have to </a:t>
            </a:r>
            <a:r>
              <a:rPr dirty="0" sz="1100">
                <a:latin typeface="Verdana"/>
                <a:cs typeface="Verdana"/>
              </a:rPr>
              <a:t>concede a </a:t>
            </a:r>
            <a:r>
              <a:rPr dirty="0" sz="1100" spc="-5">
                <a:latin typeface="Verdana"/>
                <a:cs typeface="Verdana"/>
              </a:rPr>
              <a:t>point </a:t>
            </a:r>
            <a:r>
              <a:rPr dirty="0" sz="1100">
                <a:latin typeface="Verdana"/>
                <a:cs typeface="Verdana"/>
              </a:rPr>
              <a:t>or </a:t>
            </a:r>
            <a:r>
              <a:rPr dirty="0" sz="1100" spc="-5">
                <a:latin typeface="Verdana"/>
                <a:cs typeface="Verdana"/>
              </a:rPr>
              <a:t>two, </a:t>
            </a:r>
            <a:r>
              <a:rPr dirty="0" sz="1100">
                <a:latin typeface="Verdana"/>
                <a:cs typeface="Verdana"/>
              </a:rPr>
              <a:t>just so </a:t>
            </a:r>
            <a:r>
              <a:rPr dirty="0" sz="1100" spc="-5">
                <a:latin typeface="Verdana"/>
                <a:cs typeface="Verdana"/>
              </a:rPr>
              <a:t>that the  conversation,</a:t>
            </a:r>
            <a:r>
              <a:rPr dirty="0" sz="1100" spc="-3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and</a:t>
            </a:r>
            <a:r>
              <a:rPr dirty="0" sz="1100" spc="-3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subsequently</a:t>
            </a:r>
            <a:r>
              <a:rPr dirty="0" sz="1100" spc="-3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the</a:t>
            </a:r>
            <a:r>
              <a:rPr dirty="0" sz="1100" spc="-1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deal,</a:t>
            </a:r>
            <a:r>
              <a:rPr dirty="0" sz="1100" spc="-3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does</a:t>
            </a:r>
            <a:r>
              <a:rPr dirty="0" sz="1100" spc="-2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not</a:t>
            </a:r>
            <a:r>
              <a:rPr dirty="0" sz="1100" spc="-3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fall</a:t>
            </a:r>
            <a:r>
              <a:rPr dirty="0" sz="1100" spc="-2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through.</a:t>
            </a:r>
            <a:r>
              <a:rPr dirty="0" sz="1100" spc="-3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It</a:t>
            </a:r>
            <a:r>
              <a:rPr dirty="0" sz="1100" spc="-10">
                <a:latin typeface="Verdana"/>
                <a:cs typeface="Verdana"/>
              </a:rPr>
              <a:t> is</a:t>
            </a:r>
            <a:r>
              <a:rPr dirty="0" sz="1100" spc="-2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no</a:t>
            </a:r>
            <a:r>
              <a:rPr dirty="0" sz="1100" spc="-2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way</a:t>
            </a:r>
            <a:r>
              <a:rPr dirty="0" sz="1100" spc="-2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being  </a:t>
            </a:r>
            <a:r>
              <a:rPr dirty="0" sz="1100" spc="-5">
                <a:latin typeface="Verdana"/>
                <a:cs typeface="Verdana"/>
              </a:rPr>
              <a:t>implied that you have to compromise </a:t>
            </a:r>
            <a:r>
              <a:rPr dirty="0" sz="1100">
                <a:latin typeface="Verdana"/>
                <a:cs typeface="Verdana"/>
              </a:rPr>
              <a:t>on important </a:t>
            </a:r>
            <a:r>
              <a:rPr dirty="0" sz="1100" spc="-5">
                <a:latin typeface="Verdana"/>
                <a:cs typeface="Verdana"/>
              </a:rPr>
              <a:t>points, </a:t>
            </a:r>
            <a:r>
              <a:rPr dirty="0" sz="1100">
                <a:latin typeface="Verdana"/>
                <a:cs typeface="Verdana"/>
              </a:rPr>
              <a:t>but the </a:t>
            </a:r>
            <a:r>
              <a:rPr dirty="0" sz="1100" spc="-5">
                <a:latin typeface="Verdana"/>
                <a:cs typeface="Verdana"/>
              </a:rPr>
              <a:t>very nature </a:t>
            </a:r>
            <a:r>
              <a:rPr dirty="0" sz="1100">
                <a:latin typeface="Verdana"/>
                <a:cs typeface="Verdana"/>
              </a:rPr>
              <a:t>of  a negotiation </a:t>
            </a:r>
            <a:r>
              <a:rPr dirty="0" sz="1100" spc="-10">
                <a:latin typeface="Verdana"/>
                <a:cs typeface="Verdana"/>
              </a:rPr>
              <a:t>is </a:t>
            </a:r>
            <a:r>
              <a:rPr dirty="0" sz="1100" spc="-5">
                <a:latin typeface="Verdana"/>
                <a:cs typeface="Verdana"/>
              </a:rPr>
              <a:t>to </a:t>
            </a:r>
            <a:r>
              <a:rPr dirty="0" sz="1100" spc="5">
                <a:latin typeface="Verdana"/>
                <a:cs typeface="Verdana"/>
              </a:rPr>
              <a:t>see </a:t>
            </a:r>
            <a:r>
              <a:rPr dirty="0" sz="1100" spc="-5">
                <a:latin typeface="Verdana"/>
                <a:cs typeface="Verdana"/>
              </a:rPr>
              <a:t>that </a:t>
            </a:r>
            <a:r>
              <a:rPr dirty="0" sz="1100">
                <a:latin typeface="Verdana"/>
                <a:cs typeface="Verdana"/>
              </a:rPr>
              <a:t>both sides win. When </a:t>
            </a:r>
            <a:r>
              <a:rPr dirty="0" sz="1100" spc="-5">
                <a:latin typeface="Verdana"/>
                <a:cs typeface="Verdana"/>
              </a:rPr>
              <a:t>situations like </a:t>
            </a:r>
            <a:r>
              <a:rPr dirty="0" sz="1100">
                <a:latin typeface="Verdana"/>
                <a:cs typeface="Verdana"/>
              </a:rPr>
              <a:t>these come, </a:t>
            </a:r>
            <a:r>
              <a:rPr dirty="0" sz="1100" spc="-10">
                <a:latin typeface="Verdana"/>
                <a:cs typeface="Verdana"/>
              </a:rPr>
              <a:t>it is  </a:t>
            </a:r>
            <a:r>
              <a:rPr dirty="0" sz="1100">
                <a:latin typeface="Verdana"/>
                <a:cs typeface="Verdana"/>
              </a:rPr>
              <a:t>better </a:t>
            </a:r>
            <a:r>
              <a:rPr dirty="0" sz="1100" spc="-5">
                <a:latin typeface="Verdana"/>
                <a:cs typeface="Verdana"/>
              </a:rPr>
              <a:t>to </a:t>
            </a:r>
            <a:r>
              <a:rPr dirty="0" sz="1100" spc="-5" b="1">
                <a:latin typeface="Verdana"/>
                <a:cs typeface="Verdana"/>
              </a:rPr>
              <a:t>give in </a:t>
            </a:r>
            <a:r>
              <a:rPr dirty="0" sz="1100" spc="-5">
                <a:latin typeface="Verdana"/>
                <a:cs typeface="Verdana"/>
              </a:rPr>
              <a:t>to </a:t>
            </a:r>
            <a:r>
              <a:rPr dirty="0" sz="1100">
                <a:latin typeface="Verdana"/>
                <a:cs typeface="Verdana"/>
              </a:rPr>
              <a:t>a few </a:t>
            </a:r>
            <a:r>
              <a:rPr dirty="0" sz="1100" spc="-5">
                <a:latin typeface="Verdana"/>
                <a:cs typeface="Verdana"/>
              </a:rPr>
              <a:t>changes, as </a:t>
            </a:r>
            <a:r>
              <a:rPr dirty="0" sz="1100">
                <a:latin typeface="Verdana"/>
                <a:cs typeface="Verdana"/>
              </a:rPr>
              <a:t>compared </a:t>
            </a:r>
            <a:r>
              <a:rPr dirty="0" sz="1100" spc="-5">
                <a:latin typeface="Verdana"/>
                <a:cs typeface="Verdana"/>
              </a:rPr>
              <a:t>to </a:t>
            </a:r>
            <a:r>
              <a:rPr dirty="0" sz="1100" spc="-5" b="1">
                <a:latin typeface="Verdana"/>
                <a:cs typeface="Verdana"/>
              </a:rPr>
              <a:t>giving </a:t>
            </a:r>
            <a:r>
              <a:rPr dirty="0" sz="1100" b="1">
                <a:latin typeface="Verdana"/>
                <a:cs typeface="Verdana"/>
              </a:rPr>
              <a:t>up </a:t>
            </a:r>
            <a:r>
              <a:rPr dirty="0" sz="1100">
                <a:latin typeface="Verdana"/>
                <a:cs typeface="Verdana"/>
              </a:rPr>
              <a:t>on </a:t>
            </a:r>
            <a:r>
              <a:rPr dirty="0" sz="1100" spc="-5">
                <a:latin typeface="Verdana"/>
                <a:cs typeface="Verdana"/>
              </a:rPr>
              <a:t>the </a:t>
            </a:r>
            <a:r>
              <a:rPr dirty="0" sz="1100">
                <a:latin typeface="Verdana"/>
                <a:cs typeface="Verdana"/>
              </a:rPr>
              <a:t>deal  </a:t>
            </a:r>
            <a:r>
              <a:rPr dirty="0" sz="1100" spc="-5">
                <a:latin typeface="Verdana"/>
                <a:cs typeface="Verdana"/>
              </a:rPr>
              <a:t>altogether.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3544" y="3497579"/>
            <a:ext cx="5707380" cy="37322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003" y="38099"/>
            <a:ext cx="7499984" cy="1296035"/>
          </a:xfrm>
          <a:custGeom>
            <a:avLst/>
            <a:gdLst/>
            <a:ahLst/>
            <a:cxnLst/>
            <a:rect l="l" t="t" r="r" b="b"/>
            <a:pathLst>
              <a:path w="7499984" h="1296035">
                <a:moveTo>
                  <a:pt x="0" y="1295653"/>
                </a:moveTo>
                <a:lnTo>
                  <a:pt x="7499604" y="1295653"/>
                </a:lnTo>
                <a:lnTo>
                  <a:pt x="7499604" y="0"/>
                </a:lnTo>
                <a:lnTo>
                  <a:pt x="0" y="0"/>
                </a:lnTo>
                <a:lnTo>
                  <a:pt x="0" y="1295653"/>
                </a:lnTo>
                <a:close/>
              </a:path>
            </a:pathLst>
          </a:custGeom>
          <a:solidFill>
            <a:srgbClr val="3C49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18996" y="350011"/>
            <a:ext cx="51377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600" spc="-65"/>
              <a:t>14.</a:t>
            </a:r>
            <a:r>
              <a:rPr dirty="0" sz="2600" spc="-85"/>
              <a:t> </a:t>
            </a:r>
            <a:r>
              <a:rPr dirty="0" spc="-70"/>
              <a:t>THE</a:t>
            </a:r>
            <a:r>
              <a:rPr dirty="0" spc="-200"/>
              <a:t> </a:t>
            </a:r>
            <a:r>
              <a:rPr dirty="0" spc="-80"/>
              <a:t>“YOU</a:t>
            </a:r>
            <a:r>
              <a:rPr dirty="0" spc="-210"/>
              <a:t> </a:t>
            </a:r>
            <a:r>
              <a:rPr dirty="0" spc="-80"/>
              <a:t>WIN,</a:t>
            </a:r>
            <a:r>
              <a:rPr dirty="0" spc="-190"/>
              <a:t> </a:t>
            </a:r>
            <a:r>
              <a:rPr dirty="0" spc="-5"/>
              <a:t>I</a:t>
            </a:r>
            <a:r>
              <a:rPr dirty="0" spc="-185"/>
              <a:t> </a:t>
            </a:r>
            <a:r>
              <a:rPr dirty="0" spc="-85"/>
              <a:t>WIN”</a:t>
            </a:r>
            <a:r>
              <a:rPr dirty="0" spc="-175"/>
              <a:t> </a:t>
            </a:r>
            <a:r>
              <a:rPr dirty="0" spc="-95"/>
              <a:t>TECHNIQUE</a:t>
            </a:r>
            <a:endParaRPr sz="2600"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2384" cy="38100"/>
          </a:xfrm>
          <a:custGeom>
            <a:avLst/>
            <a:gdLst/>
            <a:ahLst/>
            <a:cxnLst/>
            <a:rect l="l" t="t" r="r" b="b"/>
            <a:pathLst>
              <a:path w="32384" h="38100">
                <a:moveTo>
                  <a:pt x="0" y="38099"/>
                </a:moveTo>
                <a:lnTo>
                  <a:pt x="32004" y="38099"/>
                </a:lnTo>
                <a:lnTo>
                  <a:pt x="32004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0"/>
            <a:ext cx="32384" cy="38100"/>
          </a:xfrm>
          <a:custGeom>
            <a:avLst/>
            <a:gdLst/>
            <a:ahLst/>
            <a:cxnLst/>
            <a:rect l="l" t="t" r="r" b="b"/>
            <a:pathLst>
              <a:path w="32384" h="38100">
                <a:moveTo>
                  <a:pt x="0" y="38099"/>
                </a:moveTo>
                <a:lnTo>
                  <a:pt x="32004" y="38099"/>
                </a:lnTo>
                <a:lnTo>
                  <a:pt x="32004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003" y="0"/>
            <a:ext cx="7499984" cy="38100"/>
          </a:xfrm>
          <a:custGeom>
            <a:avLst/>
            <a:gdLst/>
            <a:ahLst/>
            <a:cxnLst/>
            <a:rect l="l" t="t" r="r" b="b"/>
            <a:pathLst>
              <a:path w="7499984" h="38100">
                <a:moveTo>
                  <a:pt x="0" y="38100"/>
                </a:moveTo>
                <a:lnTo>
                  <a:pt x="7499604" y="38100"/>
                </a:lnTo>
                <a:lnTo>
                  <a:pt x="7499604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531607" y="0"/>
            <a:ext cx="29209" cy="38100"/>
          </a:xfrm>
          <a:custGeom>
            <a:avLst/>
            <a:gdLst/>
            <a:ahLst/>
            <a:cxnLst/>
            <a:rect l="l" t="t" r="r" b="b"/>
            <a:pathLst>
              <a:path w="29209" h="38100">
                <a:moveTo>
                  <a:pt x="0" y="38099"/>
                </a:moveTo>
                <a:lnTo>
                  <a:pt x="28956" y="38099"/>
                </a:lnTo>
                <a:lnTo>
                  <a:pt x="28956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531607" y="0"/>
            <a:ext cx="29209" cy="38100"/>
          </a:xfrm>
          <a:custGeom>
            <a:avLst/>
            <a:gdLst/>
            <a:ahLst/>
            <a:cxnLst/>
            <a:rect l="l" t="t" r="r" b="b"/>
            <a:pathLst>
              <a:path w="29209" h="38100">
                <a:moveTo>
                  <a:pt x="0" y="38099"/>
                </a:moveTo>
                <a:lnTo>
                  <a:pt x="28956" y="38099"/>
                </a:lnTo>
                <a:lnTo>
                  <a:pt x="28956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003" y="1333753"/>
            <a:ext cx="7499984" cy="38100"/>
          </a:xfrm>
          <a:custGeom>
            <a:avLst/>
            <a:gdLst/>
            <a:ahLst/>
            <a:cxnLst/>
            <a:rect l="l" t="t" r="r" b="b"/>
            <a:pathLst>
              <a:path w="7499984" h="38100">
                <a:moveTo>
                  <a:pt x="0" y="38100"/>
                </a:moveTo>
                <a:lnTo>
                  <a:pt x="7499604" y="38100"/>
                </a:lnTo>
                <a:lnTo>
                  <a:pt x="7499604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6001" y="38099"/>
            <a:ext cx="0" cy="1334135"/>
          </a:xfrm>
          <a:custGeom>
            <a:avLst/>
            <a:gdLst/>
            <a:ahLst/>
            <a:cxnLst/>
            <a:rect l="l" t="t" r="r" b="b"/>
            <a:pathLst>
              <a:path w="0" h="1334135">
                <a:moveTo>
                  <a:pt x="0" y="0"/>
                </a:moveTo>
                <a:lnTo>
                  <a:pt x="0" y="1333753"/>
                </a:lnTo>
              </a:path>
            </a:pathLst>
          </a:custGeom>
          <a:ln w="32004">
            <a:solidFill>
              <a:srgbClr val="7A7A7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546085" y="38099"/>
            <a:ext cx="0" cy="1334135"/>
          </a:xfrm>
          <a:custGeom>
            <a:avLst/>
            <a:gdLst/>
            <a:ahLst/>
            <a:cxnLst/>
            <a:rect l="l" t="t" r="r" b="b"/>
            <a:pathLst>
              <a:path w="0" h="1334135">
                <a:moveTo>
                  <a:pt x="0" y="0"/>
                </a:moveTo>
                <a:lnTo>
                  <a:pt x="0" y="1333754"/>
                </a:lnTo>
              </a:path>
            </a:pathLst>
          </a:custGeom>
          <a:ln w="28956">
            <a:solidFill>
              <a:srgbClr val="7A7A7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/>
              <a:t>19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800200"/>
            <a:ext cx="5760720" cy="1591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9100"/>
              </a:lnSpc>
              <a:spcBef>
                <a:spcPts val="100"/>
              </a:spcBef>
            </a:pPr>
            <a:r>
              <a:rPr dirty="0" sz="1100">
                <a:latin typeface="Verdana"/>
                <a:cs typeface="Verdana"/>
              </a:rPr>
              <a:t>If </a:t>
            </a:r>
            <a:r>
              <a:rPr dirty="0" sz="1100" spc="-5">
                <a:latin typeface="Verdana"/>
                <a:cs typeface="Verdana"/>
              </a:rPr>
              <a:t>you </a:t>
            </a:r>
            <a:r>
              <a:rPr dirty="0" sz="1100">
                <a:latin typeface="Verdana"/>
                <a:cs typeface="Verdana"/>
              </a:rPr>
              <a:t>observe </a:t>
            </a:r>
            <a:r>
              <a:rPr dirty="0" sz="1100" spc="-5">
                <a:latin typeface="Verdana"/>
                <a:cs typeface="Verdana"/>
              </a:rPr>
              <a:t>closely, you will realize </a:t>
            </a:r>
            <a:r>
              <a:rPr dirty="0" sz="1100">
                <a:latin typeface="Verdana"/>
                <a:cs typeface="Verdana"/>
              </a:rPr>
              <a:t>that </a:t>
            </a:r>
            <a:r>
              <a:rPr dirty="0" sz="1100" spc="-5">
                <a:latin typeface="Verdana"/>
                <a:cs typeface="Verdana"/>
              </a:rPr>
              <a:t>companies that </a:t>
            </a:r>
            <a:r>
              <a:rPr dirty="0" sz="1100">
                <a:latin typeface="Verdana"/>
                <a:cs typeface="Verdana"/>
              </a:rPr>
              <a:t>produce beauty  products </a:t>
            </a:r>
            <a:r>
              <a:rPr dirty="0" sz="1100" spc="-5">
                <a:latin typeface="Verdana"/>
                <a:cs typeface="Verdana"/>
              </a:rPr>
              <a:t>like skin-enhancing </a:t>
            </a:r>
            <a:r>
              <a:rPr dirty="0" sz="1100">
                <a:latin typeface="Verdana"/>
                <a:cs typeface="Verdana"/>
              </a:rPr>
              <a:t>creams, body </a:t>
            </a:r>
            <a:r>
              <a:rPr dirty="0" sz="1100" spc="-5">
                <a:latin typeface="Verdana"/>
                <a:cs typeface="Verdana"/>
              </a:rPr>
              <a:t>lotions, </a:t>
            </a:r>
            <a:r>
              <a:rPr dirty="0" sz="1100">
                <a:latin typeface="Verdana"/>
                <a:cs typeface="Verdana"/>
              </a:rPr>
              <a:t>and anti-ageing products get  </a:t>
            </a:r>
            <a:r>
              <a:rPr dirty="0" sz="1100" spc="-5">
                <a:latin typeface="Verdana"/>
                <a:cs typeface="Verdana"/>
              </a:rPr>
              <a:t>soaring </a:t>
            </a:r>
            <a:r>
              <a:rPr dirty="0" sz="1100">
                <a:latin typeface="Verdana"/>
                <a:cs typeface="Verdana"/>
              </a:rPr>
              <a:t>responses </a:t>
            </a:r>
            <a:r>
              <a:rPr dirty="0" sz="1100" spc="-5">
                <a:latin typeface="Verdana"/>
                <a:cs typeface="Verdana"/>
              </a:rPr>
              <a:t>from their target audience primarily </a:t>
            </a:r>
            <a:r>
              <a:rPr dirty="0" sz="1100">
                <a:latin typeface="Verdana"/>
                <a:cs typeface="Verdana"/>
              </a:rPr>
              <a:t>due </a:t>
            </a:r>
            <a:r>
              <a:rPr dirty="0" sz="1100" spc="-5">
                <a:latin typeface="Verdana"/>
                <a:cs typeface="Verdana"/>
              </a:rPr>
              <a:t>to the kind </a:t>
            </a:r>
            <a:r>
              <a:rPr dirty="0" sz="1100" spc="5">
                <a:latin typeface="Verdana"/>
                <a:cs typeface="Verdana"/>
              </a:rPr>
              <a:t>of  </a:t>
            </a:r>
            <a:r>
              <a:rPr dirty="0" sz="1100" spc="-5">
                <a:latin typeface="Verdana"/>
                <a:cs typeface="Verdana"/>
              </a:rPr>
              <a:t>advertising they </a:t>
            </a:r>
            <a:r>
              <a:rPr dirty="0" sz="1100">
                <a:latin typeface="Verdana"/>
                <a:cs typeface="Verdana"/>
              </a:rPr>
              <a:t>do. </a:t>
            </a:r>
            <a:r>
              <a:rPr dirty="0" sz="1100" spc="5">
                <a:latin typeface="Verdana"/>
                <a:cs typeface="Verdana"/>
              </a:rPr>
              <a:t>The </a:t>
            </a:r>
            <a:r>
              <a:rPr dirty="0" sz="1100" spc="-5">
                <a:latin typeface="Verdana"/>
                <a:cs typeface="Verdana"/>
              </a:rPr>
              <a:t>advertisements </a:t>
            </a:r>
            <a:r>
              <a:rPr dirty="0" sz="1100">
                <a:latin typeface="Verdana"/>
                <a:cs typeface="Verdana"/>
              </a:rPr>
              <a:t>don't promote </a:t>
            </a:r>
            <a:r>
              <a:rPr dirty="0" sz="1100" spc="-5">
                <a:latin typeface="Verdana"/>
                <a:cs typeface="Verdana"/>
              </a:rPr>
              <a:t>the product at all!</a:t>
            </a:r>
            <a:endParaRPr sz="1100">
              <a:latin typeface="Verdana"/>
              <a:cs typeface="Verdana"/>
            </a:endParaRPr>
          </a:p>
          <a:p>
            <a:pPr algn="just" marL="12700" marR="5715">
              <a:lnSpc>
                <a:spcPct val="108900"/>
              </a:lnSpc>
              <a:spcBef>
                <a:spcPts val="815"/>
              </a:spcBef>
            </a:pPr>
            <a:r>
              <a:rPr dirty="0" sz="1100">
                <a:latin typeface="Verdana"/>
                <a:cs typeface="Verdana"/>
              </a:rPr>
              <a:t>They</a:t>
            </a:r>
            <a:r>
              <a:rPr dirty="0" sz="1100" spc="-5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promote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the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results,</a:t>
            </a:r>
            <a:r>
              <a:rPr dirty="0" sz="1100" spc="-5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the</a:t>
            </a:r>
            <a:r>
              <a:rPr dirty="0" sz="1100" spc="-3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moral</a:t>
            </a:r>
            <a:r>
              <a:rPr dirty="0" sz="1100" spc="-5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boost,</a:t>
            </a:r>
            <a:r>
              <a:rPr dirty="0" sz="1100" spc="-5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the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social</a:t>
            </a:r>
            <a:r>
              <a:rPr dirty="0" sz="1100" spc="-5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acceptance,</a:t>
            </a:r>
            <a:r>
              <a:rPr dirty="0" sz="1100" spc="-4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and</a:t>
            </a:r>
            <a:r>
              <a:rPr dirty="0" sz="1100" spc="-5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the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general  </a:t>
            </a:r>
            <a:r>
              <a:rPr dirty="0" sz="1100" spc="-5">
                <a:latin typeface="Verdana"/>
                <a:cs typeface="Verdana"/>
              </a:rPr>
              <a:t>improvement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 spc="-10">
                <a:latin typeface="Verdana"/>
                <a:cs typeface="Verdana"/>
              </a:rPr>
              <a:t>in</a:t>
            </a:r>
            <a:r>
              <a:rPr dirty="0" sz="1100" spc="-5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standards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of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life</a:t>
            </a:r>
            <a:r>
              <a:rPr dirty="0" sz="1100" spc="-3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that</a:t>
            </a:r>
            <a:r>
              <a:rPr dirty="0" sz="1100" spc="-5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you</a:t>
            </a:r>
            <a:r>
              <a:rPr dirty="0" sz="1100" spc="-3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get</a:t>
            </a:r>
            <a:r>
              <a:rPr dirty="0" sz="1100" spc="-5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on</a:t>
            </a:r>
            <a:r>
              <a:rPr dirty="0" sz="1100" spc="-4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using</a:t>
            </a:r>
            <a:r>
              <a:rPr dirty="0" sz="1100" spc="-4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the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product.</a:t>
            </a:r>
            <a:r>
              <a:rPr dirty="0" sz="1100" spc="-5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The</a:t>
            </a:r>
            <a:r>
              <a:rPr dirty="0" sz="1100" spc="-4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emotional  </a:t>
            </a:r>
            <a:r>
              <a:rPr dirty="0" sz="1100" spc="-5">
                <a:latin typeface="Verdana"/>
                <a:cs typeface="Verdana"/>
              </a:rPr>
              <a:t>quotient</a:t>
            </a:r>
            <a:r>
              <a:rPr dirty="0" sz="1100" spc="-7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involved</a:t>
            </a:r>
            <a:r>
              <a:rPr dirty="0" sz="1100" spc="-65">
                <a:latin typeface="Verdana"/>
                <a:cs typeface="Verdana"/>
              </a:rPr>
              <a:t> </a:t>
            </a:r>
            <a:r>
              <a:rPr dirty="0" sz="1100" spc="-10">
                <a:latin typeface="Verdana"/>
                <a:cs typeface="Verdana"/>
              </a:rPr>
              <a:t>in</a:t>
            </a:r>
            <a:r>
              <a:rPr dirty="0" sz="1100" spc="-8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them</a:t>
            </a:r>
            <a:r>
              <a:rPr dirty="0" sz="1100" spc="-85">
                <a:latin typeface="Verdana"/>
                <a:cs typeface="Verdana"/>
              </a:rPr>
              <a:t> </a:t>
            </a:r>
            <a:r>
              <a:rPr dirty="0" sz="1100" spc="-10">
                <a:latin typeface="Verdana"/>
                <a:cs typeface="Verdana"/>
              </a:rPr>
              <a:t>is</a:t>
            </a:r>
            <a:r>
              <a:rPr dirty="0" sz="1100" spc="-7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very</a:t>
            </a:r>
            <a:r>
              <a:rPr dirty="0" sz="1100" spc="-8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high.</a:t>
            </a:r>
            <a:r>
              <a:rPr dirty="0" sz="1100" spc="-8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That</a:t>
            </a:r>
            <a:r>
              <a:rPr dirty="0" sz="1100" spc="-8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results</a:t>
            </a:r>
            <a:r>
              <a:rPr dirty="0" sz="1100" spc="-75">
                <a:latin typeface="Verdana"/>
                <a:cs typeface="Verdana"/>
              </a:rPr>
              <a:t> </a:t>
            </a:r>
            <a:r>
              <a:rPr dirty="0" sz="1100" spc="-10">
                <a:latin typeface="Verdana"/>
                <a:cs typeface="Verdana"/>
              </a:rPr>
              <a:t>in</a:t>
            </a:r>
            <a:r>
              <a:rPr dirty="0" sz="1100" spc="-8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a</a:t>
            </a:r>
            <a:r>
              <a:rPr dirty="0" sz="1100" spc="-6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viewer</a:t>
            </a:r>
            <a:r>
              <a:rPr dirty="0" sz="1100" spc="-8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getting</a:t>
            </a:r>
            <a:r>
              <a:rPr dirty="0" sz="1100" spc="-8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immediately  attached to the</a:t>
            </a:r>
            <a:r>
              <a:rPr dirty="0" sz="1100" spc="-1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product.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8476335"/>
            <a:ext cx="5760085" cy="940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9100"/>
              </a:lnSpc>
              <a:spcBef>
                <a:spcPts val="100"/>
              </a:spcBef>
            </a:pPr>
            <a:r>
              <a:rPr dirty="0" sz="1100">
                <a:latin typeface="Verdana"/>
                <a:cs typeface="Verdana"/>
              </a:rPr>
              <a:t>It </a:t>
            </a:r>
            <a:r>
              <a:rPr dirty="0" sz="1100" spc="-10">
                <a:latin typeface="Verdana"/>
                <a:cs typeface="Verdana"/>
              </a:rPr>
              <a:t>is </a:t>
            </a:r>
            <a:r>
              <a:rPr dirty="0" sz="1100">
                <a:latin typeface="Verdana"/>
                <a:cs typeface="Verdana"/>
              </a:rPr>
              <a:t>found </a:t>
            </a:r>
            <a:r>
              <a:rPr dirty="0" sz="1100" spc="-5">
                <a:latin typeface="Verdana"/>
                <a:cs typeface="Verdana"/>
              </a:rPr>
              <a:t>that the </a:t>
            </a:r>
            <a:r>
              <a:rPr dirty="0" sz="1100">
                <a:latin typeface="Verdana"/>
                <a:cs typeface="Verdana"/>
              </a:rPr>
              <a:t>emotions run on a fixed </a:t>
            </a:r>
            <a:r>
              <a:rPr dirty="0" sz="1100" spc="-5">
                <a:latin typeface="Verdana"/>
                <a:cs typeface="Verdana"/>
              </a:rPr>
              <a:t>path </a:t>
            </a:r>
            <a:r>
              <a:rPr dirty="0" sz="1100">
                <a:latin typeface="Verdana"/>
                <a:cs typeface="Verdana"/>
              </a:rPr>
              <a:t>— </a:t>
            </a:r>
            <a:r>
              <a:rPr dirty="0" sz="1100" spc="-5">
                <a:latin typeface="Verdana"/>
                <a:cs typeface="Verdana"/>
              </a:rPr>
              <a:t>first the advertisements start  with negative </a:t>
            </a:r>
            <a:r>
              <a:rPr dirty="0" sz="1100">
                <a:latin typeface="Verdana"/>
                <a:cs typeface="Verdana"/>
              </a:rPr>
              <a:t>emotions </a:t>
            </a:r>
            <a:r>
              <a:rPr dirty="0" sz="1100" spc="-5">
                <a:latin typeface="Verdana"/>
                <a:cs typeface="Verdana"/>
              </a:rPr>
              <a:t>that </a:t>
            </a:r>
            <a:r>
              <a:rPr dirty="0" sz="1100">
                <a:latin typeface="Verdana"/>
                <a:cs typeface="Verdana"/>
              </a:rPr>
              <a:t>talk about </a:t>
            </a:r>
            <a:r>
              <a:rPr dirty="0" sz="1100" spc="-5">
                <a:latin typeface="Verdana"/>
                <a:cs typeface="Verdana"/>
              </a:rPr>
              <a:t>the current situation </a:t>
            </a:r>
            <a:r>
              <a:rPr dirty="0" sz="1100">
                <a:latin typeface="Verdana"/>
                <a:cs typeface="Verdana"/>
              </a:rPr>
              <a:t>and </a:t>
            </a:r>
            <a:r>
              <a:rPr dirty="0" sz="1100" spc="-5">
                <a:latin typeface="Verdana"/>
                <a:cs typeface="Verdana"/>
              </a:rPr>
              <a:t>stigma that the  viewer might be facing, then they introduce the benefits </a:t>
            </a:r>
            <a:r>
              <a:rPr dirty="0" sz="1100">
                <a:latin typeface="Verdana"/>
                <a:cs typeface="Verdana"/>
              </a:rPr>
              <a:t>of </a:t>
            </a:r>
            <a:r>
              <a:rPr dirty="0" sz="1100" spc="-5">
                <a:latin typeface="Verdana"/>
                <a:cs typeface="Verdana"/>
              </a:rPr>
              <a:t>the </a:t>
            </a:r>
            <a:r>
              <a:rPr dirty="0" sz="1100">
                <a:latin typeface="Verdana"/>
                <a:cs typeface="Verdana"/>
              </a:rPr>
              <a:t>product, and </a:t>
            </a:r>
            <a:r>
              <a:rPr dirty="0" sz="1100" spc="-5">
                <a:latin typeface="Verdana"/>
                <a:cs typeface="Verdana"/>
              </a:rPr>
              <a:t>then  they talk </a:t>
            </a:r>
            <a:r>
              <a:rPr dirty="0" sz="1100">
                <a:latin typeface="Verdana"/>
                <a:cs typeface="Verdana"/>
              </a:rPr>
              <a:t>about </a:t>
            </a:r>
            <a:r>
              <a:rPr dirty="0" sz="1100" spc="-5">
                <a:latin typeface="Verdana"/>
                <a:cs typeface="Verdana"/>
              </a:rPr>
              <a:t>the positive emotions </a:t>
            </a:r>
            <a:r>
              <a:rPr dirty="0" sz="1100">
                <a:latin typeface="Verdana"/>
                <a:cs typeface="Verdana"/>
              </a:rPr>
              <a:t>that </a:t>
            </a:r>
            <a:r>
              <a:rPr dirty="0" sz="1100" spc="-5">
                <a:latin typeface="Verdana"/>
                <a:cs typeface="Verdana"/>
              </a:rPr>
              <a:t>you are going to </a:t>
            </a:r>
            <a:r>
              <a:rPr dirty="0" sz="1100">
                <a:latin typeface="Verdana"/>
                <a:cs typeface="Verdana"/>
              </a:rPr>
              <a:t>get </a:t>
            </a:r>
            <a:r>
              <a:rPr dirty="0" sz="1100" spc="-5">
                <a:latin typeface="Verdana"/>
                <a:cs typeface="Verdana"/>
              </a:rPr>
              <a:t>by using the  </a:t>
            </a:r>
            <a:r>
              <a:rPr dirty="0" sz="1100">
                <a:latin typeface="Verdana"/>
                <a:cs typeface="Verdana"/>
              </a:rPr>
              <a:t>product.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0106" y="3678725"/>
            <a:ext cx="5563197" cy="46285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003" y="38099"/>
            <a:ext cx="7499984" cy="1296035"/>
          </a:xfrm>
          <a:custGeom>
            <a:avLst/>
            <a:gdLst/>
            <a:ahLst/>
            <a:cxnLst/>
            <a:rect l="l" t="t" r="r" b="b"/>
            <a:pathLst>
              <a:path w="7499984" h="1296035">
                <a:moveTo>
                  <a:pt x="0" y="1295653"/>
                </a:moveTo>
                <a:lnTo>
                  <a:pt x="7499604" y="1295653"/>
                </a:lnTo>
                <a:lnTo>
                  <a:pt x="7499604" y="0"/>
                </a:lnTo>
                <a:lnTo>
                  <a:pt x="0" y="0"/>
                </a:lnTo>
                <a:lnTo>
                  <a:pt x="0" y="1295653"/>
                </a:lnTo>
                <a:close/>
              </a:path>
            </a:pathLst>
          </a:custGeom>
          <a:solidFill>
            <a:srgbClr val="3C49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16582" y="350011"/>
            <a:ext cx="33432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600" spc="-65"/>
              <a:t>15. </a:t>
            </a:r>
            <a:r>
              <a:rPr dirty="0" spc="-95"/>
              <a:t>EMOTION</a:t>
            </a:r>
            <a:r>
              <a:rPr dirty="0" spc="-250"/>
              <a:t> </a:t>
            </a:r>
            <a:r>
              <a:rPr dirty="0" spc="-95"/>
              <a:t>HANDLING</a:t>
            </a:r>
            <a:endParaRPr sz="2600"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2384" cy="38100"/>
          </a:xfrm>
          <a:custGeom>
            <a:avLst/>
            <a:gdLst/>
            <a:ahLst/>
            <a:cxnLst/>
            <a:rect l="l" t="t" r="r" b="b"/>
            <a:pathLst>
              <a:path w="32384" h="38100">
                <a:moveTo>
                  <a:pt x="0" y="38099"/>
                </a:moveTo>
                <a:lnTo>
                  <a:pt x="32004" y="38099"/>
                </a:lnTo>
                <a:lnTo>
                  <a:pt x="32004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0"/>
            <a:ext cx="32384" cy="38100"/>
          </a:xfrm>
          <a:custGeom>
            <a:avLst/>
            <a:gdLst/>
            <a:ahLst/>
            <a:cxnLst/>
            <a:rect l="l" t="t" r="r" b="b"/>
            <a:pathLst>
              <a:path w="32384" h="38100">
                <a:moveTo>
                  <a:pt x="0" y="38099"/>
                </a:moveTo>
                <a:lnTo>
                  <a:pt x="32004" y="38099"/>
                </a:lnTo>
                <a:lnTo>
                  <a:pt x="32004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003" y="0"/>
            <a:ext cx="7499984" cy="38100"/>
          </a:xfrm>
          <a:custGeom>
            <a:avLst/>
            <a:gdLst/>
            <a:ahLst/>
            <a:cxnLst/>
            <a:rect l="l" t="t" r="r" b="b"/>
            <a:pathLst>
              <a:path w="7499984" h="38100">
                <a:moveTo>
                  <a:pt x="0" y="38100"/>
                </a:moveTo>
                <a:lnTo>
                  <a:pt x="7499604" y="38100"/>
                </a:lnTo>
                <a:lnTo>
                  <a:pt x="7499604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531607" y="0"/>
            <a:ext cx="29209" cy="38100"/>
          </a:xfrm>
          <a:custGeom>
            <a:avLst/>
            <a:gdLst/>
            <a:ahLst/>
            <a:cxnLst/>
            <a:rect l="l" t="t" r="r" b="b"/>
            <a:pathLst>
              <a:path w="29209" h="38100">
                <a:moveTo>
                  <a:pt x="0" y="38099"/>
                </a:moveTo>
                <a:lnTo>
                  <a:pt x="28956" y="38099"/>
                </a:lnTo>
                <a:lnTo>
                  <a:pt x="28956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531607" y="0"/>
            <a:ext cx="29209" cy="38100"/>
          </a:xfrm>
          <a:custGeom>
            <a:avLst/>
            <a:gdLst/>
            <a:ahLst/>
            <a:cxnLst/>
            <a:rect l="l" t="t" r="r" b="b"/>
            <a:pathLst>
              <a:path w="29209" h="38100">
                <a:moveTo>
                  <a:pt x="0" y="38099"/>
                </a:moveTo>
                <a:lnTo>
                  <a:pt x="28956" y="38099"/>
                </a:lnTo>
                <a:lnTo>
                  <a:pt x="28956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003" y="1333753"/>
            <a:ext cx="7499984" cy="38100"/>
          </a:xfrm>
          <a:custGeom>
            <a:avLst/>
            <a:gdLst/>
            <a:ahLst/>
            <a:cxnLst/>
            <a:rect l="l" t="t" r="r" b="b"/>
            <a:pathLst>
              <a:path w="7499984" h="38100">
                <a:moveTo>
                  <a:pt x="0" y="38100"/>
                </a:moveTo>
                <a:lnTo>
                  <a:pt x="7499604" y="38100"/>
                </a:lnTo>
                <a:lnTo>
                  <a:pt x="7499604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6001" y="38099"/>
            <a:ext cx="0" cy="1334135"/>
          </a:xfrm>
          <a:custGeom>
            <a:avLst/>
            <a:gdLst/>
            <a:ahLst/>
            <a:cxnLst/>
            <a:rect l="l" t="t" r="r" b="b"/>
            <a:pathLst>
              <a:path w="0" h="1334135">
                <a:moveTo>
                  <a:pt x="0" y="0"/>
                </a:moveTo>
                <a:lnTo>
                  <a:pt x="0" y="1333753"/>
                </a:lnTo>
              </a:path>
            </a:pathLst>
          </a:custGeom>
          <a:ln w="32004">
            <a:solidFill>
              <a:srgbClr val="7A7A7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546085" y="38099"/>
            <a:ext cx="0" cy="1334135"/>
          </a:xfrm>
          <a:custGeom>
            <a:avLst/>
            <a:gdLst/>
            <a:ahLst/>
            <a:cxnLst/>
            <a:rect l="l" t="t" r="r" b="b"/>
            <a:pathLst>
              <a:path w="0" h="1334135">
                <a:moveTo>
                  <a:pt x="0" y="0"/>
                </a:moveTo>
                <a:lnTo>
                  <a:pt x="0" y="1333754"/>
                </a:lnTo>
              </a:path>
            </a:pathLst>
          </a:custGeom>
          <a:ln w="28956">
            <a:solidFill>
              <a:srgbClr val="7A7A7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/>
              <a:t>20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7324"/>
            <a:ext cx="5760085" cy="2607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8200"/>
              </a:lnSpc>
              <a:spcBef>
                <a:spcPts val="95"/>
              </a:spcBef>
            </a:pPr>
            <a:r>
              <a:rPr dirty="0" sz="1100" spc="-5">
                <a:latin typeface="Verdana"/>
                <a:cs typeface="Verdana"/>
              </a:rPr>
              <a:t>Addressing</a:t>
            </a:r>
            <a:r>
              <a:rPr dirty="0" sz="1100" spc="-7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the</a:t>
            </a:r>
            <a:r>
              <a:rPr dirty="0" sz="1100" spc="-6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initial</a:t>
            </a:r>
            <a:r>
              <a:rPr dirty="0" sz="1100" spc="-6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insecurity,</a:t>
            </a:r>
            <a:r>
              <a:rPr dirty="0" sz="1100" spc="-7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then</a:t>
            </a:r>
            <a:r>
              <a:rPr dirty="0" sz="1100" spc="-6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assuring</a:t>
            </a:r>
            <a:r>
              <a:rPr dirty="0" sz="1100" spc="-7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with</a:t>
            </a:r>
            <a:r>
              <a:rPr dirty="0" sz="1100" spc="-7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a</a:t>
            </a:r>
            <a:r>
              <a:rPr dirty="0" sz="1100" spc="-6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solution,</a:t>
            </a:r>
            <a:r>
              <a:rPr dirty="0" sz="1100" spc="-7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and</a:t>
            </a:r>
            <a:r>
              <a:rPr dirty="0" sz="1100" spc="-6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concluding</a:t>
            </a:r>
            <a:r>
              <a:rPr dirty="0" sz="1100" spc="-7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with  </a:t>
            </a:r>
            <a:r>
              <a:rPr dirty="0" sz="1100">
                <a:latin typeface="Verdana"/>
                <a:cs typeface="Verdana"/>
              </a:rPr>
              <a:t>a </a:t>
            </a:r>
            <a:r>
              <a:rPr dirty="0" sz="1100" spc="-5">
                <a:latin typeface="Verdana"/>
                <a:cs typeface="Verdana"/>
              </a:rPr>
              <a:t>feel-good high </a:t>
            </a:r>
            <a:r>
              <a:rPr dirty="0" sz="1100" spc="-10">
                <a:latin typeface="Verdana"/>
                <a:cs typeface="Verdana"/>
              </a:rPr>
              <a:t>is </a:t>
            </a:r>
            <a:r>
              <a:rPr dirty="0" sz="1100">
                <a:latin typeface="Verdana"/>
                <a:cs typeface="Verdana"/>
              </a:rPr>
              <a:t>the secret </a:t>
            </a:r>
            <a:r>
              <a:rPr dirty="0" sz="1100" spc="-5">
                <a:latin typeface="Verdana"/>
                <a:cs typeface="Verdana"/>
              </a:rPr>
              <a:t>behind the </a:t>
            </a:r>
            <a:r>
              <a:rPr dirty="0" sz="1100">
                <a:latin typeface="Verdana"/>
                <a:cs typeface="Verdana"/>
              </a:rPr>
              <a:t>successful </a:t>
            </a:r>
            <a:r>
              <a:rPr dirty="0" sz="1100" spc="-5">
                <a:latin typeface="Verdana"/>
                <a:cs typeface="Verdana"/>
              </a:rPr>
              <a:t>conveying </a:t>
            </a:r>
            <a:r>
              <a:rPr dirty="0" sz="1100" spc="5">
                <a:latin typeface="Verdana"/>
                <a:cs typeface="Verdana"/>
              </a:rPr>
              <a:t>of </a:t>
            </a:r>
            <a:r>
              <a:rPr dirty="0" sz="1100" spc="-5">
                <a:latin typeface="Verdana"/>
                <a:cs typeface="Verdana"/>
              </a:rPr>
              <a:t>the</a:t>
            </a:r>
            <a:r>
              <a:rPr dirty="0" sz="1100" spc="3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message.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dirty="0" sz="1100" b="1">
                <a:latin typeface="Verdana"/>
                <a:cs typeface="Verdana"/>
              </a:rPr>
              <a:t>How </a:t>
            </a:r>
            <a:r>
              <a:rPr dirty="0" sz="1100" spc="-5" b="1">
                <a:latin typeface="Verdana"/>
                <a:cs typeface="Verdana"/>
              </a:rPr>
              <a:t>about </a:t>
            </a:r>
            <a:r>
              <a:rPr dirty="0" sz="1100" b="1">
                <a:latin typeface="Verdana"/>
                <a:cs typeface="Verdana"/>
              </a:rPr>
              <a:t>we </a:t>
            </a:r>
            <a:r>
              <a:rPr dirty="0" sz="1100" spc="-5" b="1">
                <a:latin typeface="Verdana"/>
                <a:cs typeface="Verdana"/>
              </a:rPr>
              <a:t>adapt </a:t>
            </a:r>
            <a:r>
              <a:rPr dirty="0" sz="1100" b="1">
                <a:latin typeface="Verdana"/>
                <a:cs typeface="Verdana"/>
              </a:rPr>
              <a:t>the </a:t>
            </a:r>
            <a:r>
              <a:rPr dirty="0" sz="1100" spc="-5" b="1">
                <a:latin typeface="Verdana"/>
                <a:cs typeface="Verdana"/>
              </a:rPr>
              <a:t>same method while conversing </a:t>
            </a:r>
            <a:r>
              <a:rPr dirty="0" sz="1100" b="1">
                <a:latin typeface="Verdana"/>
                <a:cs typeface="Verdana"/>
              </a:rPr>
              <a:t>with </a:t>
            </a:r>
            <a:r>
              <a:rPr dirty="0" sz="1100" spc="-5" b="1">
                <a:latin typeface="Verdana"/>
                <a:cs typeface="Verdana"/>
              </a:rPr>
              <a:t>people</a:t>
            </a:r>
            <a:r>
              <a:rPr dirty="0" sz="1100" spc="-270" b="1">
                <a:latin typeface="Verdana"/>
                <a:cs typeface="Verdana"/>
              </a:rPr>
              <a:t> </a:t>
            </a:r>
            <a:r>
              <a:rPr dirty="0" sz="1100" spc="-5" b="1">
                <a:latin typeface="Verdana"/>
                <a:cs typeface="Verdana"/>
              </a:rPr>
              <a:t>too?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12700" marR="8890">
              <a:lnSpc>
                <a:spcPct val="108800"/>
              </a:lnSpc>
            </a:pPr>
            <a:r>
              <a:rPr dirty="0" sz="1100">
                <a:latin typeface="Verdana"/>
                <a:cs typeface="Verdana"/>
              </a:rPr>
              <a:t>The </a:t>
            </a:r>
            <a:r>
              <a:rPr dirty="0" sz="1100" spc="-5">
                <a:latin typeface="Verdana"/>
                <a:cs typeface="Verdana"/>
              </a:rPr>
              <a:t>next </a:t>
            </a:r>
            <a:r>
              <a:rPr dirty="0" sz="1100" spc="-10">
                <a:latin typeface="Verdana"/>
                <a:cs typeface="Verdana"/>
              </a:rPr>
              <a:t>time </a:t>
            </a:r>
            <a:r>
              <a:rPr dirty="0" sz="1100" spc="-5">
                <a:latin typeface="Verdana"/>
                <a:cs typeface="Verdana"/>
              </a:rPr>
              <a:t>you have </a:t>
            </a:r>
            <a:r>
              <a:rPr dirty="0" sz="1100">
                <a:latin typeface="Verdana"/>
                <a:cs typeface="Verdana"/>
              </a:rPr>
              <a:t>a </a:t>
            </a:r>
            <a:r>
              <a:rPr dirty="0" sz="1100" spc="-5">
                <a:latin typeface="Verdana"/>
                <a:cs typeface="Verdana"/>
              </a:rPr>
              <a:t>conversation </a:t>
            </a:r>
            <a:r>
              <a:rPr dirty="0" sz="1100">
                <a:latin typeface="Verdana"/>
                <a:cs typeface="Verdana"/>
              </a:rPr>
              <a:t>with someone, </a:t>
            </a:r>
            <a:r>
              <a:rPr dirty="0" sz="1100" spc="-5">
                <a:latin typeface="Verdana"/>
                <a:cs typeface="Verdana"/>
              </a:rPr>
              <a:t>listen to what makes him  worried, then </a:t>
            </a:r>
            <a:r>
              <a:rPr dirty="0" sz="1100">
                <a:latin typeface="Verdana"/>
                <a:cs typeface="Verdana"/>
              </a:rPr>
              <a:t>add </a:t>
            </a:r>
            <a:r>
              <a:rPr dirty="0" sz="1100" spc="-5">
                <a:latin typeface="Verdana"/>
                <a:cs typeface="Verdana"/>
              </a:rPr>
              <a:t>observations that </a:t>
            </a:r>
            <a:r>
              <a:rPr dirty="0" sz="1100">
                <a:latin typeface="Verdana"/>
                <a:cs typeface="Verdana"/>
              </a:rPr>
              <a:t>corroborate </a:t>
            </a:r>
            <a:r>
              <a:rPr dirty="0" sz="1100" spc="-5">
                <a:latin typeface="Verdana"/>
                <a:cs typeface="Verdana"/>
              </a:rPr>
              <a:t>with what </a:t>
            </a:r>
            <a:r>
              <a:rPr dirty="0" sz="1100">
                <a:latin typeface="Verdana"/>
                <a:cs typeface="Verdana"/>
              </a:rPr>
              <a:t>he </a:t>
            </a:r>
            <a:r>
              <a:rPr dirty="0" sz="1100" spc="-5">
                <a:latin typeface="Verdana"/>
                <a:cs typeface="Verdana"/>
              </a:rPr>
              <a:t>says </a:t>
            </a:r>
            <a:r>
              <a:rPr dirty="0" sz="1100">
                <a:latin typeface="Verdana"/>
                <a:cs typeface="Verdana"/>
              </a:rPr>
              <a:t>so </a:t>
            </a:r>
            <a:r>
              <a:rPr dirty="0" sz="1100" spc="-5">
                <a:latin typeface="Verdana"/>
                <a:cs typeface="Verdana"/>
              </a:rPr>
              <a:t>that </a:t>
            </a:r>
            <a:r>
              <a:rPr dirty="0" sz="1100">
                <a:latin typeface="Verdana"/>
                <a:cs typeface="Verdana"/>
              </a:rPr>
              <a:t>he </a:t>
            </a:r>
            <a:r>
              <a:rPr dirty="0" sz="1100" spc="-10">
                <a:latin typeface="Verdana"/>
                <a:cs typeface="Verdana"/>
              </a:rPr>
              <a:t>is  </a:t>
            </a:r>
            <a:r>
              <a:rPr dirty="0" sz="1100" spc="-5">
                <a:latin typeface="Verdana"/>
                <a:cs typeface="Verdana"/>
              </a:rPr>
              <a:t>convinced that you </a:t>
            </a:r>
            <a:r>
              <a:rPr dirty="0" sz="1100">
                <a:latin typeface="Verdana"/>
                <a:cs typeface="Verdana"/>
              </a:rPr>
              <a:t>are </a:t>
            </a:r>
            <a:r>
              <a:rPr dirty="0" sz="1100" spc="-5">
                <a:latin typeface="Verdana"/>
                <a:cs typeface="Verdana"/>
              </a:rPr>
              <a:t>familiar with his </a:t>
            </a:r>
            <a:r>
              <a:rPr dirty="0" sz="1100">
                <a:latin typeface="Verdana"/>
                <a:cs typeface="Verdana"/>
              </a:rPr>
              <a:t>concerns, and </a:t>
            </a:r>
            <a:r>
              <a:rPr dirty="0" sz="1100" spc="-5">
                <a:latin typeface="Verdana"/>
                <a:cs typeface="Verdana"/>
              </a:rPr>
              <a:t>then offer </a:t>
            </a:r>
            <a:r>
              <a:rPr dirty="0" sz="1100">
                <a:latin typeface="Verdana"/>
                <a:cs typeface="Verdana"/>
              </a:rPr>
              <a:t>a </a:t>
            </a:r>
            <a:r>
              <a:rPr dirty="0" sz="1100" spc="-5">
                <a:latin typeface="Verdana"/>
                <a:cs typeface="Verdana"/>
              </a:rPr>
              <a:t>solution that  will </a:t>
            </a:r>
            <a:r>
              <a:rPr dirty="0" sz="1100">
                <a:latin typeface="Verdana"/>
                <a:cs typeface="Verdana"/>
              </a:rPr>
              <a:t>result </a:t>
            </a:r>
            <a:r>
              <a:rPr dirty="0" sz="1100" spc="-10">
                <a:latin typeface="Verdana"/>
                <a:cs typeface="Verdana"/>
              </a:rPr>
              <a:t>in </a:t>
            </a:r>
            <a:r>
              <a:rPr dirty="0" sz="1100">
                <a:latin typeface="Verdana"/>
                <a:cs typeface="Verdana"/>
              </a:rPr>
              <a:t>a much better</a:t>
            </a:r>
            <a:r>
              <a:rPr dirty="0" sz="1100" spc="-1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outcome.</a:t>
            </a:r>
            <a:endParaRPr sz="1100">
              <a:latin typeface="Verdana"/>
              <a:cs typeface="Verdana"/>
            </a:endParaRPr>
          </a:p>
          <a:p>
            <a:pPr algn="just" marL="12700" marR="5080">
              <a:lnSpc>
                <a:spcPct val="109200"/>
              </a:lnSpc>
              <a:spcBef>
                <a:spcPts val="815"/>
              </a:spcBef>
            </a:pPr>
            <a:r>
              <a:rPr dirty="0" sz="1100">
                <a:latin typeface="Verdana"/>
                <a:cs typeface="Verdana"/>
              </a:rPr>
              <a:t>It </a:t>
            </a:r>
            <a:r>
              <a:rPr dirty="0" sz="1100" spc="-10">
                <a:latin typeface="Verdana"/>
                <a:cs typeface="Verdana"/>
              </a:rPr>
              <a:t>is </a:t>
            </a:r>
            <a:r>
              <a:rPr dirty="0" sz="1100" spc="-5">
                <a:latin typeface="Verdana"/>
                <a:cs typeface="Verdana"/>
              </a:rPr>
              <a:t>very important during this stage to </a:t>
            </a:r>
            <a:r>
              <a:rPr dirty="0" sz="1100">
                <a:latin typeface="Verdana"/>
                <a:cs typeface="Verdana"/>
              </a:rPr>
              <a:t>show </a:t>
            </a:r>
            <a:r>
              <a:rPr dirty="0" sz="1100" spc="-5">
                <a:latin typeface="Verdana"/>
                <a:cs typeface="Verdana"/>
              </a:rPr>
              <a:t>that this </a:t>
            </a:r>
            <a:r>
              <a:rPr dirty="0" sz="1100" spc="-10">
                <a:latin typeface="Verdana"/>
                <a:cs typeface="Verdana"/>
              </a:rPr>
              <a:t>is </a:t>
            </a:r>
            <a:r>
              <a:rPr dirty="0" sz="1100">
                <a:latin typeface="Verdana"/>
                <a:cs typeface="Verdana"/>
              </a:rPr>
              <a:t>an issue </a:t>
            </a:r>
            <a:r>
              <a:rPr dirty="0" sz="1100" spc="-5">
                <a:latin typeface="Verdana"/>
                <a:cs typeface="Verdana"/>
              </a:rPr>
              <a:t>that </a:t>
            </a:r>
            <a:r>
              <a:rPr dirty="0" sz="1100">
                <a:latin typeface="Verdana"/>
                <a:cs typeface="Verdana"/>
              </a:rPr>
              <a:t>affects</a:t>
            </a:r>
            <a:r>
              <a:rPr dirty="0" sz="1100" spc="-19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you  personally as well. </a:t>
            </a:r>
            <a:r>
              <a:rPr dirty="0" sz="1100">
                <a:latin typeface="Verdana"/>
                <a:cs typeface="Verdana"/>
              </a:rPr>
              <a:t>If </a:t>
            </a:r>
            <a:r>
              <a:rPr dirty="0" sz="1100" spc="-5">
                <a:latin typeface="Verdana"/>
                <a:cs typeface="Verdana"/>
              </a:rPr>
              <a:t>the listener </a:t>
            </a:r>
            <a:r>
              <a:rPr dirty="0" sz="1100">
                <a:latin typeface="Verdana"/>
                <a:cs typeface="Verdana"/>
              </a:rPr>
              <a:t>does not feel </a:t>
            </a:r>
            <a:r>
              <a:rPr dirty="0" sz="1100" spc="-5">
                <a:latin typeface="Verdana"/>
                <a:cs typeface="Verdana"/>
              </a:rPr>
              <a:t>that you are equally </a:t>
            </a:r>
            <a:r>
              <a:rPr dirty="0" sz="1100">
                <a:latin typeface="Verdana"/>
                <a:cs typeface="Verdana"/>
              </a:rPr>
              <a:t>connected </a:t>
            </a:r>
            <a:r>
              <a:rPr dirty="0" sz="1100" spc="-10">
                <a:latin typeface="Verdana"/>
                <a:cs typeface="Verdana"/>
              </a:rPr>
              <a:t>to  </a:t>
            </a:r>
            <a:r>
              <a:rPr dirty="0" sz="1100" spc="-5">
                <a:latin typeface="Verdana"/>
                <a:cs typeface="Verdana"/>
              </a:rPr>
              <a:t>his </a:t>
            </a:r>
            <a:r>
              <a:rPr dirty="0" sz="1100">
                <a:latin typeface="Verdana"/>
                <a:cs typeface="Verdana"/>
              </a:rPr>
              <a:t>cause </a:t>
            </a:r>
            <a:r>
              <a:rPr dirty="0" sz="1100" spc="-5">
                <a:latin typeface="Verdana"/>
                <a:cs typeface="Verdana"/>
              </a:rPr>
              <a:t>the way </a:t>
            </a:r>
            <a:r>
              <a:rPr dirty="0" sz="1100">
                <a:latin typeface="Verdana"/>
                <a:cs typeface="Verdana"/>
              </a:rPr>
              <a:t>he </a:t>
            </a:r>
            <a:r>
              <a:rPr dirty="0" sz="1100" spc="-5">
                <a:latin typeface="Verdana"/>
                <a:cs typeface="Verdana"/>
              </a:rPr>
              <a:t>is, you </a:t>
            </a:r>
            <a:r>
              <a:rPr dirty="0" sz="1100">
                <a:latin typeface="Verdana"/>
                <a:cs typeface="Verdana"/>
              </a:rPr>
              <a:t>will start </a:t>
            </a:r>
            <a:r>
              <a:rPr dirty="0" sz="1100" spc="-5">
                <a:latin typeface="Verdana"/>
                <a:cs typeface="Verdana"/>
              </a:rPr>
              <a:t>losing value </a:t>
            </a:r>
            <a:r>
              <a:rPr dirty="0" sz="1100">
                <a:latin typeface="Verdana"/>
                <a:cs typeface="Verdana"/>
              </a:rPr>
              <a:t>and </a:t>
            </a:r>
            <a:r>
              <a:rPr dirty="0" sz="1100" spc="-5">
                <a:latin typeface="Verdana"/>
                <a:cs typeface="Verdana"/>
              </a:rPr>
              <a:t>your words will </a:t>
            </a:r>
            <a:r>
              <a:rPr dirty="0" sz="1100" spc="5">
                <a:latin typeface="Verdana"/>
                <a:cs typeface="Verdana"/>
              </a:rPr>
              <a:t>start  </a:t>
            </a:r>
            <a:r>
              <a:rPr dirty="0" sz="1100" spc="-5">
                <a:latin typeface="Verdana"/>
                <a:cs typeface="Verdana"/>
              </a:rPr>
              <a:t>sounding </a:t>
            </a:r>
            <a:r>
              <a:rPr dirty="0" sz="1100">
                <a:latin typeface="Verdana"/>
                <a:cs typeface="Verdana"/>
              </a:rPr>
              <a:t>hollow</a:t>
            </a:r>
            <a:r>
              <a:rPr dirty="0" sz="1100" spc="-5">
                <a:latin typeface="Verdana"/>
                <a:cs typeface="Verdana"/>
              </a:rPr>
              <a:t> immediately.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7732623"/>
            <a:ext cx="575881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9100"/>
              </a:lnSpc>
              <a:spcBef>
                <a:spcPts val="100"/>
              </a:spcBef>
            </a:pPr>
            <a:r>
              <a:rPr dirty="0" sz="1100" spc="-5">
                <a:latin typeface="Verdana"/>
                <a:cs typeface="Verdana"/>
              </a:rPr>
              <a:t>Hence, you have to make sure that </a:t>
            </a:r>
            <a:r>
              <a:rPr dirty="0" sz="1100">
                <a:latin typeface="Verdana"/>
                <a:cs typeface="Verdana"/>
              </a:rPr>
              <a:t>he understands </a:t>
            </a:r>
            <a:r>
              <a:rPr dirty="0" sz="1100" spc="-5">
                <a:latin typeface="Verdana"/>
                <a:cs typeface="Verdana"/>
              </a:rPr>
              <a:t>your involvement </a:t>
            </a:r>
            <a:r>
              <a:rPr dirty="0" sz="1100">
                <a:latin typeface="Verdana"/>
                <a:cs typeface="Verdana"/>
              </a:rPr>
              <a:t>too. The  best</a:t>
            </a:r>
            <a:r>
              <a:rPr dirty="0" sz="1100" spc="-7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way</a:t>
            </a:r>
            <a:r>
              <a:rPr dirty="0" sz="1100" spc="-7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to</a:t>
            </a:r>
            <a:r>
              <a:rPr dirty="0" sz="1100" spc="-7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do</a:t>
            </a:r>
            <a:r>
              <a:rPr dirty="0" sz="1100" spc="-7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this</a:t>
            </a:r>
            <a:r>
              <a:rPr dirty="0" sz="1100" spc="-6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will</a:t>
            </a:r>
            <a:r>
              <a:rPr dirty="0" sz="1100" spc="-8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be</a:t>
            </a:r>
            <a:r>
              <a:rPr dirty="0" sz="1100" spc="-6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through</a:t>
            </a:r>
            <a:r>
              <a:rPr dirty="0" sz="1100" spc="-7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your</a:t>
            </a:r>
            <a:r>
              <a:rPr dirty="0" sz="1100" spc="-6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body</a:t>
            </a:r>
            <a:r>
              <a:rPr dirty="0" sz="1100" spc="-7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language.</a:t>
            </a:r>
            <a:r>
              <a:rPr dirty="0" sz="1100" spc="-6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Your</a:t>
            </a:r>
            <a:r>
              <a:rPr dirty="0" sz="1100" spc="-7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vibrant</a:t>
            </a:r>
            <a:r>
              <a:rPr dirty="0" sz="1100" spc="-7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and</a:t>
            </a:r>
            <a:r>
              <a:rPr dirty="0" sz="1100" spc="-7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energetic  </a:t>
            </a:r>
            <a:r>
              <a:rPr dirty="0" sz="1100" spc="-5">
                <a:latin typeface="Verdana"/>
                <a:cs typeface="Verdana"/>
              </a:rPr>
              <a:t>voice,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your</a:t>
            </a:r>
            <a:r>
              <a:rPr dirty="0" sz="1100" spc="-3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confident</a:t>
            </a:r>
            <a:r>
              <a:rPr dirty="0" sz="1100" spc="-2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eye-contact,</a:t>
            </a:r>
            <a:r>
              <a:rPr dirty="0" sz="1100" spc="-3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and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your</a:t>
            </a:r>
            <a:r>
              <a:rPr dirty="0" sz="1100" spc="-3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assured</a:t>
            </a:r>
            <a:r>
              <a:rPr dirty="0" sz="1100" spc="-3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talking</a:t>
            </a:r>
            <a:r>
              <a:rPr dirty="0" sz="1100" spc="-4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will</a:t>
            </a:r>
            <a:r>
              <a:rPr dirty="0" sz="1100" spc="-45">
                <a:latin typeface="Verdana"/>
                <a:cs typeface="Verdana"/>
              </a:rPr>
              <a:t> </a:t>
            </a:r>
            <a:r>
              <a:rPr dirty="0" sz="1100" spc="5">
                <a:latin typeface="Verdana"/>
                <a:cs typeface="Verdana"/>
              </a:rPr>
              <a:t>do</a:t>
            </a:r>
            <a:r>
              <a:rPr dirty="0" sz="1100" spc="-3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wonders</a:t>
            </a:r>
            <a:r>
              <a:rPr dirty="0" sz="1100" spc="-30">
                <a:latin typeface="Verdana"/>
                <a:cs typeface="Verdana"/>
              </a:rPr>
              <a:t> </a:t>
            </a:r>
            <a:r>
              <a:rPr dirty="0" sz="1100" spc="-10">
                <a:latin typeface="Verdana"/>
                <a:cs typeface="Verdana"/>
              </a:rPr>
              <a:t>to</a:t>
            </a:r>
            <a:r>
              <a:rPr dirty="0" sz="1100" spc="-3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the  reliability </a:t>
            </a:r>
            <a:r>
              <a:rPr dirty="0" sz="1100">
                <a:latin typeface="Verdana"/>
                <a:cs typeface="Verdana"/>
              </a:rPr>
              <a:t>factor </a:t>
            </a:r>
            <a:r>
              <a:rPr dirty="0" sz="1100" spc="-5">
                <a:latin typeface="Verdana"/>
                <a:cs typeface="Verdana"/>
              </a:rPr>
              <a:t>that </a:t>
            </a:r>
            <a:r>
              <a:rPr dirty="0" sz="1100">
                <a:latin typeface="Verdana"/>
                <a:cs typeface="Verdana"/>
              </a:rPr>
              <a:t>the </a:t>
            </a:r>
            <a:r>
              <a:rPr dirty="0" sz="1100" spc="-5">
                <a:latin typeface="Verdana"/>
                <a:cs typeface="Verdana"/>
              </a:rPr>
              <a:t>listener </a:t>
            </a:r>
            <a:r>
              <a:rPr dirty="0" sz="1100" spc="-10">
                <a:latin typeface="Verdana"/>
                <a:cs typeface="Verdana"/>
              </a:rPr>
              <a:t>is </a:t>
            </a:r>
            <a:r>
              <a:rPr dirty="0" sz="1100" spc="-5">
                <a:latin typeface="Verdana"/>
                <a:cs typeface="Verdana"/>
              </a:rPr>
              <a:t>trying </a:t>
            </a:r>
            <a:r>
              <a:rPr dirty="0" sz="1100">
                <a:latin typeface="Verdana"/>
                <a:cs typeface="Verdana"/>
              </a:rPr>
              <a:t>to </a:t>
            </a:r>
            <a:r>
              <a:rPr dirty="0" sz="1100" spc="-5">
                <a:latin typeface="Verdana"/>
                <a:cs typeface="Verdana"/>
              </a:rPr>
              <a:t>build with</a:t>
            </a:r>
            <a:r>
              <a:rPr dirty="0" sz="1100" spc="1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you.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0496" y="3601211"/>
            <a:ext cx="5719572" cy="3960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/>
              <a:t>21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just" marL="12700" marR="7620">
              <a:lnSpc>
                <a:spcPct val="108600"/>
              </a:lnSpc>
              <a:spcBef>
                <a:spcPts val="105"/>
              </a:spcBef>
            </a:pPr>
            <a:r>
              <a:rPr dirty="0" spc="-5"/>
              <a:t>While </a:t>
            </a:r>
            <a:r>
              <a:rPr dirty="0"/>
              <a:t>emotions </a:t>
            </a:r>
            <a:r>
              <a:rPr dirty="0" spc="-5"/>
              <a:t>might help you build the </a:t>
            </a:r>
            <a:r>
              <a:rPr dirty="0"/>
              <a:t>trust and </a:t>
            </a:r>
            <a:r>
              <a:rPr dirty="0" spc="-5"/>
              <a:t>the </a:t>
            </a:r>
            <a:r>
              <a:rPr dirty="0"/>
              <a:t>engagement </a:t>
            </a:r>
            <a:r>
              <a:rPr dirty="0" spc="-5"/>
              <a:t>you desire,  too </a:t>
            </a:r>
            <a:r>
              <a:rPr dirty="0"/>
              <a:t>much of </a:t>
            </a:r>
            <a:r>
              <a:rPr dirty="0" spc="-10"/>
              <a:t>it </a:t>
            </a:r>
            <a:r>
              <a:rPr dirty="0" spc="-5"/>
              <a:t>might make </a:t>
            </a:r>
            <a:r>
              <a:rPr dirty="0"/>
              <a:t>a </a:t>
            </a:r>
            <a:r>
              <a:rPr dirty="0" spc="-5"/>
              <a:t>listener </a:t>
            </a:r>
            <a:r>
              <a:rPr dirty="0"/>
              <a:t>think </a:t>
            </a:r>
            <a:r>
              <a:rPr dirty="0" spc="-5"/>
              <a:t>that you are too </a:t>
            </a:r>
            <a:r>
              <a:rPr dirty="0"/>
              <a:t>emotional </a:t>
            </a:r>
            <a:r>
              <a:rPr dirty="0" spc="-5"/>
              <a:t>to take </a:t>
            </a:r>
            <a:r>
              <a:rPr dirty="0"/>
              <a:t>a  tough </a:t>
            </a:r>
            <a:r>
              <a:rPr dirty="0" spc="-5"/>
              <a:t>decision </a:t>
            </a:r>
            <a:r>
              <a:rPr dirty="0"/>
              <a:t>or a </a:t>
            </a:r>
            <a:r>
              <a:rPr dirty="0" spc="-5"/>
              <a:t>level-headed</a:t>
            </a:r>
            <a:r>
              <a:rPr dirty="0" spc="-20"/>
              <a:t> </a:t>
            </a:r>
            <a:r>
              <a:rPr dirty="0"/>
              <a:t>discussion.</a:t>
            </a:r>
          </a:p>
          <a:p>
            <a:pPr algn="just" marL="12700" marR="5080">
              <a:lnSpc>
                <a:spcPct val="109100"/>
              </a:lnSpc>
              <a:spcBef>
                <a:spcPts val="815"/>
              </a:spcBef>
            </a:pPr>
            <a:r>
              <a:rPr dirty="0"/>
              <a:t>They</a:t>
            </a:r>
            <a:r>
              <a:rPr dirty="0" spc="-45"/>
              <a:t> </a:t>
            </a:r>
            <a:r>
              <a:rPr dirty="0" spc="-5"/>
              <a:t>might</a:t>
            </a:r>
            <a:r>
              <a:rPr dirty="0" spc="-40"/>
              <a:t> </a:t>
            </a:r>
            <a:r>
              <a:rPr dirty="0" spc="-5"/>
              <a:t>also</a:t>
            </a:r>
            <a:r>
              <a:rPr dirty="0" spc="-35"/>
              <a:t> </a:t>
            </a:r>
            <a:r>
              <a:rPr dirty="0" spc="-5"/>
              <a:t>think</a:t>
            </a:r>
            <a:r>
              <a:rPr dirty="0" spc="-35"/>
              <a:t> </a:t>
            </a:r>
            <a:r>
              <a:rPr dirty="0" spc="-5"/>
              <a:t>that</a:t>
            </a:r>
            <a:r>
              <a:rPr dirty="0" spc="-40"/>
              <a:t> </a:t>
            </a:r>
            <a:r>
              <a:rPr dirty="0" spc="-5"/>
              <a:t>you</a:t>
            </a:r>
            <a:r>
              <a:rPr dirty="0" spc="-35"/>
              <a:t> </a:t>
            </a:r>
            <a:r>
              <a:rPr dirty="0" spc="-5"/>
              <a:t>are</a:t>
            </a:r>
            <a:r>
              <a:rPr dirty="0" spc="-35"/>
              <a:t> </a:t>
            </a:r>
            <a:r>
              <a:rPr dirty="0" spc="-5"/>
              <a:t>riding</a:t>
            </a:r>
            <a:r>
              <a:rPr dirty="0" spc="-45"/>
              <a:t> </a:t>
            </a:r>
            <a:r>
              <a:rPr dirty="0"/>
              <a:t>on</a:t>
            </a:r>
            <a:r>
              <a:rPr dirty="0" spc="-30"/>
              <a:t> </a:t>
            </a:r>
            <a:r>
              <a:rPr dirty="0" spc="-5"/>
              <a:t>emotion</a:t>
            </a:r>
            <a:r>
              <a:rPr dirty="0" spc="-35"/>
              <a:t> </a:t>
            </a:r>
            <a:r>
              <a:rPr dirty="0"/>
              <a:t>alone</a:t>
            </a:r>
            <a:r>
              <a:rPr dirty="0" spc="-35"/>
              <a:t> </a:t>
            </a:r>
            <a:r>
              <a:rPr dirty="0"/>
              <a:t>for</a:t>
            </a:r>
            <a:r>
              <a:rPr dirty="0" spc="-35"/>
              <a:t> </a:t>
            </a:r>
            <a:r>
              <a:rPr dirty="0" spc="-5"/>
              <a:t>the</a:t>
            </a:r>
            <a:r>
              <a:rPr dirty="0" spc="-35"/>
              <a:t> </a:t>
            </a:r>
            <a:r>
              <a:rPr dirty="0"/>
              <a:t>success</a:t>
            </a:r>
            <a:r>
              <a:rPr dirty="0" spc="-35"/>
              <a:t> </a:t>
            </a:r>
            <a:r>
              <a:rPr dirty="0"/>
              <a:t>of</a:t>
            </a:r>
            <a:r>
              <a:rPr dirty="0" spc="-40"/>
              <a:t> </a:t>
            </a:r>
            <a:r>
              <a:rPr dirty="0" spc="-5"/>
              <a:t>your  business,</a:t>
            </a:r>
            <a:r>
              <a:rPr dirty="0" spc="-50"/>
              <a:t> </a:t>
            </a:r>
            <a:r>
              <a:rPr dirty="0"/>
              <a:t>hence</a:t>
            </a:r>
            <a:r>
              <a:rPr dirty="0" spc="-40"/>
              <a:t> </a:t>
            </a:r>
            <a:r>
              <a:rPr dirty="0" spc="-5"/>
              <a:t>always</a:t>
            </a:r>
            <a:r>
              <a:rPr dirty="0" spc="-40"/>
              <a:t> </a:t>
            </a:r>
            <a:r>
              <a:rPr dirty="0" spc="-5"/>
              <a:t>back</a:t>
            </a:r>
            <a:r>
              <a:rPr dirty="0" spc="-35"/>
              <a:t> </a:t>
            </a:r>
            <a:r>
              <a:rPr dirty="0" spc="-5"/>
              <a:t>everything</a:t>
            </a:r>
            <a:r>
              <a:rPr dirty="0" spc="-40"/>
              <a:t> </a:t>
            </a:r>
            <a:r>
              <a:rPr dirty="0" spc="-5"/>
              <a:t>you</a:t>
            </a:r>
            <a:r>
              <a:rPr dirty="0" spc="-45"/>
              <a:t> </a:t>
            </a:r>
            <a:r>
              <a:rPr dirty="0" spc="-5"/>
              <a:t>are</a:t>
            </a:r>
            <a:r>
              <a:rPr dirty="0" spc="-40"/>
              <a:t> </a:t>
            </a:r>
            <a:r>
              <a:rPr dirty="0"/>
              <a:t>saying</a:t>
            </a:r>
            <a:r>
              <a:rPr dirty="0" spc="-45"/>
              <a:t> </a:t>
            </a:r>
            <a:r>
              <a:rPr dirty="0"/>
              <a:t>with</a:t>
            </a:r>
            <a:r>
              <a:rPr dirty="0" spc="-40"/>
              <a:t> </a:t>
            </a:r>
            <a:r>
              <a:rPr dirty="0" spc="-5"/>
              <a:t>facts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40"/>
              <a:t> </a:t>
            </a:r>
            <a:r>
              <a:rPr dirty="0" spc="-5"/>
              <a:t>figures</a:t>
            </a:r>
            <a:r>
              <a:rPr dirty="0" spc="-40"/>
              <a:t> </a:t>
            </a:r>
            <a:r>
              <a:rPr dirty="0" spc="-5"/>
              <a:t>that  prove what you are saying by providing </a:t>
            </a:r>
            <a:r>
              <a:rPr dirty="0"/>
              <a:t>a</a:t>
            </a:r>
            <a:r>
              <a:rPr dirty="0" spc="25"/>
              <a:t> </a:t>
            </a:r>
            <a:r>
              <a:rPr dirty="0" spc="-5"/>
              <a:t>precedence.</a:t>
            </a:r>
          </a:p>
          <a:p>
            <a:pPr algn="just" marL="12700" marR="5080">
              <a:lnSpc>
                <a:spcPct val="109100"/>
              </a:lnSpc>
              <a:spcBef>
                <a:spcPts val="819"/>
              </a:spcBef>
            </a:pPr>
            <a:r>
              <a:rPr dirty="0"/>
              <a:t>Two </a:t>
            </a:r>
            <a:r>
              <a:rPr dirty="0" spc="-5"/>
              <a:t>skills are </a:t>
            </a:r>
            <a:r>
              <a:rPr dirty="0"/>
              <a:t>involved </a:t>
            </a:r>
            <a:r>
              <a:rPr dirty="0" spc="-10"/>
              <a:t>in </a:t>
            </a:r>
            <a:r>
              <a:rPr dirty="0" spc="-5"/>
              <a:t>introducing </a:t>
            </a:r>
            <a:r>
              <a:rPr dirty="0"/>
              <a:t>facts </a:t>
            </a:r>
            <a:r>
              <a:rPr dirty="0" spc="-10"/>
              <a:t>in </a:t>
            </a:r>
            <a:r>
              <a:rPr dirty="0"/>
              <a:t>a conversation </a:t>
            </a:r>
            <a:r>
              <a:rPr dirty="0" spc="-5"/>
              <a:t>in </a:t>
            </a:r>
            <a:r>
              <a:rPr dirty="0"/>
              <a:t>a </a:t>
            </a:r>
            <a:r>
              <a:rPr dirty="0" spc="-5"/>
              <a:t>manner that  appears suitable </a:t>
            </a:r>
            <a:r>
              <a:rPr dirty="0"/>
              <a:t>and </a:t>
            </a:r>
            <a:r>
              <a:rPr dirty="0" spc="-5"/>
              <a:t>in </a:t>
            </a:r>
            <a:r>
              <a:rPr dirty="0"/>
              <a:t>accordance </a:t>
            </a:r>
            <a:r>
              <a:rPr dirty="0" spc="-5"/>
              <a:t>to what the listener </a:t>
            </a:r>
            <a:r>
              <a:rPr dirty="0" spc="-10"/>
              <a:t>is </a:t>
            </a:r>
            <a:r>
              <a:rPr dirty="0"/>
              <a:t>expecting </a:t>
            </a:r>
            <a:r>
              <a:rPr dirty="0" spc="-5"/>
              <a:t>to </a:t>
            </a:r>
            <a:r>
              <a:rPr dirty="0"/>
              <a:t>hear. One  of them </a:t>
            </a:r>
            <a:r>
              <a:rPr dirty="0" spc="-10"/>
              <a:t>is </a:t>
            </a:r>
            <a:r>
              <a:rPr dirty="0" spc="-5" b="1">
                <a:latin typeface="Verdana"/>
                <a:cs typeface="Verdana"/>
              </a:rPr>
              <a:t>separating </a:t>
            </a:r>
            <a:r>
              <a:rPr dirty="0" b="1">
                <a:latin typeface="Verdana"/>
                <a:cs typeface="Verdana"/>
              </a:rPr>
              <a:t>the </a:t>
            </a:r>
            <a:r>
              <a:rPr dirty="0" spc="-5" b="1">
                <a:latin typeface="Verdana"/>
                <a:cs typeface="Verdana"/>
              </a:rPr>
              <a:t>facts from opinion</a:t>
            </a:r>
            <a:r>
              <a:rPr dirty="0" spc="-5"/>
              <a:t>. </a:t>
            </a:r>
            <a:r>
              <a:rPr dirty="0"/>
              <a:t>At </a:t>
            </a:r>
            <a:r>
              <a:rPr dirty="0" spc="-5"/>
              <a:t>this stage </a:t>
            </a:r>
            <a:r>
              <a:rPr dirty="0"/>
              <a:t>of </a:t>
            </a:r>
            <a:r>
              <a:rPr dirty="0" spc="-5"/>
              <a:t>the discussion,  people should be able to understand which statements </a:t>
            </a:r>
            <a:r>
              <a:rPr dirty="0"/>
              <a:t>can </a:t>
            </a:r>
            <a:r>
              <a:rPr dirty="0" spc="-5"/>
              <a:t>be proved </a:t>
            </a:r>
            <a:r>
              <a:rPr dirty="0"/>
              <a:t>and </a:t>
            </a:r>
            <a:r>
              <a:rPr dirty="0" spc="-5"/>
              <a:t>backed  by </a:t>
            </a:r>
            <a:r>
              <a:rPr dirty="0"/>
              <a:t>facts, and </a:t>
            </a:r>
            <a:r>
              <a:rPr dirty="0" spc="-5"/>
              <a:t>which </a:t>
            </a:r>
            <a:r>
              <a:rPr dirty="0"/>
              <a:t>statements are </a:t>
            </a:r>
            <a:r>
              <a:rPr dirty="0" spc="-5"/>
              <a:t>only the thoughts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others.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8412327"/>
            <a:ext cx="5759450" cy="9417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just" marL="12700" marR="5080">
              <a:lnSpc>
                <a:spcPct val="109100"/>
              </a:lnSpc>
              <a:spcBef>
                <a:spcPts val="110"/>
              </a:spcBef>
            </a:pPr>
            <a:r>
              <a:rPr dirty="0" sz="1100">
                <a:latin typeface="Verdana"/>
                <a:cs typeface="Verdana"/>
              </a:rPr>
              <a:t>After </a:t>
            </a:r>
            <a:r>
              <a:rPr dirty="0" sz="1100" spc="-5">
                <a:latin typeface="Verdana"/>
                <a:cs typeface="Verdana"/>
              </a:rPr>
              <a:t>that, the </a:t>
            </a:r>
            <a:r>
              <a:rPr dirty="0" sz="1100">
                <a:latin typeface="Verdana"/>
                <a:cs typeface="Verdana"/>
              </a:rPr>
              <a:t>second (and more </a:t>
            </a:r>
            <a:r>
              <a:rPr dirty="0" sz="1100" spc="-5">
                <a:latin typeface="Verdana"/>
                <a:cs typeface="Verdana"/>
              </a:rPr>
              <a:t>important) skill </a:t>
            </a:r>
            <a:r>
              <a:rPr dirty="0" sz="1100" spc="-10">
                <a:latin typeface="Verdana"/>
                <a:cs typeface="Verdana"/>
              </a:rPr>
              <a:t>is </a:t>
            </a:r>
            <a:r>
              <a:rPr dirty="0" sz="1100">
                <a:latin typeface="Verdana"/>
                <a:cs typeface="Verdana"/>
              </a:rPr>
              <a:t>to </a:t>
            </a:r>
            <a:r>
              <a:rPr dirty="0" sz="1100" b="1">
                <a:latin typeface="Verdana"/>
                <a:cs typeface="Verdana"/>
              </a:rPr>
              <a:t>use </a:t>
            </a:r>
            <a:r>
              <a:rPr dirty="0" sz="1100" spc="-5" b="1">
                <a:latin typeface="Verdana"/>
                <a:cs typeface="Verdana"/>
              </a:rPr>
              <a:t>the facts </a:t>
            </a:r>
            <a:r>
              <a:rPr dirty="0" sz="1100" b="1">
                <a:latin typeface="Verdana"/>
                <a:cs typeface="Verdana"/>
              </a:rPr>
              <a:t>to</a:t>
            </a:r>
            <a:r>
              <a:rPr dirty="0" sz="1100" spc="-240" b="1">
                <a:latin typeface="Verdana"/>
                <a:cs typeface="Verdana"/>
              </a:rPr>
              <a:t> </a:t>
            </a:r>
            <a:r>
              <a:rPr dirty="0" sz="1100" spc="-5" b="1">
                <a:latin typeface="Verdana"/>
                <a:cs typeface="Verdana"/>
              </a:rPr>
              <a:t>enhance  </a:t>
            </a:r>
            <a:r>
              <a:rPr dirty="0" sz="1100" b="1">
                <a:latin typeface="Verdana"/>
                <a:cs typeface="Verdana"/>
              </a:rPr>
              <a:t>the </a:t>
            </a:r>
            <a:r>
              <a:rPr dirty="0" sz="1100" spc="-5" b="1">
                <a:latin typeface="Verdana"/>
                <a:cs typeface="Verdana"/>
              </a:rPr>
              <a:t>presentation </a:t>
            </a:r>
            <a:r>
              <a:rPr dirty="0" sz="1100" b="1">
                <a:latin typeface="Verdana"/>
                <a:cs typeface="Verdana"/>
              </a:rPr>
              <a:t>of your </a:t>
            </a:r>
            <a:r>
              <a:rPr dirty="0" sz="1100" spc="-5" b="1">
                <a:latin typeface="Verdana"/>
                <a:cs typeface="Verdana"/>
              </a:rPr>
              <a:t>argument </a:t>
            </a:r>
            <a:r>
              <a:rPr dirty="0" sz="1100">
                <a:latin typeface="Verdana"/>
                <a:cs typeface="Verdana"/>
              </a:rPr>
              <a:t>and </a:t>
            </a:r>
            <a:r>
              <a:rPr dirty="0" sz="1100" spc="-5">
                <a:latin typeface="Verdana"/>
                <a:cs typeface="Verdana"/>
              </a:rPr>
              <a:t>to </a:t>
            </a:r>
            <a:r>
              <a:rPr dirty="0" sz="1100">
                <a:latin typeface="Verdana"/>
                <a:cs typeface="Verdana"/>
              </a:rPr>
              <a:t>support </a:t>
            </a:r>
            <a:r>
              <a:rPr dirty="0" sz="1100" spc="-5">
                <a:latin typeface="Verdana"/>
                <a:cs typeface="Verdana"/>
              </a:rPr>
              <a:t>your decision. </a:t>
            </a:r>
            <a:r>
              <a:rPr dirty="0" sz="1100">
                <a:latin typeface="Verdana"/>
                <a:cs typeface="Verdana"/>
              </a:rPr>
              <a:t>When </a:t>
            </a:r>
            <a:r>
              <a:rPr dirty="0" sz="1100" spc="-5">
                <a:latin typeface="Verdana"/>
                <a:cs typeface="Verdana"/>
              </a:rPr>
              <a:t>this </a:t>
            </a:r>
            <a:r>
              <a:rPr dirty="0" sz="1100" spc="-10">
                <a:latin typeface="Verdana"/>
                <a:cs typeface="Verdana"/>
              </a:rPr>
              <a:t>is  </a:t>
            </a:r>
            <a:r>
              <a:rPr dirty="0" sz="1100">
                <a:latin typeface="Verdana"/>
                <a:cs typeface="Verdana"/>
              </a:rPr>
              <a:t>done, </a:t>
            </a:r>
            <a:r>
              <a:rPr dirty="0" sz="1100" spc="-5">
                <a:latin typeface="Verdana"/>
                <a:cs typeface="Verdana"/>
              </a:rPr>
              <a:t>the listener will have </a:t>
            </a:r>
            <a:r>
              <a:rPr dirty="0" sz="1100">
                <a:latin typeface="Verdana"/>
                <a:cs typeface="Verdana"/>
              </a:rPr>
              <a:t>no other </a:t>
            </a:r>
            <a:r>
              <a:rPr dirty="0" sz="1100" spc="-5">
                <a:latin typeface="Verdana"/>
                <a:cs typeface="Verdana"/>
              </a:rPr>
              <a:t>option </a:t>
            </a:r>
            <a:r>
              <a:rPr dirty="0" sz="1100">
                <a:latin typeface="Verdana"/>
                <a:cs typeface="Verdana"/>
              </a:rPr>
              <a:t>but </a:t>
            </a:r>
            <a:r>
              <a:rPr dirty="0" sz="1100" spc="-5">
                <a:latin typeface="Verdana"/>
                <a:cs typeface="Verdana"/>
              </a:rPr>
              <a:t>to appreciate what you are saying  as you are </a:t>
            </a:r>
            <a:r>
              <a:rPr dirty="0" sz="1100">
                <a:latin typeface="Verdana"/>
                <a:cs typeface="Verdana"/>
              </a:rPr>
              <a:t>not </a:t>
            </a:r>
            <a:r>
              <a:rPr dirty="0" sz="1100" spc="-5">
                <a:latin typeface="Verdana"/>
                <a:cs typeface="Verdana"/>
              </a:rPr>
              <a:t>only </a:t>
            </a:r>
            <a:r>
              <a:rPr dirty="0" sz="1100">
                <a:latin typeface="Verdana"/>
                <a:cs typeface="Verdana"/>
              </a:rPr>
              <a:t>using </a:t>
            </a:r>
            <a:r>
              <a:rPr dirty="0" sz="1100" spc="-5">
                <a:latin typeface="Verdana"/>
                <a:cs typeface="Verdana"/>
              </a:rPr>
              <a:t>facts </a:t>
            </a:r>
            <a:r>
              <a:rPr dirty="0" sz="1100">
                <a:latin typeface="Verdana"/>
                <a:cs typeface="Verdana"/>
              </a:rPr>
              <a:t>but </a:t>
            </a:r>
            <a:r>
              <a:rPr dirty="0" sz="1100" spc="-5">
                <a:latin typeface="Verdana"/>
                <a:cs typeface="Verdana"/>
              </a:rPr>
              <a:t>also giving </a:t>
            </a:r>
            <a:r>
              <a:rPr dirty="0" sz="1100">
                <a:latin typeface="Verdana"/>
                <a:cs typeface="Verdana"/>
              </a:rPr>
              <a:t>a </a:t>
            </a:r>
            <a:r>
              <a:rPr dirty="0" sz="1100" spc="-5">
                <a:latin typeface="Verdana"/>
                <a:cs typeface="Verdana"/>
              </a:rPr>
              <a:t>logical thread </a:t>
            </a:r>
            <a:r>
              <a:rPr dirty="0" sz="1100">
                <a:latin typeface="Verdana"/>
                <a:cs typeface="Verdana"/>
              </a:rPr>
              <a:t>of </a:t>
            </a:r>
            <a:r>
              <a:rPr dirty="0" sz="1100" spc="-5">
                <a:latin typeface="Verdana"/>
                <a:cs typeface="Verdana"/>
              </a:rPr>
              <a:t>explanation that  </a:t>
            </a:r>
            <a:r>
              <a:rPr dirty="0" sz="1100">
                <a:latin typeface="Verdana"/>
                <a:cs typeface="Verdana"/>
              </a:rPr>
              <a:t>connects and </a:t>
            </a:r>
            <a:r>
              <a:rPr dirty="0" sz="1100" spc="-5">
                <a:latin typeface="Verdana"/>
                <a:cs typeface="Verdana"/>
              </a:rPr>
              <a:t>relates all </a:t>
            </a:r>
            <a:r>
              <a:rPr dirty="0" sz="1100">
                <a:latin typeface="Verdana"/>
                <a:cs typeface="Verdana"/>
              </a:rPr>
              <a:t>of</a:t>
            </a:r>
            <a:r>
              <a:rPr dirty="0" sz="1100" spc="-3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them.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3544" y="4148327"/>
            <a:ext cx="5713476" cy="40965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003" y="38099"/>
            <a:ext cx="7499984" cy="1296035"/>
          </a:xfrm>
          <a:custGeom>
            <a:avLst/>
            <a:gdLst/>
            <a:ahLst/>
            <a:cxnLst/>
            <a:rect l="l" t="t" r="r" b="b"/>
            <a:pathLst>
              <a:path w="7499984" h="1296035">
                <a:moveTo>
                  <a:pt x="0" y="1295653"/>
                </a:moveTo>
                <a:lnTo>
                  <a:pt x="7499604" y="1295653"/>
                </a:lnTo>
                <a:lnTo>
                  <a:pt x="7499604" y="0"/>
                </a:lnTo>
                <a:lnTo>
                  <a:pt x="0" y="0"/>
                </a:lnTo>
                <a:lnTo>
                  <a:pt x="0" y="1295653"/>
                </a:lnTo>
                <a:close/>
              </a:path>
            </a:pathLst>
          </a:custGeom>
          <a:solidFill>
            <a:srgbClr val="3C49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62657" y="350011"/>
            <a:ext cx="364871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600" spc="-65"/>
              <a:t>16. </a:t>
            </a:r>
            <a:r>
              <a:rPr dirty="0" spc="-90"/>
              <a:t>PITFALLS </a:t>
            </a:r>
            <a:r>
              <a:rPr dirty="0" spc="-60"/>
              <a:t>OF</a:t>
            </a:r>
            <a:r>
              <a:rPr dirty="0" spc="-345"/>
              <a:t> </a:t>
            </a:r>
            <a:r>
              <a:rPr dirty="0" spc="-95"/>
              <a:t>EMOTIONS</a:t>
            </a:r>
            <a:endParaRPr sz="2600"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2384" cy="38100"/>
          </a:xfrm>
          <a:custGeom>
            <a:avLst/>
            <a:gdLst/>
            <a:ahLst/>
            <a:cxnLst/>
            <a:rect l="l" t="t" r="r" b="b"/>
            <a:pathLst>
              <a:path w="32384" h="38100">
                <a:moveTo>
                  <a:pt x="0" y="38099"/>
                </a:moveTo>
                <a:lnTo>
                  <a:pt x="32004" y="38099"/>
                </a:lnTo>
                <a:lnTo>
                  <a:pt x="32004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0"/>
            <a:ext cx="32384" cy="38100"/>
          </a:xfrm>
          <a:custGeom>
            <a:avLst/>
            <a:gdLst/>
            <a:ahLst/>
            <a:cxnLst/>
            <a:rect l="l" t="t" r="r" b="b"/>
            <a:pathLst>
              <a:path w="32384" h="38100">
                <a:moveTo>
                  <a:pt x="0" y="38099"/>
                </a:moveTo>
                <a:lnTo>
                  <a:pt x="32004" y="38099"/>
                </a:lnTo>
                <a:lnTo>
                  <a:pt x="32004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003" y="0"/>
            <a:ext cx="7499984" cy="38100"/>
          </a:xfrm>
          <a:custGeom>
            <a:avLst/>
            <a:gdLst/>
            <a:ahLst/>
            <a:cxnLst/>
            <a:rect l="l" t="t" r="r" b="b"/>
            <a:pathLst>
              <a:path w="7499984" h="38100">
                <a:moveTo>
                  <a:pt x="0" y="38100"/>
                </a:moveTo>
                <a:lnTo>
                  <a:pt x="7499604" y="38100"/>
                </a:lnTo>
                <a:lnTo>
                  <a:pt x="7499604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531607" y="0"/>
            <a:ext cx="29209" cy="38100"/>
          </a:xfrm>
          <a:custGeom>
            <a:avLst/>
            <a:gdLst/>
            <a:ahLst/>
            <a:cxnLst/>
            <a:rect l="l" t="t" r="r" b="b"/>
            <a:pathLst>
              <a:path w="29209" h="38100">
                <a:moveTo>
                  <a:pt x="0" y="38099"/>
                </a:moveTo>
                <a:lnTo>
                  <a:pt x="28956" y="38099"/>
                </a:lnTo>
                <a:lnTo>
                  <a:pt x="28956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531607" y="0"/>
            <a:ext cx="29209" cy="38100"/>
          </a:xfrm>
          <a:custGeom>
            <a:avLst/>
            <a:gdLst/>
            <a:ahLst/>
            <a:cxnLst/>
            <a:rect l="l" t="t" r="r" b="b"/>
            <a:pathLst>
              <a:path w="29209" h="38100">
                <a:moveTo>
                  <a:pt x="0" y="38099"/>
                </a:moveTo>
                <a:lnTo>
                  <a:pt x="28956" y="38099"/>
                </a:lnTo>
                <a:lnTo>
                  <a:pt x="28956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003" y="1333753"/>
            <a:ext cx="7499984" cy="38100"/>
          </a:xfrm>
          <a:custGeom>
            <a:avLst/>
            <a:gdLst/>
            <a:ahLst/>
            <a:cxnLst/>
            <a:rect l="l" t="t" r="r" b="b"/>
            <a:pathLst>
              <a:path w="7499984" h="38100">
                <a:moveTo>
                  <a:pt x="0" y="38100"/>
                </a:moveTo>
                <a:lnTo>
                  <a:pt x="7499604" y="38100"/>
                </a:lnTo>
                <a:lnTo>
                  <a:pt x="7499604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6001" y="38099"/>
            <a:ext cx="0" cy="1334135"/>
          </a:xfrm>
          <a:custGeom>
            <a:avLst/>
            <a:gdLst/>
            <a:ahLst/>
            <a:cxnLst/>
            <a:rect l="l" t="t" r="r" b="b"/>
            <a:pathLst>
              <a:path w="0" h="1334135">
                <a:moveTo>
                  <a:pt x="0" y="0"/>
                </a:moveTo>
                <a:lnTo>
                  <a:pt x="0" y="1333753"/>
                </a:lnTo>
              </a:path>
            </a:pathLst>
          </a:custGeom>
          <a:ln w="32004">
            <a:solidFill>
              <a:srgbClr val="7A7A7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546085" y="38099"/>
            <a:ext cx="0" cy="1334135"/>
          </a:xfrm>
          <a:custGeom>
            <a:avLst/>
            <a:gdLst/>
            <a:ahLst/>
            <a:cxnLst/>
            <a:rect l="l" t="t" r="r" b="b"/>
            <a:pathLst>
              <a:path w="0" h="1334135">
                <a:moveTo>
                  <a:pt x="0" y="0"/>
                </a:moveTo>
                <a:lnTo>
                  <a:pt x="0" y="1333754"/>
                </a:lnTo>
              </a:path>
            </a:pathLst>
          </a:custGeom>
          <a:ln w="28956">
            <a:solidFill>
              <a:srgbClr val="7A7A7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/>
              <a:t>22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5800"/>
            <a:ext cx="5758815" cy="5727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08600"/>
              </a:lnSpc>
              <a:spcBef>
                <a:spcPts val="105"/>
              </a:spcBef>
            </a:pPr>
            <a:r>
              <a:rPr dirty="0" sz="1100">
                <a:latin typeface="Verdana"/>
                <a:cs typeface="Verdana"/>
              </a:rPr>
              <a:t>At </a:t>
            </a:r>
            <a:r>
              <a:rPr dirty="0" sz="1100" spc="-5">
                <a:latin typeface="Verdana"/>
                <a:cs typeface="Verdana"/>
              </a:rPr>
              <a:t>this point, </a:t>
            </a:r>
            <a:r>
              <a:rPr dirty="0" sz="1100">
                <a:latin typeface="Verdana"/>
                <a:cs typeface="Verdana"/>
              </a:rPr>
              <a:t>there </a:t>
            </a:r>
            <a:r>
              <a:rPr dirty="0" sz="1100" spc="-10">
                <a:latin typeface="Verdana"/>
                <a:cs typeface="Verdana"/>
              </a:rPr>
              <a:t>is </a:t>
            </a:r>
            <a:r>
              <a:rPr dirty="0" sz="1100" spc="-5">
                <a:latin typeface="Verdana"/>
                <a:cs typeface="Verdana"/>
              </a:rPr>
              <a:t>always </a:t>
            </a:r>
            <a:r>
              <a:rPr dirty="0" sz="1100">
                <a:latin typeface="Verdana"/>
                <a:cs typeface="Verdana"/>
              </a:rPr>
              <a:t>a </a:t>
            </a:r>
            <a:r>
              <a:rPr dirty="0" sz="1100" spc="-5">
                <a:latin typeface="Verdana"/>
                <a:cs typeface="Verdana"/>
              </a:rPr>
              <a:t>risk </a:t>
            </a:r>
            <a:r>
              <a:rPr dirty="0" sz="1100">
                <a:latin typeface="Verdana"/>
                <a:cs typeface="Verdana"/>
              </a:rPr>
              <a:t>of </a:t>
            </a:r>
            <a:r>
              <a:rPr dirty="0" sz="1100" spc="-5">
                <a:latin typeface="Verdana"/>
                <a:cs typeface="Verdana"/>
              </a:rPr>
              <a:t>the </a:t>
            </a:r>
            <a:r>
              <a:rPr dirty="0" sz="1100">
                <a:latin typeface="Verdana"/>
                <a:cs typeface="Verdana"/>
              </a:rPr>
              <a:t>person </a:t>
            </a:r>
            <a:r>
              <a:rPr dirty="0" sz="1100" spc="-5">
                <a:latin typeface="Verdana"/>
                <a:cs typeface="Verdana"/>
              </a:rPr>
              <a:t>feeling intellectually </a:t>
            </a:r>
            <a:r>
              <a:rPr dirty="0" sz="1100">
                <a:latin typeface="Verdana"/>
                <a:cs typeface="Verdana"/>
              </a:rPr>
              <a:t>threatened,  so </a:t>
            </a:r>
            <a:r>
              <a:rPr dirty="0" sz="1100" spc="-5">
                <a:latin typeface="Verdana"/>
                <a:cs typeface="Verdana"/>
              </a:rPr>
              <a:t>back </a:t>
            </a:r>
            <a:r>
              <a:rPr dirty="0" sz="1100">
                <a:latin typeface="Verdana"/>
                <a:cs typeface="Verdana"/>
              </a:rPr>
              <a:t>off a </a:t>
            </a:r>
            <a:r>
              <a:rPr dirty="0" sz="1100" spc="-5">
                <a:latin typeface="Verdana"/>
                <a:cs typeface="Verdana"/>
              </a:rPr>
              <a:t>little </a:t>
            </a:r>
            <a:r>
              <a:rPr dirty="0" sz="1100">
                <a:latin typeface="Verdana"/>
                <a:cs typeface="Verdana"/>
              </a:rPr>
              <a:t>and ask </a:t>
            </a:r>
            <a:r>
              <a:rPr dirty="0" sz="1100" spc="-5">
                <a:latin typeface="Verdana"/>
                <a:cs typeface="Verdana"/>
              </a:rPr>
              <a:t>him </a:t>
            </a:r>
            <a:r>
              <a:rPr dirty="0" sz="1100">
                <a:latin typeface="Verdana"/>
                <a:cs typeface="Verdana"/>
              </a:rPr>
              <a:t>for </a:t>
            </a:r>
            <a:r>
              <a:rPr dirty="0" sz="1100" spc="-5">
                <a:latin typeface="Verdana"/>
                <a:cs typeface="Verdana"/>
              </a:rPr>
              <a:t>his opinion. Always keep the listener involved  </a:t>
            </a:r>
            <a:r>
              <a:rPr dirty="0" sz="1100" spc="-10">
                <a:latin typeface="Verdana"/>
                <a:cs typeface="Verdana"/>
              </a:rPr>
              <a:t>in </a:t>
            </a:r>
            <a:r>
              <a:rPr dirty="0" sz="1100">
                <a:latin typeface="Verdana"/>
                <a:cs typeface="Verdana"/>
              </a:rPr>
              <a:t>a </a:t>
            </a:r>
            <a:r>
              <a:rPr dirty="0" sz="1100" spc="-5">
                <a:latin typeface="Verdana"/>
                <a:cs typeface="Verdana"/>
              </a:rPr>
              <a:t>conversation.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/>
              <a:t>23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800200"/>
            <a:ext cx="5760085" cy="1510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7620">
              <a:lnSpc>
                <a:spcPct val="108600"/>
              </a:lnSpc>
              <a:spcBef>
                <a:spcPts val="105"/>
              </a:spcBef>
            </a:pPr>
            <a:r>
              <a:rPr dirty="0" sz="1100" spc="-5" b="1">
                <a:latin typeface="Verdana"/>
                <a:cs typeface="Verdana"/>
              </a:rPr>
              <a:t>Instructions </a:t>
            </a:r>
            <a:r>
              <a:rPr dirty="0" sz="1100">
                <a:latin typeface="Verdana"/>
                <a:cs typeface="Verdana"/>
              </a:rPr>
              <a:t>– </a:t>
            </a:r>
            <a:r>
              <a:rPr dirty="0" sz="1100" spc="-5">
                <a:latin typeface="Verdana"/>
                <a:cs typeface="Verdana"/>
              </a:rPr>
              <a:t>Read the statements </a:t>
            </a:r>
            <a:r>
              <a:rPr dirty="0" sz="1100">
                <a:latin typeface="Verdana"/>
                <a:cs typeface="Verdana"/>
              </a:rPr>
              <a:t>mentioned </a:t>
            </a:r>
            <a:r>
              <a:rPr dirty="0" sz="1100" spc="-10">
                <a:latin typeface="Verdana"/>
                <a:cs typeface="Verdana"/>
              </a:rPr>
              <a:t>in </a:t>
            </a:r>
            <a:r>
              <a:rPr dirty="0" sz="1100" spc="-5">
                <a:latin typeface="Verdana"/>
                <a:cs typeface="Verdana"/>
              </a:rPr>
              <a:t>the </a:t>
            </a:r>
            <a:r>
              <a:rPr dirty="0" sz="1100">
                <a:latin typeface="Verdana"/>
                <a:cs typeface="Verdana"/>
              </a:rPr>
              <a:t>sheet and </a:t>
            </a:r>
            <a:r>
              <a:rPr dirty="0" sz="1100" spc="-5">
                <a:latin typeface="Verdana"/>
                <a:cs typeface="Verdana"/>
              </a:rPr>
              <a:t>start finishing  </a:t>
            </a:r>
            <a:r>
              <a:rPr dirty="0" sz="1100">
                <a:latin typeface="Verdana"/>
                <a:cs typeface="Verdana"/>
              </a:rPr>
              <a:t>off </a:t>
            </a:r>
            <a:r>
              <a:rPr dirty="0" sz="1100" spc="-5">
                <a:latin typeface="Verdana"/>
                <a:cs typeface="Verdana"/>
              </a:rPr>
              <a:t>the </a:t>
            </a:r>
            <a:r>
              <a:rPr dirty="0" sz="1100">
                <a:latin typeface="Verdana"/>
                <a:cs typeface="Verdana"/>
              </a:rPr>
              <a:t>sentences. </a:t>
            </a:r>
            <a:r>
              <a:rPr dirty="0" sz="1100" spc="-5">
                <a:latin typeface="Verdana"/>
                <a:cs typeface="Verdana"/>
              </a:rPr>
              <a:t>You are </a:t>
            </a:r>
            <a:r>
              <a:rPr dirty="0" sz="1100">
                <a:latin typeface="Verdana"/>
                <a:cs typeface="Verdana"/>
              </a:rPr>
              <a:t>not </a:t>
            </a:r>
            <a:r>
              <a:rPr dirty="0" sz="1100" spc="-5">
                <a:latin typeface="Verdana"/>
                <a:cs typeface="Verdana"/>
              </a:rPr>
              <a:t>to take </a:t>
            </a:r>
            <a:r>
              <a:rPr dirty="0" sz="1100">
                <a:latin typeface="Verdana"/>
                <a:cs typeface="Verdana"/>
              </a:rPr>
              <a:t>a </a:t>
            </a:r>
            <a:r>
              <a:rPr dirty="0" sz="1100" spc="-5">
                <a:latin typeface="Verdana"/>
                <a:cs typeface="Verdana"/>
              </a:rPr>
              <a:t>lot </a:t>
            </a:r>
            <a:r>
              <a:rPr dirty="0" sz="1100">
                <a:latin typeface="Verdana"/>
                <a:cs typeface="Verdana"/>
              </a:rPr>
              <a:t>of </a:t>
            </a:r>
            <a:r>
              <a:rPr dirty="0" sz="1100" spc="-5">
                <a:latin typeface="Verdana"/>
                <a:cs typeface="Verdana"/>
              </a:rPr>
              <a:t>time </a:t>
            </a:r>
            <a:r>
              <a:rPr dirty="0" sz="1100" spc="-10">
                <a:latin typeface="Verdana"/>
                <a:cs typeface="Verdana"/>
              </a:rPr>
              <a:t>in </a:t>
            </a:r>
            <a:r>
              <a:rPr dirty="0" sz="1100" spc="-5">
                <a:latin typeface="Verdana"/>
                <a:cs typeface="Verdana"/>
              </a:rPr>
              <a:t>thinking </a:t>
            </a:r>
            <a:r>
              <a:rPr dirty="0" sz="1100">
                <a:latin typeface="Verdana"/>
                <a:cs typeface="Verdana"/>
              </a:rPr>
              <a:t>out </a:t>
            </a:r>
            <a:r>
              <a:rPr dirty="0" sz="1100" spc="-5">
                <a:latin typeface="Verdana"/>
                <a:cs typeface="Verdana"/>
              </a:rPr>
              <a:t>the </a:t>
            </a:r>
            <a:r>
              <a:rPr dirty="0" sz="1100">
                <a:latin typeface="Verdana"/>
                <a:cs typeface="Verdana"/>
              </a:rPr>
              <a:t>answers.  Just </a:t>
            </a:r>
            <a:r>
              <a:rPr dirty="0" sz="1100" spc="-5">
                <a:latin typeface="Verdana"/>
                <a:cs typeface="Verdana"/>
              </a:rPr>
              <a:t>start writing what </a:t>
            </a:r>
            <a:r>
              <a:rPr dirty="0" sz="1100">
                <a:latin typeface="Verdana"/>
                <a:cs typeface="Verdana"/>
              </a:rPr>
              <a:t>comes </a:t>
            </a:r>
            <a:r>
              <a:rPr dirty="0" sz="1100" spc="-5">
                <a:latin typeface="Verdana"/>
                <a:cs typeface="Verdana"/>
              </a:rPr>
              <a:t>to your mind immediately after </a:t>
            </a:r>
            <a:r>
              <a:rPr dirty="0" sz="1100">
                <a:latin typeface="Verdana"/>
                <a:cs typeface="Verdana"/>
              </a:rPr>
              <a:t>reading </a:t>
            </a:r>
            <a:r>
              <a:rPr dirty="0" sz="1100" spc="-5">
                <a:latin typeface="Verdana"/>
                <a:cs typeface="Verdana"/>
              </a:rPr>
              <a:t>the</a:t>
            </a:r>
            <a:r>
              <a:rPr dirty="0" sz="1100" spc="6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lines.</a:t>
            </a:r>
            <a:endParaRPr sz="1100">
              <a:latin typeface="Verdana"/>
              <a:cs typeface="Verdana"/>
            </a:endParaRPr>
          </a:p>
          <a:p>
            <a:pPr algn="just" marL="12700" marR="5080">
              <a:lnSpc>
                <a:spcPct val="109100"/>
              </a:lnSpc>
              <a:spcBef>
                <a:spcPts val="815"/>
              </a:spcBef>
            </a:pPr>
            <a:r>
              <a:rPr dirty="0" sz="1100" spc="-5">
                <a:latin typeface="Verdana"/>
                <a:cs typeface="Verdana"/>
              </a:rPr>
              <a:t>Identify the emotions </a:t>
            </a:r>
            <a:r>
              <a:rPr dirty="0" sz="1100">
                <a:latin typeface="Verdana"/>
                <a:cs typeface="Verdana"/>
              </a:rPr>
              <a:t>and </a:t>
            </a:r>
            <a:r>
              <a:rPr dirty="0" sz="1100" spc="-5">
                <a:latin typeface="Verdana"/>
                <a:cs typeface="Verdana"/>
              </a:rPr>
              <a:t>feelings that you </a:t>
            </a:r>
            <a:r>
              <a:rPr dirty="0" sz="1100">
                <a:latin typeface="Verdana"/>
                <a:cs typeface="Verdana"/>
              </a:rPr>
              <a:t>feel </a:t>
            </a:r>
            <a:r>
              <a:rPr dirty="0" sz="1100" spc="-5">
                <a:latin typeface="Verdana"/>
                <a:cs typeface="Verdana"/>
              </a:rPr>
              <a:t>are responsible </a:t>
            </a:r>
            <a:r>
              <a:rPr dirty="0" sz="1100">
                <a:latin typeface="Verdana"/>
                <a:cs typeface="Verdana"/>
              </a:rPr>
              <a:t>for </a:t>
            </a:r>
            <a:r>
              <a:rPr dirty="0" sz="1100" spc="-5">
                <a:latin typeface="Verdana"/>
                <a:cs typeface="Verdana"/>
              </a:rPr>
              <a:t>the responses  you had given </a:t>
            </a:r>
            <a:r>
              <a:rPr dirty="0" sz="1100" spc="-10">
                <a:latin typeface="Verdana"/>
                <a:cs typeface="Verdana"/>
              </a:rPr>
              <a:t>in </a:t>
            </a:r>
            <a:r>
              <a:rPr dirty="0" sz="1100" spc="-5">
                <a:latin typeface="Verdana"/>
                <a:cs typeface="Verdana"/>
              </a:rPr>
              <a:t>the </a:t>
            </a:r>
            <a:r>
              <a:rPr dirty="0" sz="1100" spc="-5" b="1">
                <a:latin typeface="Verdana"/>
                <a:cs typeface="Verdana"/>
              </a:rPr>
              <a:t>Responses </a:t>
            </a:r>
            <a:r>
              <a:rPr dirty="0" sz="1100" spc="-5">
                <a:latin typeface="Verdana"/>
                <a:cs typeface="Verdana"/>
              </a:rPr>
              <a:t>column. Write </a:t>
            </a:r>
            <a:r>
              <a:rPr dirty="0" sz="1100">
                <a:latin typeface="Verdana"/>
                <a:cs typeface="Verdana"/>
              </a:rPr>
              <a:t>them up </a:t>
            </a:r>
            <a:r>
              <a:rPr dirty="0" sz="1100" spc="-5">
                <a:latin typeface="Verdana"/>
                <a:cs typeface="Verdana"/>
              </a:rPr>
              <a:t>in the </a:t>
            </a:r>
            <a:r>
              <a:rPr dirty="0" sz="1100" b="1">
                <a:latin typeface="Verdana"/>
                <a:cs typeface="Verdana"/>
              </a:rPr>
              <a:t>Why So? </a:t>
            </a:r>
            <a:r>
              <a:rPr dirty="0" sz="1100" spc="-5">
                <a:latin typeface="Verdana"/>
                <a:cs typeface="Verdana"/>
              </a:rPr>
              <a:t>column  </a:t>
            </a:r>
            <a:r>
              <a:rPr dirty="0" sz="1100">
                <a:latin typeface="Verdana"/>
                <a:cs typeface="Verdana"/>
              </a:rPr>
              <a:t>and </a:t>
            </a:r>
            <a:r>
              <a:rPr dirty="0" sz="1100" spc="-5">
                <a:latin typeface="Verdana"/>
                <a:cs typeface="Verdana"/>
              </a:rPr>
              <a:t>self-evaluate </a:t>
            </a:r>
            <a:r>
              <a:rPr dirty="0" sz="1100">
                <a:latin typeface="Verdana"/>
                <a:cs typeface="Verdana"/>
              </a:rPr>
              <a:t>your </a:t>
            </a:r>
            <a:r>
              <a:rPr dirty="0" sz="1100" spc="-5">
                <a:latin typeface="Verdana"/>
                <a:cs typeface="Verdana"/>
              </a:rPr>
              <a:t>strengths </a:t>
            </a:r>
            <a:r>
              <a:rPr dirty="0" sz="1100">
                <a:latin typeface="Verdana"/>
                <a:cs typeface="Verdana"/>
              </a:rPr>
              <a:t>and areas of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improvement.</a:t>
            </a:r>
            <a:endParaRPr sz="1100">
              <a:latin typeface="Verdana"/>
              <a:cs typeface="Verdana"/>
            </a:endParaRPr>
          </a:p>
          <a:p>
            <a:pPr algn="just" marL="12700">
              <a:lnSpc>
                <a:spcPct val="100000"/>
              </a:lnSpc>
              <a:spcBef>
                <a:spcPts val="925"/>
              </a:spcBef>
            </a:pPr>
            <a:r>
              <a:rPr dirty="0" sz="1100" b="1">
                <a:latin typeface="Verdana"/>
                <a:cs typeface="Verdana"/>
              </a:rPr>
              <a:t>Time to be Taken </a:t>
            </a:r>
            <a:r>
              <a:rPr dirty="0" sz="1100">
                <a:latin typeface="Verdana"/>
                <a:cs typeface="Verdana"/>
              </a:rPr>
              <a:t>– </a:t>
            </a:r>
            <a:r>
              <a:rPr dirty="0" sz="1100" spc="-5">
                <a:latin typeface="Verdana"/>
                <a:cs typeface="Verdana"/>
              </a:rPr>
              <a:t>15</a:t>
            </a:r>
            <a:r>
              <a:rPr dirty="0" sz="1100" spc="-4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minutes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7959699"/>
            <a:ext cx="5759450" cy="1043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9100"/>
              </a:lnSpc>
              <a:spcBef>
                <a:spcPts val="100"/>
              </a:spcBef>
            </a:pPr>
            <a:r>
              <a:rPr dirty="0" sz="1100" spc="-5" b="1">
                <a:latin typeface="Verdana"/>
                <a:cs typeface="Verdana"/>
              </a:rPr>
              <a:t>Read </a:t>
            </a:r>
            <a:r>
              <a:rPr dirty="0" sz="1100" b="1">
                <a:latin typeface="Verdana"/>
                <a:cs typeface="Verdana"/>
              </a:rPr>
              <a:t>your </a:t>
            </a:r>
            <a:r>
              <a:rPr dirty="0" sz="1100" spc="-5" b="1">
                <a:latin typeface="Verdana"/>
                <a:cs typeface="Verdana"/>
              </a:rPr>
              <a:t>responses </a:t>
            </a:r>
            <a:r>
              <a:rPr dirty="0" sz="1100" b="1">
                <a:latin typeface="Verdana"/>
                <a:cs typeface="Verdana"/>
              </a:rPr>
              <a:t>now</a:t>
            </a:r>
            <a:r>
              <a:rPr dirty="0" sz="1100">
                <a:latin typeface="Verdana"/>
                <a:cs typeface="Verdana"/>
              </a:rPr>
              <a:t>. </a:t>
            </a:r>
            <a:r>
              <a:rPr dirty="0" sz="1100" spc="-5">
                <a:latin typeface="Verdana"/>
                <a:cs typeface="Verdana"/>
              </a:rPr>
              <a:t>Think deeply </a:t>
            </a:r>
            <a:r>
              <a:rPr dirty="0" sz="1100">
                <a:latin typeface="Verdana"/>
                <a:cs typeface="Verdana"/>
              </a:rPr>
              <a:t>about </a:t>
            </a:r>
            <a:r>
              <a:rPr dirty="0" sz="1100" spc="-5">
                <a:latin typeface="Verdana"/>
                <a:cs typeface="Verdana"/>
              </a:rPr>
              <a:t>your </a:t>
            </a:r>
            <a:r>
              <a:rPr dirty="0" sz="1100">
                <a:latin typeface="Verdana"/>
                <a:cs typeface="Verdana"/>
              </a:rPr>
              <a:t>answers and </a:t>
            </a:r>
            <a:r>
              <a:rPr dirty="0" sz="1100" spc="-5">
                <a:latin typeface="Verdana"/>
                <a:cs typeface="Verdana"/>
              </a:rPr>
              <a:t>what are the  </a:t>
            </a:r>
            <a:r>
              <a:rPr dirty="0" sz="1100">
                <a:latin typeface="Verdana"/>
                <a:cs typeface="Verdana"/>
              </a:rPr>
              <a:t>areas of </a:t>
            </a:r>
            <a:r>
              <a:rPr dirty="0" sz="1100" spc="-5">
                <a:latin typeface="Verdana"/>
                <a:cs typeface="Verdana"/>
              </a:rPr>
              <a:t>improvement that you </a:t>
            </a:r>
            <a:r>
              <a:rPr dirty="0" sz="1100">
                <a:latin typeface="Verdana"/>
                <a:cs typeface="Verdana"/>
              </a:rPr>
              <a:t>think </a:t>
            </a:r>
            <a:r>
              <a:rPr dirty="0" sz="1100" spc="-5">
                <a:latin typeface="Verdana"/>
                <a:cs typeface="Verdana"/>
              </a:rPr>
              <a:t>you </a:t>
            </a:r>
            <a:r>
              <a:rPr dirty="0" sz="1100">
                <a:latin typeface="Verdana"/>
                <a:cs typeface="Verdana"/>
              </a:rPr>
              <a:t>need </a:t>
            </a:r>
            <a:r>
              <a:rPr dirty="0" sz="1100" spc="-5">
                <a:latin typeface="Verdana"/>
                <a:cs typeface="Verdana"/>
              </a:rPr>
              <a:t>to address the issues from </a:t>
            </a:r>
            <a:r>
              <a:rPr dirty="0" sz="1100">
                <a:latin typeface="Verdana"/>
                <a:cs typeface="Verdana"/>
              </a:rPr>
              <a:t>1 </a:t>
            </a:r>
            <a:r>
              <a:rPr dirty="0" sz="1100" spc="-5">
                <a:latin typeface="Verdana"/>
                <a:cs typeface="Verdana"/>
              </a:rPr>
              <a:t>to</a:t>
            </a:r>
            <a:r>
              <a:rPr dirty="0" sz="1100" spc="6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5.</a:t>
            </a:r>
            <a:endParaRPr sz="1100">
              <a:latin typeface="Verdana"/>
              <a:cs typeface="Verdana"/>
            </a:endParaRPr>
          </a:p>
          <a:p>
            <a:pPr algn="just" marL="12700" marR="5080">
              <a:lnSpc>
                <a:spcPct val="109100"/>
              </a:lnSpc>
              <a:spcBef>
                <a:spcPts val="815"/>
              </a:spcBef>
            </a:pPr>
            <a:r>
              <a:rPr dirty="0" sz="1100" spc="-5">
                <a:latin typeface="Verdana"/>
                <a:cs typeface="Verdana"/>
              </a:rPr>
              <a:t>Also</a:t>
            </a:r>
            <a:r>
              <a:rPr dirty="0" sz="1100" spc="-7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try</a:t>
            </a:r>
            <a:r>
              <a:rPr dirty="0" sz="1100" spc="-7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and</a:t>
            </a:r>
            <a:r>
              <a:rPr dirty="0" sz="1100" spc="-8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identify</a:t>
            </a:r>
            <a:r>
              <a:rPr dirty="0" sz="1100" spc="-7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the</a:t>
            </a:r>
            <a:r>
              <a:rPr dirty="0" sz="1100" spc="-6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good</a:t>
            </a:r>
            <a:r>
              <a:rPr dirty="0" sz="1100" spc="-7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qualities</a:t>
            </a:r>
            <a:r>
              <a:rPr dirty="0" sz="1100" spc="-7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you</a:t>
            </a:r>
            <a:r>
              <a:rPr dirty="0" sz="1100" spc="-7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have</a:t>
            </a:r>
            <a:r>
              <a:rPr dirty="0" sz="1100" spc="-6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that</a:t>
            </a:r>
            <a:r>
              <a:rPr dirty="0" sz="1100" spc="-7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helped</a:t>
            </a:r>
            <a:r>
              <a:rPr dirty="0" sz="1100" spc="-7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you</a:t>
            </a:r>
            <a:r>
              <a:rPr dirty="0" sz="1100" spc="-7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get</a:t>
            </a:r>
            <a:r>
              <a:rPr dirty="0" sz="1100" spc="-7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the</a:t>
            </a:r>
            <a:r>
              <a:rPr dirty="0" sz="1100" spc="-6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responses  to questions </a:t>
            </a:r>
            <a:r>
              <a:rPr dirty="0" sz="1100">
                <a:latin typeface="Verdana"/>
                <a:cs typeface="Verdana"/>
              </a:rPr>
              <a:t>6 </a:t>
            </a:r>
            <a:r>
              <a:rPr dirty="0" sz="1100" spc="-5">
                <a:latin typeface="Verdana"/>
                <a:cs typeface="Verdana"/>
              </a:rPr>
              <a:t>to 8. These are the </a:t>
            </a:r>
            <a:r>
              <a:rPr dirty="0" sz="1100">
                <a:latin typeface="Verdana"/>
                <a:cs typeface="Verdana"/>
              </a:rPr>
              <a:t>strengths </a:t>
            </a:r>
            <a:r>
              <a:rPr dirty="0" sz="1100" spc="-5">
                <a:latin typeface="Verdana"/>
                <a:cs typeface="Verdana"/>
              </a:rPr>
              <a:t>that you have to nurture </a:t>
            </a:r>
            <a:r>
              <a:rPr dirty="0" sz="1100" spc="-10">
                <a:latin typeface="Verdana"/>
                <a:cs typeface="Verdana"/>
              </a:rPr>
              <a:t>in </a:t>
            </a:r>
            <a:r>
              <a:rPr dirty="0" sz="1100" spc="-5">
                <a:latin typeface="Verdana"/>
                <a:cs typeface="Verdana"/>
              </a:rPr>
              <a:t>your  personality.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003" y="38099"/>
            <a:ext cx="7499984" cy="1296035"/>
          </a:xfrm>
          <a:custGeom>
            <a:avLst/>
            <a:gdLst/>
            <a:ahLst/>
            <a:cxnLst/>
            <a:rect l="l" t="t" r="r" b="b"/>
            <a:pathLst>
              <a:path w="7499984" h="1296035">
                <a:moveTo>
                  <a:pt x="0" y="1295653"/>
                </a:moveTo>
                <a:lnTo>
                  <a:pt x="7499604" y="1295653"/>
                </a:lnTo>
                <a:lnTo>
                  <a:pt x="7499604" y="0"/>
                </a:lnTo>
                <a:lnTo>
                  <a:pt x="0" y="0"/>
                </a:lnTo>
                <a:lnTo>
                  <a:pt x="0" y="1295653"/>
                </a:lnTo>
                <a:close/>
              </a:path>
            </a:pathLst>
          </a:custGeom>
          <a:solidFill>
            <a:srgbClr val="3C49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62964" y="350011"/>
            <a:ext cx="565023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600" spc="-65"/>
              <a:t>17. </a:t>
            </a:r>
            <a:r>
              <a:rPr dirty="0" spc="-100"/>
              <a:t>INTERPERSONAL </a:t>
            </a:r>
            <a:r>
              <a:rPr dirty="0" spc="-85"/>
              <a:t>SKILLS </a:t>
            </a:r>
            <a:r>
              <a:rPr dirty="0" spc="-95"/>
              <a:t>WORKSHEET </a:t>
            </a:r>
            <a:r>
              <a:rPr dirty="0" spc="-5"/>
              <a:t>-</a:t>
            </a:r>
            <a:r>
              <a:rPr dirty="0" spc="-490"/>
              <a:t> </a:t>
            </a:r>
            <a:r>
              <a:rPr dirty="0" spc="-5"/>
              <a:t>I</a:t>
            </a:r>
            <a:endParaRPr sz="2600"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2384" cy="38100"/>
          </a:xfrm>
          <a:custGeom>
            <a:avLst/>
            <a:gdLst/>
            <a:ahLst/>
            <a:cxnLst/>
            <a:rect l="l" t="t" r="r" b="b"/>
            <a:pathLst>
              <a:path w="32384" h="38100">
                <a:moveTo>
                  <a:pt x="0" y="38099"/>
                </a:moveTo>
                <a:lnTo>
                  <a:pt x="32004" y="38099"/>
                </a:lnTo>
                <a:lnTo>
                  <a:pt x="32004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0"/>
            <a:ext cx="32384" cy="38100"/>
          </a:xfrm>
          <a:custGeom>
            <a:avLst/>
            <a:gdLst/>
            <a:ahLst/>
            <a:cxnLst/>
            <a:rect l="l" t="t" r="r" b="b"/>
            <a:pathLst>
              <a:path w="32384" h="38100">
                <a:moveTo>
                  <a:pt x="0" y="38099"/>
                </a:moveTo>
                <a:lnTo>
                  <a:pt x="32004" y="38099"/>
                </a:lnTo>
                <a:lnTo>
                  <a:pt x="32004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2003" y="0"/>
            <a:ext cx="7499984" cy="38100"/>
          </a:xfrm>
          <a:custGeom>
            <a:avLst/>
            <a:gdLst/>
            <a:ahLst/>
            <a:cxnLst/>
            <a:rect l="l" t="t" r="r" b="b"/>
            <a:pathLst>
              <a:path w="7499984" h="38100">
                <a:moveTo>
                  <a:pt x="0" y="38100"/>
                </a:moveTo>
                <a:lnTo>
                  <a:pt x="7499604" y="38100"/>
                </a:lnTo>
                <a:lnTo>
                  <a:pt x="7499604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531607" y="0"/>
            <a:ext cx="29209" cy="38100"/>
          </a:xfrm>
          <a:custGeom>
            <a:avLst/>
            <a:gdLst/>
            <a:ahLst/>
            <a:cxnLst/>
            <a:rect l="l" t="t" r="r" b="b"/>
            <a:pathLst>
              <a:path w="29209" h="38100">
                <a:moveTo>
                  <a:pt x="0" y="38099"/>
                </a:moveTo>
                <a:lnTo>
                  <a:pt x="28956" y="38099"/>
                </a:lnTo>
                <a:lnTo>
                  <a:pt x="28956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531607" y="0"/>
            <a:ext cx="29209" cy="38100"/>
          </a:xfrm>
          <a:custGeom>
            <a:avLst/>
            <a:gdLst/>
            <a:ahLst/>
            <a:cxnLst/>
            <a:rect l="l" t="t" r="r" b="b"/>
            <a:pathLst>
              <a:path w="29209" h="38100">
                <a:moveTo>
                  <a:pt x="0" y="38099"/>
                </a:moveTo>
                <a:lnTo>
                  <a:pt x="28956" y="38099"/>
                </a:lnTo>
                <a:lnTo>
                  <a:pt x="28956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003" y="1333753"/>
            <a:ext cx="7499984" cy="38100"/>
          </a:xfrm>
          <a:custGeom>
            <a:avLst/>
            <a:gdLst/>
            <a:ahLst/>
            <a:cxnLst/>
            <a:rect l="l" t="t" r="r" b="b"/>
            <a:pathLst>
              <a:path w="7499984" h="38100">
                <a:moveTo>
                  <a:pt x="0" y="38100"/>
                </a:moveTo>
                <a:lnTo>
                  <a:pt x="7499604" y="38100"/>
                </a:lnTo>
                <a:lnTo>
                  <a:pt x="7499604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6001" y="38099"/>
            <a:ext cx="0" cy="1334135"/>
          </a:xfrm>
          <a:custGeom>
            <a:avLst/>
            <a:gdLst/>
            <a:ahLst/>
            <a:cxnLst/>
            <a:rect l="l" t="t" r="r" b="b"/>
            <a:pathLst>
              <a:path w="0" h="1334135">
                <a:moveTo>
                  <a:pt x="0" y="0"/>
                </a:moveTo>
                <a:lnTo>
                  <a:pt x="0" y="1333753"/>
                </a:lnTo>
              </a:path>
            </a:pathLst>
          </a:custGeom>
          <a:ln w="32004">
            <a:solidFill>
              <a:srgbClr val="7A7A7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546085" y="38099"/>
            <a:ext cx="0" cy="1334135"/>
          </a:xfrm>
          <a:custGeom>
            <a:avLst/>
            <a:gdLst/>
            <a:ahLst/>
            <a:cxnLst/>
            <a:rect l="l" t="t" r="r" b="b"/>
            <a:pathLst>
              <a:path w="0" h="1334135">
                <a:moveTo>
                  <a:pt x="0" y="0"/>
                </a:moveTo>
                <a:lnTo>
                  <a:pt x="0" y="1333754"/>
                </a:lnTo>
              </a:path>
            </a:pathLst>
          </a:custGeom>
          <a:ln w="28956">
            <a:solidFill>
              <a:srgbClr val="7A7A7A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922324" y="3594226"/>
          <a:ext cx="5722620" cy="41109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8325"/>
                <a:gridCol w="1597660"/>
                <a:gridCol w="1946910"/>
                <a:gridCol w="1600835"/>
              </a:tblGrid>
              <a:tr h="455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dirty="0" sz="1000" spc="-5" b="1">
                          <a:latin typeface="Verdana"/>
                          <a:cs typeface="Verdana"/>
                        </a:rPr>
                        <a:t>S.</a:t>
                      </a:r>
                      <a:r>
                        <a:rPr dirty="0" sz="1000" spc="-40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000" spc="-5" b="1">
                          <a:latin typeface="Verdana"/>
                          <a:cs typeface="Verdana"/>
                        </a:rPr>
                        <a:t>No.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91160">
                        <a:lnSpc>
                          <a:spcPct val="100000"/>
                        </a:lnSpc>
                      </a:pPr>
                      <a:r>
                        <a:rPr dirty="0" sz="1000" spc="-10" b="1">
                          <a:latin typeface="Verdana"/>
                          <a:cs typeface="Verdana"/>
                        </a:rPr>
                        <a:t>Statements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591185">
                        <a:lnSpc>
                          <a:spcPct val="100000"/>
                        </a:lnSpc>
                      </a:pPr>
                      <a:r>
                        <a:rPr dirty="0" sz="1000" spc="-5" b="1">
                          <a:latin typeface="Verdana"/>
                          <a:cs typeface="Verdana"/>
                        </a:rPr>
                        <a:t>Responses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492125">
                        <a:lnSpc>
                          <a:spcPct val="100000"/>
                        </a:lnSpc>
                      </a:pPr>
                      <a:r>
                        <a:rPr dirty="0" sz="1000" spc="-5" b="1">
                          <a:latin typeface="Verdana"/>
                          <a:cs typeface="Verdana"/>
                        </a:rPr>
                        <a:t>Why</a:t>
                      </a:r>
                      <a:r>
                        <a:rPr dirty="0" sz="1000" spc="-20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000" b="1">
                          <a:latin typeface="Verdana"/>
                          <a:cs typeface="Verdana"/>
                        </a:rPr>
                        <a:t>So?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5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>
                          <a:latin typeface="Verdana"/>
                          <a:cs typeface="Verdana"/>
                        </a:rPr>
                        <a:t>1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B="0" marT="5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dirty="0" sz="1000" spc="-5">
                          <a:latin typeface="Verdana"/>
                          <a:cs typeface="Verdana"/>
                        </a:rPr>
                        <a:t>I am responsible</a:t>
                      </a:r>
                      <a:r>
                        <a:rPr dirty="0" sz="1000" spc="-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000" spc="-5">
                          <a:latin typeface="Verdana"/>
                          <a:cs typeface="Verdana"/>
                        </a:rPr>
                        <a:t>but…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B="0" marT="5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56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>
                          <a:latin typeface="Verdana"/>
                          <a:cs typeface="Verdana"/>
                        </a:rPr>
                        <a:t>2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B="0" marT="5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dirty="0" sz="1000" spc="-5">
                          <a:latin typeface="Verdana"/>
                          <a:cs typeface="Verdana"/>
                        </a:rPr>
                        <a:t>I am honest</a:t>
                      </a:r>
                      <a:r>
                        <a:rPr dirty="0" sz="1000" spc="-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000" spc="-5">
                          <a:latin typeface="Verdana"/>
                          <a:cs typeface="Verdana"/>
                        </a:rPr>
                        <a:t>but…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B="0" marT="5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4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>
                          <a:latin typeface="Verdana"/>
                          <a:cs typeface="Verdana"/>
                        </a:rPr>
                        <a:t>3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B="0" marT="5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dirty="0" sz="1000" spc="-5">
                          <a:latin typeface="Verdana"/>
                          <a:cs typeface="Verdana"/>
                        </a:rPr>
                        <a:t>I show respect</a:t>
                      </a:r>
                      <a:r>
                        <a:rPr dirty="0" sz="1000" spc="-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000" spc="-5">
                          <a:latin typeface="Verdana"/>
                          <a:cs typeface="Verdana"/>
                        </a:rPr>
                        <a:t>but…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B="0" marT="5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5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>
                          <a:latin typeface="Verdana"/>
                          <a:cs typeface="Verdana"/>
                        </a:rPr>
                        <a:t>4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B="0" marT="5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dirty="0" sz="1000" spc="-5">
                          <a:latin typeface="Verdana"/>
                          <a:cs typeface="Verdana"/>
                        </a:rPr>
                        <a:t>I am helpful but</a:t>
                      </a:r>
                      <a:r>
                        <a:rPr dirty="0" sz="100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000" spc="-5">
                          <a:latin typeface="Verdana"/>
                          <a:cs typeface="Verdana"/>
                        </a:rPr>
                        <a:t>…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B="0" marT="5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5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>
                          <a:latin typeface="Verdana"/>
                          <a:cs typeface="Verdana"/>
                        </a:rPr>
                        <a:t>5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B="0" marT="5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dirty="0" sz="1000" spc="-5">
                          <a:latin typeface="Verdana"/>
                          <a:cs typeface="Verdana"/>
                        </a:rPr>
                        <a:t>I worry</a:t>
                      </a:r>
                      <a:r>
                        <a:rPr dirty="0" sz="1000" spc="-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000" spc="-5">
                          <a:latin typeface="Verdana"/>
                          <a:cs typeface="Verdana"/>
                        </a:rPr>
                        <a:t>because…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B="0" marT="5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56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>
                          <a:latin typeface="Verdana"/>
                          <a:cs typeface="Verdana"/>
                        </a:rPr>
                        <a:t>6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B="0" marT="5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dirty="0" sz="1000" spc="-5">
                          <a:latin typeface="Verdana"/>
                          <a:cs typeface="Verdana"/>
                        </a:rPr>
                        <a:t>I will continue</a:t>
                      </a:r>
                      <a:r>
                        <a:rPr dirty="0" sz="1000" spc="-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000" spc="-5">
                          <a:latin typeface="Verdana"/>
                          <a:cs typeface="Verdana"/>
                        </a:rPr>
                        <a:t>doing…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B="0" marT="5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5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>
                          <a:latin typeface="Verdana"/>
                          <a:cs typeface="Verdana"/>
                        </a:rPr>
                        <a:t>7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B="0" marT="5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dirty="0" sz="1000" spc="-5">
                          <a:latin typeface="Verdana"/>
                          <a:cs typeface="Verdana"/>
                        </a:rPr>
                        <a:t>My best </a:t>
                      </a:r>
                      <a:r>
                        <a:rPr dirty="0" sz="1000">
                          <a:latin typeface="Verdana"/>
                          <a:cs typeface="Verdana"/>
                        </a:rPr>
                        <a:t>quality is</a:t>
                      </a:r>
                      <a:r>
                        <a:rPr dirty="0" sz="1000" spc="-5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000" spc="-5">
                          <a:latin typeface="Verdana"/>
                          <a:cs typeface="Verdana"/>
                        </a:rPr>
                        <a:t>to…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B="0" marT="5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5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>
                          <a:latin typeface="Verdana"/>
                          <a:cs typeface="Verdana"/>
                        </a:rPr>
                        <a:t>8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B="0" marT="5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299085">
                        <a:lnSpc>
                          <a:spcPct val="101000"/>
                        </a:lnSpc>
                        <a:spcBef>
                          <a:spcPts val="585"/>
                        </a:spcBef>
                      </a:pPr>
                      <a:r>
                        <a:rPr dirty="0" sz="1000" spc="-5">
                          <a:latin typeface="Verdana"/>
                          <a:cs typeface="Verdana"/>
                        </a:rPr>
                        <a:t>I care about</a:t>
                      </a:r>
                      <a:r>
                        <a:rPr dirty="0" sz="1000" spc="-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000" spc="-5">
                          <a:latin typeface="Verdana"/>
                          <a:cs typeface="Verdana"/>
                        </a:rPr>
                        <a:t>others  and…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B="0" marT="742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/>
              <a:t>24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800200"/>
            <a:ext cx="5758815" cy="13074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9400"/>
              </a:lnSpc>
              <a:spcBef>
                <a:spcPts val="95"/>
              </a:spcBef>
            </a:pPr>
            <a:r>
              <a:rPr dirty="0" sz="1100">
                <a:latin typeface="Verdana"/>
                <a:cs typeface="Verdana"/>
              </a:rPr>
              <a:t>Improvements</a:t>
            </a:r>
            <a:r>
              <a:rPr dirty="0" sz="1100" spc="-60">
                <a:latin typeface="Verdana"/>
                <a:cs typeface="Verdana"/>
              </a:rPr>
              <a:t> </a:t>
            </a:r>
            <a:r>
              <a:rPr dirty="0" sz="1100" spc="-10">
                <a:latin typeface="Verdana"/>
                <a:cs typeface="Verdana"/>
              </a:rPr>
              <a:t>in</a:t>
            </a:r>
            <a:r>
              <a:rPr dirty="0" sz="1100" spc="-6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personal</a:t>
            </a:r>
            <a:r>
              <a:rPr dirty="0" sz="1100" spc="-6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life</a:t>
            </a:r>
            <a:r>
              <a:rPr dirty="0" sz="1100" spc="-6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starts</a:t>
            </a:r>
            <a:r>
              <a:rPr dirty="0" sz="1100" spc="-6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with</a:t>
            </a:r>
            <a:r>
              <a:rPr dirty="0" sz="1100" spc="-6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changes.</a:t>
            </a:r>
            <a:r>
              <a:rPr dirty="0" sz="1100" spc="-6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This</a:t>
            </a:r>
            <a:r>
              <a:rPr dirty="0" sz="1100" spc="-6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exercise</a:t>
            </a:r>
            <a:r>
              <a:rPr dirty="0" sz="1100" spc="-4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is</a:t>
            </a:r>
            <a:r>
              <a:rPr dirty="0" sz="1100" spc="-6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designed</a:t>
            </a:r>
            <a:r>
              <a:rPr dirty="0" sz="1100" spc="-6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to</a:t>
            </a:r>
            <a:r>
              <a:rPr dirty="0" sz="1100" spc="-6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set  </a:t>
            </a:r>
            <a:r>
              <a:rPr dirty="0" sz="1100" spc="-5">
                <a:latin typeface="Verdana"/>
                <a:cs typeface="Verdana"/>
              </a:rPr>
              <a:t>goals </a:t>
            </a:r>
            <a:r>
              <a:rPr dirty="0" sz="1100">
                <a:latin typeface="Verdana"/>
                <a:cs typeface="Verdana"/>
              </a:rPr>
              <a:t>for yourself </a:t>
            </a:r>
            <a:r>
              <a:rPr dirty="0" sz="1100" spc="-5">
                <a:latin typeface="Verdana"/>
                <a:cs typeface="Verdana"/>
              </a:rPr>
              <a:t>that you </a:t>
            </a:r>
            <a:r>
              <a:rPr dirty="0" sz="1100">
                <a:latin typeface="Verdana"/>
                <a:cs typeface="Verdana"/>
              </a:rPr>
              <a:t>need </a:t>
            </a:r>
            <a:r>
              <a:rPr dirty="0" sz="1100" spc="-5">
                <a:latin typeface="Verdana"/>
                <a:cs typeface="Verdana"/>
              </a:rPr>
              <a:t>to achieve as </a:t>
            </a:r>
            <a:r>
              <a:rPr dirty="0" sz="1100">
                <a:latin typeface="Verdana"/>
                <a:cs typeface="Verdana"/>
              </a:rPr>
              <a:t>a </a:t>
            </a:r>
            <a:r>
              <a:rPr dirty="0" sz="1100" spc="-5">
                <a:latin typeface="Verdana"/>
                <a:cs typeface="Verdana"/>
              </a:rPr>
              <a:t>priority. </a:t>
            </a:r>
            <a:r>
              <a:rPr dirty="0" sz="1100">
                <a:latin typeface="Verdana"/>
                <a:cs typeface="Verdana"/>
              </a:rPr>
              <a:t>Now </a:t>
            </a:r>
            <a:r>
              <a:rPr dirty="0" sz="1100" spc="-5">
                <a:latin typeface="Verdana"/>
                <a:cs typeface="Verdana"/>
              </a:rPr>
              <a:t>decide the changes  that</a:t>
            </a:r>
            <a:r>
              <a:rPr dirty="0" sz="1100" spc="-3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you</a:t>
            </a:r>
            <a:r>
              <a:rPr dirty="0" sz="1100" spc="-2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have</a:t>
            </a:r>
            <a:r>
              <a:rPr dirty="0" sz="1100" spc="-2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to</a:t>
            </a:r>
            <a:r>
              <a:rPr dirty="0" sz="1100" spc="-2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bring</a:t>
            </a:r>
            <a:r>
              <a:rPr dirty="0" sz="1100" spc="-20">
                <a:latin typeface="Verdana"/>
                <a:cs typeface="Verdana"/>
              </a:rPr>
              <a:t> </a:t>
            </a:r>
            <a:r>
              <a:rPr dirty="0" sz="1100" spc="-10">
                <a:latin typeface="Verdana"/>
                <a:cs typeface="Verdana"/>
              </a:rPr>
              <a:t>in</a:t>
            </a:r>
            <a:r>
              <a:rPr dirty="0" sz="1100" spc="-2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your</a:t>
            </a:r>
            <a:r>
              <a:rPr dirty="0" sz="1100" spc="-3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physical</a:t>
            </a:r>
            <a:r>
              <a:rPr dirty="0" sz="1100" spc="-3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self</a:t>
            </a:r>
            <a:r>
              <a:rPr dirty="0" sz="1100" spc="-2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and</a:t>
            </a:r>
            <a:r>
              <a:rPr dirty="0" sz="1100" spc="-3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social</a:t>
            </a:r>
            <a:r>
              <a:rPr dirty="0" sz="1100" spc="-2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interaction</a:t>
            </a:r>
            <a:r>
              <a:rPr dirty="0" sz="1100" spc="-2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levels</a:t>
            </a:r>
            <a:r>
              <a:rPr dirty="0" sz="1100" spc="-2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to</a:t>
            </a:r>
            <a:r>
              <a:rPr dirty="0" sz="1100" spc="-2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achieve  the goal.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10160">
              <a:lnSpc>
                <a:spcPct val="109100"/>
              </a:lnSpc>
            </a:pPr>
            <a:r>
              <a:rPr dirty="0" sz="1100" spc="-5">
                <a:latin typeface="Verdana"/>
                <a:cs typeface="Verdana"/>
              </a:rPr>
              <a:t>Also, state the reason behind your mentioning the changes </a:t>
            </a:r>
            <a:r>
              <a:rPr dirty="0" sz="1100">
                <a:latin typeface="Verdana"/>
                <a:cs typeface="Verdana"/>
              </a:rPr>
              <a:t>and how </a:t>
            </a:r>
            <a:r>
              <a:rPr dirty="0" sz="1100" spc="-5">
                <a:latin typeface="Verdana"/>
                <a:cs typeface="Verdana"/>
              </a:rPr>
              <a:t>you think  </a:t>
            </a:r>
            <a:r>
              <a:rPr dirty="0" sz="1100">
                <a:latin typeface="Verdana"/>
                <a:cs typeface="Verdana"/>
              </a:rPr>
              <a:t>these </a:t>
            </a:r>
            <a:r>
              <a:rPr dirty="0" sz="1100" spc="-5">
                <a:latin typeface="Verdana"/>
                <a:cs typeface="Verdana"/>
              </a:rPr>
              <a:t>changes </a:t>
            </a:r>
            <a:r>
              <a:rPr dirty="0" sz="1100" spc="-10">
                <a:latin typeface="Verdana"/>
                <a:cs typeface="Verdana"/>
              </a:rPr>
              <a:t>will </a:t>
            </a:r>
            <a:r>
              <a:rPr dirty="0" sz="1100">
                <a:latin typeface="Verdana"/>
                <a:cs typeface="Verdana"/>
              </a:rPr>
              <a:t>help </a:t>
            </a:r>
            <a:r>
              <a:rPr dirty="0" sz="1100" spc="-5">
                <a:latin typeface="Verdana"/>
                <a:cs typeface="Verdana"/>
              </a:rPr>
              <a:t>you achieve the goals you </a:t>
            </a:r>
            <a:r>
              <a:rPr dirty="0" sz="1100">
                <a:latin typeface="Verdana"/>
                <a:cs typeface="Verdana"/>
              </a:rPr>
              <a:t>have set for</a:t>
            </a:r>
            <a:r>
              <a:rPr dirty="0" sz="1100" spc="2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yourself.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003" y="38099"/>
            <a:ext cx="7499984" cy="1296035"/>
          </a:xfrm>
          <a:custGeom>
            <a:avLst/>
            <a:gdLst/>
            <a:ahLst/>
            <a:cxnLst/>
            <a:rect l="l" t="t" r="r" b="b"/>
            <a:pathLst>
              <a:path w="7499984" h="1296035">
                <a:moveTo>
                  <a:pt x="0" y="1295653"/>
                </a:moveTo>
                <a:lnTo>
                  <a:pt x="7499604" y="1295653"/>
                </a:lnTo>
                <a:lnTo>
                  <a:pt x="7499604" y="0"/>
                </a:lnTo>
                <a:lnTo>
                  <a:pt x="0" y="0"/>
                </a:lnTo>
                <a:lnTo>
                  <a:pt x="0" y="1295653"/>
                </a:lnTo>
                <a:close/>
              </a:path>
            </a:pathLst>
          </a:custGeom>
          <a:solidFill>
            <a:srgbClr val="3C49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24864" y="350011"/>
            <a:ext cx="571246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600" spc="-65"/>
              <a:t>18. </a:t>
            </a:r>
            <a:r>
              <a:rPr dirty="0" spc="-100"/>
              <a:t>INTERPERSONAL </a:t>
            </a:r>
            <a:r>
              <a:rPr dirty="0" spc="-85"/>
              <a:t>SKILLS </a:t>
            </a:r>
            <a:r>
              <a:rPr dirty="0" spc="-95"/>
              <a:t>WORKSHEET </a:t>
            </a:r>
            <a:r>
              <a:rPr dirty="0" spc="-5"/>
              <a:t>-</a:t>
            </a:r>
            <a:r>
              <a:rPr dirty="0" spc="-484"/>
              <a:t> </a:t>
            </a:r>
            <a:r>
              <a:rPr dirty="0" spc="-100"/>
              <a:t>II</a:t>
            </a:r>
            <a:endParaRPr sz="2600"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2384" cy="38100"/>
          </a:xfrm>
          <a:custGeom>
            <a:avLst/>
            <a:gdLst/>
            <a:ahLst/>
            <a:cxnLst/>
            <a:rect l="l" t="t" r="r" b="b"/>
            <a:pathLst>
              <a:path w="32384" h="38100">
                <a:moveTo>
                  <a:pt x="0" y="38099"/>
                </a:moveTo>
                <a:lnTo>
                  <a:pt x="32004" y="38099"/>
                </a:lnTo>
                <a:lnTo>
                  <a:pt x="32004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32384" cy="38100"/>
          </a:xfrm>
          <a:custGeom>
            <a:avLst/>
            <a:gdLst/>
            <a:ahLst/>
            <a:cxnLst/>
            <a:rect l="l" t="t" r="r" b="b"/>
            <a:pathLst>
              <a:path w="32384" h="38100">
                <a:moveTo>
                  <a:pt x="0" y="38099"/>
                </a:moveTo>
                <a:lnTo>
                  <a:pt x="32004" y="38099"/>
                </a:lnTo>
                <a:lnTo>
                  <a:pt x="32004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003" y="0"/>
            <a:ext cx="7499984" cy="38100"/>
          </a:xfrm>
          <a:custGeom>
            <a:avLst/>
            <a:gdLst/>
            <a:ahLst/>
            <a:cxnLst/>
            <a:rect l="l" t="t" r="r" b="b"/>
            <a:pathLst>
              <a:path w="7499984" h="38100">
                <a:moveTo>
                  <a:pt x="0" y="38100"/>
                </a:moveTo>
                <a:lnTo>
                  <a:pt x="7499604" y="38100"/>
                </a:lnTo>
                <a:lnTo>
                  <a:pt x="7499604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531607" y="0"/>
            <a:ext cx="29209" cy="38100"/>
          </a:xfrm>
          <a:custGeom>
            <a:avLst/>
            <a:gdLst/>
            <a:ahLst/>
            <a:cxnLst/>
            <a:rect l="l" t="t" r="r" b="b"/>
            <a:pathLst>
              <a:path w="29209" h="38100">
                <a:moveTo>
                  <a:pt x="0" y="38099"/>
                </a:moveTo>
                <a:lnTo>
                  <a:pt x="28956" y="38099"/>
                </a:lnTo>
                <a:lnTo>
                  <a:pt x="28956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531607" y="0"/>
            <a:ext cx="29209" cy="38100"/>
          </a:xfrm>
          <a:custGeom>
            <a:avLst/>
            <a:gdLst/>
            <a:ahLst/>
            <a:cxnLst/>
            <a:rect l="l" t="t" r="r" b="b"/>
            <a:pathLst>
              <a:path w="29209" h="38100">
                <a:moveTo>
                  <a:pt x="0" y="38099"/>
                </a:moveTo>
                <a:lnTo>
                  <a:pt x="28956" y="38099"/>
                </a:lnTo>
                <a:lnTo>
                  <a:pt x="28956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003" y="1333753"/>
            <a:ext cx="7499984" cy="38100"/>
          </a:xfrm>
          <a:custGeom>
            <a:avLst/>
            <a:gdLst/>
            <a:ahLst/>
            <a:cxnLst/>
            <a:rect l="l" t="t" r="r" b="b"/>
            <a:pathLst>
              <a:path w="7499984" h="38100">
                <a:moveTo>
                  <a:pt x="0" y="38100"/>
                </a:moveTo>
                <a:lnTo>
                  <a:pt x="7499604" y="38100"/>
                </a:lnTo>
                <a:lnTo>
                  <a:pt x="7499604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001" y="38099"/>
            <a:ext cx="0" cy="1334135"/>
          </a:xfrm>
          <a:custGeom>
            <a:avLst/>
            <a:gdLst/>
            <a:ahLst/>
            <a:cxnLst/>
            <a:rect l="l" t="t" r="r" b="b"/>
            <a:pathLst>
              <a:path w="0" h="1334135">
                <a:moveTo>
                  <a:pt x="0" y="0"/>
                </a:moveTo>
                <a:lnTo>
                  <a:pt x="0" y="1333753"/>
                </a:lnTo>
              </a:path>
            </a:pathLst>
          </a:custGeom>
          <a:ln w="32004">
            <a:solidFill>
              <a:srgbClr val="7A7A7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546085" y="38099"/>
            <a:ext cx="0" cy="1334135"/>
          </a:xfrm>
          <a:custGeom>
            <a:avLst/>
            <a:gdLst/>
            <a:ahLst/>
            <a:cxnLst/>
            <a:rect l="l" t="t" r="r" b="b"/>
            <a:pathLst>
              <a:path w="0" h="1334135">
                <a:moveTo>
                  <a:pt x="0" y="0"/>
                </a:moveTo>
                <a:lnTo>
                  <a:pt x="0" y="1333754"/>
                </a:lnTo>
              </a:path>
            </a:pathLst>
          </a:custGeom>
          <a:ln w="28956">
            <a:solidFill>
              <a:srgbClr val="7A7A7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26540" y="4395561"/>
            <a:ext cx="3016885" cy="0"/>
          </a:xfrm>
          <a:custGeom>
            <a:avLst/>
            <a:gdLst/>
            <a:ahLst/>
            <a:cxnLst/>
            <a:rect l="l" t="t" r="r" b="b"/>
            <a:pathLst>
              <a:path w="3016885" h="0">
                <a:moveTo>
                  <a:pt x="0" y="0"/>
                </a:moveTo>
                <a:lnTo>
                  <a:pt x="3016679" y="0"/>
                </a:lnTo>
              </a:path>
            </a:pathLst>
          </a:custGeom>
          <a:ln w="82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147692" y="4395561"/>
            <a:ext cx="1598295" cy="0"/>
          </a:xfrm>
          <a:custGeom>
            <a:avLst/>
            <a:gdLst/>
            <a:ahLst/>
            <a:cxnLst/>
            <a:rect l="l" t="t" r="r" b="b"/>
            <a:pathLst>
              <a:path w="1598295" h="0">
                <a:moveTo>
                  <a:pt x="0" y="0"/>
                </a:moveTo>
                <a:lnTo>
                  <a:pt x="1597774" y="0"/>
                </a:lnTo>
              </a:path>
            </a:pathLst>
          </a:custGeom>
          <a:ln w="82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746750" y="4395561"/>
            <a:ext cx="798830" cy="0"/>
          </a:xfrm>
          <a:custGeom>
            <a:avLst/>
            <a:gdLst/>
            <a:ahLst/>
            <a:cxnLst/>
            <a:rect l="l" t="t" r="r" b="b"/>
            <a:pathLst>
              <a:path w="798829" h="0">
                <a:moveTo>
                  <a:pt x="0" y="0"/>
                </a:moveTo>
                <a:lnTo>
                  <a:pt x="798588" y="0"/>
                </a:lnTo>
              </a:path>
            </a:pathLst>
          </a:custGeom>
          <a:ln w="82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26540" y="5119461"/>
            <a:ext cx="3016885" cy="0"/>
          </a:xfrm>
          <a:custGeom>
            <a:avLst/>
            <a:gdLst/>
            <a:ahLst/>
            <a:cxnLst/>
            <a:rect l="l" t="t" r="r" b="b"/>
            <a:pathLst>
              <a:path w="3016885" h="0">
                <a:moveTo>
                  <a:pt x="0" y="0"/>
                </a:moveTo>
                <a:lnTo>
                  <a:pt x="3016679" y="0"/>
                </a:lnTo>
              </a:path>
            </a:pathLst>
          </a:custGeom>
          <a:ln w="82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147692" y="5119461"/>
            <a:ext cx="2395855" cy="0"/>
          </a:xfrm>
          <a:custGeom>
            <a:avLst/>
            <a:gdLst/>
            <a:ahLst/>
            <a:cxnLst/>
            <a:rect l="l" t="t" r="r" b="b"/>
            <a:pathLst>
              <a:path w="2395854" h="0">
                <a:moveTo>
                  <a:pt x="0" y="0"/>
                </a:moveTo>
                <a:lnTo>
                  <a:pt x="2395557" y="0"/>
                </a:lnTo>
              </a:path>
            </a:pathLst>
          </a:custGeom>
          <a:ln w="82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126540" y="5974679"/>
            <a:ext cx="2750820" cy="0"/>
          </a:xfrm>
          <a:custGeom>
            <a:avLst/>
            <a:gdLst/>
            <a:ahLst/>
            <a:cxnLst/>
            <a:rect l="l" t="t" r="r" b="b"/>
            <a:pathLst>
              <a:path w="2750820" h="0">
                <a:moveTo>
                  <a:pt x="0" y="0"/>
                </a:moveTo>
                <a:lnTo>
                  <a:pt x="2750284" y="0"/>
                </a:lnTo>
              </a:path>
            </a:pathLst>
          </a:custGeom>
          <a:ln w="82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879215" y="5974679"/>
            <a:ext cx="2663825" cy="0"/>
          </a:xfrm>
          <a:custGeom>
            <a:avLst/>
            <a:gdLst/>
            <a:ahLst/>
            <a:cxnLst/>
            <a:rect l="l" t="t" r="r" b="b"/>
            <a:pathLst>
              <a:path w="2663825" h="0">
                <a:moveTo>
                  <a:pt x="0" y="0"/>
                </a:moveTo>
                <a:lnTo>
                  <a:pt x="2663355" y="0"/>
                </a:lnTo>
              </a:path>
            </a:pathLst>
          </a:custGeom>
          <a:ln w="82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126540" y="7683464"/>
            <a:ext cx="2750820" cy="0"/>
          </a:xfrm>
          <a:custGeom>
            <a:avLst/>
            <a:gdLst/>
            <a:ahLst/>
            <a:cxnLst/>
            <a:rect l="l" t="t" r="r" b="b"/>
            <a:pathLst>
              <a:path w="2750820" h="0">
                <a:moveTo>
                  <a:pt x="0" y="0"/>
                </a:moveTo>
                <a:lnTo>
                  <a:pt x="2750284" y="0"/>
                </a:lnTo>
              </a:path>
            </a:pathLst>
          </a:custGeom>
          <a:ln w="82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879215" y="7683464"/>
            <a:ext cx="2663825" cy="0"/>
          </a:xfrm>
          <a:custGeom>
            <a:avLst/>
            <a:gdLst/>
            <a:ahLst/>
            <a:cxnLst/>
            <a:rect l="l" t="t" r="r" b="b"/>
            <a:pathLst>
              <a:path w="2663825" h="0">
                <a:moveTo>
                  <a:pt x="0" y="0"/>
                </a:moveTo>
                <a:lnTo>
                  <a:pt x="2663355" y="0"/>
                </a:lnTo>
              </a:path>
            </a:pathLst>
          </a:custGeom>
          <a:ln w="82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126540" y="8538428"/>
            <a:ext cx="2750820" cy="0"/>
          </a:xfrm>
          <a:custGeom>
            <a:avLst/>
            <a:gdLst/>
            <a:ahLst/>
            <a:cxnLst/>
            <a:rect l="l" t="t" r="r" b="b"/>
            <a:pathLst>
              <a:path w="2750820" h="0">
                <a:moveTo>
                  <a:pt x="0" y="0"/>
                </a:moveTo>
                <a:lnTo>
                  <a:pt x="2750284" y="0"/>
                </a:lnTo>
              </a:path>
            </a:pathLst>
          </a:custGeom>
          <a:ln w="82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879215" y="8538428"/>
            <a:ext cx="2663825" cy="0"/>
          </a:xfrm>
          <a:custGeom>
            <a:avLst/>
            <a:gdLst/>
            <a:ahLst/>
            <a:cxnLst/>
            <a:rect l="l" t="t" r="r" b="b"/>
            <a:pathLst>
              <a:path w="2663825" h="0">
                <a:moveTo>
                  <a:pt x="0" y="0"/>
                </a:moveTo>
                <a:lnTo>
                  <a:pt x="2663355" y="0"/>
                </a:lnTo>
              </a:path>
            </a:pathLst>
          </a:custGeom>
          <a:ln w="82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914400" y="3264407"/>
            <a:ext cx="5762625" cy="637794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wrap="square" lIns="0" tIns="118110" rIns="0" bIns="0" rtlCol="0" vert="horz">
            <a:spAutoFit/>
          </a:bodyPr>
          <a:lstStyle/>
          <a:p>
            <a:pPr marL="212090">
              <a:lnSpc>
                <a:spcPct val="100000"/>
              </a:lnSpc>
              <a:spcBef>
                <a:spcPts val="930"/>
              </a:spcBef>
            </a:pPr>
            <a:r>
              <a:rPr dirty="0" sz="1100" spc="-5" b="1">
                <a:latin typeface="Verdana"/>
                <a:cs typeface="Verdana"/>
              </a:rPr>
              <a:t>Physical Changes </a:t>
            </a:r>
            <a:r>
              <a:rPr dirty="0" sz="1100" spc="-10" b="1">
                <a:latin typeface="Verdana"/>
                <a:cs typeface="Verdana"/>
              </a:rPr>
              <a:t>to</a:t>
            </a:r>
            <a:r>
              <a:rPr dirty="0" sz="1100" spc="-15" b="1">
                <a:latin typeface="Verdana"/>
                <a:cs typeface="Verdana"/>
              </a:rPr>
              <a:t> </a:t>
            </a:r>
            <a:r>
              <a:rPr dirty="0" sz="1100" spc="-5" b="1">
                <a:latin typeface="Verdana"/>
                <a:cs typeface="Verdana"/>
              </a:rPr>
              <a:t>Yourself.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Times New Roman"/>
              <a:cs typeface="Times New Roman"/>
            </a:endParaRPr>
          </a:p>
          <a:p>
            <a:pPr marL="212090">
              <a:lnSpc>
                <a:spcPct val="100000"/>
              </a:lnSpc>
            </a:pPr>
            <a:r>
              <a:rPr dirty="0" sz="1100">
                <a:latin typeface="Verdana"/>
                <a:cs typeface="Verdana"/>
              </a:rPr>
              <a:t>What </a:t>
            </a:r>
            <a:r>
              <a:rPr dirty="0" sz="1100" spc="-5">
                <a:latin typeface="Verdana"/>
                <a:cs typeface="Verdana"/>
              </a:rPr>
              <a:t>physical change you would </a:t>
            </a:r>
            <a:r>
              <a:rPr dirty="0" sz="1100" spc="-10">
                <a:latin typeface="Verdana"/>
                <a:cs typeface="Verdana"/>
              </a:rPr>
              <a:t>like </a:t>
            </a:r>
            <a:r>
              <a:rPr dirty="0" sz="1100" spc="-5">
                <a:latin typeface="Verdana"/>
                <a:cs typeface="Verdana"/>
              </a:rPr>
              <a:t>to </a:t>
            </a:r>
            <a:r>
              <a:rPr dirty="0" sz="1100">
                <a:latin typeface="Verdana"/>
                <a:cs typeface="Verdana"/>
              </a:rPr>
              <a:t>see </a:t>
            </a:r>
            <a:r>
              <a:rPr dirty="0" sz="1100" spc="-10">
                <a:latin typeface="Verdana"/>
                <a:cs typeface="Verdana"/>
              </a:rPr>
              <a:t>in</a:t>
            </a:r>
            <a:r>
              <a:rPr dirty="0" sz="1100" spc="3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yourself?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212090">
              <a:lnSpc>
                <a:spcPct val="100000"/>
              </a:lnSpc>
            </a:pPr>
            <a:r>
              <a:rPr dirty="0" sz="1100">
                <a:latin typeface="Verdana"/>
                <a:cs typeface="Verdana"/>
              </a:rPr>
              <a:t>Why?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212090">
              <a:lnSpc>
                <a:spcPct val="100000"/>
              </a:lnSpc>
              <a:spcBef>
                <a:spcPts val="930"/>
              </a:spcBef>
            </a:pPr>
            <a:r>
              <a:rPr dirty="0" sz="1100" spc="-5">
                <a:latin typeface="Verdana"/>
                <a:cs typeface="Verdana"/>
              </a:rPr>
              <a:t>How could you make this</a:t>
            </a:r>
            <a:r>
              <a:rPr dirty="0" sz="110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change?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Times New Roman"/>
              <a:cs typeface="Times New Roman"/>
            </a:endParaRPr>
          </a:p>
          <a:p>
            <a:pPr marL="212090">
              <a:lnSpc>
                <a:spcPct val="100000"/>
              </a:lnSpc>
            </a:pPr>
            <a:r>
              <a:rPr dirty="0" sz="1100" spc="-5" b="1">
                <a:latin typeface="Verdana"/>
                <a:cs typeface="Verdana"/>
              </a:rPr>
              <a:t>Social Changes </a:t>
            </a:r>
            <a:r>
              <a:rPr dirty="0" sz="1100" b="1">
                <a:latin typeface="Verdana"/>
                <a:cs typeface="Verdana"/>
              </a:rPr>
              <a:t>to</a:t>
            </a:r>
            <a:r>
              <a:rPr dirty="0" sz="1100" spc="-20" b="1">
                <a:latin typeface="Verdana"/>
                <a:cs typeface="Verdana"/>
              </a:rPr>
              <a:t> </a:t>
            </a:r>
            <a:r>
              <a:rPr dirty="0" sz="1100" spc="-5" b="1">
                <a:latin typeface="Verdana"/>
                <a:cs typeface="Verdana"/>
              </a:rPr>
              <a:t>Yourself.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Times New Roman"/>
              <a:cs typeface="Times New Roman"/>
            </a:endParaRPr>
          </a:p>
          <a:p>
            <a:pPr marL="212090">
              <a:lnSpc>
                <a:spcPct val="100000"/>
              </a:lnSpc>
            </a:pPr>
            <a:r>
              <a:rPr dirty="0" sz="1100">
                <a:latin typeface="Verdana"/>
                <a:cs typeface="Verdana"/>
              </a:rPr>
              <a:t>What social </a:t>
            </a:r>
            <a:r>
              <a:rPr dirty="0" sz="1100" spc="-5">
                <a:latin typeface="Verdana"/>
                <a:cs typeface="Verdana"/>
              </a:rPr>
              <a:t>change </a:t>
            </a:r>
            <a:r>
              <a:rPr dirty="0" sz="1100">
                <a:latin typeface="Verdana"/>
                <a:cs typeface="Verdana"/>
              </a:rPr>
              <a:t>would </a:t>
            </a:r>
            <a:r>
              <a:rPr dirty="0" sz="1100" spc="-5">
                <a:latin typeface="Verdana"/>
                <a:cs typeface="Verdana"/>
              </a:rPr>
              <a:t>you like to </a:t>
            </a:r>
            <a:r>
              <a:rPr dirty="0" sz="1100">
                <a:latin typeface="Verdana"/>
                <a:cs typeface="Verdana"/>
              </a:rPr>
              <a:t>see </a:t>
            </a:r>
            <a:r>
              <a:rPr dirty="0" sz="1100" spc="-10">
                <a:latin typeface="Verdana"/>
                <a:cs typeface="Verdana"/>
              </a:rPr>
              <a:t>in </a:t>
            </a:r>
            <a:r>
              <a:rPr dirty="0" sz="1100" spc="-5">
                <a:latin typeface="Verdana"/>
                <a:cs typeface="Verdana"/>
              </a:rPr>
              <a:t>yourself?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212090">
              <a:lnSpc>
                <a:spcPct val="100000"/>
              </a:lnSpc>
              <a:spcBef>
                <a:spcPts val="930"/>
              </a:spcBef>
            </a:pPr>
            <a:r>
              <a:rPr dirty="0" sz="1100">
                <a:latin typeface="Verdana"/>
                <a:cs typeface="Verdana"/>
              </a:rPr>
              <a:t>Why?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212090">
              <a:lnSpc>
                <a:spcPct val="100000"/>
              </a:lnSpc>
              <a:spcBef>
                <a:spcPts val="915"/>
              </a:spcBef>
            </a:pPr>
            <a:r>
              <a:rPr dirty="0" sz="1100" spc="-5">
                <a:latin typeface="Verdana"/>
                <a:cs typeface="Verdana"/>
              </a:rPr>
              <a:t>How could you make this</a:t>
            </a:r>
            <a:r>
              <a:rPr dirty="0" sz="110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change?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126540" y="9396693"/>
            <a:ext cx="2750820" cy="0"/>
          </a:xfrm>
          <a:custGeom>
            <a:avLst/>
            <a:gdLst/>
            <a:ahLst/>
            <a:cxnLst/>
            <a:rect l="l" t="t" r="r" b="b"/>
            <a:pathLst>
              <a:path w="2750820" h="0">
                <a:moveTo>
                  <a:pt x="0" y="0"/>
                </a:moveTo>
                <a:lnTo>
                  <a:pt x="2750284" y="0"/>
                </a:lnTo>
              </a:path>
            </a:pathLst>
          </a:custGeom>
          <a:ln w="82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879215" y="9396693"/>
            <a:ext cx="2663825" cy="0"/>
          </a:xfrm>
          <a:custGeom>
            <a:avLst/>
            <a:gdLst/>
            <a:ahLst/>
            <a:cxnLst/>
            <a:rect l="l" t="t" r="r" b="b"/>
            <a:pathLst>
              <a:path w="2663825" h="0">
                <a:moveTo>
                  <a:pt x="0" y="0"/>
                </a:moveTo>
                <a:lnTo>
                  <a:pt x="2663355" y="0"/>
                </a:lnTo>
              </a:path>
            </a:pathLst>
          </a:custGeom>
          <a:ln w="82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/>
              <a:t>25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3716" y="883665"/>
            <a:ext cx="5795010" cy="8768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81675" algn="l"/>
              </a:tabLst>
            </a:pPr>
            <a:r>
              <a:rPr dirty="0" u="sng" sz="1800" spc="-3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 spc="-12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Table</a:t>
            </a:r>
            <a:r>
              <a:rPr dirty="0" u="sng" sz="1800" spc="-3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800" spc="-6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</a:t>
            </a:r>
            <a:r>
              <a:rPr dirty="0" u="sng" sz="1800" spc="-28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800" spc="-114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Contents	</a:t>
            </a:r>
            <a:endParaRPr sz="180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1350"/>
              </a:spcBef>
            </a:pPr>
            <a:r>
              <a:rPr dirty="0" sz="1000" spc="-5" b="1">
                <a:latin typeface="Calibri"/>
                <a:cs typeface="Calibri"/>
                <a:hlinkClick r:id="rId2" action="ppaction://hlinksldjump"/>
              </a:rPr>
              <a:t>About   the</a:t>
            </a:r>
            <a:r>
              <a:rPr dirty="0" sz="1000" spc="165" b="1">
                <a:latin typeface="Calibri"/>
                <a:cs typeface="Calibri"/>
                <a:hlinkClick r:id="rId2" action="ppaction://hlinksldjump"/>
              </a:rPr>
              <a:t> </a:t>
            </a:r>
            <a:r>
              <a:rPr dirty="0" sz="1000" spc="-10" b="1">
                <a:latin typeface="Calibri"/>
                <a:cs typeface="Calibri"/>
                <a:hlinkClick r:id="rId2" action="ppaction://hlinksldjump"/>
              </a:rPr>
              <a:t>Tutorial....................................................................................................................................i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</a:pPr>
            <a:r>
              <a:rPr dirty="0" sz="1000" spc="-5" b="1">
                <a:latin typeface="Calibri"/>
                <a:cs typeface="Calibri"/>
                <a:hlinkClick r:id="rId2" action="ppaction://hlinksldjump"/>
              </a:rPr>
              <a:t>Audience  </a:t>
            </a:r>
            <a:r>
              <a:rPr dirty="0" sz="1000" b="1">
                <a:latin typeface="Calibri"/>
                <a:cs typeface="Calibri"/>
                <a:hlinkClick r:id="rId2" action="ppaction://hlinksldjump"/>
              </a:rPr>
              <a:t> </a:t>
            </a:r>
            <a:r>
              <a:rPr dirty="0" sz="1000" spc="-10" b="1">
                <a:latin typeface="Calibri"/>
                <a:cs typeface="Calibri"/>
                <a:hlinkClick r:id="rId2" action="ppaction://hlinksldjump"/>
              </a:rPr>
              <a:t>..................................................................................................................................................i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</a:pPr>
            <a:r>
              <a:rPr dirty="0" sz="1000" spc="-5" b="1">
                <a:latin typeface="Calibri"/>
                <a:cs typeface="Calibri"/>
                <a:hlinkClick r:id="rId2" action="ppaction://hlinksldjump"/>
              </a:rPr>
              <a:t>Prerequisites   </a:t>
            </a:r>
            <a:r>
              <a:rPr dirty="0" sz="1000" spc="-10" b="1">
                <a:latin typeface="Calibri"/>
                <a:cs typeface="Calibri"/>
                <a:hlinkClick r:id="rId2" action="ppaction://hlinksldjump"/>
              </a:rPr>
              <a:t>............................................................................................................................................i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</a:pPr>
            <a:r>
              <a:rPr dirty="0" sz="1000" spc="-5" b="1">
                <a:latin typeface="Calibri"/>
                <a:cs typeface="Calibri"/>
                <a:hlinkClick r:id="rId2" action="ppaction://hlinksldjump"/>
              </a:rPr>
              <a:t>Disclaimer   &amp;</a:t>
            </a:r>
            <a:r>
              <a:rPr dirty="0" sz="1000" spc="114" b="1">
                <a:latin typeface="Calibri"/>
                <a:cs typeface="Calibri"/>
                <a:hlinkClick r:id="rId2" action="ppaction://hlinksldjump"/>
              </a:rPr>
              <a:t> </a:t>
            </a:r>
            <a:r>
              <a:rPr dirty="0" sz="1000" spc="-10" b="1">
                <a:latin typeface="Calibri"/>
                <a:cs typeface="Calibri"/>
                <a:hlinkClick r:id="rId2" action="ppaction://hlinksldjump"/>
              </a:rPr>
              <a:t>Copyright.............................................................................................................................i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</a:pPr>
            <a:r>
              <a:rPr dirty="0" sz="1000" spc="-5" b="1">
                <a:latin typeface="Calibri"/>
                <a:cs typeface="Calibri"/>
                <a:hlinkClick r:id="rId3" action="ppaction://hlinksldjump"/>
              </a:rPr>
              <a:t>Table  of  Contents</a:t>
            </a:r>
            <a:r>
              <a:rPr dirty="0" sz="1000" spc="-20" b="1">
                <a:latin typeface="Calibri"/>
                <a:cs typeface="Calibri"/>
                <a:hlinkClick r:id="rId3" action="ppaction://hlinksldjump"/>
              </a:rPr>
              <a:t> </a:t>
            </a:r>
            <a:r>
              <a:rPr dirty="0" sz="1000" spc="-10" b="1">
                <a:latin typeface="Calibri"/>
                <a:cs typeface="Calibri"/>
                <a:hlinkClick r:id="rId3" action="ppaction://hlinksldjump"/>
              </a:rPr>
              <a:t>....................................................................................................................................ii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  <a:spcBef>
                <a:spcPts val="750"/>
              </a:spcBef>
              <a:tabLst>
                <a:tab pos="316865" algn="l"/>
              </a:tabLst>
            </a:pPr>
            <a:r>
              <a:rPr dirty="0" sz="1200" spc="-5" b="0">
                <a:latin typeface="Calibri Light"/>
                <a:cs typeface="Calibri Light"/>
                <a:hlinkClick r:id="rId4" action="ppaction://hlinksldjump"/>
              </a:rPr>
              <a:t>1.	</a:t>
            </a:r>
            <a:r>
              <a:rPr dirty="0" sz="1200" spc="-15" b="0">
                <a:latin typeface="Calibri Light"/>
                <a:cs typeface="Calibri Light"/>
                <a:hlinkClick r:id="rId4" action="ppaction://hlinksldjump"/>
              </a:rPr>
              <a:t>INTRODUCTION </a:t>
            </a:r>
            <a:r>
              <a:rPr dirty="0" sz="1200" spc="-10" b="0">
                <a:latin typeface="Calibri Light"/>
                <a:cs typeface="Calibri Light"/>
                <a:hlinkClick r:id="rId4" action="ppaction://hlinksldjump"/>
              </a:rPr>
              <a:t>TO </a:t>
            </a:r>
            <a:r>
              <a:rPr dirty="0" sz="1200" spc="-15" b="0">
                <a:latin typeface="Calibri Light"/>
                <a:cs typeface="Calibri Light"/>
                <a:hlinkClick r:id="rId4" action="ppaction://hlinksldjump"/>
              </a:rPr>
              <a:t>INTERPERSONAL </a:t>
            </a:r>
            <a:r>
              <a:rPr dirty="0" sz="1200" spc="-10" b="0">
                <a:latin typeface="Calibri Light"/>
                <a:cs typeface="Calibri Light"/>
                <a:hlinkClick r:id="rId4" action="ppaction://hlinksldjump"/>
              </a:rPr>
              <a:t>SKILLS</a:t>
            </a:r>
            <a:r>
              <a:rPr dirty="0" sz="1200" spc="-70" b="0">
                <a:latin typeface="Calibri Light"/>
                <a:cs typeface="Calibri Light"/>
                <a:hlinkClick r:id="rId4" action="ppaction://hlinksldjump"/>
              </a:rPr>
              <a:t> </a:t>
            </a:r>
            <a:r>
              <a:rPr dirty="0" sz="1200" spc="5" b="0">
                <a:latin typeface="Calibri Light"/>
                <a:cs typeface="Calibri Light"/>
                <a:hlinkClick r:id="rId4" action="ppaction://hlinksldjump"/>
              </a:rPr>
              <a:t>........................................................................1</a:t>
            </a:r>
            <a:endParaRPr sz="12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  <a:tabLst>
                <a:tab pos="316865" algn="l"/>
              </a:tabLst>
            </a:pPr>
            <a:r>
              <a:rPr dirty="0" sz="1200" spc="-5" b="0">
                <a:latin typeface="Calibri Light"/>
                <a:cs typeface="Calibri Light"/>
                <a:hlinkClick r:id="rId5" action="ppaction://hlinksldjump"/>
              </a:rPr>
              <a:t>2.	</a:t>
            </a:r>
            <a:r>
              <a:rPr dirty="0" sz="1200" spc="-10" b="0">
                <a:latin typeface="Calibri Light"/>
                <a:cs typeface="Calibri Light"/>
                <a:hlinkClick r:id="rId5" action="ppaction://hlinksldjump"/>
              </a:rPr>
              <a:t>VERBAL </a:t>
            </a:r>
            <a:r>
              <a:rPr dirty="0" sz="1200" spc="-15" b="0">
                <a:latin typeface="Calibri Light"/>
                <a:cs typeface="Calibri Light"/>
                <a:hlinkClick r:id="rId5" action="ppaction://hlinksldjump"/>
              </a:rPr>
              <a:t>COMMUNICATION </a:t>
            </a:r>
            <a:r>
              <a:rPr dirty="0" sz="1200" spc="5" b="0">
                <a:latin typeface="Calibri Light"/>
                <a:cs typeface="Calibri Light"/>
                <a:hlinkClick r:id="rId5" action="ppaction://hlinksldjump"/>
              </a:rPr>
              <a:t>.................................................................................................3</a:t>
            </a:r>
            <a:endParaRPr sz="12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  <a:spcBef>
                <a:spcPts val="5"/>
              </a:spcBef>
              <a:tabLst>
                <a:tab pos="316865" algn="l"/>
              </a:tabLst>
            </a:pPr>
            <a:r>
              <a:rPr dirty="0" sz="1200" spc="-5" b="0">
                <a:latin typeface="Calibri Light"/>
                <a:cs typeface="Calibri Light"/>
                <a:hlinkClick r:id="rId6" action="ppaction://hlinksldjump"/>
              </a:rPr>
              <a:t>3.	</a:t>
            </a:r>
            <a:r>
              <a:rPr dirty="0" sz="1200" spc="-10" b="0">
                <a:latin typeface="Calibri Light"/>
                <a:cs typeface="Calibri Light"/>
                <a:hlinkClick r:id="rId6" action="ppaction://hlinksldjump"/>
              </a:rPr>
              <a:t>ACTIVE </a:t>
            </a:r>
            <a:r>
              <a:rPr dirty="0" sz="1200" spc="-15" b="0">
                <a:latin typeface="Calibri Light"/>
                <a:cs typeface="Calibri Light"/>
                <a:hlinkClick r:id="rId6" action="ppaction://hlinksldjump"/>
              </a:rPr>
              <a:t>LISTENING</a:t>
            </a:r>
            <a:r>
              <a:rPr dirty="0" sz="1200" spc="-60" b="0">
                <a:latin typeface="Calibri Light"/>
                <a:cs typeface="Calibri Light"/>
                <a:hlinkClick r:id="rId6" action="ppaction://hlinksldjump"/>
              </a:rPr>
              <a:t> </a:t>
            </a:r>
            <a:r>
              <a:rPr dirty="0" sz="1200" spc="5" b="0">
                <a:latin typeface="Calibri Light"/>
                <a:cs typeface="Calibri Light"/>
                <a:hlinkClick r:id="rId6" action="ppaction://hlinksldjump"/>
              </a:rPr>
              <a:t>...............................................................................................................5</a:t>
            </a:r>
            <a:endParaRPr sz="12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  <a:tabLst>
                <a:tab pos="316865" algn="l"/>
              </a:tabLst>
            </a:pPr>
            <a:r>
              <a:rPr dirty="0" sz="1200" spc="-5" b="0">
                <a:latin typeface="Calibri Light"/>
                <a:cs typeface="Calibri Light"/>
                <a:hlinkClick r:id="rId7" action="ppaction://hlinksldjump"/>
              </a:rPr>
              <a:t>4.	</a:t>
            </a:r>
            <a:r>
              <a:rPr dirty="0" sz="1200" spc="-10" b="0">
                <a:latin typeface="Calibri Light"/>
                <a:cs typeface="Calibri Light"/>
                <a:hlinkClick r:id="rId7" action="ppaction://hlinksldjump"/>
              </a:rPr>
              <a:t>ART </a:t>
            </a:r>
            <a:r>
              <a:rPr dirty="0" sz="1200" spc="-5" b="0">
                <a:latin typeface="Calibri Light"/>
                <a:cs typeface="Calibri Light"/>
                <a:hlinkClick r:id="rId7" action="ppaction://hlinksldjump"/>
              </a:rPr>
              <a:t>OF</a:t>
            </a:r>
            <a:r>
              <a:rPr dirty="0" sz="1200" spc="-90" b="0">
                <a:latin typeface="Calibri Light"/>
                <a:cs typeface="Calibri Light"/>
                <a:hlinkClick r:id="rId7" action="ppaction://hlinksldjump"/>
              </a:rPr>
              <a:t> </a:t>
            </a:r>
            <a:r>
              <a:rPr dirty="0" sz="1200" spc="5" b="0">
                <a:latin typeface="Calibri Light"/>
                <a:cs typeface="Calibri Light"/>
                <a:hlinkClick r:id="rId7" action="ppaction://hlinksldjump"/>
              </a:rPr>
              <a:t>ASKING....................................................................................................................7</a:t>
            </a:r>
            <a:endParaRPr sz="12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  <a:tabLst>
                <a:tab pos="316865" algn="l"/>
              </a:tabLst>
            </a:pPr>
            <a:r>
              <a:rPr dirty="0" sz="1200" spc="-5" b="0">
                <a:latin typeface="Calibri Light"/>
                <a:cs typeface="Calibri Light"/>
                <a:hlinkClick r:id="rId8" action="ppaction://hlinksldjump"/>
              </a:rPr>
              <a:t>5.	</a:t>
            </a:r>
            <a:r>
              <a:rPr dirty="0" sz="1200" spc="-10" b="0">
                <a:latin typeface="Calibri Light"/>
                <a:cs typeface="Calibri Light"/>
                <a:hlinkClick r:id="rId8" action="ppaction://hlinksldjump"/>
              </a:rPr>
              <a:t>BODY </a:t>
            </a:r>
            <a:r>
              <a:rPr dirty="0" sz="1200" spc="-15" b="0">
                <a:latin typeface="Calibri Light"/>
                <a:cs typeface="Calibri Light"/>
                <a:hlinkClick r:id="rId8" action="ppaction://hlinksldjump"/>
              </a:rPr>
              <a:t>LANGUAGE</a:t>
            </a:r>
            <a:r>
              <a:rPr dirty="0" sz="1200" spc="-70" b="0">
                <a:latin typeface="Calibri Light"/>
                <a:cs typeface="Calibri Light"/>
                <a:hlinkClick r:id="rId8" action="ppaction://hlinksldjump"/>
              </a:rPr>
              <a:t> </a:t>
            </a:r>
            <a:r>
              <a:rPr dirty="0" sz="1200" spc="5" b="0">
                <a:latin typeface="Calibri Light"/>
                <a:cs typeface="Calibri Light"/>
                <a:hlinkClick r:id="rId8" action="ppaction://hlinksldjump"/>
              </a:rPr>
              <a:t>................................................................................................................9</a:t>
            </a:r>
            <a:endParaRPr sz="12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  <a:tabLst>
                <a:tab pos="316865" algn="l"/>
              </a:tabLst>
            </a:pPr>
            <a:r>
              <a:rPr dirty="0" sz="1200" spc="-5" b="0">
                <a:latin typeface="Calibri Light"/>
                <a:cs typeface="Calibri Light"/>
                <a:hlinkClick r:id="rId9" action="ppaction://hlinksldjump"/>
              </a:rPr>
              <a:t>6.	</a:t>
            </a:r>
            <a:r>
              <a:rPr dirty="0" sz="1200" spc="-10" b="0">
                <a:latin typeface="Calibri Light"/>
                <a:cs typeface="Calibri Light"/>
                <a:hlinkClick r:id="rId9" action="ppaction://hlinksldjump"/>
              </a:rPr>
              <a:t>SMALL TALK AND ITS </a:t>
            </a:r>
            <a:r>
              <a:rPr dirty="0" sz="1200" b="0">
                <a:latin typeface="Calibri Light"/>
                <a:cs typeface="Calibri Light"/>
                <a:hlinkClick r:id="rId9" action="ppaction://hlinksldjump"/>
              </a:rPr>
              <a:t> BENEFITS..........................................................................................10</a:t>
            </a:r>
            <a:endParaRPr sz="12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  <a:tabLst>
                <a:tab pos="316865" algn="l"/>
              </a:tabLst>
            </a:pPr>
            <a:r>
              <a:rPr dirty="0" sz="1200" spc="-5" b="0">
                <a:latin typeface="Calibri Light"/>
                <a:cs typeface="Calibri Light"/>
                <a:hlinkClick r:id="rId10" action="ppaction://hlinksldjump"/>
              </a:rPr>
              <a:t>7.	</a:t>
            </a:r>
            <a:r>
              <a:rPr dirty="0" sz="1200" spc="-15" b="0">
                <a:latin typeface="Calibri Light"/>
                <a:cs typeface="Calibri Light"/>
                <a:hlinkClick r:id="rId10" action="ppaction://hlinksldjump"/>
              </a:rPr>
              <a:t>PROCEEDING </a:t>
            </a:r>
            <a:r>
              <a:rPr dirty="0" sz="1200" spc="-10" b="0">
                <a:latin typeface="Calibri Light"/>
                <a:cs typeface="Calibri Light"/>
                <a:hlinkClick r:id="rId10" action="ppaction://hlinksldjump"/>
              </a:rPr>
              <a:t>WITH </a:t>
            </a:r>
            <a:r>
              <a:rPr dirty="0" sz="1200" b="0">
                <a:latin typeface="Calibri Light"/>
                <a:cs typeface="Calibri Light"/>
                <a:hlinkClick r:id="rId10" action="ppaction://hlinksldjump"/>
              </a:rPr>
              <a:t>A </a:t>
            </a:r>
            <a:r>
              <a:rPr dirty="0" sz="1200" spc="-15" b="0">
                <a:latin typeface="Calibri Light"/>
                <a:cs typeface="Calibri Light"/>
                <a:hlinkClick r:id="rId10" action="ppaction://hlinksldjump"/>
              </a:rPr>
              <a:t>CONVERSATION</a:t>
            </a:r>
            <a:r>
              <a:rPr dirty="0" sz="1200" spc="-105" b="0">
                <a:latin typeface="Calibri Light"/>
                <a:cs typeface="Calibri Light"/>
                <a:hlinkClick r:id="rId10" action="ppaction://hlinksldjump"/>
              </a:rPr>
              <a:t> </a:t>
            </a:r>
            <a:r>
              <a:rPr dirty="0" sz="1200" spc="5" b="0">
                <a:latin typeface="Calibri Light"/>
                <a:cs typeface="Calibri Light"/>
                <a:hlinkClick r:id="rId10" action="ppaction://hlinksldjump"/>
              </a:rPr>
              <a:t>..............................................................................12</a:t>
            </a:r>
            <a:endParaRPr sz="12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  <a:tabLst>
                <a:tab pos="316865" algn="l"/>
              </a:tabLst>
            </a:pPr>
            <a:r>
              <a:rPr dirty="0" sz="1200" spc="-5" b="0">
                <a:latin typeface="Calibri Light"/>
                <a:cs typeface="Calibri Light"/>
                <a:hlinkClick r:id="rId11" action="ppaction://hlinksldjump"/>
              </a:rPr>
              <a:t>8.	TIPS  </a:t>
            </a:r>
            <a:r>
              <a:rPr dirty="0" sz="1200" spc="-10" b="0">
                <a:latin typeface="Calibri Light"/>
                <a:cs typeface="Calibri Light"/>
                <a:hlinkClick r:id="rId11" action="ppaction://hlinksldjump"/>
              </a:rPr>
              <a:t>WHILE</a:t>
            </a:r>
            <a:r>
              <a:rPr dirty="0" sz="1200" spc="85" b="0">
                <a:latin typeface="Calibri Light"/>
                <a:cs typeface="Calibri Light"/>
                <a:hlinkClick r:id="rId11" action="ppaction://hlinksldjump"/>
              </a:rPr>
              <a:t> </a:t>
            </a:r>
            <a:r>
              <a:rPr dirty="0" sz="1200" b="0">
                <a:latin typeface="Calibri Light"/>
                <a:cs typeface="Calibri Light"/>
                <a:hlinkClick r:id="rId11" action="ppaction://hlinksldjump"/>
              </a:rPr>
              <a:t>TALKING..........................................................................................................13</a:t>
            </a:r>
            <a:endParaRPr sz="12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  <a:spcBef>
                <a:spcPts val="5"/>
              </a:spcBef>
              <a:tabLst>
                <a:tab pos="316865" algn="l"/>
              </a:tabLst>
            </a:pPr>
            <a:r>
              <a:rPr dirty="0" sz="1200" spc="-5" b="0">
                <a:latin typeface="Calibri Light"/>
                <a:cs typeface="Calibri Light"/>
                <a:hlinkClick r:id="rId12" action="ppaction://hlinksldjump"/>
              </a:rPr>
              <a:t>9.	</a:t>
            </a:r>
            <a:r>
              <a:rPr dirty="0" sz="1200" spc="-10" b="0">
                <a:latin typeface="Calibri Light"/>
                <a:cs typeface="Calibri Light"/>
                <a:hlinkClick r:id="rId12" action="ppaction://hlinksldjump"/>
              </a:rPr>
              <a:t>USING </a:t>
            </a:r>
            <a:r>
              <a:rPr dirty="0" sz="1200" spc="-20" b="0">
                <a:latin typeface="Calibri Light"/>
                <a:cs typeface="Calibri Light"/>
                <a:hlinkClick r:id="rId12" action="ppaction://hlinksldjump"/>
              </a:rPr>
              <a:t>NAMES  </a:t>
            </a:r>
            <a:r>
              <a:rPr dirty="0" sz="1200" spc="-5" b="0">
                <a:latin typeface="Calibri Light"/>
                <a:cs typeface="Calibri Light"/>
                <a:hlinkClick r:id="rId12" action="ppaction://hlinksldjump"/>
              </a:rPr>
              <a:t>IN</a:t>
            </a:r>
            <a:r>
              <a:rPr dirty="0" sz="1200" spc="15" b="0">
                <a:latin typeface="Calibri Light"/>
                <a:cs typeface="Calibri Light"/>
                <a:hlinkClick r:id="rId12" action="ppaction://hlinksldjump"/>
              </a:rPr>
              <a:t> </a:t>
            </a:r>
            <a:r>
              <a:rPr dirty="0" sz="1200" b="0">
                <a:latin typeface="Calibri Light"/>
                <a:cs typeface="Calibri Light"/>
                <a:hlinkClick r:id="rId12" action="ppaction://hlinksldjump"/>
              </a:rPr>
              <a:t>CONVERSATION.....................................................................................14</a:t>
            </a:r>
            <a:endParaRPr sz="12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  <a:spcBef>
                <a:spcPts val="5"/>
              </a:spcBef>
            </a:pPr>
            <a:r>
              <a:rPr dirty="0" sz="1200" spc="-10" b="0">
                <a:latin typeface="Calibri Light"/>
                <a:cs typeface="Calibri Light"/>
                <a:hlinkClick r:id="rId13" action="ppaction://hlinksldjump"/>
              </a:rPr>
              <a:t>10.   </a:t>
            </a:r>
            <a:r>
              <a:rPr dirty="0" sz="1200" spc="-15" b="0">
                <a:latin typeface="Calibri Light"/>
                <a:cs typeface="Calibri Light"/>
                <a:hlinkClick r:id="rId13" action="ppaction://hlinksldjump"/>
              </a:rPr>
              <a:t>MAKING </a:t>
            </a:r>
            <a:r>
              <a:rPr dirty="0" sz="1200" spc="-5" b="0">
                <a:latin typeface="Calibri Light"/>
                <a:cs typeface="Calibri Light"/>
                <a:hlinkClick r:id="rId13" action="ppaction://hlinksldjump"/>
              </a:rPr>
              <a:t>UP </a:t>
            </a:r>
            <a:r>
              <a:rPr dirty="0" sz="1200" spc="-15" b="0">
                <a:latin typeface="Calibri Light"/>
                <a:cs typeface="Calibri Light"/>
                <a:hlinkClick r:id="rId13" action="ppaction://hlinksldjump"/>
              </a:rPr>
              <a:t>FOR FORGETTING</a:t>
            </a:r>
            <a:r>
              <a:rPr dirty="0" sz="1200" spc="-85" b="0">
                <a:latin typeface="Calibri Light"/>
                <a:cs typeface="Calibri Light"/>
                <a:hlinkClick r:id="rId13" action="ppaction://hlinksldjump"/>
              </a:rPr>
              <a:t> </a:t>
            </a:r>
            <a:r>
              <a:rPr dirty="0" sz="1200" spc="5" b="0">
                <a:latin typeface="Calibri Light"/>
                <a:cs typeface="Calibri Light"/>
                <a:hlinkClick r:id="rId13" action="ppaction://hlinksldjump"/>
              </a:rPr>
              <a:t>NAMES..............................................................................15</a:t>
            </a:r>
            <a:endParaRPr sz="12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  <a:spcBef>
                <a:spcPts val="5"/>
              </a:spcBef>
            </a:pPr>
            <a:r>
              <a:rPr dirty="0" sz="1200" spc="-10" b="0">
                <a:latin typeface="Calibri Light"/>
                <a:cs typeface="Calibri Light"/>
                <a:hlinkClick r:id="rId14" action="ppaction://hlinksldjump"/>
              </a:rPr>
              <a:t>11.    </a:t>
            </a:r>
            <a:r>
              <a:rPr dirty="0" sz="1200" spc="-15" b="0">
                <a:latin typeface="Calibri Light"/>
                <a:cs typeface="Calibri Light"/>
                <a:hlinkClick r:id="rId14" action="ppaction://hlinksldjump"/>
              </a:rPr>
              <a:t>INFLUENCING PEOPLE’S</a:t>
            </a:r>
            <a:r>
              <a:rPr dirty="0" sz="1200" spc="45" b="0">
                <a:latin typeface="Calibri Light"/>
                <a:cs typeface="Calibri Light"/>
                <a:hlinkClick r:id="rId14" action="ppaction://hlinksldjump"/>
              </a:rPr>
              <a:t> </a:t>
            </a:r>
            <a:r>
              <a:rPr dirty="0" sz="1200" b="0">
                <a:latin typeface="Calibri Light"/>
                <a:cs typeface="Calibri Light"/>
                <a:hlinkClick r:id="rId14" action="ppaction://hlinksldjump"/>
              </a:rPr>
              <a:t>THOUGHTS..................................................................................16</a:t>
            </a:r>
            <a:endParaRPr sz="12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dirty="0" sz="1200" spc="-10" b="0">
                <a:latin typeface="Calibri Light"/>
                <a:cs typeface="Calibri Light"/>
                <a:hlinkClick r:id="rId15" action="ppaction://hlinksldjump"/>
              </a:rPr>
              <a:t>12.   </a:t>
            </a:r>
            <a:r>
              <a:rPr dirty="0" sz="1200" spc="-15" b="0">
                <a:latin typeface="Calibri Light"/>
                <a:cs typeface="Calibri Light"/>
                <a:hlinkClick r:id="rId15" action="ppaction://hlinksldjump"/>
              </a:rPr>
              <a:t>NURTURING COMMON GROUNDS</a:t>
            </a:r>
            <a:r>
              <a:rPr dirty="0" sz="1200" spc="-160" b="0">
                <a:latin typeface="Calibri Light"/>
                <a:cs typeface="Calibri Light"/>
                <a:hlinkClick r:id="rId15" action="ppaction://hlinksldjump"/>
              </a:rPr>
              <a:t> </a:t>
            </a:r>
            <a:r>
              <a:rPr dirty="0" sz="1200" spc="5" b="0">
                <a:latin typeface="Calibri Light"/>
                <a:cs typeface="Calibri Light"/>
                <a:hlinkClick r:id="rId15" action="ppaction://hlinksldjump"/>
              </a:rPr>
              <a:t>....................................................................................17</a:t>
            </a:r>
            <a:endParaRPr sz="12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dirty="0" sz="1200" spc="-10" b="0">
                <a:latin typeface="Calibri Light"/>
                <a:cs typeface="Calibri Light"/>
                <a:hlinkClick r:id="rId16" action="ppaction://hlinksldjump"/>
              </a:rPr>
              <a:t>13.   </a:t>
            </a:r>
            <a:r>
              <a:rPr dirty="0" sz="1200" spc="-15" b="0">
                <a:latin typeface="Calibri Light"/>
                <a:cs typeface="Calibri Light"/>
                <a:hlinkClick r:id="rId16" action="ppaction://hlinksldjump"/>
              </a:rPr>
              <a:t>MAINTAINING RELIABILITY </a:t>
            </a:r>
            <a:r>
              <a:rPr dirty="0" sz="1200" spc="-5" b="0">
                <a:latin typeface="Calibri Light"/>
                <a:cs typeface="Calibri Light"/>
                <a:hlinkClick r:id="rId16" action="ppaction://hlinksldjump"/>
              </a:rPr>
              <a:t>AND </a:t>
            </a:r>
            <a:r>
              <a:rPr dirty="0" sz="1200" spc="-10" b="0">
                <a:latin typeface="Calibri Light"/>
                <a:cs typeface="Calibri Light"/>
                <a:hlinkClick r:id="rId16" action="ppaction://hlinksldjump"/>
              </a:rPr>
              <a:t>TRUST</a:t>
            </a:r>
            <a:r>
              <a:rPr dirty="0" sz="1200" spc="-45" b="0">
                <a:latin typeface="Calibri Light"/>
                <a:cs typeface="Calibri Light"/>
                <a:hlinkClick r:id="rId16" action="ppaction://hlinksldjump"/>
              </a:rPr>
              <a:t> </a:t>
            </a:r>
            <a:r>
              <a:rPr dirty="0" sz="1200" spc="5" b="0">
                <a:latin typeface="Calibri Light"/>
                <a:cs typeface="Calibri Light"/>
                <a:hlinkClick r:id="rId16" action="ppaction://hlinksldjump"/>
              </a:rPr>
              <a:t>.............................................................................18</a:t>
            </a:r>
            <a:endParaRPr sz="12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dirty="0" sz="1200" spc="-10" b="0">
                <a:latin typeface="Calibri Light"/>
                <a:cs typeface="Calibri Light"/>
                <a:hlinkClick r:id="rId17" action="ppaction://hlinksldjump"/>
              </a:rPr>
              <a:t>14.    THE </a:t>
            </a:r>
            <a:r>
              <a:rPr dirty="0" sz="1200" spc="-15" b="0">
                <a:latin typeface="Calibri Light"/>
                <a:cs typeface="Calibri Light"/>
                <a:hlinkClick r:id="rId17" action="ppaction://hlinksldjump"/>
              </a:rPr>
              <a:t>“YOU WIN, </a:t>
            </a:r>
            <a:r>
              <a:rPr dirty="0" sz="1200" b="0">
                <a:latin typeface="Calibri Light"/>
                <a:cs typeface="Calibri Light"/>
                <a:hlinkClick r:id="rId17" action="ppaction://hlinksldjump"/>
              </a:rPr>
              <a:t>I </a:t>
            </a:r>
            <a:r>
              <a:rPr dirty="0" sz="1200" spc="-15" b="0">
                <a:latin typeface="Calibri Light"/>
                <a:cs typeface="Calibri Light"/>
                <a:hlinkClick r:id="rId17" action="ppaction://hlinksldjump"/>
              </a:rPr>
              <a:t>WIN”</a:t>
            </a:r>
            <a:r>
              <a:rPr dirty="0" sz="1200" b="0">
                <a:latin typeface="Calibri Light"/>
                <a:cs typeface="Calibri Light"/>
                <a:hlinkClick r:id="rId17" action="ppaction://hlinksldjump"/>
              </a:rPr>
              <a:t> TECHNIQUE...................................................................................19</a:t>
            </a:r>
            <a:endParaRPr sz="12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dirty="0" sz="1200" spc="-10" b="0">
                <a:latin typeface="Calibri Light"/>
                <a:cs typeface="Calibri Light"/>
                <a:hlinkClick r:id="rId18" action="ppaction://hlinksldjump"/>
              </a:rPr>
              <a:t>15.   </a:t>
            </a:r>
            <a:r>
              <a:rPr dirty="0" sz="1200" spc="-15" b="0">
                <a:latin typeface="Calibri Light"/>
                <a:cs typeface="Calibri Light"/>
                <a:hlinkClick r:id="rId18" action="ppaction://hlinksldjump"/>
              </a:rPr>
              <a:t>EMOTION HANDLING</a:t>
            </a:r>
            <a:r>
              <a:rPr dirty="0" sz="1200" spc="-95" b="0">
                <a:latin typeface="Calibri Light"/>
                <a:cs typeface="Calibri Light"/>
                <a:hlinkClick r:id="rId18" action="ppaction://hlinksldjump"/>
              </a:rPr>
              <a:t> </a:t>
            </a:r>
            <a:r>
              <a:rPr dirty="0" sz="1200" spc="5" b="0">
                <a:latin typeface="Calibri Light"/>
                <a:cs typeface="Calibri Light"/>
                <a:hlinkClick r:id="rId18" action="ppaction://hlinksldjump"/>
              </a:rPr>
              <a:t>........................................................................................................20</a:t>
            </a:r>
            <a:endParaRPr sz="12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dirty="0" sz="1200" spc="-10" b="0">
                <a:latin typeface="Calibri Light"/>
                <a:cs typeface="Calibri Light"/>
                <a:hlinkClick r:id="rId19" action="ppaction://hlinksldjump"/>
              </a:rPr>
              <a:t>16.   PITFALLS OF </a:t>
            </a:r>
            <a:r>
              <a:rPr dirty="0" sz="1200" spc="-15" b="0">
                <a:latin typeface="Calibri Light"/>
                <a:cs typeface="Calibri Light"/>
                <a:hlinkClick r:id="rId19" action="ppaction://hlinksldjump"/>
              </a:rPr>
              <a:t>EMOTIONS</a:t>
            </a:r>
            <a:r>
              <a:rPr dirty="0" sz="1200" spc="-80" b="0">
                <a:latin typeface="Calibri Light"/>
                <a:cs typeface="Calibri Light"/>
                <a:hlinkClick r:id="rId19" action="ppaction://hlinksldjump"/>
              </a:rPr>
              <a:t> </a:t>
            </a:r>
            <a:r>
              <a:rPr dirty="0" sz="1200" spc="5" b="0">
                <a:latin typeface="Calibri Light"/>
                <a:cs typeface="Calibri Light"/>
                <a:hlinkClick r:id="rId19" action="ppaction://hlinksldjump"/>
              </a:rPr>
              <a:t>....................................................................................................22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07733" y="9881878"/>
            <a:ext cx="165735" cy="19621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 sz="1100">
                <a:latin typeface="Verdana"/>
                <a:cs typeface="Verdana"/>
              </a:rPr>
              <a:t>2</a:t>
            </a:r>
            <a:endParaRPr sz="1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800200"/>
            <a:ext cx="5758180" cy="19583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9100"/>
              </a:lnSpc>
              <a:spcBef>
                <a:spcPts val="100"/>
              </a:spcBef>
            </a:pPr>
            <a:r>
              <a:rPr dirty="0" sz="1100">
                <a:latin typeface="Verdana"/>
                <a:cs typeface="Verdana"/>
              </a:rPr>
              <a:t>In a </a:t>
            </a:r>
            <a:r>
              <a:rPr dirty="0" sz="1100" spc="-5">
                <a:latin typeface="Verdana"/>
                <a:cs typeface="Verdana"/>
              </a:rPr>
              <a:t>meeting </a:t>
            </a:r>
            <a:r>
              <a:rPr dirty="0" sz="1100">
                <a:latin typeface="Verdana"/>
                <a:cs typeface="Verdana"/>
              </a:rPr>
              <a:t>or a </a:t>
            </a:r>
            <a:r>
              <a:rPr dirty="0" sz="1100" spc="-5">
                <a:latin typeface="Verdana"/>
                <a:cs typeface="Verdana"/>
              </a:rPr>
              <a:t>social gathering, people will </a:t>
            </a:r>
            <a:r>
              <a:rPr dirty="0" sz="1100">
                <a:latin typeface="Verdana"/>
                <a:cs typeface="Verdana"/>
              </a:rPr>
              <a:t>expect </a:t>
            </a:r>
            <a:r>
              <a:rPr dirty="0" sz="1100" spc="-5">
                <a:latin typeface="Verdana"/>
                <a:cs typeface="Verdana"/>
              </a:rPr>
              <a:t>you to contribute to the  discussion. </a:t>
            </a:r>
            <a:r>
              <a:rPr dirty="0" sz="1100">
                <a:latin typeface="Verdana"/>
                <a:cs typeface="Verdana"/>
              </a:rPr>
              <a:t>In </a:t>
            </a:r>
            <a:r>
              <a:rPr dirty="0" sz="1100" spc="-5">
                <a:latin typeface="Verdana"/>
                <a:cs typeface="Verdana"/>
              </a:rPr>
              <a:t>situations </a:t>
            </a:r>
            <a:r>
              <a:rPr dirty="0" sz="1100" spc="-10">
                <a:latin typeface="Verdana"/>
                <a:cs typeface="Verdana"/>
              </a:rPr>
              <a:t>like </a:t>
            </a:r>
            <a:r>
              <a:rPr dirty="0" sz="1100">
                <a:latin typeface="Verdana"/>
                <a:cs typeface="Verdana"/>
              </a:rPr>
              <a:t>these, </a:t>
            </a:r>
            <a:r>
              <a:rPr dirty="0" sz="1100" spc="-10">
                <a:latin typeface="Verdana"/>
                <a:cs typeface="Verdana"/>
              </a:rPr>
              <a:t>it is </a:t>
            </a:r>
            <a:r>
              <a:rPr dirty="0" sz="1100">
                <a:latin typeface="Verdana"/>
                <a:cs typeface="Verdana"/>
              </a:rPr>
              <a:t>very </a:t>
            </a:r>
            <a:r>
              <a:rPr dirty="0" sz="1100" spc="-5">
                <a:latin typeface="Verdana"/>
                <a:cs typeface="Verdana"/>
              </a:rPr>
              <a:t>important to realize that </a:t>
            </a:r>
            <a:r>
              <a:rPr dirty="0" sz="1100">
                <a:latin typeface="Verdana"/>
                <a:cs typeface="Verdana"/>
              </a:rPr>
              <a:t>even </a:t>
            </a:r>
            <a:r>
              <a:rPr dirty="0" sz="1100" spc="-10">
                <a:latin typeface="Verdana"/>
                <a:cs typeface="Verdana"/>
              </a:rPr>
              <a:t>if</a:t>
            </a:r>
            <a:r>
              <a:rPr dirty="0" sz="1100" spc="-204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your  opinions might be </a:t>
            </a:r>
            <a:r>
              <a:rPr dirty="0" sz="1100">
                <a:latin typeface="Verdana"/>
                <a:cs typeface="Verdana"/>
              </a:rPr>
              <a:t>honest and </a:t>
            </a:r>
            <a:r>
              <a:rPr dirty="0" sz="1100" spc="-5">
                <a:latin typeface="Verdana"/>
                <a:cs typeface="Verdana"/>
              </a:rPr>
              <a:t>true, they could hurt the </a:t>
            </a:r>
            <a:r>
              <a:rPr dirty="0" sz="1100">
                <a:latin typeface="Verdana"/>
                <a:cs typeface="Verdana"/>
              </a:rPr>
              <a:t>sentiments of a </a:t>
            </a:r>
            <a:r>
              <a:rPr dirty="0" sz="1100" spc="-5">
                <a:latin typeface="Verdana"/>
                <a:cs typeface="Verdana"/>
              </a:rPr>
              <a:t>lot </a:t>
            </a:r>
            <a:r>
              <a:rPr dirty="0" sz="1100">
                <a:latin typeface="Verdana"/>
                <a:cs typeface="Verdana"/>
              </a:rPr>
              <a:t>of  </a:t>
            </a:r>
            <a:r>
              <a:rPr dirty="0" sz="1100" spc="-5">
                <a:latin typeface="Verdana"/>
                <a:cs typeface="Verdana"/>
              </a:rPr>
              <a:t>people who might </a:t>
            </a:r>
            <a:r>
              <a:rPr dirty="0" sz="1100">
                <a:latin typeface="Verdana"/>
                <a:cs typeface="Verdana"/>
              </a:rPr>
              <a:t>not </a:t>
            </a:r>
            <a:r>
              <a:rPr dirty="0" sz="1100" spc="-5">
                <a:latin typeface="Verdana"/>
                <a:cs typeface="Verdana"/>
              </a:rPr>
              <a:t>be agreeing to </a:t>
            </a:r>
            <a:r>
              <a:rPr dirty="0" sz="1100">
                <a:latin typeface="Verdana"/>
                <a:cs typeface="Verdana"/>
              </a:rPr>
              <a:t>these </a:t>
            </a:r>
            <a:r>
              <a:rPr dirty="0" sz="1100" spc="-5">
                <a:latin typeface="Verdana"/>
                <a:cs typeface="Verdana"/>
              </a:rPr>
              <a:t>opinions </a:t>
            </a:r>
            <a:r>
              <a:rPr dirty="0" sz="1100">
                <a:latin typeface="Verdana"/>
                <a:cs typeface="Verdana"/>
              </a:rPr>
              <a:t>of </a:t>
            </a:r>
            <a:r>
              <a:rPr dirty="0" sz="1100" spc="-5">
                <a:latin typeface="Verdana"/>
                <a:cs typeface="Verdana"/>
              </a:rPr>
              <a:t>yours. Even if what you  mentioned was </a:t>
            </a:r>
            <a:r>
              <a:rPr dirty="0" sz="1100">
                <a:latin typeface="Verdana"/>
                <a:cs typeface="Verdana"/>
              </a:rPr>
              <a:t>correct, some </a:t>
            </a:r>
            <a:r>
              <a:rPr dirty="0" sz="1100" spc="-5">
                <a:latin typeface="Verdana"/>
                <a:cs typeface="Verdana"/>
              </a:rPr>
              <a:t>might </a:t>
            </a:r>
            <a:r>
              <a:rPr dirty="0" sz="1100">
                <a:latin typeface="Verdana"/>
                <a:cs typeface="Verdana"/>
              </a:rPr>
              <a:t>feel offended </a:t>
            </a:r>
            <a:r>
              <a:rPr dirty="0" sz="1100" spc="-5">
                <a:latin typeface="Verdana"/>
                <a:cs typeface="Verdana"/>
              </a:rPr>
              <a:t>by your direct</a:t>
            </a:r>
            <a:r>
              <a:rPr dirty="0" sz="1100" spc="1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statements.</a:t>
            </a:r>
            <a:endParaRPr sz="1100">
              <a:latin typeface="Verdana"/>
              <a:cs typeface="Verdana"/>
            </a:endParaRPr>
          </a:p>
          <a:p>
            <a:pPr algn="just" marL="12700" marR="5080">
              <a:lnSpc>
                <a:spcPct val="109100"/>
              </a:lnSpc>
              <a:spcBef>
                <a:spcPts val="815"/>
              </a:spcBef>
            </a:pPr>
            <a:r>
              <a:rPr dirty="0" sz="1100">
                <a:latin typeface="Verdana"/>
                <a:cs typeface="Verdana"/>
              </a:rPr>
              <a:t>In these </a:t>
            </a:r>
            <a:r>
              <a:rPr dirty="0" sz="1100" spc="-5">
                <a:latin typeface="Verdana"/>
                <a:cs typeface="Verdana"/>
              </a:rPr>
              <a:t>cases, </a:t>
            </a:r>
            <a:r>
              <a:rPr dirty="0" sz="1100" spc="-10">
                <a:latin typeface="Verdana"/>
                <a:cs typeface="Verdana"/>
              </a:rPr>
              <a:t>it is </a:t>
            </a:r>
            <a:r>
              <a:rPr dirty="0" sz="1100" spc="-5">
                <a:latin typeface="Verdana"/>
                <a:cs typeface="Verdana"/>
              </a:rPr>
              <a:t>always advisable to </a:t>
            </a:r>
            <a:r>
              <a:rPr dirty="0" sz="1100">
                <a:latin typeface="Verdana"/>
                <a:cs typeface="Verdana"/>
              </a:rPr>
              <a:t>use a </a:t>
            </a:r>
            <a:r>
              <a:rPr dirty="0" sz="1100" spc="-5">
                <a:latin typeface="Verdana"/>
                <a:cs typeface="Verdana"/>
              </a:rPr>
              <a:t>diplomatic </a:t>
            </a:r>
            <a:r>
              <a:rPr dirty="0" sz="1100">
                <a:latin typeface="Verdana"/>
                <a:cs typeface="Verdana"/>
              </a:rPr>
              <a:t>tone. There </a:t>
            </a:r>
            <a:r>
              <a:rPr dirty="0" sz="1100" spc="-10">
                <a:latin typeface="Verdana"/>
                <a:cs typeface="Verdana"/>
              </a:rPr>
              <a:t>is </a:t>
            </a:r>
            <a:r>
              <a:rPr dirty="0" sz="1100" spc="-5">
                <a:latin typeface="Verdana"/>
                <a:cs typeface="Verdana"/>
              </a:rPr>
              <a:t>nothing  wrong </a:t>
            </a:r>
            <a:r>
              <a:rPr dirty="0" sz="1100">
                <a:latin typeface="Verdana"/>
                <a:cs typeface="Verdana"/>
              </a:rPr>
              <a:t>for </a:t>
            </a:r>
            <a:r>
              <a:rPr dirty="0" sz="1100" spc="-5">
                <a:latin typeface="Verdana"/>
                <a:cs typeface="Verdana"/>
              </a:rPr>
              <a:t>two completely </a:t>
            </a:r>
            <a:r>
              <a:rPr dirty="0" sz="1100">
                <a:latin typeface="Verdana"/>
                <a:cs typeface="Verdana"/>
              </a:rPr>
              <a:t>different persons </a:t>
            </a:r>
            <a:r>
              <a:rPr dirty="0" sz="1100" spc="-5">
                <a:latin typeface="Verdana"/>
                <a:cs typeface="Verdana"/>
              </a:rPr>
              <a:t>to disagree </a:t>
            </a:r>
            <a:r>
              <a:rPr dirty="0" sz="1100">
                <a:latin typeface="Verdana"/>
                <a:cs typeface="Verdana"/>
              </a:rPr>
              <a:t>on a point. But </a:t>
            </a:r>
            <a:r>
              <a:rPr dirty="0" sz="1100" spc="-5">
                <a:latin typeface="Verdana"/>
                <a:cs typeface="Verdana"/>
              </a:rPr>
              <a:t>the  objective should always be to </a:t>
            </a:r>
            <a:r>
              <a:rPr dirty="0" sz="1100">
                <a:latin typeface="Verdana"/>
                <a:cs typeface="Verdana"/>
              </a:rPr>
              <a:t>put </a:t>
            </a:r>
            <a:r>
              <a:rPr dirty="0" sz="1100" spc="-5">
                <a:latin typeface="Verdana"/>
                <a:cs typeface="Verdana"/>
              </a:rPr>
              <a:t>your contradicting thoughts </a:t>
            </a:r>
            <a:r>
              <a:rPr dirty="0" sz="1100" spc="-10">
                <a:latin typeface="Verdana"/>
                <a:cs typeface="Verdana"/>
              </a:rPr>
              <a:t>in </a:t>
            </a:r>
            <a:r>
              <a:rPr dirty="0" sz="1100">
                <a:latin typeface="Verdana"/>
                <a:cs typeface="Verdana"/>
              </a:rPr>
              <a:t>such a </a:t>
            </a:r>
            <a:r>
              <a:rPr dirty="0" sz="1100" spc="-5">
                <a:latin typeface="Verdana"/>
                <a:cs typeface="Verdana"/>
              </a:rPr>
              <a:t>way that  the listeners judge the sentence, </a:t>
            </a:r>
            <a:r>
              <a:rPr dirty="0" sz="1100">
                <a:latin typeface="Verdana"/>
                <a:cs typeface="Verdana"/>
              </a:rPr>
              <a:t>and not </a:t>
            </a:r>
            <a:r>
              <a:rPr dirty="0" sz="1100" spc="-5">
                <a:latin typeface="Verdana"/>
                <a:cs typeface="Verdana"/>
              </a:rPr>
              <a:t>you. This art </a:t>
            </a:r>
            <a:r>
              <a:rPr dirty="0" sz="1100" spc="-10">
                <a:latin typeface="Verdana"/>
                <a:cs typeface="Verdana"/>
              </a:rPr>
              <a:t>is </a:t>
            </a:r>
            <a:r>
              <a:rPr dirty="0" sz="1100" spc="-5">
                <a:latin typeface="Verdana"/>
                <a:cs typeface="Verdana"/>
              </a:rPr>
              <a:t>called </a:t>
            </a:r>
            <a:r>
              <a:rPr dirty="0" sz="1100" spc="-5" b="1">
                <a:latin typeface="Verdana"/>
                <a:cs typeface="Verdana"/>
              </a:rPr>
              <a:t>agreeably  disagreeing </a:t>
            </a:r>
            <a:r>
              <a:rPr dirty="0" sz="1100">
                <a:latin typeface="Verdana"/>
                <a:cs typeface="Verdana"/>
              </a:rPr>
              <a:t>or </a:t>
            </a:r>
            <a:r>
              <a:rPr dirty="0" sz="1100" spc="-5" b="1">
                <a:latin typeface="Verdana"/>
                <a:cs typeface="Verdana"/>
              </a:rPr>
              <a:t>constructive</a:t>
            </a:r>
            <a:r>
              <a:rPr dirty="0" sz="1100" spc="10" b="1">
                <a:latin typeface="Verdana"/>
                <a:cs typeface="Verdana"/>
              </a:rPr>
              <a:t> </a:t>
            </a:r>
            <a:r>
              <a:rPr dirty="0" sz="1100" spc="-5" b="1">
                <a:latin typeface="Verdana"/>
                <a:cs typeface="Verdana"/>
              </a:rPr>
              <a:t>disagreeing</a:t>
            </a:r>
            <a:r>
              <a:rPr dirty="0" sz="1100" spc="-5">
                <a:latin typeface="Verdana"/>
                <a:cs typeface="Verdana"/>
              </a:rPr>
              <a:t>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8166963"/>
            <a:ext cx="5760720" cy="1408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8890">
              <a:lnSpc>
                <a:spcPct val="109100"/>
              </a:lnSpc>
              <a:spcBef>
                <a:spcPts val="100"/>
              </a:spcBef>
            </a:pPr>
            <a:r>
              <a:rPr dirty="0" sz="1100">
                <a:latin typeface="Verdana"/>
                <a:cs typeface="Verdana"/>
              </a:rPr>
              <a:t>In a </a:t>
            </a:r>
            <a:r>
              <a:rPr dirty="0" sz="1100" spc="-5">
                <a:latin typeface="Verdana"/>
                <a:cs typeface="Verdana"/>
              </a:rPr>
              <a:t>constructive disagreement, which </a:t>
            </a:r>
            <a:r>
              <a:rPr dirty="0" sz="1100" spc="-10">
                <a:latin typeface="Verdana"/>
                <a:cs typeface="Verdana"/>
              </a:rPr>
              <a:t>is </a:t>
            </a:r>
            <a:r>
              <a:rPr dirty="0" sz="1100">
                <a:latin typeface="Verdana"/>
                <a:cs typeface="Verdana"/>
              </a:rPr>
              <a:t>bound </a:t>
            </a:r>
            <a:r>
              <a:rPr dirty="0" sz="1100" spc="-5">
                <a:latin typeface="Verdana"/>
                <a:cs typeface="Verdana"/>
              </a:rPr>
              <a:t>to happen </a:t>
            </a:r>
            <a:r>
              <a:rPr dirty="0" sz="1100">
                <a:latin typeface="Verdana"/>
                <a:cs typeface="Verdana"/>
              </a:rPr>
              <a:t>when a </a:t>
            </a:r>
            <a:r>
              <a:rPr dirty="0" sz="1100" spc="-5">
                <a:latin typeface="Verdana"/>
                <a:cs typeface="Verdana"/>
              </a:rPr>
              <a:t>meeting </a:t>
            </a:r>
            <a:r>
              <a:rPr dirty="0" sz="1100">
                <a:latin typeface="Verdana"/>
                <a:cs typeface="Verdana"/>
              </a:rPr>
              <a:t>of  </a:t>
            </a:r>
            <a:r>
              <a:rPr dirty="0" sz="1100" spc="-5">
                <a:latin typeface="Verdana"/>
                <a:cs typeface="Verdana"/>
              </a:rPr>
              <a:t>talented </a:t>
            </a:r>
            <a:r>
              <a:rPr dirty="0" sz="1100">
                <a:latin typeface="Verdana"/>
                <a:cs typeface="Verdana"/>
              </a:rPr>
              <a:t>and </a:t>
            </a:r>
            <a:r>
              <a:rPr dirty="0" sz="1100" spc="-5">
                <a:latin typeface="Verdana"/>
                <a:cs typeface="Verdana"/>
              </a:rPr>
              <a:t>dynamic people </a:t>
            </a:r>
            <a:r>
              <a:rPr dirty="0" sz="1100" spc="-10">
                <a:latin typeface="Verdana"/>
                <a:cs typeface="Verdana"/>
              </a:rPr>
              <a:t>is </a:t>
            </a:r>
            <a:r>
              <a:rPr dirty="0" sz="1100">
                <a:latin typeface="Verdana"/>
                <a:cs typeface="Verdana"/>
              </a:rPr>
              <a:t>held, </a:t>
            </a:r>
            <a:r>
              <a:rPr dirty="0" sz="1100" spc="-5">
                <a:latin typeface="Verdana"/>
                <a:cs typeface="Verdana"/>
              </a:rPr>
              <a:t>the idea </a:t>
            </a:r>
            <a:r>
              <a:rPr dirty="0" sz="1100" spc="-10">
                <a:latin typeface="Verdana"/>
                <a:cs typeface="Verdana"/>
              </a:rPr>
              <a:t>is </a:t>
            </a:r>
            <a:r>
              <a:rPr dirty="0" sz="1100" spc="-5">
                <a:latin typeface="Verdana"/>
                <a:cs typeface="Verdana"/>
              </a:rPr>
              <a:t>to make sure </a:t>
            </a:r>
            <a:r>
              <a:rPr dirty="0" sz="1100">
                <a:latin typeface="Verdana"/>
                <a:cs typeface="Verdana"/>
              </a:rPr>
              <a:t>that personal egos  and </a:t>
            </a:r>
            <a:r>
              <a:rPr dirty="0" sz="1100" spc="-5">
                <a:latin typeface="Verdana"/>
                <a:cs typeface="Verdana"/>
              </a:rPr>
              <a:t>prejudices </a:t>
            </a:r>
            <a:r>
              <a:rPr dirty="0" sz="1100">
                <a:latin typeface="Verdana"/>
                <a:cs typeface="Verdana"/>
              </a:rPr>
              <a:t>don't </a:t>
            </a:r>
            <a:r>
              <a:rPr dirty="0" sz="1100" spc="-5">
                <a:latin typeface="Verdana"/>
                <a:cs typeface="Verdana"/>
              </a:rPr>
              <a:t>overwhelm the</a:t>
            </a:r>
            <a:r>
              <a:rPr dirty="0" sz="1100" spc="-2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discussion.</a:t>
            </a:r>
            <a:endParaRPr sz="1100">
              <a:latin typeface="Verdana"/>
              <a:cs typeface="Verdana"/>
            </a:endParaRPr>
          </a:p>
          <a:p>
            <a:pPr algn="just" marL="12700" marR="5080">
              <a:lnSpc>
                <a:spcPct val="109100"/>
              </a:lnSpc>
              <a:spcBef>
                <a:spcPts val="800"/>
              </a:spcBef>
            </a:pPr>
            <a:r>
              <a:rPr dirty="0" sz="1100">
                <a:latin typeface="Verdana"/>
                <a:cs typeface="Verdana"/>
              </a:rPr>
              <a:t>The focus of every </a:t>
            </a:r>
            <a:r>
              <a:rPr dirty="0" sz="1100" spc="-5">
                <a:latin typeface="Verdana"/>
                <a:cs typeface="Verdana"/>
              </a:rPr>
              <a:t>agreement </a:t>
            </a:r>
            <a:r>
              <a:rPr dirty="0" sz="1100">
                <a:latin typeface="Verdana"/>
                <a:cs typeface="Verdana"/>
              </a:rPr>
              <a:t>or </a:t>
            </a:r>
            <a:r>
              <a:rPr dirty="0" sz="1100" spc="-5">
                <a:latin typeface="Verdana"/>
                <a:cs typeface="Verdana"/>
              </a:rPr>
              <a:t>disagreement should be to </a:t>
            </a:r>
            <a:r>
              <a:rPr dirty="0" sz="1100">
                <a:latin typeface="Verdana"/>
                <a:cs typeface="Verdana"/>
              </a:rPr>
              <a:t>bring improvement  and greater success, and on </a:t>
            </a:r>
            <a:r>
              <a:rPr dirty="0" sz="1100" spc="-5">
                <a:latin typeface="Verdana"/>
                <a:cs typeface="Verdana"/>
              </a:rPr>
              <a:t>finding </a:t>
            </a:r>
            <a:r>
              <a:rPr dirty="0" sz="1100">
                <a:latin typeface="Verdana"/>
                <a:cs typeface="Verdana"/>
              </a:rPr>
              <a:t>a solution and not settling personal scores</a:t>
            </a:r>
            <a:r>
              <a:rPr dirty="0" sz="1100" spc="-13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or  </a:t>
            </a:r>
            <a:r>
              <a:rPr dirty="0" sz="1100" spc="-5">
                <a:latin typeface="Verdana"/>
                <a:cs typeface="Verdana"/>
              </a:rPr>
              <a:t>gaining one-upmanship. Mutual </a:t>
            </a:r>
            <a:r>
              <a:rPr dirty="0" sz="1100">
                <a:latin typeface="Verdana"/>
                <a:cs typeface="Verdana"/>
              </a:rPr>
              <a:t>respect </a:t>
            </a:r>
            <a:r>
              <a:rPr dirty="0" sz="1100" spc="-5">
                <a:latin typeface="Verdana"/>
                <a:cs typeface="Verdana"/>
              </a:rPr>
              <a:t>should be </a:t>
            </a:r>
            <a:r>
              <a:rPr dirty="0" sz="1100">
                <a:latin typeface="Verdana"/>
                <a:cs typeface="Verdana"/>
              </a:rPr>
              <a:t>there for </a:t>
            </a:r>
            <a:r>
              <a:rPr dirty="0" sz="1100" spc="-5">
                <a:latin typeface="Verdana"/>
                <a:cs typeface="Verdana"/>
              </a:rPr>
              <a:t>all participating  </a:t>
            </a:r>
            <a:r>
              <a:rPr dirty="0" sz="1100">
                <a:latin typeface="Verdana"/>
                <a:cs typeface="Verdana"/>
              </a:rPr>
              <a:t>members, even </a:t>
            </a:r>
            <a:r>
              <a:rPr dirty="0" sz="1100" spc="-10">
                <a:latin typeface="Verdana"/>
                <a:cs typeface="Verdana"/>
              </a:rPr>
              <a:t>if </a:t>
            </a:r>
            <a:r>
              <a:rPr dirty="0" sz="1100" spc="-5">
                <a:latin typeface="Verdana"/>
                <a:cs typeface="Verdana"/>
              </a:rPr>
              <a:t>their </a:t>
            </a:r>
            <a:r>
              <a:rPr dirty="0" sz="1100">
                <a:latin typeface="Verdana"/>
                <a:cs typeface="Verdana"/>
              </a:rPr>
              <a:t>views </a:t>
            </a:r>
            <a:r>
              <a:rPr dirty="0" sz="1100" spc="-5">
                <a:latin typeface="Verdana"/>
                <a:cs typeface="Verdana"/>
              </a:rPr>
              <a:t>could be clashing with</a:t>
            </a:r>
            <a:r>
              <a:rPr dirty="0" sz="1100" spc="-1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yours.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8116" y="3864863"/>
            <a:ext cx="5704332" cy="4123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003" y="38099"/>
            <a:ext cx="7499984" cy="1296035"/>
          </a:xfrm>
          <a:custGeom>
            <a:avLst/>
            <a:gdLst/>
            <a:ahLst/>
            <a:cxnLst/>
            <a:rect l="l" t="t" r="r" b="b"/>
            <a:pathLst>
              <a:path w="7499984" h="1296035">
                <a:moveTo>
                  <a:pt x="0" y="1295653"/>
                </a:moveTo>
                <a:lnTo>
                  <a:pt x="7499604" y="1295653"/>
                </a:lnTo>
                <a:lnTo>
                  <a:pt x="7499604" y="0"/>
                </a:lnTo>
                <a:lnTo>
                  <a:pt x="0" y="0"/>
                </a:lnTo>
                <a:lnTo>
                  <a:pt x="0" y="1295653"/>
                </a:lnTo>
                <a:close/>
              </a:path>
            </a:pathLst>
          </a:custGeom>
          <a:solidFill>
            <a:srgbClr val="3C49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59560" y="350011"/>
            <a:ext cx="525780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600" spc="-65"/>
              <a:t>19. </a:t>
            </a:r>
            <a:r>
              <a:rPr dirty="0" spc="-90"/>
              <a:t>PUTTING </a:t>
            </a:r>
            <a:r>
              <a:rPr dirty="0" spc="-85"/>
              <a:t>YOUR </a:t>
            </a:r>
            <a:r>
              <a:rPr dirty="0" spc="-95"/>
              <a:t>OPINION</a:t>
            </a:r>
            <a:r>
              <a:rPr dirty="0" spc="-440"/>
              <a:t> </a:t>
            </a:r>
            <a:r>
              <a:rPr dirty="0" spc="-95"/>
              <a:t>FORWARD</a:t>
            </a:r>
            <a:endParaRPr sz="2600"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2384" cy="38100"/>
          </a:xfrm>
          <a:custGeom>
            <a:avLst/>
            <a:gdLst/>
            <a:ahLst/>
            <a:cxnLst/>
            <a:rect l="l" t="t" r="r" b="b"/>
            <a:pathLst>
              <a:path w="32384" h="38100">
                <a:moveTo>
                  <a:pt x="0" y="38099"/>
                </a:moveTo>
                <a:lnTo>
                  <a:pt x="32004" y="38099"/>
                </a:lnTo>
                <a:lnTo>
                  <a:pt x="32004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0"/>
            <a:ext cx="32384" cy="38100"/>
          </a:xfrm>
          <a:custGeom>
            <a:avLst/>
            <a:gdLst/>
            <a:ahLst/>
            <a:cxnLst/>
            <a:rect l="l" t="t" r="r" b="b"/>
            <a:pathLst>
              <a:path w="32384" h="38100">
                <a:moveTo>
                  <a:pt x="0" y="38099"/>
                </a:moveTo>
                <a:lnTo>
                  <a:pt x="32004" y="38099"/>
                </a:lnTo>
                <a:lnTo>
                  <a:pt x="32004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003" y="0"/>
            <a:ext cx="7499984" cy="38100"/>
          </a:xfrm>
          <a:custGeom>
            <a:avLst/>
            <a:gdLst/>
            <a:ahLst/>
            <a:cxnLst/>
            <a:rect l="l" t="t" r="r" b="b"/>
            <a:pathLst>
              <a:path w="7499984" h="38100">
                <a:moveTo>
                  <a:pt x="0" y="38100"/>
                </a:moveTo>
                <a:lnTo>
                  <a:pt x="7499604" y="38100"/>
                </a:lnTo>
                <a:lnTo>
                  <a:pt x="7499604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531607" y="0"/>
            <a:ext cx="29209" cy="38100"/>
          </a:xfrm>
          <a:custGeom>
            <a:avLst/>
            <a:gdLst/>
            <a:ahLst/>
            <a:cxnLst/>
            <a:rect l="l" t="t" r="r" b="b"/>
            <a:pathLst>
              <a:path w="29209" h="38100">
                <a:moveTo>
                  <a:pt x="0" y="38099"/>
                </a:moveTo>
                <a:lnTo>
                  <a:pt x="28956" y="38099"/>
                </a:lnTo>
                <a:lnTo>
                  <a:pt x="28956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531607" y="0"/>
            <a:ext cx="29209" cy="38100"/>
          </a:xfrm>
          <a:custGeom>
            <a:avLst/>
            <a:gdLst/>
            <a:ahLst/>
            <a:cxnLst/>
            <a:rect l="l" t="t" r="r" b="b"/>
            <a:pathLst>
              <a:path w="29209" h="38100">
                <a:moveTo>
                  <a:pt x="0" y="38099"/>
                </a:moveTo>
                <a:lnTo>
                  <a:pt x="28956" y="38099"/>
                </a:lnTo>
                <a:lnTo>
                  <a:pt x="28956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003" y="1333753"/>
            <a:ext cx="7499984" cy="38100"/>
          </a:xfrm>
          <a:custGeom>
            <a:avLst/>
            <a:gdLst/>
            <a:ahLst/>
            <a:cxnLst/>
            <a:rect l="l" t="t" r="r" b="b"/>
            <a:pathLst>
              <a:path w="7499984" h="38100">
                <a:moveTo>
                  <a:pt x="0" y="38100"/>
                </a:moveTo>
                <a:lnTo>
                  <a:pt x="7499604" y="38100"/>
                </a:lnTo>
                <a:lnTo>
                  <a:pt x="7499604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6001" y="38099"/>
            <a:ext cx="0" cy="1334135"/>
          </a:xfrm>
          <a:custGeom>
            <a:avLst/>
            <a:gdLst/>
            <a:ahLst/>
            <a:cxnLst/>
            <a:rect l="l" t="t" r="r" b="b"/>
            <a:pathLst>
              <a:path w="0" h="1334135">
                <a:moveTo>
                  <a:pt x="0" y="0"/>
                </a:moveTo>
                <a:lnTo>
                  <a:pt x="0" y="1333753"/>
                </a:lnTo>
              </a:path>
            </a:pathLst>
          </a:custGeom>
          <a:ln w="32004">
            <a:solidFill>
              <a:srgbClr val="7A7A7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546085" y="38099"/>
            <a:ext cx="0" cy="1334135"/>
          </a:xfrm>
          <a:custGeom>
            <a:avLst/>
            <a:gdLst/>
            <a:ahLst/>
            <a:cxnLst/>
            <a:rect l="l" t="t" r="r" b="b"/>
            <a:pathLst>
              <a:path w="0" h="1334135">
                <a:moveTo>
                  <a:pt x="0" y="0"/>
                </a:moveTo>
                <a:lnTo>
                  <a:pt x="0" y="1333754"/>
                </a:lnTo>
              </a:path>
            </a:pathLst>
          </a:custGeom>
          <a:ln w="28956">
            <a:solidFill>
              <a:srgbClr val="7A7A7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/>
              <a:t>26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800200"/>
            <a:ext cx="5760085" cy="7127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9100"/>
              </a:lnSpc>
              <a:spcBef>
                <a:spcPts val="100"/>
              </a:spcBef>
            </a:pPr>
            <a:r>
              <a:rPr dirty="0" sz="1100" spc="-5">
                <a:latin typeface="Verdana"/>
                <a:cs typeface="Verdana"/>
              </a:rPr>
              <a:t>Negotiation</a:t>
            </a:r>
            <a:r>
              <a:rPr dirty="0" sz="1100" spc="-5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skills</a:t>
            </a:r>
            <a:r>
              <a:rPr dirty="0" sz="1100" spc="-3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are</a:t>
            </a:r>
            <a:r>
              <a:rPr dirty="0" sz="1100" spc="-5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the</a:t>
            </a:r>
            <a:r>
              <a:rPr dirty="0" sz="1100" spc="-4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bedrock</a:t>
            </a:r>
            <a:r>
              <a:rPr dirty="0" sz="1100" spc="-5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on</a:t>
            </a:r>
            <a:r>
              <a:rPr dirty="0" sz="1100" spc="-5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which</a:t>
            </a:r>
            <a:r>
              <a:rPr dirty="0" sz="1100" spc="-5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any</a:t>
            </a:r>
            <a:r>
              <a:rPr dirty="0" sz="1100" spc="-5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successful,</a:t>
            </a:r>
            <a:r>
              <a:rPr dirty="0" sz="1100" spc="-4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lasting,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and</a:t>
            </a:r>
            <a:r>
              <a:rPr dirty="0" sz="1100" spc="-6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productive  business relationship </a:t>
            </a:r>
            <a:r>
              <a:rPr dirty="0" sz="1100">
                <a:latin typeface="Verdana"/>
                <a:cs typeface="Verdana"/>
              </a:rPr>
              <a:t>is </a:t>
            </a:r>
            <a:r>
              <a:rPr dirty="0" sz="1100" spc="-5">
                <a:latin typeface="Verdana"/>
                <a:cs typeface="Verdana"/>
              </a:rPr>
              <a:t>established. </a:t>
            </a:r>
            <a:r>
              <a:rPr dirty="0" sz="1100">
                <a:latin typeface="Verdana"/>
                <a:cs typeface="Verdana"/>
              </a:rPr>
              <a:t>If a </a:t>
            </a:r>
            <a:r>
              <a:rPr dirty="0" sz="1100" spc="-5">
                <a:latin typeface="Verdana"/>
                <a:cs typeface="Verdana"/>
              </a:rPr>
              <a:t>negotiation </a:t>
            </a:r>
            <a:r>
              <a:rPr dirty="0" sz="1100">
                <a:latin typeface="Verdana"/>
                <a:cs typeface="Verdana"/>
              </a:rPr>
              <a:t>goes </a:t>
            </a:r>
            <a:r>
              <a:rPr dirty="0" sz="1100" spc="-5">
                <a:latin typeface="Verdana"/>
                <a:cs typeface="Verdana"/>
              </a:rPr>
              <a:t>right, </a:t>
            </a:r>
            <a:r>
              <a:rPr dirty="0" sz="1100">
                <a:latin typeface="Verdana"/>
                <a:cs typeface="Verdana"/>
              </a:rPr>
              <a:t>everybody </a:t>
            </a:r>
            <a:r>
              <a:rPr dirty="0" sz="1100" spc="-5">
                <a:latin typeface="Verdana"/>
                <a:cs typeface="Verdana"/>
              </a:rPr>
              <a:t>comes  </a:t>
            </a:r>
            <a:r>
              <a:rPr dirty="0" sz="1100">
                <a:latin typeface="Verdana"/>
                <a:cs typeface="Verdana"/>
              </a:rPr>
              <a:t>out </a:t>
            </a:r>
            <a:r>
              <a:rPr dirty="0" sz="1100" spc="-5">
                <a:latin typeface="Verdana"/>
                <a:cs typeface="Verdana"/>
              </a:rPr>
              <a:t>happy from the deal. </a:t>
            </a:r>
            <a:r>
              <a:rPr dirty="0" sz="1100">
                <a:latin typeface="Verdana"/>
                <a:cs typeface="Verdana"/>
              </a:rPr>
              <a:t>On </a:t>
            </a:r>
            <a:r>
              <a:rPr dirty="0" sz="1100" spc="-5">
                <a:latin typeface="Verdana"/>
                <a:cs typeface="Verdana"/>
              </a:rPr>
              <a:t>the </a:t>
            </a:r>
            <a:r>
              <a:rPr dirty="0" sz="1100">
                <a:latin typeface="Verdana"/>
                <a:cs typeface="Verdana"/>
              </a:rPr>
              <a:t>other hand, </a:t>
            </a:r>
            <a:r>
              <a:rPr dirty="0" sz="1100" spc="-10">
                <a:latin typeface="Verdana"/>
                <a:cs typeface="Verdana"/>
              </a:rPr>
              <a:t>if </a:t>
            </a:r>
            <a:r>
              <a:rPr dirty="0" sz="1100">
                <a:latin typeface="Verdana"/>
                <a:cs typeface="Verdana"/>
              </a:rPr>
              <a:t>a </a:t>
            </a:r>
            <a:r>
              <a:rPr dirty="0" sz="1100" spc="-5">
                <a:latin typeface="Verdana"/>
                <a:cs typeface="Verdana"/>
              </a:rPr>
              <a:t>negotiation </a:t>
            </a:r>
            <a:r>
              <a:rPr dirty="0" sz="1100">
                <a:latin typeface="Verdana"/>
                <a:cs typeface="Verdana"/>
              </a:rPr>
              <a:t>does not </a:t>
            </a:r>
            <a:r>
              <a:rPr dirty="0" sz="1100" spc="-5">
                <a:latin typeface="Verdana"/>
                <a:cs typeface="Verdana"/>
              </a:rPr>
              <a:t>work </a:t>
            </a:r>
            <a:r>
              <a:rPr dirty="0" sz="1100">
                <a:latin typeface="Verdana"/>
                <a:cs typeface="Verdana"/>
              </a:rPr>
              <a:t>out,  there </a:t>
            </a:r>
            <a:r>
              <a:rPr dirty="0" sz="1100" spc="-5">
                <a:latin typeface="Verdana"/>
                <a:cs typeface="Verdana"/>
              </a:rPr>
              <a:t>will be dissatisfaction, resentment, </a:t>
            </a:r>
            <a:r>
              <a:rPr dirty="0" sz="1100">
                <a:latin typeface="Verdana"/>
                <a:cs typeface="Verdana"/>
              </a:rPr>
              <a:t>and</a:t>
            </a:r>
            <a:r>
              <a:rPr dirty="0" sz="1100" spc="-2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anger.</a:t>
            </a:r>
            <a:endParaRPr sz="1100">
              <a:latin typeface="Verdana"/>
              <a:cs typeface="Verdana"/>
            </a:endParaRPr>
          </a:p>
          <a:p>
            <a:pPr algn="just" marL="12700" marR="5715">
              <a:lnSpc>
                <a:spcPct val="108900"/>
              </a:lnSpc>
              <a:spcBef>
                <a:spcPts val="815"/>
              </a:spcBef>
            </a:pPr>
            <a:r>
              <a:rPr dirty="0" sz="1100" spc="-5">
                <a:latin typeface="Verdana"/>
                <a:cs typeface="Verdana"/>
              </a:rPr>
              <a:t>People who are </a:t>
            </a:r>
            <a:r>
              <a:rPr dirty="0" sz="1100">
                <a:latin typeface="Verdana"/>
                <a:cs typeface="Verdana"/>
              </a:rPr>
              <a:t>not </a:t>
            </a:r>
            <a:r>
              <a:rPr dirty="0" sz="1100" spc="-5">
                <a:latin typeface="Verdana"/>
                <a:cs typeface="Verdana"/>
              </a:rPr>
              <a:t>satisfied with </a:t>
            </a:r>
            <a:r>
              <a:rPr dirty="0" sz="1100">
                <a:latin typeface="Verdana"/>
                <a:cs typeface="Verdana"/>
              </a:rPr>
              <a:t>a </a:t>
            </a:r>
            <a:r>
              <a:rPr dirty="0" sz="1100" spc="-5">
                <a:latin typeface="Verdana"/>
                <a:cs typeface="Verdana"/>
              </a:rPr>
              <a:t>negotiation might still </a:t>
            </a:r>
            <a:r>
              <a:rPr dirty="0" sz="1100">
                <a:latin typeface="Verdana"/>
                <a:cs typeface="Verdana"/>
              </a:rPr>
              <a:t>continue </a:t>
            </a:r>
            <a:r>
              <a:rPr dirty="0" sz="1100" spc="-5">
                <a:latin typeface="Verdana"/>
                <a:cs typeface="Verdana"/>
              </a:rPr>
              <a:t>with the </a:t>
            </a:r>
            <a:r>
              <a:rPr dirty="0" sz="1100">
                <a:latin typeface="Verdana"/>
                <a:cs typeface="Verdana"/>
              </a:rPr>
              <a:t>deal,  however </a:t>
            </a:r>
            <a:r>
              <a:rPr dirty="0" sz="1100" spc="-5">
                <a:latin typeface="Verdana"/>
                <a:cs typeface="Verdana"/>
              </a:rPr>
              <a:t>they might </a:t>
            </a:r>
            <a:r>
              <a:rPr dirty="0" sz="1100" spc="-10">
                <a:latin typeface="Verdana"/>
                <a:cs typeface="Verdana"/>
              </a:rPr>
              <a:t>walk </a:t>
            </a:r>
            <a:r>
              <a:rPr dirty="0" sz="1100">
                <a:latin typeface="Verdana"/>
                <a:cs typeface="Verdana"/>
              </a:rPr>
              <a:t>out </a:t>
            </a:r>
            <a:r>
              <a:rPr dirty="0" sz="1100" spc="-5">
                <a:latin typeface="Verdana"/>
                <a:cs typeface="Verdana"/>
              </a:rPr>
              <a:t>at </a:t>
            </a:r>
            <a:r>
              <a:rPr dirty="0" sz="1100">
                <a:latin typeface="Verdana"/>
                <a:cs typeface="Verdana"/>
              </a:rPr>
              <a:t>crucial </a:t>
            </a:r>
            <a:r>
              <a:rPr dirty="0" sz="1100" spc="-5">
                <a:latin typeface="Verdana"/>
                <a:cs typeface="Verdana"/>
              </a:rPr>
              <a:t>junctures </a:t>
            </a:r>
            <a:r>
              <a:rPr dirty="0" sz="1100">
                <a:latin typeface="Verdana"/>
                <a:cs typeface="Verdana"/>
              </a:rPr>
              <a:t>of </a:t>
            </a:r>
            <a:r>
              <a:rPr dirty="0" sz="1100" spc="-5">
                <a:latin typeface="Verdana"/>
                <a:cs typeface="Verdana"/>
              </a:rPr>
              <a:t>the assignment </a:t>
            </a:r>
            <a:r>
              <a:rPr dirty="0" sz="1100">
                <a:latin typeface="Verdana"/>
                <a:cs typeface="Verdana"/>
              </a:rPr>
              <a:t>for better  offers, </a:t>
            </a:r>
            <a:r>
              <a:rPr dirty="0" sz="1100" spc="-5">
                <a:latin typeface="Verdana"/>
                <a:cs typeface="Verdana"/>
              </a:rPr>
              <a:t>leaving the </a:t>
            </a:r>
            <a:r>
              <a:rPr dirty="0" sz="1100">
                <a:latin typeface="Verdana"/>
                <a:cs typeface="Verdana"/>
              </a:rPr>
              <a:t>project </a:t>
            </a:r>
            <a:r>
              <a:rPr dirty="0" sz="1100" spc="-5">
                <a:latin typeface="Verdana"/>
                <a:cs typeface="Verdana"/>
              </a:rPr>
              <a:t>incomplete, </a:t>
            </a:r>
            <a:r>
              <a:rPr dirty="0" sz="1100">
                <a:latin typeface="Verdana"/>
                <a:cs typeface="Verdana"/>
              </a:rPr>
              <a:t>and </a:t>
            </a:r>
            <a:r>
              <a:rPr dirty="0" sz="1100" spc="-5">
                <a:latin typeface="Verdana"/>
                <a:cs typeface="Verdana"/>
              </a:rPr>
              <a:t>at </a:t>
            </a:r>
            <a:r>
              <a:rPr dirty="0" sz="1100">
                <a:latin typeface="Verdana"/>
                <a:cs typeface="Verdana"/>
              </a:rPr>
              <a:t>a risk of </a:t>
            </a:r>
            <a:r>
              <a:rPr dirty="0" sz="1100" spc="-5">
                <a:latin typeface="Verdana"/>
                <a:cs typeface="Verdana"/>
              </a:rPr>
              <a:t>shutting </a:t>
            </a:r>
            <a:r>
              <a:rPr dirty="0" sz="1100">
                <a:latin typeface="Verdana"/>
                <a:cs typeface="Verdana"/>
              </a:rPr>
              <a:t>down. </a:t>
            </a:r>
            <a:r>
              <a:rPr dirty="0" sz="1100" spc="-5">
                <a:latin typeface="Verdana"/>
                <a:cs typeface="Verdana"/>
              </a:rPr>
              <a:t>Hence, the  importance </a:t>
            </a:r>
            <a:r>
              <a:rPr dirty="0" sz="1100">
                <a:latin typeface="Verdana"/>
                <a:cs typeface="Verdana"/>
              </a:rPr>
              <a:t>of a successful </a:t>
            </a:r>
            <a:r>
              <a:rPr dirty="0" sz="1100" spc="-5">
                <a:latin typeface="Verdana"/>
                <a:cs typeface="Verdana"/>
              </a:rPr>
              <a:t>negotiation </a:t>
            </a:r>
            <a:r>
              <a:rPr dirty="0" sz="1100">
                <a:latin typeface="Verdana"/>
                <a:cs typeface="Verdana"/>
              </a:rPr>
              <a:t>cannot </a:t>
            </a:r>
            <a:r>
              <a:rPr dirty="0" sz="1100" spc="-5">
                <a:latin typeface="Verdana"/>
                <a:cs typeface="Verdana"/>
              </a:rPr>
              <a:t>be </a:t>
            </a:r>
            <a:r>
              <a:rPr dirty="0" sz="1100">
                <a:latin typeface="Verdana"/>
                <a:cs typeface="Verdana"/>
              </a:rPr>
              <a:t>stressed </a:t>
            </a:r>
            <a:r>
              <a:rPr dirty="0" sz="1100" spc="-5">
                <a:latin typeface="Verdana"/>
                <a:cs typeface="Verdana"/>
              </a:rPr>
              <a:t>enough </a:t>
            </a:r>
            <a:r>
              <a:rPr dirty="0" sz="1100">
                <a:latin typeface="Verdana"/>
                <a:cs typeface="Verdana"/>
              </a:rPr>
              <a:t>on </a:t>
            </a:r>
            <a:r>
              <a:rPr dirty="0" sz="1100" spc="-5">
                <a:latin typeface="Verdana"/>
                <a:cs typeface="Verdana"/>
              </a:rPr>
              <a:t>the people  who are </a:t>
            </a:r>
            <a:r>
              <a:rPr dirty="0" sz="1100" spc="-10">
                <a:latin typeface="Verdana"/>
                <a:cs typeface="Verdana"/>
              </a:rPr>
              <a:t>into </a:t>
            </a:r>
            <a:r>
              <a:rPr dirty="0" sz="1100">
                <a:latin typeface="Verdana"/>
                <a:cs typeface="Verdana"/>
              </a:rPr>
              <a:t>team management or team</a:t>
            </a:r>
            <a:r>
              <a:rPr dirty="0" sz="1100" spc="-2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building.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894"/>
              </a:spcBef>
            </a:pPr>
            <a:r>
              <a:rPr dirty="0" sz="1100" spc="-5" b="1">
                <a:latin typeface="Verdana"/>
                <a:cs typeface="Verdana"/>
              </a:rPr>
              <a:t>There are three stages </a:t>
            </a:r>
            <a:r>
              <a:rPr dirty="0" sz="1100" b="1">
                <a:latin typeface="Verdana"/>
                <a:cs typeface="Verdana"/>
              </a:rPr>
              <a:t>of a</a:t>
            </a:r>
            <a:r>
              <a:rPr dirty="0" sz="1100" spc="-15" b="1">
                <a:latin typeface="Verdana"/>
                <a:cs typeface="Verdana"/>
              </a:rPr>
              <a:t> </a:t>
            </a:r>
            <a:r>
              <a:rPr dirty="0" sz="1100" spc="-5" b="1">
                <a:latin typeface="Verdana"/>
                <a:cs typeface="Verdana"/>
              </a:rPr>
              <a:t>negotiation: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 b="1">
                <a:latin typeface="Arial"/>
                <a:cs typeface="Arial"/>
              </a:rPr>
              <a:t>Preparation</a:t>
            </a:r>
            <a:endParaRPr sz="1200">
              <a:latin typeface="Arial"/>
              <a:cs typeface="Arial"/>
            </a:endParaRPr>
          </a:p>
          <a:p>
            <a:pPr algn="just" marL="12700" marR="5715">
              <a:lnSpc>
                <a:spcPct val="108800"/>
              </a:lnSpc>
              <a:spcBef>
                <a:spcPts val="500"/>
              </a:spcBef>
            </a:pPr>
            <a:r>
              <a:rPr dirty="0" sz="1100" spc="-5">
                <a:latin typeface="Verdana"/>
                <a:cs typeface="Verdana"/>
              </a:rPr>
              <a:t>This </a:t>
            </a:r>
            <a:r>
              <a:rPr dirty="0" sz="1100" spc="-10">
                <a:latin typeface="Verdana"/>
                <a:cs typeface="Verdana"/>
              </a:rPr>
              <a:t>is </a:t>
            </a:r>
            <a:r>
              <a:rPr dirty="0" sz="1100" spc="-5">
                <a:latin typeface="Verdana"/>
                <a:cs typeface="Verdana"/>
              </a:rPr>
              <a:t>the stage </a:t>
            </a:r>
            <a:r>
              <a:rPr dirty="0" sz="1100">
                <a:latin typeface="Verdana"/>
                <a:cs typeface="Verdana"/>
              </a:rPr>
              <a:t>when </a:t>
            </a:r>
            <a:r>
              <a:rPr dirty="0" sz="1100" spc="-5">
                <a:latin typeface="Verdana"/>
                <a:cs typeface="Verdana"/>
              </a:rPr>
              <a:t>you </a:t>
            </a:r>
            <a:r>
              <a:rPr dirty="0" sz="1100">
                <a:latin typeface="Verdana"/>
                <a:cs typeface="Verdana"/>
              </a:rPr>
              <a:t>research on the deal </a:t>
            </a:r>
            <a:r>
              <a:rPr dirty="0" sz="1100" spc="-5">
                <a:latin typeface="Verdana"/>
                <a:cs typeface="Verdana"/>
              </a:rPr>
              <a:t>thoroughly </a:t>
            </a:r>
            <a:r>
              <a:rPr dirty="0" sz="1100">
                <a:latin typeface="Verdana"/>
                <a:cs typeface="Verdana"/>
              </a:rPr>
              <a:t>and know the best  </a:t>
            </a:r>
            <a:r>
              <a:rPr dirty="0" sz="1100" spc="-5">
                <a:latin typeface="Verdana"/>
                <a:cs typeface="Verdana"/>
              </a:rPr>
              <a:t>offer </a:t>
            </a:r>
            <a:r>
              <a:rPr dirty="0" sz="1100" spc="-10">
                <a:latin typeface="Verdana"/>
                <a:cs typeface="Verdana"/>
              </a:rPr>
              <a:t>in </a:t>
            </a:r>
            <a:r>
              <a:rPr dirty="0" sz="1100" spc="-5">
                <a:latin typeface="Verdana"/>
                <a:cs typeface="Verdana"/>
              </a:rPr>
              <a:t>the market, </a:t>
            </a:r>
            <a:r>
              <a:rPr dirty="0" sz="1100">
                <a:latin typeface="Verdana"/>
                <a:cs typeface="Verdana"/>
              </a:rPr>
              <a:t>the </a:t>
            </a:r>
            <a:r>
              <a:rPr dirty="0" sz="1100" spc="-5">
                <a:latin typeface="Verdana"/>
                <a:cs typeface="Verdana"/>
              </a:rPr>
              <a:t>profile that </a:t>
            </a:r>
            <a:r>
              <a:rPr dirty="0" sz="1100" spc="-10">
                <a:latin typeface="Verdana"/>
                <a:cs typeface="Verdana"/>
              </a:rPr>
              <a:t>is </a:t>
            </a:r>
            <a:r>
              <a:rPr dirty="0" sz="1100">
                <a:latin typeface="Verdana"/>
                <a:cs typeface="Verdana"/>
              </a:rPr>
              <a:t>needed </a:t>
            </a:r>
            <a:r>
              <a:rPr dirty="0" sz="1100" spc="-5">
                <a:latin typeface="Verdana"/>
                <a:cs typeface="Verdana"/>
              </a:rPr>
              <a:t>to qualify </a:t>
            </a:r>
            <a:r>
              <a:rPr dirty="0" sz="1100">
                <a:latin typeface="Verdana"/>
                <a:cs typeface="Verdana"/>
              </a:rPr>
              <a:t>for that offer, and </a:t>
            </a:r>
            <a:r>
              <a:rPr dirty="0" sz="1100" spc="-5">
                <a:latin typeface="Verdana"/>
                <a:cs typeface="Verdana"/>
              </a:rPr>
              <a:t>your  </a:t>
            </a:r>
            <a:r>
              <a:rPr dirty="0" sz="1100">
                <a:latin typeface="Verdana"/>
                <a:cs typeface="Verdana"/>
              </a:rPr>
              <a:t>own</a:t>
            </a:r>
            <a:r>
              <a:rPr dirty="0" sz="1100" spc="-3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strengths</a:t>
            </a:r>
            <a:r>
              <a:rPr dirty="0" sz="1100" spc="-2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and</a:t>
            </a:r>
            <a:r>
              <a:rPr dirty="0" sz="1100" spc="-2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limitations.</a:t>
            </a:r>
            <a:r>
              <a:rPr dirty="0" sz="1100" spc="-2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This</a:t>
            </a:r>
            <a:r>
              <a:rPr dirty="0" sz="1100" spc="-2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will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give</a:t>
            </a:r>
            <a:r>
              <a:rPr dirty="0" sz="1100" spc="-1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you</a:t>
            </a:r>
            <a:r>
              <a:rPr dirty="0" sz="1100" spc="-2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a</a:t>
            </a:r>
            <a:r>
              <a:rPr dirty="0" sz="1100" spc="-2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good</a:t>
            </a:r>
            <a:r>
              <a:rPr dirty="0" sz="1100" spc="-1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idea</a:t>
            </a:r>
            <a:r>
              <a:rPr dirty="0" sz="1100" spc="-2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on</a:t>
            </a:r>
            <a:r>
              <a:rPr dirty="0" sz="1100" spc="-2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what</a:t>
            </a:r>
            <a:r>
              <a:rPr dirty="0" sz="1100" spc="-3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a</a:t>
            </a:r>
            <a:r>
              <a:rPr dirty="0" sz="1100" spc="-2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good</a:t>
            </a:r>
            <a:r>
              <a:rPr dirty="0" sz="1100" spc="-3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offer  to you should </a:t>
            </a:r>
            <a:r>
              <a:rPr dirty="0" sz="1100">
                <a:latin typeface="Verdana"/>
                <a:cs typeface="Verdana"/>
              </a:rPr>
              <a:t>be, considering </a:t>
            </a:r>
            <a:r>
              <a:rPr dirty="0" sz="1100" spc="-5">
                <a:latin typeface="Verdana"/>
                <a:cs typeface="Verdana"/>
              </a:rPr>
              <a:t>the strengths </a:t>
            </a:r>
            <a:r>
              <a:rPr dirty="0" sz="1100">
                <a:latin typeface="Verdana"/>
                <a:cs typeface="Verdana"/>
              </a:rPr>
              <a:t>and</a:t>
            </a:r>
            <a:r>
              <a:rPr dirty="0" sz="1100" spc="-1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boundaries.</a:t>
            </a:r>
            <a:endParaRPr sz="1100">
              <a:latin typeface="Verdana"/>
              <a:cs typeface="Verdana"/>
            </a:endParaRPr>
          </a:p>
          <a:p>
            <a:pPr algn="just" marL="12700" marR="5080">
              <a:lnSpc>
                <a:spcPct val="109100"/>
              </a:lnSpc>
              <a:spcBef>
                <a:spcPts val="815"/>
              </a:spcBef>
            </a:pPr>
            <a:r>
              <a:rPr dirty="0" sz="1100" spc="-5">
                <a:latin typeface="Verdana"/>
                <a:cs typeface="Verdana"/>
              </a:rPr>
              <a:t>Clearly identify the </a:t>
            </a:r>
            <a:r>
              <a:rPr dirty="0" sz="1100">
                <a:latin typeface="Verdana"/>
                <a:cs typeface="Verdana"/>
              </a:rPr>
              <a:t>areas of </a:t>
            </a:r>
            <a:r>
              <a:rPr dirty="0" sz="1100" spc="-5">
                <a:latin typeface="Verdana"/>
                <a:cs typeface="Verdana"/>
              </a:rPr>
              <a:t>bargaining </a:t>
            </a:r>
            <a:r>
              <a:rPr dirty="0" sz="1100">
                <a:latin typeface="Verdana"/>
                <a:cs typeface="Verdana"/>
              </a:rPr>
              <a:t>and </a:t>
            </a:r>
            <a:r>
              <a:rPr dirty="0" sz="1100" spc="-5">
                <a:latin typeface="Verdana"/>
                <a:cs typeface="Verdana"/>
              </a:rPr>
              <a:t>the conditions that </a:t>
            </a:r>
            <a:r>
              <a:rPr dirty="0" sz="1100">
                <a:latin typeface="Verdana"/>
                <a:cs typeface="Verdana"/>
              </a:rPr>
              <a:t>you </a:t>
            </a:r>
            <a:r>
              <a:rPr dirty="0" sz="1100" spc="-5">
                <a:latin typeface="Verdana"/>
                <a:cs typeface="Verdana"/>
              </a:rPr>
              <a:t>would like to  be satisfied with. Negotiations are normally </a:t>
            </a:r>
            <a:r>
              <a:rPr dirty="0" sz="1100">
                <a:latin typeface="Verdana"/>
                <a:cs typeface="Verdana"/>
              </a:rPr>
              <a:t>an </a:t>
            </a:r>
            <a:r>
              <a:rPr dirty="0" sz="1100" spc="-5">
                <a:latin typeface="Verdana"/>
                <a:cs typeface="Verdana"/>
              </a:rPr>
              <a:t>intense battle </a:t>
            </a:r>
            <a:r>
              <a:rPr dirty="0" sz="1100">
                <a:latin typeface="Verdana"/>
                <a:cs typeface="Verdana"/>
              </a:rPr>
              <a:t>of nerves, </a:t>
            </a:r>
            <a:r>
              <a:rPr dirty="0" sz="1100" spc="-5">
                <a:latin typeface="Verdana"/>
                <a:cs typeface="Verdana"/>
              </a:rPr>
              <a:t>where  </a:t>
            </a:r>
            <a:r>
              <a:rPr dirty="0" sz="1100">
                <a:latin typeface="Verdana"/>
                <a:cs typeface="Verdana"/>
              </a:rPr>
              <a:t>powerful </a:t>
            </a:r>
            <a:r>
              <a:rPr dirty="0" sz="1100" spc="-5">
                <a:latin typeface="Verdana"/>
                <a:cs typeface="Verdana"/>
              </a:rPr>
              <a:t>persuasive </a:t>
            </a:r>
            <a:r>
              <a:rPr dirty="0" sz="1100">
                <a:latin typeface="Verdana"/>
                <a:cs typeface="Verdana"/>
              </a:rPr>
              <a:t>powers </a:t>
            </a:r>
            <a:r>
              <a:rPr dirty="0" sz="1100" spc="-5">
                <a:latin typeface="Verdana"/>
                <a:cs typeface="Verdana"/>
              </a:rPr>
              <a:t>are employed through selective </a:t>
            </a:r>
            <a:r>
              <a:rPr dirty="0" sz="1100">
                <a:latin typeface="Verdana"/>
                <a:cs typeface="Verdana"/>
              </a:rPr>
              <a:t>usage of </a:t>
            </a:r>
            <a:r>
              <a:rPr dirty="0" sz="1100" spc="-5">
                <a:latin typeface="Verdana"/>
                <a:cs typeface="Verdana"/>
              </a:rPr>
              <a:t>words and  assertive body language. Prepare yourself emotionally </a:t>
            </a:r>
            <a:r>
              <a:rPr dirty="0" sz="1100">
                <a:latin typeface="Verdana"/>
                <a:cs typeface="Verdana"/>
              </a:rPr>
              <a:t>and </a:t>
            </a:r>
            <a:r>
              <a:rPr dirty="0" sz="1100" spc="-5">
                <a:latin typeface="Verdana"/>
                <a:cs typeface="Verdana"/>
              </a:rPr>
              <a:t>mentally </a:t>
            </a:r>
            <a:r>
              <a:rPr dirty="0" sz="1100">
                <a:latin typeface="Verdana"/>
                <a:cs typeface="Verdana"/>
              </a:rPr>
              <a:t>for</a:t>
            </a:r>
            <a:r>
              <a:rPr dirty="0" sz="1100" spc="6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this.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 b="1">
                <a:latin typeface="Arial"/>
                <a:cs typeface="Arial"/>
              </a:rPr>
              <a:t>Opening</a:t>
            </a:r>
            <a:endParaRPr sz="1200">
              <a:latin typeface="Arial"/>
              <a:cs typeface="Arial"/>
            </a:endParaRPr>
          </a:p>
          <a:p>
            <a:pPr algn="just" marL="12700" marR="6350">
              <a:lnSpc>
                <a:spcPct val="109100"/>
              </a:lnSpc>
              <a:spcBef>
                <a:spcPts val="495"/>
              </a:spcBef>
            </a:pPr>
            <a:r>
              <a:rPr dirty="0" sz="1100" spc="-5">
                <a:latin typeface="Verdana"/>
                <a:cs typeface="Verdana"/>
              </a:rPr>
              <a:t>Start with greeting </a:t>
            </a:r>
            <a:r>
              <a:rPr dirty="0" sz="1100">
                <a:latin typeface="Verdana"/>
                <a:cs typeface="Verdana"/>
              </a:rPr>
              <a:t>and </a:t>
            </a:r>
            <a:r>
              <a:rPr dirty="0" sz="1100" spc="-5">
                <a:latin typeface="Verdana"/>
                <a:cs typeface="Verdana"/>
              </a:rPr>
              <a:t>offering your </a:t>
            </a:r>
            <a:r>
              <a:rPr dirty="0" sz="1100">
                <a:latin typeface="Verdana"/>
                <a:cs typeface="Verdana"/>
              </a:rPr>
              <a:t>respect </a:t>
            </a:r>
            <a:r>
              <a:rPr dirty="0" sz="1100" spc="-5">
                <a:latin typeface="Verdana"/>
                <a:cs typeface="Verdana"/>
              </a:rPr>
              <a:t>to the </a:t>
            </a:r>
            <a:r>
              <a:rPr dirty="0" sz="1100">
                <a:latin typeface="Verdana"/>
                <a:cs typeface="Verdana"/>
              </a:rPr>
              <a:t>others </a:t>
            </a:r>
            <a:r>
              <a:rPr dirty="0" sz="1100" spc="-10">
                <a:latin typeface="Verdana"/>
                <a:cs typeface="Verdana"/>
              </a:rPr>
              <a:t>in </a:t>
            </a:r>
            <a:r>
              <a:rPr dirty="0" sz="1100" spc="-5">
                <a:latin typeface="Verdana"/>
                <a:cs typeface="Verdana"/>
              </a:rPr>
              <a:t>the negotiation. </a:t>
            </a:r>
            <a:r>
              <a:rPr dirty="0" sz="1100">
                <a:latin typeface="Verdana"/>
                <a:cs typeface="Verdana"/>
              </a:rPr>
              <a:t>Be  </a:t>
            </a:r>
            <a:r>
              <a:rPr dirty="0" sz="1100" spc="-5">
                <a:latin typeface="Verdana"/>
                <a:cs typeface="Verdana"/>
              </a:rPr>
              <a:t>courteous</a:t>
            </a:r>
            <a:r>
              <a:rPr dirty="0" sz="1100" spc="-9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and</a:t>
            </a:r>
            <a:r>
              <a:rPr dirty="0" sz="1100" spc="-9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break</a:t>
            </a:r>
            <a:r>
              <a:rPr dirty="0" sz="1100" spc="-9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the</a:t>
            </a:r>
            <a:r>
              <a:rPr dirty="0" sz="1100" spc="-8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ice</a:t>
            </a:r>
            <a:r>
              <a:rPr dirty="0" sz="1100" spc="-9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with</a:t>
            </a:r>
            <a:r>
              <a:rPr dirty="0" sz="1100" spc="-8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a</a:t>
            </a:r>
            <a:r>
              <a:rPr dirty="0" sz="1100" spc="-9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courteous</a:t>
            </a:r>
            <a:r>
              <a:rPr dirty="0" sz="1100" spc="-9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statement.</a:t>
            </a:r>
            <a:r>
              <a:rPr dirty="0" sz="1100" spc="-9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Use</a:t>
            </a:r>
            <a:r>
              <a:rPr dirty="0" sz="1100" spc="-9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small</a:t>
            </a:r>
            <a:r>
              <a:rPr dirty="0" sz="1100" spc="-9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talk</a:t>
            </a:r>
            <a:r>
              <a:rPr dirty="0" sz="1100" spc="-8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to</a:t>
            </a:r>
            <a:r>
              <a:rPr dirty="0" sz="1100" spc="-9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establish  rapport. Exchange pleasantries </a:t>
            </a:r>
            <a:r>
              <a:rPr dirty="0" sz="1100">
                <a:latin typeface="Verdana"/>
                <a:cs typeface="Verdana"/>
              </a:rPr>
              <a:t>and </a:t>
            </a:r>
            <a:r>
              <a:rPr dirty="0" sz="1100" spc="-5">
                <a:latin typeface="Verdana"/>
                <a:cs typeface="Verdana"/>
              </a:rPr>
              <a:t>share </a:t>
            </a:r>
            <a:r>
              <a:rPr dirty="0" sz="1100">
                <a:latin typeface="Verdana"/>
                <a:cs typeface="Verdana"/>
              </a:rPr>
              <a:t>common </a:t>
            </a:r>
            <a:r>
              <a:rPr dirty="0" sz="1100" spc="-5">
                <a:latin typeface="Verdana"/>
                <a:cs typeface="Verdana"/>
              </a:rPr>
              <a:t>interests. Build </a:t>
            </a:r>
            <a:r>
              <a:rPr dirty="0" sz="1100">
                <a:latin typeface="Verdana"/>
                <a:cs typeface="Verdana"/>
              </a:rPr>
              <a:t>a </a:t>
            </a:r>
            <a:r>
              <a:rPr dirty="0" sz="1100" spc="-5">
                <a:latin typeface="Verdana"/>
                <a:cs typeface="Verdana"/>
              </a:rPr>
              <a:t>positive </a:t>
            </a:r>
            <a:r>
              <a:rPr dirty="0" sz="1100">
                <a:latin typeface="Verdana"/>
                <a:cs typeface="Verdana"/>
              </a:rPr>
              <a:t>and  </a:t>
            </a:r>
            <a:r>
              <a:rPr dirty="0" sz="1100" spc="-5">
                <a:latin typeface="Verdana"/>
                <a:cs typeface="Verdana"/>
              </a:rPr>
              <a:t>amiable</a:t>
            </a:r>
            <a:r>
              <a:rPr dirty="0" sz="1100" spc="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image.</a:t>
            </a:r>
            <a:endParaRPr sz="1100">
              <a:latin typeface="Verdana"/>
              <a:cs typeface="Verdana"/>
            </a:endParaRPr>
          </a:p>
          <a:p>
            <a:pPr algn="just" marL="12700" marR="5080">
              <a:lnSpc>
                <a:spcPct val="109100"/>
              </a:lnSpc>
              <a:spcBef>
                <a:spcPts val="815"/>
              </a:spcBef>
            </a:pPr>
            <a:r>
              <a:rPr dirty="0" sz="1100">
                <a:latin typeface="Verdana"/>
                <a:cs typeface="Verdana"/>
              </a:rPr>
              <a:t>All </a:t>
            </a:r>
            <a:r>
              <a:rPr dirty="0" sz="1100" spc="-5">
                <a:latin typeface="Verdana"/>
                <a:cs typeface="Verdana"/>
              </a:rPr>
              <a:t>the people who </a:t>
            </a:r>
            <a:r>
              <a:rPr dirty="0" sz="1100">
                <a:latin typeface="Verdana"/>
                <a:cs typeface="Verdana"/>
              </a:rPr>
              <a:t>present </a:t>
            </a:r>
            <a:r>
              <a:rPr dirty="0" sz="1100" spc="-10">
                <a:latin typeface="Verdana"/>
                <a:cs typeface="Verdana"/>
              </a:rPr>
              <a:t>in </a:t>
            </a:r>
            <a:r>
              <a:rPr dirty="0" sz="1100" spc="-5">
                <a:latin typeface="Verdana"/>
                <a:cs typeface="Verdana"/>
              </a:rPr>
              <a:t>the negotiation are </a:t>
            </a:r>
            <a:r>
              <a:rPr dirty="0" sz="1100">
                <a:latin typeface="Verdana"/>
                <a:cs typeface="Verdana"/>
              </a:rPr>
              <a:t>there for </a:t>
            </a:r>
            <a:r>
              <a:rPr dirty="0" sz="1100" spc="-5">
                <a:latin typeface="Verdana"/>
                <a:cs typeface="Verdana"/>
              </a:rPr>
              <a:t>their </a:t>
            </a:r>
            <a:r>
              <a:rPr dirty="0" sz="1100">
                <a:latin typeface="Verdana"/>
                <a:cs typeface="Verdana"/>
              </a:rPr>
              <a:t>interests and </a:t>
            </a:r>
            <a:r>
              <a:rPr dirty="0" sz="1100" spc="-5">
                <a:latin typeface="Verdana"/>
                <a:cs typeface="Verdana"/>
              </a:rPr>
              <a:t>the  </a:t>
            </a:r>
            <a:r>
              <a:rPr dirty="0" sz="1100">
                <a:latin typeface="Verdana"/>
                <a:cs typeface="Verdana"/>
              </a:rPr>
              <a:t>sooner</a:t>
            </a:r>
            <a:r>
              <a:rPr dirty="0" sz="1100" spc="-6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you</a:t>
            </a:r>
            <a:r>
              <a:rPr dirty="0" sz="1100" spc="-5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address</a:t>
            </a:r>
            <a:r>
              <a:rPr dirty="0" sz="1100" spc="-5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theirs,</a:t>
            </a:r>
            <a:r>
              <a:rPr dirty="0" sz="1100" spc="-6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the</a:t>
            </a:r>
            <a:r>
              <a:rPr dirty="0" sz="1100" spc="-5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sooner</a:t>
            </a:r>
            <a:r>
              <a:rPr dirty="0" sz="1100" spc="-6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they</a:t>
            </a:r>
            <a:r>
              <a:rPr dirty="0" sz="1100" spc="-4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will</a:t>
            </a:r>
            <a:r>
              <a:rPr dirty="0" sz="1100" spc="-6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address</a:t>
            </a:r>
            <a:r>
              <a:rPr dirty="0" sz="1100" spc="-5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yours</a:t>
            </a:r>
            <a:r>
              <a:rPr dirty="0" sz="1100" spc="-5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too.</a:t>
            </a:r>
            <a:r>
              <a:rPr dirty="0" sz="1100" spc="-6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Express</a:t>
            </a:r>
            <a:r>
              <a:rPr dirty="0" sz="1100" spc="-5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respect  for</a:t>
            </a:r>
            <a:r>
              <a:rPr dirty="0" sz="1100" spc="-3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the</a:t>
            </a:r>
            <a:r>
              <a:rPr dirty="0" sz="1100" spc="-3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other</a:t>
            </a:r>
            <a:r>
              <a:rPr dirty="0" sz="1100" spc="-3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party,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and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openness</a:t>
            </a:r>
            <a:r>
              <a:rPr dirty="0" sz="1100" spc="-3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to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the</a:t>
            </a:r>
            <a:r>
              <a:rPr dirty="0" sz="1100" spc="-3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negotiation.</a:t>
            </a:r>
            <a:r>
              <a:rPr dirty="0" sz="1100" spc="-2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Listen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carefully</a:t>
            </a:r>
            <a:r>
              <a:rPr dirty="0" sz="1100" spc="-4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to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what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their  offer is, evaluate it against your </a:t>
            </a:r>
            <a:r>
              <a:rPr dirty="0" sz="1100">
                <a:latin typeface="Verdana"/>
                <a:cs typeface="Verdana"/>
              </a:rPr>
              <a:t>own </a:t>
            </a:r>
            <a:r>
              <a:rPr dirty="0" sz="1100" spc="-5">
                <a:latin typeface="Verdana"/>
                <a:cs typeface="Verdana"/>
              </a:rPr>
              <a:t>evaluation </a:t>
            </a:r>
            <a:r>
              <a:rPr dirty="0" sz="1100">
                <a:latin typeface="Verdana"/>
                <a:cs typeface="Verdana"/>
              </a:rPr>
              <a:t>of a best offer, </a:t>
            </a:r>
            <a:r>
              <a:rPr dirty="0" sz="1100" spc="-5">
                <a:latin typeface="Verdana"/>
                <a:cs typeface="Verdana"/>
              </a:rPr>
              <a:t>describe your  strengths </a:t>
            </a:r>
            <a:r>
              <a:rPr dirty="0" sz="1100">
                <a:latin typeface="Verdana"/>
                <a:cs typeface="Verdana"/>
              </a:rPr>
              <a:t>and </a:t>
            </a:r>
            <a:r>
              <a:rPr dirty="0" sz="1100" spc="-5">
                <a:latin typeface="Verdana"/>
                <a:cs typeface="Verdana"/>
              </a:rPr>
              <a:t>mention what your expectations are </a:t>
            </a:r>
            <a:r>
              <a:rPr dirty="0" sz="1100">
                <a:latin typeface="Verdana"/>
                <a:cs typeface="Verdana"/>
              </a:rPr>
              <a:t>out of </a:t>
            </a:r>
            <a:r>
              <a:rPr dirty="0" sz="1100" spc="-5">
                <a:latin typeface="Verdana"/>
                <a:cs typeface="Verdana"/>
              </a:rPr>
              <a:t>the</a:t>
            </a:r>
            <a:r>
              <a:rPr dirty="0" sz="1100" spc="-2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deal.</a:t>
            </a:r>
            <a:endParaRPr sz="1100">
              <a:latin typeface="Verdana"/>
              <a:cs typeface="Verdana"/>
            </a:endParaRPr>
          </a:p>
          <a:p>
            <a:pPr algn="just" marL="12700" marR="8255">
              <a:lnSpc>
                <a:spcPct val="108600"/>
              </a:lnSpc>
              <a:spcBef>
                <a:spcPts val="825"/>
              </a:spcBef>
            </a:pPr>
            <a:r>
              <a:rPr dirty="0" sz="1100">
                <a:latin typeface="Verdana"/>
                <a:cs typeface="Verdana"/>
              </a:rPr>
              <a:t>You </a:t>
            </a:r>
            <a:r>
              <a:rPr dirty="0" sz="1100" spc="-5">
                <a:latin typeface="Verdana"/>
                <a:cs typeface="Verdana"/>
              </a:rPr>
              <a:t>might have </a:t>
            </a:r>
            <a:r>
              <a:rPr dirty="0" sz="1100">
                <a:latin typeface="Verdana"/>
                <a:cs typeface="Verdana"/>
              </a:rPr>
              <a:t>to give </a:t>
            </a:r>
            <a:r>
              <a:rPr dirty="0" sz="1100" spc="-10">
                <a:latin typeface="Verdana"/>
                <a:cs typeface="Verdana"/>
              </a:rPr>
              <a:t>in </a:t>
            </a:r>
            <a:r>
              <a:rPr dirty="0" sz="1100" spc="-5">
                <a:latin typeface="Verdana"/>
                <a:cs typeface="Verdana"/>
              </a:rPr>
              <a:t>to </a:t>
            </a:r>
            <a:r>
              <a:rPr dirty="0" sz="1100">
                <a:latin typeface="Verdana"/>
                <a:cs typeface="Verdana"/>
              </a:rPr>
              <a:t>a few conditions, but </a:t>
            </a:r>
            <a:r>
              <a:rPr dirty="0" sz="1100" spc="-5">
                <a:latin typeface="Verdana"/>
                <a:cs typeface="Verdana"/>
              </a:rPr>
              <a:t>that </a:t>
            </a:r>
            <a:r>
              <a:rPr dirty="0" sz="1100" spc="-10">
                <a:latin typeface="Verdana"/>
                <a:cs typeface="Verdana"/>
              </a:rPr>
              <a:t>is </a:t>
            </a:r>
            <a:r>
              <a:rPr dirty="0" sz="1100" spc="-5">
                <a:latin typeface="Verdana"/>
                <a:cs typeface="Verdana"/>
              </a:rPr>
              <a:t>natural in </a:t>
            </a:r>
            <a:r>
              <a:rPr dirty="0" sz="1100">
                <a:latin typeface="Verdana"/>
                <a:cs typeface="Verdana"/>
              </a:rPr>
              <a:t>a </a:t>
            </a:r>
            <a:r>
              <a:rPr dirty="0" sz="1100" spc="-5">
                <a:latin typeface="Verdana"/>
                <a:cs typeface="Verdana"/>
              </a:rPr>
              <a:t>negotiation.  </a:t>
            </a:r>
            <a:r>
              <a:rPr dirty="0" sz="1100">
                <a:latin typeface="Verdana"/>
                <a:cs typeface="Verdana"/>
              </a:rPr>
              <a:t>It </a:t>
            </a:r>
            <a:r>
              <a:rPr dirty="0" sz="1100" spc="-10">
                <a:latin typeface="Verdana"/>
                <a:cs typeface="Verdana"/>
              </a:rPr>
              <a:t>is </a:t>
            </a:r>
            <a:r>
              <a:rPr dirty="0" sz="1100" spc="-5">
                <a:latin typeface="Verdana"/>
                <a:cs typeface="Verdana"/>
              </a:rPr>
              <a:t>rare to walk </a:t>
            </a:r>
            <a:r>
              <a:rPr dirty="0" sz="1100">
                <a:latin typeface="Verdana"/>
                <a:cs typeface="Verdana"/>
              </a:rPr>
              <a:t>away </a:t>
            </a:r>
            <a:r>
              <a:rPr dirty="0" sz="1100" spc="-5">
                <a:latin typeface="Verdana"/>
                <a:cs typeface="Verdana"/>
              </a:rPr>
              <a:t>with everything you wanted, </a:t>
            </a:r>
            <a:r>
              <a:rPr dirty="0" sz="1100">
                <a:latin typeface="Verdana"/>
                <a:cs typeface="Verdana"/>
              </a:rPr>
              <a:t>because other </a:t>
            </a:r>
            <a:r>
              <a:rPr dirty="0" sz="1100" spc="-5">
                <a:latin typeface="Verdana"/>
                <a:cs typeface="Verdana"/>
              </a:rPr>
              <a:t>people's  interests </a:t>
            </a:r>
            <a:r>
              <a:rPr dirty="0" sz="1100">
                <a:latin typeface="Verdana"/>
                <a:cs typeface="Verdana"/>
              </a:rPr>
              <a:t>must </a:t>
            </a:r>
            <a:r>
              <a:rPr dirty="0" sz="1100" spc="-5">
                <a:latin typeface="Verdana"/>
                <a:cs typeface="Verdana"/>
              </a:rPr>
              <a:t>be </a:t>
            </a:r>
            <a:r>
              <a:rPr dirty="0" sz="1100">
                <a:latin typeface="Verdana"/>
                <a:cs typeface="Verdana"/>
              </a:rPr>
              <a:t>respected</a:t>
            </a:r>
            <a:r>
              <a:rPr dirty="0" sz="1100" spc="-2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too.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003" y="38099"/>
            <a:ext cx="7499984" cy="1296035"/>
          </a:xfrm>
          <a:custGeom>
            <a:avLst/>
            <a:gdLst/>
            <a:ahLst/>
            <a:cxnLst/>
            <a:rect l="l" t="t" r="r" b="b"/>
            <a:pathLst>
              <a:path w="7499984" h="1296035">
                <a:moveTo>
                  <a:pt x="0" y="1295653"/>
                </a:moveTo>
                <a:lnTo>
                  <a:pt x="7499604" y="1295653"/>
                </a:lnTo>
                <a:lnTo>
                  <a:pt x="7499604" y="0"/>
                </a:lnTo>
                <a:lnTo>
                  <a:pt x="0" y="0"/>
                </a:lnTo>
                <a:lnTo>
                  <a:pt x="0" y="1295653"/>
                </a:lnTo>
                <a:close/>
              </a:path>
            </a:pathLst>
          </a:custGeom>
          <a:solidFill>
            <a:srgbClr val="3C49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47061" y="350011"/>
            <a:ext cx="32829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600" spc="-65"/>
              <a:t>20. </a:t>
            </a:r>
            <a:r>
              <a:rPr dirty="0" spc="-75"/>
              <a:t>HOW </a:t>
            </a:r>
            <a:r>
              <a:rPr dirty="0" spc="-55"/>
              <a:t>TO</a:t>
            </a:r>
            <a:r>
              <a:rPr dirty="0" spc="-385"/>
              <a:t> </a:t>
            </a:r>
            <a:r>
              <a:rPr dirty="0" spc="-95"/>
              <a:t>NEGOTIATE</a:t>
            </a:r>
            <a:endParaRPr sz="2600"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2384" cy="38100"/>
          </a:xfrm>
          <a:custGeom>
            <a:avLst/>
            <a:gdLst/>
            <a:ahLst/>
            <a:cxnLst/>
            <a:rect l="l" t="t" r="r" b="b"/>
            <a:pathLst>
              <a:path w="32384" h="38100">
                <a:moveTo>
                  <a:pt x="0" y="38099"/>
                </a:moveTo>
                <a:lnTo>
                  <a:pt x="32004" y="38099"/>
                </a:lnTo>
                <a:lnTo>
                  <a:pt x="32004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32384" cy="38100"/>
          </a:xfrm>
          <a:custGeom>
            <a:avLst/>
            <a:gdLst/>
            <a:ahLst/>
            <a:cxnLst/>
            <a:rect l="l" t="t" r="r" b="b"/>
            <a:pathLst>
              <a:path w="32384" h="38100">
                <a:moveTo>
                  <a:pt x="0" y="38099"/>
                </a:moveTo>
                <a:lnTo>
                  <a:pt x="32004" y="38099"/>
                </a:lnTo>
                <a:lnTo>
                  <a:pt x="32004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003" y="0"/>
            <a:ext cx="7499984" cy="38100"/>
          </a:xfrm>
          <a:custGeom>
            <a:avLst/>
            <a:gdLst/>
            <a:ahLst/>
            <a:cxnLst/>
            <a:rect l="l" t="t" r="r" b="b"/>
            <a:pathLst>
              <a:path w="7499984" h="38100">
                <a:moveTo>
                  <a:pt x="0" y="38100"/>
                </a:moveTo>
                <a:lnTo>
                  <a:pt x="7499604" y="38100"/>
                </a:lnTo>
                <a:lnTo>
                  <a:pt x="7499604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531607" y="0"/>
            <a:ext cx="29209" cy="38100"/>
          </a:xfrm>
          <a:custGeom>
            <a:avLst/>
            <a:gdLst/>
            <a:ahLst/>
            <a:cxnLst/>
            <a:rect l="l" t="t" r="r" b="b"/>
            <a:pathLst>
              <a:path w="29209" h="38100">
                <a:moveTo>
                  <a:pt x="0" y="38099"/>
                </a:moveTo>
                <a:lnTo>
                  <a:pt x="28956" y="38099"/>
                </a:lnTo>
                <a:lnTo>
                  <a:pt x="28956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531607" y="0"/>
            <a:ext cx="29209" cy="38100"/>
          </a:xfrm>
          <a:custGeom>
            <a:avLst/>
            <a:gdLst/>
            <a:ahLst/>
            <a:cxnLst/>
            <a:rect l="l" t="t" r="r" b="b"/>
            <a:pathLst>
              <a:path w="29209" h="38100">
                <a:moveTo>
                  <a:pt x="0" y="38099"/>
                </a:moveTo>
                <a:lnTo>
                  <a:pt x="28956" y="38099"/>
                </a:lnTo>
                <a:lnTo>
                  <a:pt x="28956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003" y="1333753"/>
            <a:ext cx="7499984" cy="38100"/>
          </a:xfrm>
          <a:custGeom>
            <a:avLst/>
            <a:gdLst/>
            <a:ahLst/>
            <a:cxnLst/>
            <a:rect l="l" t="t" r="r" b="b"/>
            <a:pathLst>
              <a:path w="7499984" h="38100">
                <a:moveTo>
                  <a:pt x="0" y="38100"/>
                </a:moveTo>
                <a:lnTo>
                  <a:pt x="7499604" y="38100"/>
                </a:lnTo>
                <a:lnTo>
                  <a:pt x="7499604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001" y="38099"/>
            <a:ext cx="0" cy="1334135"/>
          </a:xfrm>
          <a:custGeom>
            <a:avLst/>
            <a:gdLst/>
            <a:ahLst/>
            <a:cxnLst/>
            <a:rect l="l" t="t" r="r" b="b"/>
            <a:pathLst>
              <a:path w="0" h="1334135">
                <a:moveTo>
                  <a:pt x="0" y="0"/>
                </a:moveTo>
                <a:lnTo>
                  <a:pt x="0" y="1333753"/>
                </a:lnTo>
              </a:path>
            </a:pathLst>
          </a:custGeom>
          <a:ln w="32004">
            <a:solidFill>
              <a:srgbClr val="7A7A7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546085" y="38099"/>
            <a:ext cx="0" cy="1334135"/>
          </a:xfrm>
          <a:custGeom>
            <a:avLst/>
            <a:gdLst/>
            <a:ahLst/>
            <a:cxnLst/>
            <a:rect l="l" t="t" r="r" b="b"/>
            <a:pathLst>
              <a:path w="0" h="1334135">
                <a:moveTo>
                  <a:pt x="0" y="0"/>
                </a:moveTo>
                <a:lnTo>
                  <a:pt x="0" y="1333754"/>
                </a:lnTo>
              </a:path>
            </a:pathLst>
          </a:custGeom>
          <a:ln w="28956">
            <a:solidFill>
              <a:srgbClr val="7A7A7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/>
              <a:t>27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60143"/>
            <a:ext cx="5758815" cy="1453515"/>
          </a:xfrm>
          <a:prstGeom prst="rect">
            <a:avLst/>
          </a:prstGeom>
        </p:spPr>
        <p:txBody>
          <a:bodyPr wrap="square" lIns="0" tIns="971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dirty="0" sz="1200" spc="-5" b="1">
                <a:latin typeface="Arial"/>
                <a:cs typeface="Arial"/>
              </a:rPr>
              <a:t>Closing</a:t>
            </a:r>
            <a:endParaRPr sz="1200">
              <a:latin typeface="Arial"/>
              <a:cs typeface="Arial"/>
            </a:endParaRPr>
          </a:p>
          <a:p>
            <a:pPr algn="just" marL="12700" marR="5080">
              <a:lnSpc>
                <a:spcPct val="109100"/>
              </a:lnSpc>
              <a:spcBef>
                <a:spcPts val="495"/>
              </a:spcBef>
            </a:pPr>
            <a:r>
              <a:rPr dirty="0" sz="1100" spc="-5">
                <a:latin typeface="Verdana"/>
                <a:cs typeface="Verdana"/>
              </a:rPr>
              <a:t>While </a:t>
            </a:r>
            <a:r>
              <a:rPr dirty="0" sz="1100">
                <a:latin typeface="Verdana"/>
                <a:cs typeface="Verdana"/>
              </a:rPr>
              <a:t>closing a </a:t>
            </a:r>
            <a:r>
              <a:rPr dirty="0" sz="1100" spc="-5">
                <a:latin typeface="Verdana"/>
                <a:cs typeface="Verdana"/>
              </a:rPr>
              <a:t>negotiation, try </a:t>
            </a:r>
            <a:r>
              <a:rPr dirty="0" sz="1100">
                <a:latin typeface="Verdana"/>
                <a:cs typeface="Verdana"/>
              </a:rPr>
              <a:t>to </a:t>
            </a:r>
            <a:r>
              <a:rPr dirty="0" sz="1100" spc="-5">
                <a:latin typeface="Verdana"/>
                <a:cs typeface="Verdana"/>
              </a:rPr>
              <a:t>reinstate your points </a:t>
            </a:r>
            <a:r>
              <a:rPr dirty="0" sz="1100">
                <a:latin typeface="Verdana"/>
                <a:cs typeface="Verdana"/>
              </a:rPr>
              <a:t>and </a:t>
            </a:r>
            <a:r>
              <a:rPr dirty="0" sz="1100" spc="-5">
                <a:latin typeface="Verdana"/>
                <a:cs typeface="Verdana"/>
              </a:rPr>
              <a:t>the </a:t>
            </a:r>
            <a:r>
              <a:rPr dirty="0" sz="1100">
                <a:latin typeface="Verdana"/>
                <a:cs typeface="Verdana"/>
              </a:rPr>
              <a:t>interest </a:t>
            </a:r>
            <a:r>
              <a:rPr dirty="0" sz="1100" spc="-5">
                <a:latin typeface="Verdana"/>
                <a:cs typeface="Verdana"/>
              </a:rPr>
              <a:t>you have  to be </a:t>
            </a:r>
            <a:r>
              <a:rPr dirty="0" sz="1100">
                <a:latin typeface="Verdana"/>
                <a:cs typeface="Verdana"/>
              </a:rPr>
              <a:t>a </a:t>
            </a:r>
            <a:r>
              <a:rPr dirty="0" sz="1100" spc="-5">
                <a:latin typeface="Verdana"/>
                <a:cs typeface="Verdana"/>
              </a:rPr>
              <a:t>part </a:t>
            </a:r>
            <a:r>
              <a:rPr dirty="0" sz="1100">
                <a:latin typeface="Verdana"/>
                <a:cs typeface="Verdana"/>
              </a:rPr>
              <a:t>of </a:t>
            </a:r>
            <a:r>
              <a:rPr dirty="0" sz="1100" spc="-5">
                <a:latin typeface="Verdana"/>
                <a:cs typeface="Verdana"/>
              </a:rPr>
              <a:t>the </a:t>
            </a:r>
            <a:r>
              <a:rPr dirty="0" sz="1100">
                <a:latin typeface="Verdana"/>
                <a:cs typeface="Verdana"/>
              </a:rPr>
              <a:t>deal. </a:t>
            </a:r>
            <a:r>
              <a:rPr dirty="0" sz="1100" spc="-5">
                <a:latin typeface="Verdana"/>
                <a:cs typeface="Verdana"/>
              </a:rPr>
              <a:t>Summarize your </a:t>
            </a:r>
            <a:r>
              <a:rPr dirty="0" sz="1100">
                <a:latin typeface="Verdana"/>
                <a:cs typeface="Verdana"/>
              </a:rPr>
              <a:t>strengths and </a:t>
            </a:r>
            <a:r>
              <a:rPr dirty="0" sz="1100" spc="-5">
                <a:latin typeface="Verdana"/>
                <a:cs typeface="Verdana"/>
              </a:rPr>
              <a:t>the advantages you will  bring to the table. </a:t>
            </a:r>
            <a:r>
              <a:rPr dirty="0" sz="1100">
                <a:latin typeface="Verdana"/>
                <a:cs typeface="Verdana"/>
              </a:rPr>
              <a:t>Turn on </a:t>
            </a:r>
            <a:r>
              <a:rPr dirty="0" sz="1100" spc="-5">
                <a:latin typeface="Verdana"/>
                <a:cs typeface="Verdana"/>
              </a:rPr>
              <a:t>your charm </a:t>
            </a:r>
            <a:r>
              <a:rPr dirty="0" sz="1100">
                <a:latin typeface="Verdana"/>
                <a:cs typeface="Verdana"/>
              </a:rPr>
              <a:t>and </a:t>
            </a:r>
            <a:r>
              <a:rPr dirty="0" sz="1100" spc="-5">
                <a:latin typeface="Verdana"/>
                <a:cs typeface="Verdana"/>
              </a:rPr>
              <a:t>presentation skills </a:t>
            </a:r>
            <a:r>
              <a:rPr dirty="0" sz="1100">
                <a:latin typeface="Verdana"/>
                <a:cs typeface="Verdana"/>
              </a:rPr>
              <a:t>to </a:t>
            </a:r>
            <a:r>
              <a:rPr dirty="0" sz="1100" spc="-5">
                <a:latin typeface="Verdana"/>
                <a:cs typeface="Verdana"/>
              </a:rPr>
              <a:t>the highest knot  at this stage </a:t>
            </a:r>
            <a:r>
              <a:rPr dirty="0" sz="1100">
                <a:latin typeface="Verdana"/>
                <a:cs typeface="Verdana"/>
              </a:rPr>
              <a:t>and seal </a:t>
            </a:r>
            <a:r>
              <a:rPr dirty="0" sz="1100" spc="-5">
                <a:latin typeface="Verdana"/>
                <a:cs typeface="Verdana"/>
              </a:rPr>
              <a:t>the deal. </a:t>
            </a:r>
            <a:r>
              <a:rPr dirty="0" sz="1100">
                <a:latin typeface="Verdana"/>
                <a:cs typeface="Verdana"/>
              </a:rPr>
              <a:t>After </a:t>
            </a:r>
            <a:r>
              <a:rPr dirty="0" sz="1100" spc="-5">
                <a:latin typeface="Verdana"/>
                <a:cs typeface="Verdana"/>
              </a:rPr>
              <a:t>you </a:t>
            </a:r>
            <a:r>
              <a:rPr dirty="0" sz="1100">
                <a:latin typeface="Verdana"/>
                <a:cs typeface="Verdana"/>
              </a:rPr>
              <a:t>are </a:t>
            </a:r>
            <a:r>
              <a:rPr dirty="0" sz="1100" spc="-5">
                <a:latin typeface="Verdana"/>
                <a:cs typeface="Verdana"/>
              </a:rPr>
              <a:t>sure that </a:t>
            </a:r>
            <a:r>
              <a:rPr dirty="0" sz="1100">
                <a:latin typeface="Verdana"/>
                <a:cs typeface="Verdana"/>
              </a:rPr>
              <a:t>everybody </a:t>
            </a:r>
            <a:r>
              <a:rPr dirty="0" sz="1100" spc="-10">
                <a:latin typeface="Verdana"/>
                <a:cs typeface="Verdana"/>
              </a:rPr>
              <a:t>is </a:t>
            </a:r>
            <a:r>
              <a:rPr dirty="0" sz="1100" spc="-5">
                <a:latin typeface="Verdana"/>
                <a:cs typeface="Verdana"/>
              </a:rPr>
              <a:t>satisfied with  the agreement, thank </a:t>
            </a:r>
            <a:r>
              <a:rPr dirty="0" sz="1100">
                <a:latin typeface="Verdana"/>
                <a:cs typeface="Verdana"/>
              </a:rPr>
              <a:t>everyone for </a:t>
            </a:r>
            <a:r>
              <a:rPr dirty="0" sz="1100" spc="-5">
                <a:latin typeface="Verdana"/>
                <a:cs typeface="Verdana"/>
              </a:rPr>
              <a:t>their </a:t>
            </a:r>
            <a:r>
              <a:rPr dirty="0" sz="1100" spc="-10">
                <a:latin typeface="Verdana"/>
                <a:cs typeface="Verdana"/>
              </a:rPr>
              <a:t>time </a:t>
            </a:r>
            <a:r>
              <a:rPr dirty="0" sz="1100">
                <a:latin typeface="Verdana"/>
                <a:cs typeface="Verdana"/>
              </a:rPr>
              <a:t>and engagement. </a:t>
            </a:r>
            <a:r>
              <a:rPr dirty="0" sz="1100" spc="-5">
                <a:latin typeface="Verdana"/>
                <a:cs typeface="Verdana"/>
              </a:rPr>
              <a:t>Leave with </a:t>
            </a:r>
            <a:r>
              <a:rPr dirty="0" sz="1100">
                <a:latin typeface="Verdana"/>
                <a:cs typeface="Verdana"/>
              </a:rPr>
              <a:t>a  </a:t>
            </a:r>
            <a:r>
              <a:rPr dirty="0" sz="1100" spc="-5">
                <a:latin typeface="Verdana"/>
                <a:cs typeface="Verdana"/>
              </a:rPr>
              <a:t>positive impression </a:t>
            </a:r>
            <a:r>
              <a:rPr dirty="0" sz="1100" spc="-10">
                <a:latin typeface="Verdana"/>
                <a:cs typeface="Verdana"/>
              </a:rPr>
              <a:t>in </a:t>
            </a:r>
            <a:r>
              <a:rPr dirty="0" sz="1100" spc="-5">
                <a:latin typeface="Verdana"/>
                <a:cs typeface="Verdana"/>
              </a:rPr>
              <a:t>their</a:t>
            </a:r>
            <a:r>
              <a:rPr dirty="0" sz="1100" spc="3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minds.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/>
              <a:t>28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800200"/>
            <a:ext cx="5760085" cy="19583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715">
              <a:lnSpc>
                <a:spcPct val="109100"/>
              </a:lnSpc>
              <a:spcBef>
                <a:spcPts val="100"/>
              </a:spcBef>
            </a:pPr>
            <a:r>
              <a:rPr dirty="0" sz="1100">
                <a:latin typeface="Verdana"/>
                <a:cs typeface="Verdana"/>
              </a:rPr>
              <a:t>It </a:t>
            </a:r>
            <a:r>
              <a:rPr dirty="0" sz="1100" spc="-10">
                <a:latin typeface="Verdana"/>
                <a:cs typeface="Verdana"/>
              </a:rPr>
              <a:t>is </a:t>
            </a:r>
            <a:r>
              <a:rPr dirty="0" sz="1100">
                <a:latin typeface="Verdana"/>
                <a:cs typeface="Verdana"/>
              </a:rPr>
              <a:t>an oft-repeated </a:t>
            </a:r>
            <a:r>
              <a:rPr dirty="0" sz="1100" spc="-5">
                <a:latin typeface="Verdana"/>
                <a:cs typeface="Verdana"/>
              </a:rPr>
              <a:t>phrase that creating </a:t>
            </a:r>
            <a:r>
              <a:rPr dirty="0" sz="1100">
                <a:latin typeface="Verdana"/>
                <a:cs typeface="Verdana"/>
              </a:rPr>
              <a:t>a </a:t>
            </a:r>
            <a:r>
              <a:rPr dirty="0" sz="1100" spc="-5" b="1">
                <a:latin typeface="Verdana"/>
                <a:cs typeface="Verdana"/>
              </a:rPr>
              <a:t>Powerful First Impression </a:t>
            </a:r>
            <a:r>
              <a:rPr dirty="0" sz="1100">
                <a:latin typeface="Verdana"/>
                <a:cs typeface="Verdana"/>
              </a:rPr>
              <a:t>sets </a:t>
            </a:r>
            <a:r>
              <a:rPr dirty="0" sz="1100" spc="-5">
                <a:latin typeface="Verdana"/>
                <a:cs typeface="Verdana"/>
              </a:rPr>
              <a:t>the  </a:t>
            </a:r>
            <a:r>
              <a:rPr dirty="0" sz="1100">
                <a:latin typeface="Verdana"/>
                <a:cs typeface="Verdana"/>
              </a:rPr>
              <a:t>tone for a </a:t>
            </a:r>
            <a:r>
              <a:rPr dirty="0" sz="1100" spc="-5">
                <a:latin typeface="Verdana"/>
                <a:cs typeface="Verdana"/>
              </a:rPr>
              <a:t>pleasant </a:t>
            </a:r>
            <a:r>
              <a:rPr dirty="0" sz="1100">
                <a:latin typeface="Verdana"/>
                <a:cs typeface="Verdana"/>
              </a:rPr>
              <a:t>and </a:t>
            </a:r>
            <a:r>
              <a:rPr dirty="0" sz="1100" spc="-5">
                <a:latin typeface="Verdana"/>
                <a:cs typeface="Verdana"/>
              </a:rPr>
              <a:t>constructive conversation. </a:t>
            </a:r>
            <a:r>
              <a:rPr dirty="0" sz="1100">
                <a:latin typeface="Verdana"/>
                <a:cs typeface="Verdana"/>
              </a:rPr>
              <a:t>The </a:t>
            </a:r>
            <a:r>
              <a:rPr dirty="0" sz="1100" spc="-5">
                <a:latin typeface="Verdana"/>
                <a:cs typeface="Verdana"/>
              </a:rPr>
              <a:t>first impression </a:t>
            </a:r>
            <a:r>
              <a:rPr dirty="0" sz="1100">
                <a:latin typeface="Verdana"/>
                <a:cs typeface="Verdana"/>
              </a:rPr>
              <a:t>a person  </a:t>
            </a:r>
            <a:r>
              <a:rPr dirty="0" sz="1100" spc="-5">
                <a:latin typeface="Verdana"/>
                <a:cs typeface="Verdana"/>
              </a:rPr>
              <a:t>draws </a:t>
            </a:r>
            <a:r>
              <a:rPr dirty="0" sz="1100">
                <a:latin typeface="Verdana"/>
                <a:cs typeface="Verdana"/>
              </a:rPr>
              <a:t>of </a:t>
            </a:r>
            <a:r>
              <a:rPr dirty="0" sz="1100" spc="-5">
                <a:latin typeface="Verdana"/>
                <a:cs typeface="Verdana"/>
              </a:rPr>
              <a:t>you </a:t>
            </a:r>
            <a:r>
              <a:rPr dirty="0" sz="1100" spc="-10">
                <a:latin typeface="Verdana"/>
                <a:cs typeface="Verdana"/>
              </a:rPr>
              <a:t>is </a:t>
            </a:r>
            <a:r>
              <a:rPr dirty="0" sz="1100">
                <a:latin typeface="Verdana"/>
                <a:cs typeface="Verdana"/>
              </a:rPr>
              <a:t>a gut </a:t>
            </a:r>
            <a:r>
              <a:rPr dirty="0" sz="1100" spc="-5">
                <a:latin typeface="Verdana"/>
                <a:cs typeface="Verdana"/>
              </a:rPr>
              <a:t>instinct, </a:t>
            </a:r>
            <a:r>
              <a:rPr dirty="0" sz="1100">
                <a:latin typeface="Verdana"/>
                <a:cs typeface="Verdana"/>
              </a:rPr>
              <a:t>and cues </a:t>
            </a:r>
            <a:r>
              <a:rPr dirty="0" sz="1100" spc="-5">
                <a:latin typeface="Verdana"/>
                <a:cs typeface="Verdana"/>
              </a:rPr>
              <a:t>from </a:t>
            </a:r>
            <a:r>
              <a:rPr dirty="0" sz="1100">
                <a:latin typeface="Verdana"/>
                <a:cs typeface="Verdana"/>
              </a:rPr>
              <a:t>body </a:t>
            </a:r>
            <a:r>
              <a:rPr dirty="0" sz="1100" spc="-5">
                <a:latin typeface="Verdana"/>
                <a:cs typeface="Verdana"/>
              </a:rPr>
              <a:t>language are generally  registered </a:t>
            </a:r>
            <a:r>
              <a:rPr dirty="0" sz="1100">
                <a:latin typeface="Verdana"/>
                <a:cs typeface="Verdana"/>
              </a:rPr>
              <a:t>more </a:t>
            </a:r>
            <a:r>
              <a:rPr dirty="0" sz="1100" spc="-5">
                <a:latin typeface="Verdana"/>
                <a:cs typeface="Verdana"/>
              </a:rPr>
              <a:t>strongly than </a:t>
            </a:r>
            <a:r>
              <a:rPr dirty="0" sz="1100">
                <a:latin typeface="Verdana"/>
                <a:cs typeface="Verdana"/>
              </a:rPr>
              <a:t>mere </a:t>
            </a:r>
            <a:r>
              <a:rPr dirty="0" sz="1100" spc="-5">
                <a:latin typeface="Verdana"/>
                <a:cs typeface="Verdana"/>
              </a:rPr>
              <a:t>verbal means </a:t>
            </a:r>
            <a:r>
              <a:rPr dirty="0" sz="1100">
                <a:latin typeface="Verdana"/>
                <a:cs typeface="Verdana"/>
              </a:rPr>
              <a:t>of</a:t>
            </a:r>
            <a:r>
              <a:rPr dirty="0" sz="1100" spc="-1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communication.</a:t>
            </a:r>
            <a:endParaRPr sz="1100">
              <a:latin typeface="Verdana"/>
              <a:cs typeface="Verdana"/>
            </a:endParaRPr>
          </a:p>
          <a:p>
            <a:pPr algn="just" marL="12700" marR="5080">
              <a:lnSpc>
                <a:spcPct val="109100"/>
              </a:lnSpc>
              <a:spcBef>
                <a:spcPts val="815"/>
              </a:spcBef>
            </a:pPr>
            <a:r>
              <a:rPr dirty="0" sz="1100">
                <a:latin typeface="Verdana"/>
                <a:cs typeface="Verdana"/>
              </a:rPr>
              <a:t>A few </a:t>
            </a:r>
            <a:r>
              <a:rPr dirty="0" sz="1100" spc="-5">
                <a:latin typeface="Verdana"/>
                <a:cs typeface="Verdana"/>
              </a:rPr>
              <a:t>things that </a:t>
            </a:r>
            <a:r>
              <a:rPr dirty="0" sz="1100">
                <a:latin typeface="Verdana"/>
                <a:cs typeface="Verdana"/>
              </a:rPr>
              <a:t>one </a:t>
            </a:r>
            <a:r>
              <a:rPr dirty="0" sz="1100" spc="-5">
                <a:latin typeface="Verdana"/>
                <a:cs typeface="Verdana"/>
              </a:rPr>
              <a:t>should always keep </a:t>
            </a:r>
            <a:r>
              <a:rPr dirty="0" sz="1100" spc="-10">
                <a:latin typeface="Verdana"/>
                <a:cs typeface="Verdana"/>
              </a:rPr>
              <a:t>in </a:t>
            </a:r>
            <a:r>
              <a:rPr dirty="0" sz="1100" spc="-5">
                <a:latin typeface="Verdana"/>
                <a:cs typeface="Verdana"/>
              </a:rPr>
              <a:t>mind while meeting </a:t>
            </a:r>
            <a:r>
              <a:rPr dirty="0" sz="1100">
                <a:latin typeface="Verdana"/>
                <a:cs typeface="Verdana"/>
              </a:rPr>
              <a:t>someone for </a:t>
            </a:r>
            <a:r>
              <a:rPr dirty="0" sz="1100" spc="-5">
                <a:latin typeface="Verdana"/>
                <a:cs typeface="Verdana"/>
              </a:rPr>
              <a:t>the  first time </a:t>
            </a:r>
            <a:r>
              <a:rPr dirty="0" sz="1100" spc="-10">
                <a:latin typeface="Verdana"/>
                <a:cs typeface="Verdana"/>
              </a:rPr>
              <a:t>is </a:t>
            </a:r>
            <a:r>
              <a:rPr dirty="0" sz="1100" spc="-5">
                <a:latin typeface="Verdana"/>
                <a:cs typeface="Verdana"/>
              </a:rPr>
              <a:t>to </a:t>
            </a:r>
            <a:r>
              <a:rPr dirty="0" sz="1100">
                <a:latin typeface="Verdana"/>
                <a:cs typeface="Verdana"/>
              </a:rPr>
              <a:t>dress </a:t>
            </a:r>
            <a:r>
              <a:rPr dirty="0" sz="1100" spc="-5">
                <a:latin typeface="Verdana"/>
                <a:cs typeface="Verdana"/>
              </a:rPr>
              <a:t>suitably as </a:t>
            </a:r>
            <a:r>
              <a:rPr dirty="0" sz="1100">
                <a:latin typeface="Verdana"/>
                <a:cs typeface="Verdana"/>
              </a:rPr>
              <a:t>per </a:t>
            </a:r>
            <a:r>
              <a:rPr dirty="0" sz="1100" spc="-5">
                <a:latin typeface="Verdana"/>
                <a:cs typeface="Verdana"/>
              </a:rPr>
              <a:t>the occasion </a:t>
            </a:r>
            <a:r>
              <a:rPr dirty="0" sz="1100">
                <a:latin typeface="Verdana"/>
                <a:cs typeface="Verdana"/>
              </a:rPr>
              <a:t>and groom </a:t>
            </a:r>
            <a:r>
              <a:rPr dirty="0" sz="1100" spc="-5">
                <a:latin typeface="Verdana"/>
                <a:cs typeface="Verdana"/>
              </a:rPr>
              <a:t>properly. Always try  to have </a:t>
            </a:r>
            <a:r>
              <a:rPr dirty="0" sz="1100">
                <a:latin typeface="Verdana"/>
                <a:cs typeface="Verdana"/>
              </a:rPr>
              <a:t>a </a:t>
            </a:r>
            <a:r>
              <a:rPr dirty="0" sz="1100" spc="-5">
                <a:latin typeface="Verdana"/>
                <a:cs typeface="Verdana"/>
              </a:rPr>
              <a:t>positive mindset </a:t>
            </a:r>
            <a:r>
              <a:rPr dirty="0" sz="1100">
                <a:latin typeface="Verdana"/>
                <a:cs typeface="Verdana"/>
              </a:rPr>
              <a:t>and </a:t>
            </a:r>
            <a:r>
              <a:rPr dirty="0" sz="1100" spc="-5">
                <a:latin typeface="Verdana"/>
                <a:cs typeface="Verdana"/>
              </a:rPr>
              <a:t>the aim should be to be </a:t>
            </a:r>
            <a:r>
              <a:rPr dirty="0" sz="1100">
                <a:latin typeface="Verdana"/>
                <a:cs typeface="Verdana"/>
              </a:rPr>
              <a:t>a </a:t>
            </a:r>
            <a:r>
              <a:rPr dirty="0" sz="1100" spc="-5">
                <a:latin typeface="Verdana"/>
                <a:cs typeface="Verdana"/>
              </a:rPr>
              <a:t>problem-solver </a:t>
            </a:r>
            <a:r>
              <a:rPr dirty="0" sz="1100">
                <a:latin typeface="Verdana"/>
                <a:cs typeface="Verdana"/>
              </a:rPr>
              <a:t>and not  a </a:t>
            </a:r>
            <a:r>
              <a:rPr dirty="0" sz="1100" spc="-5">
                <a:latin typeface="Verdana"/>
                <a:cs typeface="Verdana"/>
              </a:rPr>
              <a:t>problem-digger. </a:t>
            </a:r>
            <a:r>
              <a:rPr dirty="0" sz="1100">
                <a:latin typeface="Verdana"/>
                <a:cs typeface="Verdana"/>
              </a:rPr>
              <a:t>Try </a:t>
            </a:r>
            <a:r>
              <a:rPr dirty="0" sz="1100" spc="-5">
                <a:latin typeface="Verdana"/>
                <a:cs typeface="Verdana"/>
              </a:rPr>
              <a:t>to </a:t>
            </a:r>
            <a:r>
              <a:rPr dirty="0" sz="1100" spc="-10">
                <a:latin typeface="Verdana"/>
                <a:cs typeface="Verdana"/>
              </a:rPr>
              <a:t>give </a:t>
            </a:r>
            <a:r>
              <a:rPr dirty="0" sz="1100">
                <a:latin typeface="Verdana"/>
                <a:cs typeface="Verdana"/>
              </a:rPr>
              <a:t>options </a:t>
            </a:r>
            <a:r>
              <a:rPr dirty="0" sz="1100" spc="-5">
                <a:latin typeface="Verdana"/>
                <a:cs typeface="Verdana"/>
              </a:rPr>
              <a:t>to </a:t>
            </a:r>
            <a:r>
              <a:rPr dirty="0" sz="1100">
                <a:latin typeface="Verdana"/>
                <a:cs typeface="Verdana"/>
              </a:rPr>
              <a:t>a </a:t>
            </a:r>
            <a:r>
              <a:rPr dirty="0" sz="1100" spc="-5">
                <a:latin typeface="Verdana"/>
                <a:cs typeface="Verdana"/>
              </a:rPr>
              <a:t>situation </a:t>
            </a:r>
            <a:r>
              <a:rPr dirty="0" sz="1100">
                <a:latin typeface="Verdana"/>
                <a:cs typeface="Verdana"/>
              </a:rPr>
              <a:t>that </a:t>
            </a:r>
            <a:r>
              <a:rPr dirty="0" sz="1100" spc="-5">
                <a:latin typeface="Verdana"/>
                <a:cs typeface="Verdana"/>
              </a:rPr>
              <a:t>you </a:t>
            </a:r>
            <a:r>
              <a:rPr dirty="0" sz="1100">
                <a:latin typeface="Verdana"/>
                <a:cs typeface="Verdana"/>
              </a:rPr>
              <a:t>have been asked to  </a:t>
            </a:r>
            <a:r>
              <a:rPr dirty="0" sz="1100" spc="-5">
                <a:latin typeface="Verdana"/>
                <a:cs typeface="Verdana"/>
              </a:rPr>
              <a:t>analyze </a:t>
            </a:r>
            <a:r>
              <a:rPr dirty="0" sz="1100">
                <a:latin typeface="Verdana"/>
                <a:cs typeface="Verdana"/>
              </a:rPr>
              <a:t>and most </a:t>
            </a:r>
            <a:r>
              <a:rPr dirty="0" sz="1100" spc="-5">
                <a:latin typeface="Verdana"/>
                <a:cs typeface="Verdana"/>
              </a:rPr>
              <a:t>important </a:t>
            </a:r>
            <a:r>
              <a:rPr dirty="0" sz="1100">
                <a:latin typeface="Verdana"/>
                <a:cs typeface="Verdana"/>
              </a:rPr>
              <a:t>of all, </a:t>
            </a:r>
            <a:r>
              <a:rPr dirty="0" sz="1100" spc="-5">
                <a:latin typeface="Verdana"/>
                <a:cs typeface="Verdana"/>
              </a:rPr>
              <a:t>smile while communicating. </a:t>
            </a:r>
            <a:r>
              <a:rPr dirty="0" sz="1100">
                <a:latin typeface="Verdana"/>
                <a:cs typeface="Verdana"/>
              </a:rPr>
              <a:t>Your body  </a:t>
            </a:r>
            <a:r>
              <a:rPr dirty="0" sz="1100" spc="-5">
                <a:latin typeface="Verdana"/>
                <a:cs typeface="Verdana"/>
              </a:rPr>
              <a:t>language </a:t>
            </a:r>
            <a:r>
              <a:rPr dirty="0" sz="1100">
                <a:latin typeface="Verdana"/>
                <a:cs typeface="Verdana"/>
              </a:rPr>
              <a:t>and eye contact </a:t>
            </a:r>
            <a:r>
              <a:rPr dirty="0" sz="1100" spc="-5">
                <a:latin typeface="Verdana"/>
                <a:cs typeface="Verdana"/>
              </a:rPr>
              <a:t>will </a:t>
            </a:r>
            <a:r>
              <a:rPr dirty="0" sz="1100">
                <a:latin typeface="Verdana"/>
                <a:cs typeface="Verdana"/>
              </a:rPr>
              <a:t>tell </a:t>
            </a:r>
            <a:r>
              <a:rPr dirty="0" sz="1100" spc="-5">
                <a:latin typeface="Verdana"/>
                <a:cs typeface="Verdana"/>
              </a:rPr>
              <a:t>volumes about your </a:t>
            </a:r>
            <a:r>
              <a:rPr dirty="0" sz="1100">
                <a:latin typeface="Verdana"/>
                <a:cs typeface="Verdana"/>
              </a:rPr>
              <a:t>confidence</a:t>
            </a:r>
            <a:r>
              <a:rPr dirty="0" sz="1100" spc="-2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levels.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7843875"/>
            <a:ext cx="5758815" cy="1407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8800"/>
              </a:lnSpc>
              <a:spcBef>
                <a:spcPts val="100"/>
              </a:spcBef>
            </a:pPr>
            <a:r>
              <a:rPr dirty="0" sz="1100">
                <a:latin typeface="Verdana"/>
                <a:cs typeface="Verdana"/>
              </a:rPr>
              <a:t>It </a:t>
            </a:r>
            <a:r>
              <a:rPr dirty="0" sz="1100" spc="-10">
                <a:latin typeface="Verdana"/>
                <a:cs typeface="Verdana"/>
              </a:rPr>
              <a:t>is </a:t>
            </a:r>
            <a:r>
              <a:rPr dirty="0" sz="1100" spc="-5">
                <a:latin typeface="Verdana"/>
                <a:cs typeface="Verdana"/>
              </a:rPr>
              <a:t>also </a:t>
            </a:r>
            <a:r>
              <a:rPr dirty="0" sz="1100">
                <a:latin typeface="Verdana"/>
                <a:cs typeface="Verdana"/>
              </a:rPr>
              <a:t>advised </a:t>
            </a:r>
            <a:r>
              <a:rPr dirty="0" sz="1100" spc="-5">
                <a:latin typeface="Verdana"/>
                <a:cs typeface="Verdana"/>
              </a:rPr>
              <a:t>to </a:t>
            </a:r>
            <a:r>
              <a:rPr dirty="0" sz="1100">
                <a:latin typeface="Verdana"/>
                <a:cs typeface="Verdana"/>
              </a:rPr>
              <a:t>not </a:t>
            </a:r>
            <a:r>
              <a:rPr dirty="0" sz="1100" spc="-5">
                <a:latin typeface="Verdana"/>
                <a:cs typeface="Verdana"/>
              </a:rPr>
              <a:t>try </a:t>
            </a:r>
            <a:r>
              <a:rPr dirty="0" sz="1100">
                <a:latin typeface="Verdana"/>
                <a:cs typeface="Verdana"/>
              </a:rPr>
              <a:t>and </a:t>
            </a:r>
            <a:r>
              <a:rPr dirty="0" sz="1100" spc="-5">
                <a:latin typeface="Verdana"/>
                <a:cs typeface="Verdana"/>
              </a:rPr>
              <a:t>emulate someone </a:t>
            </a:r>
            <a:r>
              <a:rPr dirty="0" sz="1100">
                <a:latin typeface="Verdana"/>
                <a:cs typeface="Verdana"/>
              </a:rPr>
              <a:t>else's </a:t>
            </a:r>
            <a:r>
              <a:rPr dirty="0" sz="1100" spc="-5">
                <a:latin typeface="Verdana"/>
                <a:cs typeface="Verdana"/>
              </a:rPr>
              <a:t>thoughts, </a:t>
            </a:r>
            <a:r>
              <a:rPr dirty="0" sz="1100">
                <a:latin typeface="Verdana"/>
                <a:cs typeface="Verdana"/>
              </a:rPr>
              <a:t>just for </a:t>
            </a:r>
            <a:r>
              <a:rPr dirty="0" sz="1100" spc="-5">
                <a:latin typeface="Verdana"/>
                <a:cs typeface="Verdana"/>
              </a:rPr>
              <a:t>the  sake </a:t>
            </a:r>
            <a:r>
              <a:rPr dirty="0" sz="1100">
                <a:latin typeface="Verdana"/>
                <a:cs typeface="Verdana"/>
              </a:rPr>
              <a:t>of </a:t>
            </a:r>
            <a:r>
              <a:rPr dirty="0" sz="1100" spc="-5">
                <a:latin typeface="Verdana"/>
                <a:cs typeface="Verdana"/>
              </a:rPr>
              <a:t>showing </a:t>
            </a:r>
            <a:r>
              <a:rPr dirty="0" sz="1100">
                <a:latin typeface="Verdana"/>
                <a:cs typeface="Verdana"/>
              </a:rPr>
              <a:t>agreement </a:t>
            </a:r>
            <a:r>
              <a:rPr dirty="0" sz="1100" spc="-5">
                <a:latin typeface="Verdana"/>
                <a:cs typeface="Verdana"/>
              </a:rPr>
              <a:t>to </a:t>
            </a:r>
            <a:r>
              <a:rPr dirty="0" sz="1100">
                <a:latin typeface="Verdana"/>
                <a:cs typeface="Verdana"/>
              </a:rPr>
              <a:t>a </a:t>
            </a:r>
            <a:r>
              <a:rPr dirty="0" sz="1100" spc="-5">
                <a:latin typeface="Verdana"/>
                <a:cs typeface="Verdana"/>
              </a:rPr>
              <a:t>particular line </a:t>
            </a:r>
            <a:r>
              <a:rPr dirty="0" sz="1100">
                <a:latin typeface="Verdana"/>
                <a:cs typeface="Verdana"/>
              </a:rPr>
              <a:t>of </a:t>
            </a:r>
            <a:r>
              <a:rPr dirty="0" sz="1100" spc="-5">
                <a:latin typeface="Verdana"/>
                <a:cs typeface="Verdana"/>
              </a:rPr>
              <a:t>thought. </a:t>
            </a:r>
            <a:r>
              <a:rPr dirty="0" sz="1100">
                <a:latin typeface="Verdana"/>
                <a:cs typeface="Verdana"/>
              </a:rPr>
              <a:t>They </a:t>
            </a:r>
            <a:r>
              <a:rPr dirty="0" sz="1100" spc="-5">
                <a:latin typeface="Verdana"/>
                <a:cs typeface="Verdana"/>
              </a:rPr>
              <a:t>will </a:t>
            </a:r>
            <a:r>
              <a:rPr dirty="0" sz="1100">
                <a:latin typeface="Verdana"/>
                <a:cs typeface="Verdana"/>
              </a:rPr>
              <a:t>ask </a:t>
            </a:r>
            <a:r>
              <a:rPr dirty="0" sz="1100" spc="-5">
                <a:latin typeface="Verdana"/>
                <a:cs typeface="Verdana"/>
              </a:rPr>
              <a:t>you to  elaborate</a:t>
            </a:r>
            <a:r>
              <a:rPr dirty="0" sz="1100" spc="-5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on</a:t>
            </a:r>
            <a:r>
              <a:rPr dirty="0" sz="1100" spc="-35">
                <a:latin typeface="Verdana"/>
                <a:cs typeface="Verdana"/>
              </a:rPr>
              <a:t> </a:t>
            </a:r>
            <a:r>
              <a:rPr dirty="0" sz="1100" spc="-10">
                <a:latin typeface="Verdana"/>
                <a:cs typeface="Verdana"/>
              </a:rPr>
              <a:t>it</a:t>
            </a:r>
            <a:r>
              <a:rPr dirty="0" sz="1100" spc="-5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and</a:t>
            </a:r>
            <a:r>
              <a:rPr dirty="0" sz="1100" spc="-4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subtle</a:t>
            </a:r>
            <a:r>
              <a:rPr dirty="0" sz="1100" spc="-4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changes</a:t>
            </a:r>
            <a:r>
              <a:rPr dirty="0" sz="1100" spc="-4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of</a:t>
            </a:r>
            <a:r>
              <a:rPr dirty="0" sz="1100" spc="-5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disagreement</a:t>
            </a:r>
            <a:r>
              <a:rPr dirty="0" sz="1100" spc="-50">
                <a:latin typeface="Verdana"/>
                <a:cs typeface="Verdana"/>
              </a:rPr>
              <a:t> </a:t>
            </a:r>
            <a:r>
              <a:rPr dirty="0" sz="1100" spc="-10">
                <a:latin typeface="Verdana"/>
                <a:cs typeface="Verdana"/>
              </a:rPr>
              <a:t>in</a:t>
            </a:r>
            <a:r>
              <a:rPr dirty="0" sz="1100" spc="-5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your</a:t>
            </a:r>
            <a:r>
              <a:rPr dirty="0" sz="1100" spc="-5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voice</a:t>
            </a:r>
            <a:r>
              <a:rPr dirty="0" sz="1100" spc="-3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and</a:t>
            </a:r>
            <a:r>
              <a:rPr dirty="0" sz="1100" spc="-5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gestures</a:t>
            </a:r>
            <a:r>
              <a:rPr dirty="0" sz="1100" spc="-45">
                <a:latin typeface="Verdana"/>
                <a:cs typeface="Verdana"/>
              </a:rPr>
              <a:t> </a:t>
            </a:r>
            <a:r>
              <a:rPr dirty="0" sz="1100" spc="-10">
                <a:latin typeface="Verdana"/>
                <a:cs typeface="Verdana"/>
              </a:rPr>
              <a:t>will  </a:t>
            </a:r>
            <a:r>
              <a:rPr dirty="0" sz="1100" spc="-5">
                <a:latin typeface="Verdana"/>
                <a:cs typeface="Verdana"/>
              </a:rPr>
              <a:t>be easily visible </a:t>
            </a:r>
            <a:r>
              <a:rPr dirty="0" sz="1100">
                <a:latin typeface="Verdana"/>
                <a:cs typeface="Verdana"/>
              </a:rPr>
              <a:t>to the </a:t>
            </a:r>
            <a:r>
              <a:rPr dirty="0" sz="1100" spc="-5">
                <a:latin typeface="Verdana"/>
                <a:cs typeface="Verdana"/>
              </a:rPr>
              <a:t>trained </a:t>
            </a:r>
            <a:r>
              <a:rPr dirty="0" sz="1100">
                <a:latin typeface="Verdana"/>
                <a:cs typeface="Verdana"/>
              </a:rPr>
              <a:t>eye. </a:t>
            </a:r>
            <a:r>
              <a:rPr dirty="0" sz="1100" spc="-5">
                <a:latin typeface="Verdana"/>
                <a:cs typeface="Verdana"/>
              </a:rPr>
              <a:t>Hence, try to </a:t>
            </a:r>
            <a:r>
              <a:rPr dirty="0" sz="1100">
                <a:latin typeface="Verdana"/>
                <a:cs typeface="Verdana"/>
              </a:rPr>
              <a:t>be </a:t>
            </a:r>
            <a:r>
              <a:rPr dirty="0" sz="1100" spc="-5">
                <a:latin typeface="Verdana"/>
                <a:cs typeface="Verdana"/>
              </a:rPr>
              <a:t>yourself as </a:t>
            </a:r>
            <a:r>
              <a:rPr dirty="0" sz="1100">
                <a:latin typeface="Verdana"/>
                <a:cs typeface="Verdana"/>
              </a:rPr>
              <a:t>much </a:t>
            </a:r>
            <a:r>
              <a:rPr dirty="0" sz="1100" spc="-5">
                <a:latin typeface="Verdana"/>
                <a:cs typeface="Verdana"/>
              </a:rPr>
              <a:t>as</a:t>
            </a:r>
            <a:r>
              <a:rPr dirty="0" sz="1100" spc="-21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possible.</a:t>
            </a:r>
            <a:endParaRPr sz="1100">
              <a:latin typeface="Verdana"/>
              <a:cs typeface="Verdana"/>
            </a:endParaRPr>
          </a:p>
          <a:p>
            <a:pPr algn="just" marL="12700" marR="7620">
              <a:lnSpc>
                <a:spcPct val="109100"/>
              </a:lnSpc>
              <a:spcBef>
                <a:spcPts val="815"/>
              </a:spcBef>
            </a:pPr>
            <a:r>
              <a:rPr dirty="0" sz="1100" spc="-5">
                <a:latin typeface="Verdana"/>
                <a:cs typeface="Verdana"/>
              </a:rPr>
              <a:t>Reinstate </a:t>
            </a:r>
            <a:r>
              <a:rPr dirty="0" sz="1100">
                <a:latin typeface="Verdana"/>
                <a:cs typeface="Verdana"/>
              </a:rPr>
              <a:t>and </a:t>
            </a:r>
            <a:r>
              <a:rPr dirty="0" sz="1100" spc="-5">
                <a:latin typeface="Verdana"/>
                <a:cs typeface="Verdana"/>
              </a:rPr>
              <a:t>summarize your interests </a:t>
            </a:r>
            <a:r>
              <a:rPr dirty="0" sz="1100">
                <a:latin typeface="Verdana"/>
                <a:cs typeface="Verdana"/>
              </a:rPr>
              <a:t>and </a:t>
            </a:r>
            <a:r>
              <a:rPr dirty="0" sz="1100" spc="-5">
                <a:latin typeface="Verdana"/>
                <a:cs typeface="Verdana"/>
              </a:rPr>
              <a:t>strengths respectively when the  meeting </a:t>
            </a:r>
            <a:r>
              <a:rPr dirty="0" sz="1100">
                <a:latin typeface="Verdana"/>
                <a:cs typeface="Verdana"/>
              </a:rPr>
              <a:t>comes </a:t>
            </a:r>
            <a:r>
              <a:rPr dirty="0" sz="1100" spc="-5">
                <a:latin typeface="Verdana"/>
                <a:cs typeface="Verdana"/>
              </a:rPr>
              <a:t>to </a:t>
            </a:r>
            <a:r>
              <a:rPr dirty="0" sz="1100">
                <a:latin typeface="Verdana"/>
                <a:cs typeface="Verdana"/>
              </a:rPr>
              <a:t>an end. </a:t>
            </a:r>
            <a:r>
              <a:rPr dirty="0" sz="1100" spc="-5">
                <a:latin typeface="Verdana"/>
                <a:cs typeface="Verdana"/>
              </a:rPr>
              <a:t>Remember that people always appreciate </a:t>
            </a:r>
            <a:r>
              <a:rPr dirty="0" sz="1100">
                <a:latin typeface="Verdana"/>
                <a:cs typeface="Verdana"/>
              </a:rPr>
              <a:t>those </a:t>
            </a:r>
            <a:r>
              <a:rPr dirty="0" sz="1100" spc="-5">
                <a:latin typeface="Verdana"/>
                <a:cs typeface="Verdana"/>
              </a:rPr>
              <a:t>who  are willing to </a:t>
            </a:r>
            <a:r>
              <a:rPr dirty="0" sz="1100">
                <a:latin typeface="Verdana"/>
                <a:cs typeface="Verdana"/>
              </a:rPr>
              <a:t>go </a:t>
            </a:r>
            <a:r>
              <a:rPr dirty="0" sz="1100" spc="-5">
                <a:latin typeface="Verdana"/>
                <a:cs typeface="Verdana"/>
              </a:rPr>
              <a:t>the </a:t>
            </a:r>
            <a:r>
              <a:rPr dirty="0" sz="1100">
                <a:latin typeface="Verdana"/>
                <a:cs typeface="Verdana"/>
              </a:rPr>
              <a:t>extra </a:t>
            </a:r>
            <a:r>
              <a:rPr dirty="0" sz="1100" spc="-5">
                <a:latin typeface="Verdana"/>
                <a:cs typeface="Verdana"/>
              </a:rPr>
              <a:t>mile </a:t>
            </a:r>
            <a:r>
              <a:rPr dirty="0" sz="1100" spc="-10">
                <a:latin typeface="Verdana"/>
                <a:cs typeface="Verdana"/>
              </a:rPr>
              <a:t>in </a:t>
            </a:r>
            <a:r>
              <a:rPr dirty="0" sz="1100" spc="-5">
                <a:latin typeface="Verdana"/>
                <a:cs typeface="Verdana"/>
              </a:rPr>
              <a:t>their </a:t>
            </a:r>
            <a:r>
              <a:rPr dirty="0" sz="1100">
                <a:latin typeface="Verdana"/>
                <a:cs typeface="Verdana"/>
              </a:rPr>
              <a:t>quest for</a:t>
            </a:r>
            <a:r>
              <a:rPr dirty="0" sz="1100" spc="1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success.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3544" y="3864863"/>
            <a:ext cx="5711952" cy="38069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003" y="38099"/>
            <a:ext cx="7499984" cy="1296035"/>
          </a:xfrm>
          <a:custGeom>
            <a:avLst/>
            <a:gdLst/>
            <a:ahLst/>
            <a:cxnLst/>
            <a:rect l="l" t="t" r="r" b="b"/>
            <a:pathLst>
              <a:path w="7499984" h="1296035">
                <a:moveTo>
                  <a:pt x="0" y="1295653"/>
                </a:moveTo>
                <a:lnTo>
                  <a:pt x="7499604" y="1295653"/>
                </a:lnTo>
                <a:lnTo>
                  <a:pt x="7499604" y="0"/>
                </a:lnTo>
                <a:lnTo>
                  <a:pt x="0" y="0"/>
                </a:lnTo>
                <a:lnTo>
                  <a:pt x="0" y="1295653"/>
                </a:lnTo>
                <a:close/>
              </a:path>
            </a:pathLst>
          </a:custGeom>
          <a:solidFill>
            <a:srgbClr val="3C49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76017" y="350011"/>
            <a:ext cx="322516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600" spc="-65"/>
              <a:t>21. </a:t>
            </a:r>
            <a:r>
              <a:rPr dirty="0" spc="-90"/>
              <a:t>MAKING </a:t>
            </a:r>
            <a:r>
              <a:rPr dirty="0" spc="-60"/>
              <a:t>AN</a:t>
            </a:r>
            <a:r>
              <a:rPr dirty="0" spc="-380"/>
              <a:t> </a:t>
            </a:r>
            <a:r>
              <a:rPr dirty="0" spc="-90"/>
              <a:t>IMPACT</a:t>
            </a:r>
            <a:endParaRPr sz="2600"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2384" cy="38100"/>
          </a:xfrm>
          <a:custGeom>
            <a:avLst/>
            <a:gdLst/>
            <a:ahLst/>
            <a:cxnLst/>
            <a:rect l="l" t="t" r="r" b="b"/>
            <a:pathLst>
              <a:path w="32384" h="38100">
                <a:moveTo>
                  <a:pt x="0" y="38099"/>
                </a:moveTo>
                <a:lnTo>
                  <a:pt x="32004" y="38099"/>
                </a:lnTo>
                <a:lnTo>
                  <a:pt x="32004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0"/>
            <a:ext cx="32384" cy="38100"/>
          </a:xfrm>
          <a:custGeom>
            <a:avLst/>
            <a:gdLst/>
            <a:ahLst/>
            <a:cxnLst/>
            <a:rect l="l" t="t" r="r" b="b"/>
            <a:pathLst>
              <a:path w="32384" h="38100">
                <a:moveTo>
                  <a:pt x="0" y="38099"/>
                </a:moveTo>
                <a:lnTo>
                  <a:pt x="32004" y="38099"/>
                </a:lnTo>
                <a:lnTo>
                  <a:pt x="32004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003" y="0"/>
            <a:ext cx="7499984" cy="38100"/>
          </a:xfrm>
          <a:custGeom>
            <a:avLst/>
            <a:gdLst/>
            <a:ahLst/>
            <a:cxnLst/>
            <a:rect l="l" t="t" r="r" b="b"/>
            <a:pathLst>
              <a:path w="7499984" h="38100">
                <a:moveTo>
                  <a:pt x="0" y="38100"/>
                </a:moveTo>
                <a:lnTo>
                  <a:pt x="7499604" y="38100"/>
                </a:lnTo>
                <a:lnTo>
                  <a:pt x="7499604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531607" y="0"/>
            <a:ext cx="29209" cy="38100"/>
          </a:xfrm>
          <a:custGeom>
            <a:avLst/>
            <a:gdLst/>
            <a:ahLst/>
            <a:cxnLst/>
            <a:rect l="l" t="t" r="r" b="b"/>
            <a:pathLst>
              <a:path w="29209" h="38100">
                <a:moveTo>
                  <a:pt x="0" y="38099"/>
                </a:moveTo>
                <a:lnTo>
                  <a:pt x="28956" y="38099"/>
                </a:lnTo>
                <a:lnTo>
                  <a:pt x="28956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531607" y="0"/>
            <a:ext cx="29209" cy="38100"/>
          </a:xfrm>
          <a:custGeom>
            <a:avLst/>
            <a:gdLst/>
            <a:ahLst/>
            <a:cxnLst/>
            <a:rect l="l" t="t" r="r" b="b"/>
            <a:pathLst>
              <a:path w="29209" h="38100">
                <a:moveTo>
                  <a:pt x="0" y="38099"/>
                </a:moveTo>
                <a:lnTo>
                  <a:pt x="28956" y="38099"/>
                </a:lnTo>
                <a:lnTo>
                  <a:pt x="28956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003" y="1333753"/>
            <a:ext cx="7499984" cy="38100"/>
          </a:xfrm>
          <a:custGeom>
            <a:avLst/>
            <a:gdLst/>
            <a:ahLst/>
            <a:cxnLst/>
            <a:rect l="l" t="t" r="r" b="b"/>
            <a:pathLst>
              <a:path w="7499984" h="38100">
                <a:moveTo>
                  <a:pt x="0" y="38100"/>
                </a:moveTo>
                <a:lnTo>
                  <a:pt x="7499604" y="38100"/>
                </a:lnTo>
                <a:lnTo>
                  <a:pt x="7499604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6001" y="38099"/>
            <a:ext cx="0" cy="1334135"/>
          </a:xfrm>
          <a:custGeom>
            <a:avLst/>
            <a:gdLst/>
            <a:ahLst/>
            <a:cxnLst/>
            <a:rect l="l" t="t" r="r" b="b"/>
            <a:pathLst>
              <a:path w="0" h="1334135">
                <a:moveTo>
                  <a:pt x="0" y="0"/>
                </a:moveTo>
                <a:lnTo>
                  <a:pt x="0" y="1333753"/>
                </a:lnTo>
              </a:path>
            </a:pathLst>
          </a:custGeom>
          <a:ln w="32004">
            <a:solidFill>
              <a:srgbClr val="7A7A7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546085" y="38099"/>
            <a:ext cx="0" cy="1334135"/>
          </a:xfrm>
          <a:custGeom>
            <a:avLst/>
            <a:gdLst/>
            <a:ahLst/>
            <a:cxnLst/>
            <a:rect l="l" t="t" r="r" b="b"/>
            <a:pathLst>
              <a:path w="0" h="1334135">
                <a:moveTo>
                  <a:pt x="0" y="0"/>
                </a:moveTo>
                <a:lnTo>
                  <a:pt x="0" y="1333754"/>
                </a:lnTo>
              </a:path>
            </a:pathLst>
          </a:custGeom>
          <a:ln w="28956">
            <a:solidFill>
              <a:srgbClr val="7A7A7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/>
              <a:t>29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800200"/>
            <a:ext cx="5760720" cy="19583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715">
              <a:lnSpc>
                <a:spcPct val="109100"/>
              </a:lnSpc>
              <a:spcBef>
                <a:spcPts val="100"/>
              </a:spcBef>
            </a:pPr>
            <a:r>
              <a:rPr dirty="0" sz="1100">
                <a:latin typeface="Verdana"/>
                <a:cs typeface="Verdana"/>
              </a:rPr>
              <a:t>In </a:t>
            </a:r>
            <a:r>
              <a:rPr dirty="0" sz="1100" spc="-5">
                <a:latin typeface="Verdana"/>
                <a:cs typeface="Verdana"/>
              </a:rPr>
              <a:t>today’s result-oriented world, </a:t>
            </a:r>
            <a:r>
              <a:rPr dirty="0" sz="1100">
                <a:latin typeface="Verdana"/>
                <a:cs typeface="Verdana"/>
              </a:rPr>
              <a:t>there </a:t>
            </a:r>
            <a:r>
              <a:rPr dirty="0" sz="1100" spc="-10">
                <a:latin typeface="Verdana"/>
                <a:cs typeface="Verdana"/>
              </a:rPr>
              <a:t>is </a:t>
            </a:r>
            <a:r>
              <a:rPr dirty="0" sz="1100">
                <a:latin typeface="Verdana"/>
                <a:cs typeface="Verdana"/>
              </a:rPr>
              <a:t>a </a:t>
            </a:r>
            <a:r>
              <a:rPr dirty="0" sz="1100" spc="-5">
                <a:latin typeface="Verdana"/>
                <a:cs typeface="Verdana"/>
              </a:rPr>
              <a:t>lot </a:t>
            </a:r>
            <a:r>
              <a:rPr dirty="0" sz="1100">
                <a:latin typeface="Verdana"/>
                <a:cs typeface="Verdana"/>
              </a:rPr>
              <a:t>of focus on </a:t>
            </a:r>
            <a:r>
              <a:rPr dirty="0" sz="1100" spc="-5">
                <a:latin typeface="Verdana"/>
                <a:cs typeface="Verdana"/>
              </a:rPr>
              <a:t>achieving goals, setting  targets, </a:t>
            </a:r>
            <a:r>
              <a:rPr dirty="0" sz="1100">
                <a:latin typeface="Verdana"/>
                <a:cs typeface="Verdana"/>
              </a:rPr>
              <a:t>and </a:t>
            </a:r>
            <a:r>
              <a:rPr dirty="0" sz="1100" spc="-5">
                <a:latin typeface="Verdana"/>
                <a:cs typeface="Verdana"/>
              </a:rPr>
              <a:t>meeting them. While that </a:t>
            </a:r>
            <a:r>
              <a:rPr dirty="0" sz="1100" spc="-10">
                <a:latin typeface="Verdana"/>
                <a:cs typeface="Verdana"/>
              </a:rPr>
              <a:t>is </a:t>
            </a:r>
            <a:r>
              <a:rPr dirty="0" sz="1100">
                <a:latin typeface="Verdana"/>
                <a:cs typeface="Verdana"/>
              </a:rPr>
              <a:t>crucial </a:t>
            </a:r>
            <a:r>
              <a:rPr dirty="0" sz="1100" spc="-10">
                <a:latin typeface="Verdana"/>
                <a:cs typeface="Verdana"/>
              </a:rPr>
              <a:t>in </a:t>
            </a:r>
            <a:r>
              <a:rPr dirty="0" sz="1100">
                <a:latin typeface="Verdana"/>
                <a:cs typeface="Verdana"/>
              </a:rPr>
              <a:t>today’s </a:t>
            </a:r>
            <a:r>
              <a:rPr dirty="0" sz="1100" spc="-5">
                <a:latin typeface="Verdana"/>
                <a:cs typeface="Verdana"/>
              </a:rPr>
              <a:t>world, you will </a:t>
            </a:r>
            <a:r>
              <a:rPr dirty="0" sz="1100">
                <a:latin typeface="Verdana"/>
                <a:cs typeface="Verdana"/>
              </a:rPr>
              <a:t>do</a:t>
            </a:r>
            <a:r>
              <a:rPr dirty="0" sz="1100" spc="-27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good  </a:t>
            </a:r>
            <a:r>
              <a:rPr dirty="0" sz="1100" spc="-5">
                <a:latin typeface="Verdana"/>
                <a:cs typeface="Verdana"/>
              </a:rPr>
              <a:t>to </a:t>
            </a:r>
            <a:r>
              <a:rPr dirty="0" sz="1100">
                <a:latin typeface="Verdana"/>
                <a:cs typeface="Verdana"/>
              </a:rPr>
              <a:t>remember </a:t>
            </a:r>
            <a:r>
              <a:rPr dirty="0" sz="1100" spc="-5">
                <a:latin typeface="Verdana"/>
                <a:cs typeface="Verdana"/>
              </a:rPr>
              <a:t>that </a:t>
            </a:r>
            <a:r>
              <a:rPr dirty="0" sz="1100">
                <a:latin typeface="Verdana"/>
                <a:cs typeface="Verdana"/>
              </a:rPr>
              <a:t>any </a:t>
            </a:r>
            <a:r>
              <a:rPr dirty="0" sz="1100" spc="-5">
                <a:latin typeface="Verdana"/>
                <a:cs typeface="Verdana"/>
              </a:rPr>
              <a:t>relationship </a:t>
            </a:r>
            <a:r>
              <a:rPr dirty="0" sz="1100">
                <a:latin typeface="Verdana"/>
                <a:cs typeface="Verdana"/>
              </a:rPr>
              <a:t>– </a:t>
            </a:r>
            <a:r>
              <a:rPr dirty="0" sz="1100" spc="-5">
                <a:latin typeface="Verdana"/>
                <a:cs typeface="Verdana"/>
              </a:rPr>
              <a:t>be </a:t>
            </a:r>
            <a:r>
              <a:rPr dirty="0" sz="1100" spc="-10">
                <a:latin typeface="Verdana"/>
                <a:cs typeface="Verdana"/>
              </a:rPr>
              <a:t>it </a:t>
            </a:r>
            <a:r>
              <a:rPr dirty="0" sz="1100">
                <a:latin typeface="Verdana"/>
                <a:cs typeface="Verdana"/>
              </a:rPr>
              <a:t>personal or professional – owes </a:t>
            </a:r>
            <a:r>
              <a:rPr dirty="0" sz="1100" spc="-5">
                <a:latin typeface="Verdana"/>
                <a:cs typeface="Verdana"/>
              </a:rPr>
              <a:t>its  existence </a:t>
            </a:r>
            <a:r>
              <a:rPr dirty="0" sz="1100">
                <a:latin typeface="Verdana"/>
                <a:cs typeface="Verdana"/>
              </a:rPr>
              <a:t>and </a:t>
            </a:r>
            <a:r>
              <a:rPr dirty="0" sz="1100" spc="-5">
                <a:latin typeface="Verdana"/>
                <a:cs typeface="Verdana"/>
              </a:rPr>
              <a:t>value equally </a:t>
            </a:r>
            <a:r>
              <a:rPr dirty="0" sz="1100">
                <a:latin typeface="Verdana"/>
                <a:cs typeface="Verdana"/>
              </a:rPr>
              <a:t>on </a:t>
            </a:r>
            <a:r>
              <a:rPr dirty="0" sz="1100" spc="-5">
                <a:latin typeface="Verdana"/>
                <a:cs typeface="Verdana"/>
              </a:rPr>
              <a:t>the </a:t>
            </a:r>
            <a:r>
              <a:rPr dirty="0" sz="1100">
                <a:latin typeface="Verdana"/>
                <a:cs typeface="Verdana"/>
              </a:rPr>
              <a:t>other person too. No </a:t>
            </a:r>
            <a:r>
              <a:rPr dirty="0" sz="1100" spc="-5">
                <a:latin typeface="Verdana"/>
                <a:cs typeface="Verdana"/>
              </a:rPr>
              <a:t>relationship </a:t>
            </a:r>
            <a:r>
              <a:rPr dirty="0" sz="1100">
                <a:latin typeface="Verdana"/>
                <a:cs typeface="Verdana"/>
              </a:rPr>
              <a:t>can </a:t>
            </a:r>
            <a:r>
              <a:rPr dirty="0" sz="1100" spc="-5">
                <a:latin typeface="Verdana"/>
                <a:cs typeface="Verdana"/>
              </a:rPr>
              <a:t>be </a:t>
            </a:r>
            <a:r>
              <a:rPr dirty="0" sz="1100">
                <a:latin typeface="Verdana"/>
                <a:cs typeface="Verdana"/>
              </a:rPr>
              <a:t>a  </a:t>
            </a:r>
            <a:r>
              <a:rPr dirty="0" sz="1100" spc="-5">
                <a:latin typeface="Verdana"/>
                <a:cs typeface="Verdana"/>
              </a:rPr>
              <a:t>lasting </a:t>
            </a:r>
            <a:r>
              <a:rPr dirty="0" sz="1100">
                <a:latin typeface="Verdana"/>
                <a:cs typeface="Verdana"/>
              </a:rPr>
              <a:t>one </a:t>
            </a:r>
            <a:r>
              <a:rPr dirty="0" sz="1100" spc="-10">
                <a:latin typeface="Verdana"/>
                <a:cs typeface="Verdana"/>
              </a:rPr>
              <a:t>if </a:t>
            </a:r>
            <a:r>
              <a:rPr dirty="0" sz="1100" spc="-5">
                <a:latin typeface="Verdana"/>
                <a:cs typeface="Verdana"/>
              </a:rPr>
              <a:t>the </a:t>
            </a:r>
            <a:r>
              <a:rPr dirty="0" sz="1100">
                <a:latin typeface="Verdana"/>
                <a:cs typeface="Verdana"/>
              </a:rPr>
              <a:t>other person </a:t>
            </a:r>
            <a:r>
              <a:rPr dirty="0" sz="1100" spc="-10">
                <a:latin typeface="Verdana"/>
                <a:cs typeface="Verdana"/>
              </a:rPr>
              <a:t>is </a:t>
            </a:r>
            <a:r>
              <a:rPr dirty="0" sz="1100">
                <a:latin typeface="Verdana"/>
                <a:cs typeface="Verdana"/>
              </a:rPr>
              <a:t>not being taken </a:t>
            </a:r>
            <a:r>
              <a:rPr dirty="0" sz="1100" spc="-5">
                <a:latin typeface="Verdana"/>
                <a:cs typeface="Verdana"/>
              </a:rPr>
              <a:t>into consideration.</a:t>
            </a:r>
            <a:endParaRPr sz="1100">
              <a:latin typeface="Verdana"/>
              <a:cs typeface="Verdana"/>
            </a:endParaRPr>
          </a:p>
          <a:p>
            <a:pPr algn="just" marL="12700" marR="5080">
              <a:lnSpc>
                <a:spcPct val="109100"/>
              </a:lnSpc>
              <a:spcBef>
                <a:spcPts val="815"/>
              </a:spcBef>
            </a:pPr>
            <a:r>
              <a:rPr dirty="0" sz="1100">
                <a:latin typeface="Verdana"/>
                <a:cs typeface="Verdana"/>
              </a:rPr>
              <a:t>There </a:t>
            </a:r>
            <a:r>
              <a:rPr dirty="0" sz="1100" spc="-10">
                <a:latin typeface="Verdana"/>
                <a:cs typeface="Verdana"/>
              </a:rPr>
              <a:t>is </a:t>
            </a:r>
            <a:r>
              <a:rPr dirty="0" sz="1100">
                <a:latin typeface="Verdana"/>
                <a:cs typeface="Verdana"/>
              </a:rPr>
              <a:t>a tendency </a:t>
            </a:r>
            <a:r>
              <a:rPr dirty="0" sz="1100" spc="-5">
                <a:latin typeface="Verdana"/>
                <a:cs typeface="Verdana"/>
              </a:rPr>
              <a:t>to be </a:t>
            </a:r>
            <a:r>
              <a:rPr dirty="0" sz="1100">
                <a:latin typeface="Verdana"/>
                <a:cs typeface="Verdana"/>
              </a:rPr>
              <a:t>self-centered </a:t>
            </a:r>
            <a:r>
              <a:rPr dirty="0" sz="1100" spc="-5">
                <a:latin typeface="Verdana"/>
                <a:cs typeface="Verdana"/>
              </a:rPr>
              <a:t>when you are </a:t>
            </a:r>
            <a:r>
              <a:rPr dirty="0" sz="1100">
                <a:latin typeface="Verdana"/>
                <a:cs typeface="Verdana"/>
              </a:rPr>
              <a:t>eager </a:t>
            </a:r>
            <a:r>
              <a:rPr dirty="0" sz="1100" spc="-5">
                <a:latin typeface="Verdana"/>
                <a:cs typeface="Verdana"/>
              </a:rPr>
              <a:t>to </a:t>
            </a:r>
            <a:r>
              <a:rPr dirty="0" sz="1100">
                <a:latin typeface="Verdana"/>
                <a:cs typeface="Verdana"/>
              </a:rPr>
              <a:t>get good </a:t>
            </a:r>
            <a:r>
              <a:rPr dirty="0" sz="1100" spc="-5">
                <a:latin typeface="Verdana"/>
                <a:cs typeface="Verdana"/>
              </a:rPr>
              <a:t>results  </a:t>
            </a:r>
            <a:r>
              <a:rPr dirty="0" sz="1100">
                <a:latin typeface="Verdana"/>
                <a:cs typeface="Verdana"/>
              </a:rPr>
              <a:t>out of a </a:t>
            </a:r>
            <a:r>
              <a:rPr dirty="0" sz="1100" spc="-5">
                <a:latin typeface="Verdana"/>
                <a:cs typeface="Verdana"/>
              </a:rPr>
              <a:t>deal, </a:t>
            </a:r>
            <a:r>
              <a:rPr dirty="0" sz="1100">
                <a:latin typeface="Verdana"/>
                <a:cs typeface="Verdana"/>
              </a:rPr>
              <a:t>but </a:t>
            </a:r>
            <a:r>
              <a:rPr dirty="0" sz="1100" spc="-5">
                <a:latin typeface="Verdana"/>
                <a:cs typeface="Verdana"/>
              </a:rPr>
              <a:t>you should have the </a:t>
            </a:r>
            <a:r>
              <a:rPr dirty="0" sz="1100">
                <a:latin typeface="Verdana"/>
                <a:cs typeface="Verdana"/>
              </a:rPr>
              <a:t>same </a:t>
            </a:r>
            <a:r>
              <a:rPr dirty="0" sz="1100" spc="-5">
                <a:latin typeface="Verdana"/>
                <a:cs typeface="Verdana"/>
              </a:rPr>
              <a:t>eagerness towards meeting people  </a:t>
            </a:r>
            <a:r>
              <a:rPr dirty="0" sz="1100">
                <a:latin typeface="Verdana"/>
                <a:cs typeface="Verdana"/>
              </a:rPr>
              <a:t>too. </a:t>
            </a:r>
            <a:r>
              <a:rPr dirty="0" sz="1100" spc="-5">
                <a:latin typeface="Verdana"/>
                <a:cs typeface="Verdana"/>
              </a:rPr>
              <a:t>Respecting people </a:t>
            </a:r>
            <a:r>
              <a:rPr dirty="0" sz="1100">
                <a:latin typeface="Verdana"/>
                <a:cs typeface="Verdana"/>
              </a:rPr>
              <a:t>and </a:t>
            </a:r>
            <a:r>
              <a:rPr dirty="0" sz="1100" spc="-5">
                <a:latin typeface="Verdana"/>
                <a:cs typeface="Verdana"/>
              </a:rPr>
              <a:t>their </a:t>
            </a:r>
            <a:r>
              <a:rPr dirty="0" sz="1100">
                <a:latin typeface="Verdana"/>
                <a:cs typeface="Verdana"/>
              </a:rPr>
              <a:t>personal </a:t>
            </a:r>
            <a:r>
              <a:rPr dirty="0" sz="1100" spc="-5">
                <a:latin typeface="Verdana"/>
                <a:cs typeface="Verdana"/>
              </a:rPr>
              <a:t>boundaries </a:t>
            </a:r>
            <a:r>
              <a:rPr dirty="0" sz="1100" spc="-10">
                <a:latin typeface="Verdana"/>
                <a:cs typeface="Verdana"/>
              </a:rPr>
              <a:t>is </a:t>
            </a:r>
            <a:r>
              <a:rPr dirty="0" sz="1100">
                <a:latin typeface="Verdana"/>
                <a:cs typeface="Verdana"/>
              </a:rPr>
              <a:t>a good way </a:t>
            </a:r>
            <a:r>
              <a:rPr dirty="0" sz="1100" spc="-5">
                <a:latin typeface="Verdana"/>
                <a:cs typeface="Verdana"/>
              </a:rPr>
              <a:t>to give </a:t>
            </a:r>
            <a:r>
              <a:rPr dirty="0" sz="1100">
                <a:latin typeface="Verdana"/>
                <a:cs typeface="Verdana"/>
              </a:rPr>
              <a:t>them  respect. </a:t>
            </a:r>
            <a:r>
              <a:rPr dirty="0" sz="1100" spc="-5">
                <a:latin typeface="Verdana"/>
                <a:cs typeface="Verdana"/>
              </a:rPr>
              <a:t>Over-eager calls </a:t>
            </a:r>
            <a:r>
              <a:rPr dirty="0" sz="1100">
                <a:latin typeface="Verdana"/>
                <a:cs typeface="Verdana"/>
              </a:rPr>
              <a:t>on </a:t>
            </a:r>
            <a:r>
              <a:rPr dirty="0" sz="1100" spc="-5">
                <a:latin typeface="Verdana"/>
                <a:cs typeface="Verdana"/>
              </a:rPr>
              <a:t>weekends </a:t>
            </a:r>
            <a:r>
              <a:rPr dirty="0" sz="1100">
                <a:latin typeface="Verdana"/>
                <a:cs typeface="Verdana"/>
              </a:rPr>
              <a:t>and </a:t>
            </a:r>
            <a:r>
              <a:rPr dirty="0" sz="1100" spc="-5">
                <a:latin typeface="Verdana"/>
                <a:cs typeface="Verdana"/>
              </a:rPr>
              <a:t>excessive mailing are </a:t>
            </a:r>
            <a:r>
              <a:rPr dirty="0" sz="1100" spc="5">
                <a:latin typeface="Verdana"/>
                <a:cs typeface="Verdana"/>
              </a:rPr>
              <a:t>only </a:t>
            </a:r>
            <a:r>
              <a:rPr dirty="0" sz="1100" spc="-5">
                <a:latin typeface="Verdana"/>
                <a:cs typeface="Verdana"/>
              </a:rPr>
              <a:t>two  examples </a:t>
            </a:r>
            <a:r>
              <a:rPr dirty="0" sz="1100">
                <a:latin typeface="Verdana"/>
                <a:cs typeface="Verdana"/>
              </a:rPr>
              <a:t>of many </a:t>
            </a:r>
            <a:r>
              <a:rPr dirty="0" sz="1100" spc="-5">
                <a:latin typeface="Verdana"/>
                <a:cs typeface="Verdana"/>
              </a:rPr>
              <a:t>ways </a:t>
            </a:r>
            <a:r>
              <a:rPr dirty="0" sz="1100" spc="-10">
                <a:latin typeface="Verdana"/>
                <a:cs typeface="Verdana"/>
              </a:rPr>
              <a:t>in </a:t>
            </a:r>
            <a:r>
              <a:rPr dirty="0" sz="1100" spc="-5">
                <a:latin typeface="Verdana"/>
                <a:cs typeface="Verdana"/>
              </a:rPr>
              <a:t>which you </a:t>
            </a:r>
            <a:r>
              <a:rPr dirty="0" sz="1100">
                <a:latin typeface="Verdana"/>
                <a:cs typeface="Verdana"/>
              </a:rPr>
              <a:t>can easily </a:t>
            </a:r>
            <a:r>
              <a:rPr dirty="0" sz="1100" spc="-5">
                <a:latin typeface="Verdana"/>
                <a:cs typeface="Verdana"/>
              </a:rPr>
              <a:t>tip to the </a:t>
            </a:r>
            <a:r>
              <a:rPr dirty="0" sz="1100">
                <a:latin typeface="Verdana"/>
                <a:cs typeface="Verdana"/>
              </a:rPr>
              <a:t>other </a:t>
            </a:r>
            <a:r>
              <a:rPr dirty="0" sz="1100" spc="-5">
                <a:latin typeface="Verdana"/>
                <a:cs typeface="Verdana"/>
              </a:rPr>
              <a:t>side </a:t>
            </a:r>
            <a:r>
              <a:rPr dirty="0" sz="1100">
                <a:latin typeface="Verdana"/>
                <a:cs typeface="Verdana"/>
              </a:rPr>
              <a:t>of</a:t>
            </a:r>
            <a:r>
              <a:rPr dirty="0" sz="1100" spc="5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ambition.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7958175"/>
            <a:ext cx="5759450" cy="1407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6350">
              <a:lnSpc>
                <a:spcPct val="108800"/>
              </a:lnSpc>
              <a:spcBef>
                <a:spcPts val="100"/>
              </a:spcBef>
            </a:pPr>
            <a:r>
              <a:rPr dirty="0" sz="1100">
                <a:latin typeface="Verdana"/>
                <a:cs typeface="Verdana"/>
              </a:rPr>
              <a:t>Learn </a:t>
            </a:r>
            <a:r>
              <a:rPr dirty="0" sz="1100" spc="-5">
                <a:latin typeface="Verdana"/>
                <a:cs typeface="Verdana"/>
              </a:rPr>
              <a:t>the </a:t>
            </a:r>
            <a:r>
              <a:rPr dirty="0" sz="1100">
                <a:latin typeface="Verdana"/>
                <a:cs typeface="Verdana"/>
              </a:rPr>
              <a:t>act of </a:t>
            </a:r>
            <a:r>
              <a:rPr dirty="0" sz="1100" spc="-5">
                <a:latin typeface="Verdana"/>
                <a:cs typeface="Verdana"/>
              </a:rPr>
              <a:t>making </a:t>
            </a:r>
            <a:r>
              <a:rPr dirty="0" sz="1100">
                <a:latin typeface="Verdana"/>
                <a:cs typeface="Verdana"/>
              </a:rPr>
              <a:t>requests, and not </a:t>
            </a:r>
            <a:r>
              <a:rPr dirty="0" sz="1100" spc="-5">
                <a:latin typeface="Verdana"/>
                <a:cs typeface="Verdana"/>
              </a:rPr>
              <a:t>commanding people to </a:t>
            </a:r>
            <a:r>
              <a:rPr dirty="0" sz="1100">
                <a:latin typeface="Verdana"/>
                <a:cs typeface="Verdana"/>
              </a:rPr>
              <a:t>meet </a:t>
            </a:r>
            <a:r>
              <a:rPr dirty="0" sz="1100" spc="-5">
                <a:latin typeface="Verdana"/>
                <a:cs typeface="Verdana"/>
              </a:rPr>
              <a:t>your  demands </a:t>
            </a:r>
            <a:r>
              <a:rPr dirty="0" sz="1100">
                <a:latin typeface="Verdana"/>
                <a:cs typeface="Verdana"/>
              </a:rPr>
              <a:t>even </a:t>
            </a:r>
            <a:r>
              <a:rPr dirty="0" sz="1100" spc="-5">
                <a:latin typeface="Verdana"/>
                <a:cs typeface="Verdana"/>
              </a:rPr>
              <a:t>if you are </a:t>
            </a:r>
            <a:r>
              <a:rPr dirty="0" sz="1100">
                <a:latin typeface="Verdana"/>
                <a:cs typeface="Verdana"/>
              </a:rPr>
              <a:t>a </a:t>
            </a:r>
            <a:r>
              <a:rPr dirty="0" sz="1100" spc="-5">
                <a:latin typeface="Verdana"/>
                <a:cs typeface="Verdana"/>
              </a:rPr>
              <a:t>supervisor, </a:t>
            </a:r>
            <a:r>
              <a:rPr dirty="0" sz="1100">
                <a:latin typeface="Verdana"/>
                <a:cs typeface="Verdana"/>
              </a:rPr>
              <a:t>or the boss. The ones </a:t>
            </a:r>
            <a:r>
              <a:rPr dirty="0" sz="1100" spc="-10">
                <a:latin typeface="Verdana"/>
                <a:cs typeface="Verdana"/>
              </a:rPr>
              <a:t>who </a:t>
            </a:r>
            <a:r>
              <a:rPr dirty="0" sz="1100">
                <a:latin typeface="Verdana"/>
                <a:cs typeface="Verdana"/>
              </a:rPr>
              <a:t>obey </a:t>
            </a:r>
            <a:r>
              <a:rPr dirty="0" sz="1100" spc="-5">
                <a:latin typeface="Verdana"/>
                <a:cs typeface="Verdana"/>
              </a:rPr>
              <a:t>you when  you </a:t>
            </a:r>
            <a:r>
              <a:rPr dirty="0" sz="1100">
                <a:latin typeface="Verdana"/>
                <a:cs typeface="Verdana"/>
              </a:rPr>
              <a:t>shout </a:t>
            </a:r>
            <a:r>
              <a:rPr dirty="0" sz="1100" spc="-5">
                <a:latin typeface="Verdana"/>
                <a:cs typeface="Verdana"/>
              </a:rPr>
              <a:t>at </a:t>
            </a:r>
            <a:r>
              <a:rPr dirty="0" sz="1100">
                <a:latin typeface="Verdana"/>
                <a:cs typeface="Verdana"/>
              </a:rPr>
              <a:t>them do </a:t>
            </a:r>
            <a:r>
              <a:rPr dirty="0" sz="1100" spc="-10">
                <a:latin typeface="Verdana"/>
                <a:cs typeface="Verdana"/>
              </a:rPr>
              <a:t>it </a:t>
            </a:r>
            <a:r>
              <a:rPr dirty="0" sz="1100">
                <a:latin typeface="Verdana"/>
                <a:cs typeface="Verdana"/>
              </a:rPr>
              <a:t>out of fear </a:t>
            </a:r>
            <a:r>
              <a:rPr dirty="0" sz="1100" spc="-5">
                <a:latin typeface="Verdana"/>
                <a:cs typeface="Verdana"/>
              </a:rPr>
              <a:t>your designation demands. </a:t>
            </a:r>
            <a:r>
              <a:rPr dirty="0" sz="1100">
                <a:latin typeface="Verdana"/>
                <a:cs typeface="Verdana"/>
              </a:rPr>
              <a:t>You </a:t>
            </a:r>
            <a:r>
              <a:rPr dirty="0" sz="1100" spc="-5">
                <a:latin typeface="Verdana"/>
                <a:cs typeface="Verdana"/>
              </a:rPr>
              <a:t>could </a:t>
            </a:r>
            <a:r>
              <a:rPr dirty="0" sz="1100">
                <a:latin typeface="Verdana"/>
                <a:cs typeface="Verdana"/>
              </a:rPr>
              <a:t>say </a:t>
            </a:r>
            <a:r>
              <a:rPr dirty="0" sz="1100" spc="-5">
                <a:latin typeface="Verdana"/>
                <a:cs typeface="Verdana"/>
              </a:rPr>
              <a:t>that  they are respecting </a:t>
            </a:r>
            <a:r>
              <a:rPr dirty="0" sz="1100">
                <a:latin typeface="Verdana"/>
                <a:cs typeface="Verdana"/>
              </a:rPr>
              <a:t>the </a:t>
            </a:r>
            <a:r>
              <a:rPr dirty="0" sz="1100" spc="-5">
                <a:latin typeface="Verdana"/>
                <a:cs typeface="Verdana"/>
              </a:rPr>
              <a:t>designation, </a:t>
            </a:r>
            <a:r>
              <a:rPr dirty="0" sz="1100">
                <a:latin typeface="Verdana"/>
                <a:cs typeface="Verdana"/>
              </a:rPr>
              <a:t>and not</a:t>
            </a:r>
            <a:r>
              <a:rPr dirty="0" sz="1100" spc="-1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you.</a:t>
            </a:r>
            <a:endParaRPr sz="1100">
              <a:latin typeface="Verdana"/>
              <a:cs typeface="Verdana"/>
            </a:endParaRPr>
          </a:p>
          <a:p>
            <a:pPr algn="just" marL="12700" marR="5080">
              <a:lnSpc>
                <a:spcPct val="109100"/>
              </a:lnSpc>
              <a:spcBef>
                <a:spcPts val="815"/>
              </a:spcBef>
            </a:pPr>
            <a:r>
              <a:rPr dirty="0" sz="1100" spc="-5">
                <a:latin typeface="Verdana"/>
                <a:cs typeface="Verdana"/>
              </a:rPr>
              <a:t>Polite talking </a:t>
            </a:r>
            <a:r>
              <a:rPr dirty="0" sz="1100">
                <a:latin typeface="Verdana"/>
                <a:cs typeface="Verdana"/>
              </a:rPr>
              <a:t>and </a:t>
            </a:r>
            <a:r>
              <a:rPr dirty="0" sz="1100" spc="-5">
                <a:latin typeface="Verdana"/>
                <a:cs typeface="Verdana"/>
              </a:rPr>
              <a:t>respectfully presenting </a:t>
            </a:r>
            <a:r>
              <a:rPr dirty="0" sz="1100">
                <a:latin typeface="Verdana"/>
                <a:cs typeface="Verdana"/>
              </a:rPr>
              <a:t>a </a:t>
            </a:r>
            <a:r>
              <a:rPr dirty="0" sz="1100" spc="-5">
                <a:latin typeface="Verdana"/>
                <a:cs typeface="Verdana"/>
              </a:rPr>
              <a:t>point </a:t>
            </a:r>
            <a:r>
              <a:rPr dirty="0" sz="1100">
                <a:latin typeface="Verdana"/>
                <a:cs typeface="Verdana"/>
              </a:rPr>
              <a:t>are not </a:t>
            </a:r>
            <a:r>
              <a:rPr dirty="0" sz="1100" spc="-5">
                <a:latin typeface="Verdana"/>
                <a:cs typeface="Verdana"/>
              </a:rPr>
              <a:t>only easier than </a:t>
            </a:r>
            <a:r>
              <a:rPr dirty="0" sz="1100">
                <a:latin typeface="Verdana"/>
                <a:cs typeface="Verdana"/>
              </a:rPr>
              <a:t>bossing  over </a:t>
            </a:r>
            <a:r>
              <a:rPr dirty="0" sz="1100" spc="-5">
                <a:latin typeface="Verdana"/>
                <a:cs typeface="Verdana"/>
              </a:rPr>
              <a:t>individuals, they also </a:t>
            </a:r>
            <a:r>
              <a:rPr dirty="0" sz="1100">
                <a:latin typeface="Verdana"/>
                <a:cs typeface="Verdana"/>
              </a:rPr>
              <a:t>produce an </a:t>
            </a:r>
            <a:r>
              <a:rPr dirty="0" sz="1100" spc="-5">
                <a:latin typeface="Verdana"/>
                <a:cs typeface="Verdana"/>
              </a:rPr>
              <a:t>amiable environment where the</a:t>
            </a:r>
            <a:r>
              <a:rPr dirty="0" sz="1100" spc="-19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employees  </a:t>
            </a:r>
            <a:r>
              <a:rPr dirty="0" sz="1100" spc="-5">
                <a:latin typeface="Verdana"/>
                <a:cs typeface="Verdana"/>
              </a:rPr>
              <a:t>work </a:t>
            </a:r>
            <a:r>
              <a:rPr dirty="0" sz="1100">
                <a:latin typeface="Verdana"/>
                <a:cs typeface="Verdana"/>
              </a:rPr>
              <a:t>out of a genuine sense of </a:t>
            </a:r>
            <a:r>
              <a:rPr dirty="0" sz="1100" spc="-5">
                <a:latin typeface="Verdana"/>
                <a:cs typeface="Verdana"/>
              </a:rPr>
              <a:t>passion, as </a:t>
            </a:r>
            <a:r>
              <a:rPr dirty="0" sz="1100">
                <a:latin typeface="Verdana"/>
                <a:cs typeface="Verdana"/>
              </a:rPr>
              <a:t>compared </a:t>
            </a:r>
            <a:r>
              <a:rPr dirty="0" sz="1100" spc="-5">
                <a:latin typeface="Verdana"/>
                <a:cs typeface="Verdana"/>
              </a:rPr>
              <a:t>to </a:t>
            </a:r>
            <a:r>
              <a:rPr dirty="0" sz="1100">
                <a:latin typeface="Verdana"/>
                <a:cs typeface="Verdana"/>
              </a:rPr>
              <a:t>a sense of</a:t>
            </a:r>
            <a:r>
              <a:rPr dirty="0" sz="1100" spc="-5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obligation.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3544" y="3864863"/>
            <a:ext cx="5713476" cy="3922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003" y="38099"/>
            <a:ext cx="7499984" cy="1296035"/>
          </a:xfrm>
          <a:custGeom>
            <a:avLst/>
            <a:gdLst/>
            <a:ahLst/>
            <a:cxnLst/>
            <a:rect l="l" t="t" r="r" b="b"/>
            <a:pathLst>
              <a:path w="7499984" h="1296035">
                <a:moveTo>
                  <a:pt x="0" y="1295653"/>
                </a:moveTo>
                <a:lnTo>
                  <a:pt x="7499604" y="1295653"/>
                </a:lnTo>
                <a:lnTo>
                  <a:pt x="7499604" y="0"/>
                </a:lnTo>
                <a:lnTo>
                  <a:pt x="0" y="0"/>
                </a:lnTo>
                <a:lnTo>
                  <a:pt x="0" y="1295653"/>
                </a:lnTo>
                <a:close/>
              </a:path>
            </a:pathLst>
          </a:custGeom>
          <a:solidFill>
            <a:srgbClr val="3C49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38808" y="350011"/>
            <a:ext cx="509714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600" spc="-65"/>
              <a:t>22.</a:t>
            </a:r>
            <a:r>
              <a:rPr dirty="0" sz="2600" spc="-90"/>
              <a:t> </a:t>
            </a:r>
            <a:r>
              <a:rPr dirty="0" spc="-90"/>
              <a:t>GETTING</a:t>
            </a:r>
            <a:r>
              <a:rPr dirty="0" spc="-204"/>
              <a:t> </a:t>
            </a:r>
            <a:r>
              <a:rPr dirty="0" spc="-90"/>
              <a:t>RESULTS</a:t>
            </a:r>
            <a:r>
              <a:rPr dirty="0" spc="-200"/>
              <a:t> </a:t>
            </a:r>
            <a:r>
              <a:rPr dirty="0" spc="-75"/>
              <a:t>THE</a:t>
            </a:r>
            <a:r>
              <a:rPr dirty="0" spc="-185"/>
              <a:t> </a:t>
            </a:r>
            <a:r>
              <a:rPr dirty="0" spc="-85"/>
              <a:t>RIGHT</a:t>
            </a:r>
            <a:r>
              <a:rPr dirty="0" spc="-195"/>
              <a:t> </a:t>
            </a:r>
            <a:r>
              <a:rPr dirty="0" spc="-80"/>
              <a:t>WAY</a:t>
            </a:r>
            <a:endParaRPr sz="2600"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2384" cy="38100"/>
          </a:xfrm>
          <a:custGeom>
            <a:avLst/>
            <a:gdLst/>
            <a:ahLst/>
            <a:cxnLst/>
            <a:rect l="l" t="t" r="r" b="b"/>
            <a:pathLst>
              <a:path w="32384" h="38100">
                <a:moveTo>
                  <a:pt x="0" y="38099"/>
                </a:moveTo>
                <a:lnTo>
                  <a:pt x="32004" y="38099"/>
                </a:lnTo>
                <a:lnTo>
                  <a:pt x="32004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0"/>
            <a:ext cx="32384" cy="38100"/>
          </a:xfrm>
          <a:custGeom>
            <a:avLst/>
            <a:gdLst/>
            <a:ahLst/>
            <a:cxnLst/>
            <a:rect l="l" t="t" r="r" b="b"/>
            <a:pathLst>
              <a:path w="32384" h="38100">
                <a:moveTo>
                  <a:pt x="0" y="38099"/>
                </a:moveTo>
                <a:lnTo>
                  <a:pt x="32004" y="38099"/>
                </a:lnTo>
                <a:lnTo>
                  <a:pt x="32004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003" y="0"/>
            <a:ext cx="7499984" cy="38100"/>
          </a:xfrm>
          <a:custGeom>
            <a:avLst/>
            <a:gdLst/>
            <a:ahLst/>
            <a:cxnLst/>
            <a:rect l="l" t="t" r="r" b="b"/>
            <a:pathLst>
              <a:path w="7499984" h="38100">
                <a:moveTo>
                  <a:pt x="0" y="38100"/>
                </a:moveTo>
                <a:lnTo>
                  <a:pt x="7499604" y="38100"/>
                </a:lnTo>
                <a:lnTo>
                  <a:pt x="7499604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531607" y="0"/>
            <a:ext cx="29209" cy="38100"/>
          </a:xfrm>
          <a:custGeom>
            <a:avLst/>
            <a:gdLst/>
            <a:ahLst/>
            <a:cxnLst/>
            <a:rect l="l" t="t" r="r" b="b"/>
            <a:pathLst>
              <a:path w="29209" h="38100">
                <a:moveTo>
                  <a:pt x="0" y="38099"/>
                </a:moveTo>
                <a:lnTo>
                  <a:pt x="28956" y="38099"/>
                </a:lnTo>
                <a:lnTo>
                  <a:pt x="28956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531607" y="0"/>
            <a:ext cx="29209" cy="38100"/>
          </a:xfrm>
          <a:custGeom>
            <a:avLst/>
            <a:gdLst/>
            <a:ahLst/>
            <a:cxnLst/>
            <a:rect l="l" t="t" r="r" b="b"/>
            <a:pathLst>
              <a:path w="29209" h="38100">
                <a:moveTo>
                  <a:pt x="0" y="38099"/>
                </a:moveTo>
                <a:lnTo>
                  <a:pt x="28956" y="38099"/>
                </a:lnTo>
                <a:lnTo>
                  <a:pt x="28956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003" y="1333753"/>
            <a:ext cx="7499984" cy="38100"/>
          </a:xfrm>
          <a:custGeom>
            <a:avLst/>
            <a:gdLst/>
            <a:ahLst/>
            <a:cxnLst/>
            <a:rect l="l" t="t" r="r" b="b"/>
            <a:pathLst>
              <a:path w="7499984" h="38100">
                <a:moveTo>
                  <a:pt x="0" y="38100"/>
                </a:moveTo>
                <a:lnTo>
                  <a:pt x="7499604" y="38100"/>
                </a:lnTo>
                <a:lnTo>
                  <a:pt x="7499604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6001" y="38099"/>
            <a:ext cx="0" cy="1334135"/>
          </a:xfrm>
          <a:custGeom>
            <a:avLst/>
            <a:gdLst/>
            <a:ahLst/>
            <a:cxnLst/>
            <a:rect l="l" t="t" r="r" b="b"/>
            <a:pathLst>
              <a:path w="0" h="1334135">
                <a:moveTo>
                  <a:pt x="0" y="0"/>
                </a:moveTo>
                <a:lnTo>
                  <a:pt x="0" y="1333753"/>
                </a:lnTo>
              </a:path>
            </a:pathLst>
          </a:custGeom>
          <a:ln w="32004">
            <a:solidFill>
              <a:srgbClr val="7A7A7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546085" y="38099"/>
            <a:ext cx="0" cy="1334135"/>
          </a:xfrm>
          <a:custGeom>
            <a:avLst/>
            <a:gdLst/>
            <a:ahLst/>
            <a:cxnLst/>
            <a:rect l="l" t="t" r="r" b="b"/>
            <a:pathLst>
              <a:path w="0" h="1334135">
                <a:moveTo>
                  <a:pt x="0" y="0"/>
                </a:moveTo>
                <a:lnTo>
                  <a:pt x="0" y="1333754"/>
                </a:lnTo>
              </a:path>
            </a:pathLst>
          </a:custGeom>
          <a:ln w="28956">
            <a:solidFill>
              <a:srgbClr val="7A7A7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/>
              <a:t>30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800200"/>
            <a:ext cx="5758815" cy="1408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715">
              <a:lnSpc>
                <a:spcPct val="109100"/>
              </a:lnSpc>
              <a:spcBef>
                <a:spcPts val="100"/>
              </a:spcBef>
            </a:pPr>
            <a:r>
              <a:rPr dirty="0" sz="1100">
                <a:latin typeface="Verdana"/>
                <a:cs typeface="Verdana"/>
              </a:rPr>
              <a:t>We hope </a:t>
            </a:r>
            <a:r>
              <a:rPr dirty="0" sz="1100" spc="-5">
                <a:latin typeface="Verdana"/>
                <a:cs typeface="Verdana"/>
              </a:rPr>
              <a:t>that you are </a:t>
            </a:r>
            <a:r>
              <a:rPr dirty="0" sz="1100">
                <a:latin typeface="Verdana"/>
                <a:cs typeface="Verdana"/>
              </a:rPr>
              <a:t>now </a:t>
            </a:r>
            <a:r>
              <a:rPr dirty="0" sz="1100" spc="-5">
                <a:latin typeface="Verdana"/>
                <a:cs typeface="Verdana"/>
              </a:rPr>
              <a:t>ready to take </a:t>
            </a:r>
            <a:r>
              <a:rPr dirty="0" sz="1100">
                <a:latin typeface="Verdana"/>
                <a:cs typeface="Verdana"/>
              </a:rPr>
              <a:t>a journey </a:t>
            </a:r>
            <a:r>
              <a:rPr dirty="0" sz="1100" spc="-5">
                <a:latin typeface="Verdana"/>
                <a:cs typeface="Verdana"/>
              </a:rPr>
              <a:t>into the </a:t>
            </a:r>
            <a:r>
              <a:rPr dirty="0" sz="1100">
                <a:latin typeface="Verdana"/>
                <a:cs typeface="Verdana"/>
              </a:rPr>
              <a:t>world of </a:t>
            </a:r>
            <a:r>
              <a:rPr dirty="0" sz="1100" spc="-5">
                <a:latin typeface="Verdana"/>
                <a:cs typeface="Verdana"/>
              </a:rPr>
              <a:t>Improved  </a:t>
            </a:r>
            <a:r>
              <a:rPr dirty="0" sz="1100">
                <a:latin typeface="Verdana"/>
                <a:cs typeface="Verdana"/>
              </a:rPr>
              <a:t>Interpersonal</a:t>
            </a:r>
            <a:r>
              <a:rPr dirty="0" sz="1100" spc="-8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Skills.</a:t>
            </a:r>
            <a:r>
              <a:rPr dirty="0" sz="1100" spc="-6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Always</a:t>
            </a:r>
            <a:r>
              <a:rPr dirty="0" sz="1100" spc="-5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remember</a:t>
            </a:r>
            <a:r>
              <a:rPr dirty="0" sz="1100" spc="-7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that</a:t>
            </a:r>
            <a:r>
              <a:rPr dirty="0" sz="1100" spc="-6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business</a:t>
            </a:r>
            <a:r>
              <a:rPr dirty="0" sz="1100" spc="-60">
                <a:latin typeface="Verdana"/>
                <a:cs typeface="Verdana"/>
              </a:rPr>
              <a:t> </a:t>
            </a:r>
            <a:r>
              <a:rPr dirty="0" sz="1100" spc="-10">
                <a:latin typeface="Verdana"/>
                <a:cs typeface="Verdana"/>
              </a:rPr>
              <a:t>is</a:t>
            </a:r>
            <a:r>
              <a:rPr dirty="0" sz="1100" spc="-5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not</a:t>
            </a:r>
            <a:r>
              <a:rPr dirty="0" sz="1100" spc="-7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numbers.</a:t>
            </a:r>
            <a:r>
              <a:rPr dirty="0" sz="1100" spc="-7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Numbers</a:t>
            </a:r>
            <a:r>
              <a:rPr dirty="0" sz="1100" spc="-7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are  only the end-result </a:t>
            </a:r>
            <a:r>
              <a:rPr dirty="0" sz="1100">
                <a:latin typeface="Verdana"/>
                <a:cs typeface="Verdana"/>
              </a:rPr>
              <a:t>of a successful network of happy customers, </a:t>
            </a:r>
            <a:r>
              <a:rPr dirty="0" sz="1100" spc="-5">
                <a:latin typeface="Verdana"/>
                <a:cs typeface="Verdana"/>
              </a:rPr>
              <a:t>satisfied  employees, enthusiastic co-workers, </a:t>
            </a:r>
            <a:r>
              <a:rPr dirty="0" sz="1100">
                <a:latin typeface="Verdana"/>
                <a:cs typeface="Verdana"/>
              </a:rPr>
              <a:t>and a </a:t>
            </a:r>
            <a:r>
              <a:rPr dirty="0" sz="1100" spc="-5">
                <a:latin typeface="Verdana"/>
                <a:cs typeface="Verdana"/>
              </a:rPr>
              <a:t>balanced</a:t>
            </a:r>
            <a:r>
              <a:rPr dirty="0" sz="1100" spc="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lifestyle.</a:t>
            </a:r>
            <a:endParaRPr sz="1100">
              <a:latin typeface="Verdana"/>
              <a:cs typeface="Verdana"/>
            </a:endParaRPr>
          </a:p>
          <a:p>
            <a:pPr algn="just" marL="12700" marR="5080">
              <a:lnSpc>
                <a:spcPct val="108700"/>
              </a:lnSpc>
              <a:spcBef>
                <a:spcPts val="819"/>
              </a:spcBef>
            </a:pPr>
            <a:r>
              <a:rPr dirty="0" sz="1100">
                <a:latin typeface="Verdana"/>
                <a:cs typeface="Verdana"/>
              </a:rPr>
              <a:t>It </a:t>
            </a:r>
            <a:r>
              <a:rPr dirty="0" sz="1100" spc="-10">
                <a:latin typeface="Verdana"/>
                <a:cs typeface="Verdana"/>
              </a:rPr>
              <a:t>is </a:t>
            </a:r>
            <a:r>
              <a:rPr dirty="0" sz="1100" spc="-5">
                <a:latin typeface="Verdana"/>
                <a:cs typeface="Verdana"/>
              </a:rPr>
              <a:t>impossible to </a:t>
            </a:r>
            <a:r>
              <a:rPr dirty="0" sz="1100">
                <a:latin typeface="Verdana"/>
                <a:cs typeface="Verdana"/>
              </a:rPr>
              <a:t>know </a:t>
            </a:r>
            <a:r>
              <a:rPr dirty="0" sz="1100" spc="-5">
                <a:latin typeface="Verdana"/>
                <a:cs typeface="Verdana"/>
              </a:rPr>
              <a:t>what </a:t>
            </a:r>
            <a:r>
              <a:rPr dirty="0" sz="1100">
                <a:latin typeface="Verdana"/>
                <a:cs typeface="Verdana"/>
              </a:rPr>
              <a:t>a person </a:t>
            </a:r>
            <a:r>
              <a:rPr dirty="0" sz="1100" spc="-5">
                <a:latin typeface="Verdana"/>
                <a:cs typeface="Verdana"/>
              </a:rPr>
              <a:t>wants unless </a:t>
            </a:r>
            <a:r>
              <a:rPr dirty="0" sz="1100">
                <a:latin typeface="Verdana"/>
                <a:cs typeface="Verdana"/>
              </a:rPr>
              <a:t>there </a:t>
            </a:r>
            <a:r>
              <a:rPr dirty="0" sz="1100" spc="-10">
                <a:latin typeface="Verdana"/>
                <a:cs typeface="Verdana"/>
              </a:rPr>
              <a:t>is </a:t>
            </a:r>
            <a:r>
              <a:rPr dirty="0" sz="1100">
                <a:latin typeface="Verdana"/>
                <a:cs typeface="Verdana"/>
              </a:rPr>
              <a:t>a </a:t>
            </a:r>
            <a:r>
              <a:rPr dirty="0" sz="1100" spc="-5">
                <a:latin typeface="Verdana"/>
                <a:cs typeface="Verdana"/>
              </a:rPr>
              <a:t>conversation with  him. </a:t>
            </a:r>
            <a:r>
              <a:rPr dirty="0" sz="1100">
                <a:latin typeface="Verdana"/>
                <a:cs typeface="Verdana"/>
              </a:rPr>
              <a:t>The </a:t>
            </a:r>
            <a:r>
              <a:rPr dirty="0" sz="1100" spc="-5">
                <a:latin typeface="Verdana"/>
                <a:cs typeface="Verdana"/>
              </a:rPr>
              <a:t>golden rule </a:t>
            </a:r>
            <a:r>
              <a:rPr dirty="0" sz="1100" spc="-10">
                <a:latin typeface="Verdana"/>
                <a:cs typeface="Verdana"/>
              </a:rPr>
              <a:t>is </a:t>
            </a:r>
            <a:r>
              <a:rPr dirty="0" sz="1100" spc="-5">
                <a:latin typeface="Verdana"/>
                <a:cs typeface="Verdana"/>
              </a:rPr>
              <a:t>to ask. </a:t>
            </a:r>
            <a:r>
              <a:rPr dirty="0" sz="1100">
                <a:latin typeface="Verdana"/>
                <a:cs typeface="Verdana"/>
              </a:rPr>
              <a:t>Healthy </a:t>
            </a:r>
            <a:r>
              <a:rPr dirty="0" sz="1100" spc="-5">
                <a:latin typeface="Verdana"/>
                <a:cs typeface="Verdana"/>
              </a:rPr>
              <a:t>relationships are built </a:t>
            </a:r>
            <a:r>
              <a:rPr dirty="0" sz="1100">
                <a:latin typeface="Verdana"/>
                <a:cs typeface="Verdana"/>
              </a:rPr>
              <a:t>on healthy  </a:t>
            </a:r>
            <a:r>
              <a:rPr dirty="0" sz="1100" spc="-5">
                <a:latin typeface="Verdana"/>
                <a:cs typeface="Verdana"/>
              </a:rPr>
              <a:t>communication. </a:t>
            </a:r>
            <a:r>
              <a:rPr dirty="0" sz="1100">
                <a:latin typeface="Verdana"/>
                <a:cs typeface="Verdana"/>
              </a:rPr>
              <a:t>Best of</a:t>
            </a:r>
            <a:r>
              <a:rPr dirty="0" sz="1100" spc="-1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Luck!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5986" y="3839767"/>
            <a:ext cx="5400763" cy="43364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003" y="38099"/>
            <a:ext cx="7499984" cy="1296035"/>
          </a:xfrm>
          <a:custGeom>
            <a:avLst/>
            <a:gdLst/>
            <a:ahLst/>
            <a:cxnLst/>
            <a:rect l="l" t="t" r="r" b="b"/>
            <a:pathLst>
              <a:path w="7499984" h="1296035">
                <a:moveTo>
                  <a:pt x="0" y="1295653"/>
                </a:moveTo>
                <a:lnTo>
                  <a:pt x="7499604" y="1295653"/>
                </a:lnTo>
                <a:lnTo>
                  <a:pt x="7499604" y="0"/>
                </a:lnTo>
                <a:lnTo>
                  <a:pt x="0" y="0"/>
                </a:lnTo>
                <a:lnTo>
                  <a:pt x="0" y="1295653"/>
                </a:lnTo>
                <a:close/>
              </a:path>
            </a:pathLst>
          </a:custGeom>
          <a:solidFill>
            <a:srgbClr val="3C49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6670">
              <a:lnSpc>
                <a:spcPct val="100000"/>
              </a:lnSpc>
              <a:spcBef>
                <a:spcPts val="95"/>
              </a:spcBef>
            </a:pPr>
            <a:r>
              <a:rPr dirty="0" sz="2600" spc="-65"/>
              <a:t>23.</a:t>
            </a:r>
            <a:r>
              <a:rPr dirty="0" sz="2600" spc="-120"/>
              <a:t> </a:t>
            </a:r>
            <a:r>
              <a:rPr dirty="0" spc="-100"/>
              <a:t>CONCLUSION</a:t>
            </a:r>
            <a:endParaRPr sz="2600"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2384" cy="38100"/>
          </a:xfrm>
          <a:custGeom>
            <a:avLst/>
            <a:gdLst/>
            <a:ahLst/>
            <a:cxnLst/>
            <a:rect l="l" t="t" r="r" b="b"/>
            <a:pathLst>
              <a:path w="32384" h="38100">
                <a:moveTo>
                  <a:pt x="0" y="38099"/>
                </a:moveTo>
                <a:lnTo>
                  <a:pt x="32004" y="38099"/>
                </a:lnTo>
                <a:lnTo>
                  <a:pt x="32004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0"/>
            <a:ext cx="32384" cy="38100"/>
          </a:xfrm>
          <a:custGeom>
            <a:avLst/>
            <a:gdLst/>
            <a:ahLst/>
            <a:cxnLst/>
            <a:rect l="l" t="t" r="r" b="b"/>
            <a:pathLst>
              <a:path w="32384" h="38100">
                <a:moveTo>
                  <a:pt x="0" y="38099"/>
                </a:moveTo>
                <a:lnTo>
                  <a:pt x="32004" y="38099"/>
                </a:lnTo>
                <a:lnTo>
                  <a:pt x="32004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2003" y="0"/>
            <a:ext cx="7499984" cy="38100"/>
          </a:xfrm>
          <a:custGeom>
            <a:avLst/>
            <a:gdLst/>
            <a:ahLst/>
            <a:cxnLst/>
            <a:rect l="l" t="t" r="r" b="b"/>
            <a:pathLst>
              <a:path w="7499984" h="38100">
                <a:moveTo>
                  <a:pt x="0" y="38100"/>
                </a:moveTo>
                <a:lnTo>
                  <a:pt x="7499604" y="38100"/>
                </a:lnTo>
                <a:lnTo>
                  <a:pt x="7499604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531607" y="0"/>
            <a:ext cx="29209" cy="38100"/>
          </a:xfrm>
          <a:custGeom>
            <a:avLst/>
            <a:gdLst/>
            <a:ahLst/>
            <a:cxnLst/>
            <a:rect l="l" t="t" r="r" b="b"/>
            <a:pathLst>
              <a:path w="29209" h="38100">
                <a:moveTo>
                  <a:pt x="0" y="38099"/>
                </a:moveTo>
                <a:lnTo>
                  <a:pt x="28956" y="38099"/>
                </a:lnTo>
                <a:lnTo>
                  <a:pt x="28956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531607" y="0"/>
            <a:ext cx="29209" cy="38100"/>
          </a:xfrm>
          <a:custGeom>
            <a:avLst/>
            <a:gdLst/>
            <a:ahLst/>
            <a:cxnLst/>
            <a:rect l="l" t="t" r="r" b="b"/>
            <a:pathLst>
              <a:path w="29209" h="38100">
                <a:moveTo>
                  <a:pt x="0" y="38099"/>
                </a:moveTo>
                <a:lnTo>
                  <a:pt x="28956" y="38099"/>
                </a:lnTo>
                <a:lnTo>
                  <a:pt x="28956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003" y="1333753"/>
            <a:ext cx="7499984" cy="38100"/>
          </a:xfrm>
          <a:custGeom>
            <a:avLst/>
            <a:gdLst/>
            <a:ahLst/>
            <a:cxnLst/>
            <a:rect l="l" t="t" r="r" b="b"/>
            <a:pathLst>
              <a:path w="7499984" h="38100">
                <a:moveTo>
                  <a:pt x="0" y="38100"/>
                </a:moveTo>
                <a:lnTo>
                  <a:pt x="7499604" y="38100"/>
                </a:lnTo>
                <a:lnTo>
                  <a:pt x="7499604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6001" y="38099"/>
            <a:ext cx="0" cy="1334135"/>
          </a:xfrm>
          <a:custGeom>
            <a:avLst/>
            <a:gdLst/>
            <a:ahLst/>
            <a:cxnLst/>
            <a:rect l="l" t="t" r="r" b="b"/>
            <a:pathLst>
              <a:path w="0" h="1334135">
                <a:moveTo>
                  <a:pt x="0" y="0"/>
                </a:moveTo>
                <a:lnTo>
                  <a:pt x="0" y="1333753"/>
                </a:lnTo>
              </a:path>
            </a:pathLst>
          </a:custGeom>
          <a:ln w="32004">
            <a:solidFill>
              <a:srgbClr val="7A7A7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546085" y="38099"/>
            <a:ext cx="0" cy="1334135"/>
          </a:xfrm>
          <a:custGeom>
            <a:avLst/>
            <a:gdLst/>
            <a:ahLst/>
            <a:cxnLst/>
            <a:rect l="l" t="t" r="r" b="b"/>
            <a:pathLst>
              <a:path w="0" h="1334135">
                <a:moveTo>
                  <a:pt x="0" y="0"/>
                </a:moveTo>
                <a:lnTo>
                  <a:pt x="0" y="1333754"/>
                </a:lnTo>
              </a:path>
            </a:pathLst>
          </a:custGeom>
          <a:ln w="28956">
            <a:solidFill>
              <a:srgbClr val="7A7A7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/>
              <a:t>31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2809"/>
            <a:ext cx="5752465" cy="2784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0">
                <a:latin typeface="Calibri Light"/>
                <a:cs typeface="Calibri Light"/>
                <a:hlinkClick r:id="rId2" action="ppaction://hlinksldjump"/>
              </a:rPr>
              <a:t>17.   </a:t>
            </a:r>
            <a:r>
              <a:rPr dirty="0" sz="1200" spc="-15" b="0">
                <a:latin typeface="Calibri Light"/>
                <a:cs typeface="Calibri Light"/>
                <a:hlinkClick r:id="rId2" action="ppaction://hlinksldjump"/>
              </a:rPr>
              <a:t>INTERPERSONAL SKILLS WORKSHEET </a:t>
            </a:r>
            <a:r>
              <a:rPr dirty="0" sz="1200" b="0">
                <a:latin typeface="Calibri Light"/>
                <a:cs typeface="Calibri Light"/>
                <a:hlinkClick r:id="rId2" action="ppaction://hlinksldjump"/>
              </a:rPr>
              <a:t>- I</a:t>
            </a:r>
            <a:r>
              <a:rPr dirty="0" sz="1200" spc="-25" b="0">
                <a:latin typeface="Calibri Light"/>
                <a:cs typeface="Calibri Light"/>
                <a:hlinkClick r:id="rId2" action="ppaction://hlinksldjump"/>
              </a:rPr>
              <a:t> </a:t>
            </a:r>
            <a:r>
              <a:rPr dirty="0" sz="1200" spc="5" b="0">
                <a:latin typeface="Calibri Light"/>
                <a:cs typeface="Calibri Light"/>
                <a:hlinkClick r:id="rId2" action="ppaction://hlinksldjump"/>
              </a:rPr>
              <a:t>............................................................................24</a:t>
            </a:r>
            <a:endParaRPr sz="12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10" b="0">
                <a:latin typeface="Calibri Light"/>
                <a:cs typeface="Calibri Light"/>
                <a:hlinkClick r:id="rId3" action="ppaction://hlinksldjump"/>
              </a:rPr>
              <a:t>18.   </a:t>
            </a:r>
            <a:r>
              <a:rPr dirty="0" sz="1200" spc="-15" b="0">
                <a:latin typeface="Calibri Light"/>
                <a:cs typeface="Calibri Light"/>
                <a:hlinkClick r:id="rId3" action="ppaction://hlinksldjump"/>
              </a:rPr>
              <a:t>INTERPERSONAL SKILLS WORKSHEET </a:t>
            </a:r>
            <a:r>
              <a:rPr dirty="0" sz="1200" b="0">
                <a:latin typeface="Calibri Light"/>
                <a:cs typeface="Calibri Light"/>
                <a:hlinkClick r:id="rId3" action="ppaction://hlinksldjump"/>
              </a:rPr>
              <a:t>- </a:t>
            </a:r>
            <a:r>
              <a:rPr dirty="0" sz="1200" spc="-5" b="0">
                <a:latin typeface="Calibri Light"/>
                <a:cs typeface="Calibri Light"/>
                <a:hlinkClick r:id="rId3" action="ppaction://hlinksldjump"/>
              </a:rPr>
              <a:t>II</a:t>
            </a:r>
            <a:r>
              <a:rPr dirty="0" sz="1200" spc="-10" b="0">
                <a:latin typeface="Calibri Light"/>
                <a:cs typeface="Calibri Light"/>
                <a:hlinkClick r:id="rId3" action="ppaction://hlinksldjump"/>
              </a:rPr>
              <a:t> </a:t>
            </a:r>
            <a:r>
              <a:rPr dirty="0" sz="1200" spc="5" b="0">
                <a:latin typeface="Calibri Light"/>
                <a:cs typeface="Calibri Light"/>
                <a:hlinkClick r:id="rId3" action="ppaction://hlinksldjump"/>
              </a:rPr>
              <a:t>...........................................................................25</a:t>
            </a:r>
            <a:endParaRPr sz="12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10" b="0">
                <a:latin typeface="Calibri Light"/>
                <a:cs typeface="Calibri Light"/>
                <a:hlinkClick r:id="rId4" action="ppaction://hlinksldjump"/>
              </a:rPr>
              <a:t>19.   </a:t>
            </a:r>
            <a:r>
              <a:rPr dirty="0" sz="1200" spc="-15" b="0">
                <a:latin typeface="Calibri Light"/>
                <a:cs typeface="Calibri Light"/>
                <a:hlinkClick r:id="rId4" action="ppaction://hlinksldjump"/>
              </a:rPr>
              <a:t>PUTTING YOUR OPINION FORWARD</a:t>
            </a:r>
            <a:r>
              <a:rPr dirty="0" sz="1200" b="0">
                <a:latin typeface="Calibri Light"/>
                <a:cs typeface="Calibri Light"/>
                <a:hlinkClick r:id="rId4" action="ppaction://hlinksldjump"/>
              </a:rPr>
              <a:t> </a:t>
            </a:r>
            <a:r>
              <a:rPr dirty="0" sz="1200" spc="5" b="0">
                <a:latin typeface="Calibri Light"/>
                <a:cs typeface="Calibri Light"/>
                <a:hlinkClick r:id="rId4" action="ppaction://hlinksldjump"/>
              </a:rPr>
              <a:t>.................................................................................26</a:t>
            </a:r>
            <a:endParaRPr sz="12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10" b="0">
                <a:latin typeface="Calibri Light"/>
                <a:cs typeface="Calibri Light"/>
                <a:hlinkClick r:id="rId5" action="ppaction://hlinksldjump"/>
              </a:rPr>
              <a:t>20.   </a:t>
            </a:r>
            <a:r>
              <a:rPr dirty="0" sz="1200" spc="-15" b="0">
                <a:latin typeface="Calibri Light"/>
                <a:cs typeface="Calibri Light"/>
                <a:hlinkClick r:id="rId5" action="ppaction://hlinksldjump"/>
              </a:rPr>
              <a:t>HOW </a:t>
            </a:r>
            <a:r>
              <a:rPr dirty="0" sz="1200" spc="-10" b="0">
                <a:latin typeface="Calibri Light"/>
                <a:cs typeface="Calibri Light"/>
                <a:hlinkClick r:id="rId5" action="ppaction://hlinksldjump"/>
              </a:rPr>
              <a:t>TO</a:t>
            </a:r>
            <a:r>
              <a:rPr dirty="0" sz="1200" spc="-114" b="0">
                <a:latin typeface="Calibri Light"/>
                <a:cs typeface="Calibri Light"/>
                <a:hlinkClick r:id="rId5" action="ppaction://hlinksldjump"/>
              </a:rPr>
              <a:t> </a:t>
            </a:r>
            <a:r>
              <a:rPr dirty="0" sz="1200" spc="5" b="0">
                <a:latin typeface="Calibri Light"/>
                <a:cs typeface="Calibri Light"/>
                <a:hlinkClick r:id="rId5" action="ppaction://hlinksldjump"/>
              </a:rPr>
              <a:t>NEGOTIATE.........................................................................................................27</a:t>
            </a:r>
            <a:endParaRPr sz="12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10" b="0">
                <a:latin typeface="Calibri Light"/>
                <a:cs typeface="Calibri Light"/>
                <a:hlinkClick r:id="rId6" action="ppaction://hlinksldjump"/>
              </a:rPr>
              <a:t>21.    </a:t>
            </a:r>
            <a:r>
              <a:rPr dirty="0" sz="1200" spc="-15" b="0">
                <a:latin typeface="Calibri Light"/>
                <a:cs typeface="Calibri Light"/>
                <a:hlinkClick r:id="rId6" action="ppaction://hlinksldjump"/>
              </a:rPr>
              <a:t>MAKING </a:t>
            </a:r>
            <a:r>
              <a:rPr dirty="0" sz="1200" spc="-5" b="0">
                <a:latin typeface="Calibri Light"/>
                <a:cs typeface="Calibri Light"/>
                <a:hlinkClick r:id="rId6" action="ppaction://hlinksldjump"/>
              </a:rPr>
              <a:t>AN</a:t>
            </a:r>
            <a:r>
              <a:rPr dirty="0" sz="1200" spc="140" b="0">
                <a:latin typeface="Calibri Light"/>
                <a:cs typeface="Calibri Light"/>
                <a:hlinkClick r:id="rId6" action="ppaction://hlinksldjump"/>
              </a:rPr>
              <a:t> </a:t>
            </a:r>
            <a:r>
              <a:rPr dirty="0" sz="1200" b="0">
                <a:latin typeface="Calibri Light"/>
                <a:cs typeface="Calibri Light"/>
                <a:hlinkClick r:id="rId6" action="ppaction://hlinksldjump"/>
              </a:rPr>
              <a:t>IMPACT..........................................................................................................29</a:t>
            </a:r>
            <a:endParaRPr sz="12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10" b="0">
                <a:latin typeface="Calibri Light"/>
                <a:cs typeface="Calibri Light"/>
                <a:hlinkClick r:id="rId7" action="ppaction://hlinksldjump"/>
              </a:rPr>
              <a:t>22.   GETTING </a:t>
            </a:r>
            <a:r>
              <a:rPr dirty="0" sz="1200" spc="-15" b="0">
                <a:latin typeface="Calibri Light"/>
                <a:cs typeface="Calibri Light"/>
                <a:hlinkClick r:id="rId7" action="ppaction://hlinksldjump"/>
              </a:rPr>
              <a:t>RESULTS THE </a:t>
            </a:r>
            <a:r>
              <a:rPr dirty="0" sz="1200" spc="-10" b="0">
                <a:latin typeface="Calibri Light"/>
                <a:cs typeface="Calibri Light"/>
                <a:hlinkClick r:id="rId7" action="ppaction://hlinksldjump"/>
              </a:rPr>
              <a:t>RIGHT WAY</a:t>
            </a:r>
            <a:r>
              <a:rPr dirty="0" sz="1200" spc="-160" b="0">
                <a:latin typeface="Calibri Light"/>
                <a:cs typeface="Calibri Light"/>
                <a:hlinkClick r:id="rId7" action="ppaction://hlinksldjump"/>
              </a:rPr>
              <a:t> </a:t>
            </a:r>
            <a:r>
              <a:rPr dirty="0" sz="1200" spc="5" b="0">
                <a:latin typeface="Calibri Light"/>
                <a:cs typeface="Calibri Light"/>
                <a:hlinkClick r:id="rId7" action="ppaction://hlinksldjump"/>
              </a:rPr>
              <a:t>...................................................................................30</a:t>
            </a:r>
            <a:endParaRPr sz="12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10" b="0">
                <a:latin typeface="Calibri Light"/>
                <a:cs typeface="Calibri Light"/>
                <a:hlinkClick r:id="rId8" action="ppaction://hlinksldjump"/>
              </a:rPr>
              <a:t>23.   </a:t>
            </a:r>
            <a:r>
              <a:rPr dirty="0" sz="1200" spc="190" b="0">
                <a:latin typeface="Calibri Light"/>
                <a:cs typeface="Calibri Light"/>
                <a:hlinkClick r:id="rId8" action="ppaction://hlinksldjump"/>
              </a:rPr>
              <a:t> </a:t>
            </a:r>
            <a:r>
              <a:rPr dirty="0" sz="1200" b="0">
                <a:latin typeface="Calibri Light"/>
                <a:cs typeface="Calibri Light"/>
                <a:hlinkClick r:id="rId8" action="ppaction://hlinksldjump"/>
              </a:rPr>
              <a:t>CONCLUSION.....................................................................................................................31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07733" y="9881878"/>
            <a:ext cx="165735" cy="19621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 sz="1100">
                <a:latin typeface="Verdana"/>
                <a:cs typeface="Verdana"/>
              </a:rPr>
              <a:t>3</a:t>
            </a:r>
            <a:endParaRPr sz="1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800200"/>
            <a:ext cx="5759450" cy="1408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6985">
              <a:lnSpc>
                <a:spcPct val="109100"/>
              </a:lnSpc>
              <a:spcBef>
                <a:spcPts val="100"/>
              </a:spcBef>
            </a:pPr>
            <a:r>
              <a:rPr dirty="0" sz="1100" spc="-5">
                <a:latin typeface="Verdana"/>
                <a:cs typeface="Verdana"/>
              </a:rPr>
              <a:t>Hello! </a:t>
            </a:r>
            <a:r>
              <a:rPr dirty="0" sz="1100">
                <a:latin typeface="Verdana"/>
                <a:cs typeface="Verdana"/>
              </a:rPr>
              <a:t>Welcome </a:t>
            </a:r>
            <a:r>
              <a:rPr dirty="0" sz="1100" spc="-5">
                <a:latin typeface="Verdana"/>
                <a:cs typeface="Verdana"/>
              </a:rPr>
              <a:t>to </a:t>
            </a:r>
            <a:r>
              <a:rPr dirty="0" sz="1100">
                <a:latin typeface="Verdana"/>
                <a:cs typeface="Verdana"/>
              </a:rPr>
              <a:t>our </a:t>
            </a:r>
            <a:r>
              <a:rPr dirty="0" sz="1100" spc="-5">
                <a:latin typeface="Verdana"/>
                <a:cs typeface="Verdana"/>
              </a:rPr>
              <a:t>guide </a:t>
            </a:r>
            <a:r>
              <a:rPr dirty="0" sz="1100">
                <a:latin typeface="Verdana"/>
                <a:cs typeface="Verdana"/>
              </a:rPr>
              <a:t>on </a:t>
            </a:r>
            <a:r>
              <a:rPr dirty="0" sz="1100" spc="-5">
                <a:latin typeface="Verdana"/>
                <a:cs typeface="Verdana"/>
              </a:rPr>
              <a:t>enhancing </a:t>
            </a:r>
            <a:r>
              <a:rPr dirty="0" sz="1100">
                <a:latin typeface="Verdana"/>
                <a:cs typeface="Verdana"/>
              </a:rPr>
              <a:t>Interpersonal </a:t>
            </a:r>
            <a:r>
              <a:rPr dirty="0" sz="1100" spc="-5">
                <a:latin typeface="Verdana"/>
                <a:cs typeface="Verdana"/>
              </a:rPr>
              <a:t>Skills! </a:t>
            </a:r>
            <a:r>
              <a:rPr dirty="0" sz="1100">
                <a:latin typeface="Verdana"/>
                <a:cs typeface="Verdana"/>
              </a:rPr>
              <a:t>In </a:t>
            </a:r>
            <a:r>
              <a:rPr dirty="0" sz="1100" spc="-5">
                <a:latin typeface="Verdana"/>
                <a:cs typeface="Verdana"/>
              </a:rPr>
              <a:t>this </a:t>
            </a:r>
            <a:r>
              <a:rPr dirty="0" sz="1100">
                <a:latin typeface="Verdana"/>
                <a:cs typeface="Verdana"/>
              </a:rPr>
              <a:t>exciting  and </a:t>
            </a:r>
            <a:r>
              <a:rPr dirty="0" sz="1100" spc="-5">
                <a:latin typeface="Verdana"/>
                <a:cs typeface="Verdana"/>
              </a:rPr>
              <a:t>informative tutorial, you will learn what </a:t>
            </a:r>
            <a:r>
              <a:rPr dirty="0" sz="1100">
                <a:latin typeface="Verdana"/>
                <a:cs typeface="Verdana"/>
              </a:rPr>
              <a:t>Interpersonal </a:t>
            </a:r>
            <a:r>
              <a:rPr dirty="0" sz="1100" spc="-5">
                <a:latin typeface="Verdana"/>
                <a:cs typeface="Verdana"/>
              </a:rPr>
              <a:t>Skills are, what they  include,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and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how</a:t>
            </a:r>
            <a:r>
              <a:rPr dirty="0" sz="1100" spc="-3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to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acquire</a:t>
            </a:r>
            <a:r>
              <a:rPr dirty="0" sz="1100" spc="-3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them.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Let's</a:t>
            </a:r>
            <a:r>
              <a:rPr dirty="0" sz="1100" spc="-2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begin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with</a:t>
            </a:r>
            <a:r>
              <a:rPr dirty="0" sz="1100" spc="-3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what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Interpersonal</a:t>
            </a:r>
            <a:r>
              <a:rPr dirty="0" sz="1100" spc="-5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Skills</a:t>
            </a:r>
            <a:r>
              <a:rPr dirty="0" sz="1100" spc="-3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really  mean.</a:t>
            </a:r>
            <a:endParaRPr sz="1100">
              <a:latin typeface="Verdana"/>
              <a:cs typeface="Verdana"/>
            </a:endParaRPr>
          </a:p>
          <a:p>
            <a:pPr algn="just" marL="12700" marR="5080">
              <a:lnSpc>
                <a:spcPct val="108700"/>
              </a:lnSpc>
              <a:spcBef>
                <a:spcPts val="819"/>
              </a:spcBef>
            </a:pPr>
            <a:r>
              <a:rPr dirty="0" sz="1100" spc="-5">
                <a:latin typeface="Verdana"/>
                <a:cs typeface="Verdana"/>
              </a:rPr>
              <a:t>Have you met that dynamic, charismatic </a:t>
            </a:r>
            <a:r>
              <a:rPr dirty="0" sz="1100">
                <a:latin typeface="Verdana"/>
                <a:cs typeface="Verdana"/>
              </a:rPr>
              <a:t>person </a:t>
            </a:r>
            <a:r>
              <a:rPr dirty="0" sz="1100" spc="-5">
                <a:latin typeface="Verdana"/>
                <a:cs typeface="Verdana"/>
              </a:rPr>
              <a:t>who </a:t>
            </a:r>
            <a:r>
              <a:rPr dirty="0" sz="1100" spc="-10">
                <a:latin typeface="Verdana"/>
                <a:cs typeface="Verdana"/>
              </a:rPr>
              <a:t>is </a:t>
            </a:r>
            <a:r>
              <a:rPr dirty="0" sz="1100" spc="-5">
                <a:latin typeface="Verdana"/>
                <a:cs typeface="Verdana"/>
              </a:rPr>
              <a:t>the life </a:t>
            </a:r>
            <a:r>
              <a:rPr dirty="0" sz="1100">
                <a:latin typeface="Verdana"/>
                <a:cs typeface="Verdana"/>
              </a:rPr>
              <a:t>of </a:t>
            </a:r>
            <a:r>
              <a:rPr dirty="0" sz="1100" spc="-5">
                <a:latin typeface="Verdana"/>
                <a:cs typeface="Verdana"/>
              </a:rPr>
              <a:t>the party, who  </a:t>
            </a:r>
            <a:r>
              <a:rPr dirty="0" sz="1100" spc="-10">
                <a:latin typeface="Verdana"/>
                <a:cs typeface="Verdana"/>
              </a:rPr>
              <a:t>walks </a:t>
            </a:r>
            <a:r>
              <a:rPr dirty="0" sz="1100" spc="-5">
                <a:latin typeface="Verdana"/>
                <a:cs typeface="Verdana"/>
              </a:rPr>
              <a:t>into </a:t>
            </a:r>
            <a:r>
              <a:rPr dirty="0" sz="1100">
                <a:latin typeface="Verdana"/>
                <a:cs typeface="Verdana"/>
              </a:rPr>
              <a:t>a room and </a:t>
            </a:r>
            <a:r>
              <a:rPr dirty="0" sz="1100" spc="-5">
                <a:latin typeface="Verdana"/>
                <a:cs typeface="Verdana"/>
              </a:rPr>
              <a:t>immediately </a:t>
            </a:r>
            <a:r>
              <a:rPr dirty="0" sz="1100">
                <a:latin typeface="Verdana"/>
                <a:cs typeface="Verdana"/>
              </a:rPr>
              <a:t>changes </a:t>
            </a:r>
            <a:r>
              <a:rPr dirty="0" sz="1100" spc="-5">
                <a:latin typeface="Verdana"/>
                <a:cs typeface="Verdana"/>
              </a:rPr>
              <a:t>the dynamics </a:t>
            </a:r>
            <a:r>
              <a:rPr dirty="0" sz="1100">
                <a:latin typeface="Verdana"/>
                <a:cs typeface="Verdana"/>
              </a:rPr>
              <a:t>of any </a:t>
            </a:r>
            <a:r>
              <a:rPr dirty="0" sz="1100" spc="-5">
                <a:latin typeface="Verdana"/>
                <a:cs typeface="Verdana"/>
              </a:rPr>
              <a:t>conversation,  someone who people talk </a:t>
            </a:r>
            <a:r>
              <a:rPr dirty="0" sz="1100">
                <a:latin typeface="Verdana"/>
                <a:cs typeface="Verdana"/>
              </a:rPr>
              <a:t>about for hours even </a:t>
            </a:r>
            <a:r>
              <a:rPr dirty="0" sz="1100" spc="-5">
                <a:latin typeface="Verdana"/>
                <a:cs typeface="Verdana"/>
              </a:rPr>
              <a:t>after </a:t>
            </a:r>
            <a:r>
              <a:rPr dirty="0" sz="1100">
                <a:latin typeface="Verdana"/>
                <a:cs typeface="Verdana"/>
              </a:rPr>
              <a:t>he </a:t>
            </a:r>
            <a:r>
              <a:rPr dirty="0" sz="1100" spc="-5">
                <a:latin typeface="Verdana"/>
                <a:cs typeface="Verdana"/>
              </a:rPr>
              <a:t>leaves </a:t>
            </a:r>
            <a:r>
              <a:rPr dirty="0" sz="1100">
                <a:latin typeface="Verdana"/>
                <a:cs typeface="Verdana"/>
              </a:rPr>
              <a:t>the</a:t>
            </a:r>
            <a:r>
              <a:rPr dirty="0" sz="1100" spc="-5">
                <a:latin typeface="Verdana"/>
                <a:cs typeface="Verdana"/>
              </a:rPr>
              <a:t> place?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8462619"/>
            <a:ext cx="5758180" cy="122999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just" marL="12700" marR="6350">
              <a:lnSpc>
                <a:spcPct val="109100"/>
              </a:lnSpc>
              <a:spcBef>
                <a:spcPts val="110"/>
              </a:spcBef>
            </a:pPr>
            <a:r>
              <a:rPr dirty="0" sz="1100">
                <a:latin typeface="Verdana"/>
                <a:cs typeface="Verdana"/>
              </a:rPr>
              <a:t>If </a:t>
            </a:r>
            <a:r>
              <a:rPr dirty="0" sz="1100" spc="-5">
                <a:latin typeface="Verdana"/>
                <a:cs typeface="Verdana"/>
              </a:rPr>
              <a:t>you have, then you might have </a:t>
            </a:r>
            <a:r>
              <a:rPr dirty="0" sz="1100">
                <a:latin typeface="Verdana"/>
                <a:cs typeface="Verdana"/>
              </a:rPr>
              <a:t>wondered </a:t>
            </a:r>
            <a:r>
              <a:rPr dirty="0" sz="1100" spc="-5">
                <a:latin typeface="Verdana"/>
                <a:cs typeface="Verdana"/>
              </a:rPr>
              <a:t>at large as to </a:t>
            </a:r>
            <a:r>
              <a:rPr dirty="0" sz="1100">
                <a:latin typeface="Verdana"/>
                <a:cs typeface="Verdana"/>
              </a:rPr>
              <a:t>what </a:t>
            </a:r>
            <a:r>
              <a:rPr dirty="0" sz="1100" spc="-5">
                <a:latin typeface="Verdana"/>
                <a:cs typeface="Verdana"/>
              </a:rPr>
              <a:t>makes him </a:t>
            </a:r>
            <a:r>
              <a:rPr dirty="0" sz="1100">
                <a:latin typeface="Verdana"/>
                <a:cs typeface="Verdana"/>
              </a:rPr>
              <a:t>so  </a:t>
            </a:r>
            <a:r>
              <a:rPr dirty="0" sz="1100" spc="-5">
                <a:latin typeface="Verdana"/>
                <a:cs typeface="Verdana"/>
              </a:rPr>
              <a:t>adorable to </a:t>
            </a:r>
            <a:r>
              <a:rPr dirty="0" sz="1100">
                <a:latin typeface="Verdana"/>
                <a:cs typeface="Verdana"/>
              </a:rPr>
              <a:t>so </a:t>
            </a:r>
            <a:r>
              <a:rPr dirty="0" sz="1100" spc="-5">
                <a:latin typeface="Verdana"/>
                <a:cs typeface="Verdana"/>
              </a:rPr>
              <a:t>many different people at </a:t>
            </a:r>
            <a:r>
              <a:rPr dirty="0" sz="1100">
                <a:latin typeface="Verdana"/>
                <a:cs typeface="Verdana"/>
              </a:rPr>
              <a:t>the same </a:t>
            </a:r>
            <a:r>
              <a:rPr dirty="0" sz="1100" spc="-5">
                <a:latin typeface="Verdana"/>
                <a:cs typeface="Verdana"/>
              </a:rPr>
              <a:t>time. </a:t>
            </a:r>
            <a:r>
              <a:rPr dirty="0" sz="1100">
                <a:latin typeface="Verdana"/>
                <a:cs typeface="Verdana"/>
              </a:rPr>
              <a:t>In short, </a:t>
            </a:r>
            <a:r>
              <a:rPr dirty="0" sz="1100" spc="-5">
                <a:latin typeface="Verdana"/>
                <a:cs typeface="Verdana"/>
              </a:rPr>
              <a:t>you would be  interested </a:t>
            </a:r>
            <a:r>
              <a:rPr dirty="0" sz="1100" spc="-10">
                <a:latin typeface="Verdana"/>
                <a:cs typeface="Verdana"/>
              </a:rPr>
              <a:t>in </a:t>
            </a:r>
            <a:r>
              <a:rPr dirty="0" sz="1100" spc="-5">
                <a:latin typeface="Verdana"/>
                <a:cs typeface="Verdana"/>
              </a:rPr>
              <a:t>tracking </a:t>
            </a:r>
            <a:r>
              <a:rPr dirty="0" sz="1100">
                <a:latin typeface="Verdana"/>
                <a:cs typeface="Verdana"/>
              </a:rPr>
              <a:t>down </a:t>
            </a:r>
            <a:r>
              <a:rPr dirty="0" sz="1100" spc="-5">
                <a:latin typeface="Verdana"/>
                <a:cs typeface="Verdana"/>
              </a:rPr>
              <a:t>his </a:t>
            </a:r>
            <a:r>
              <a:rPr dirty="0" sz="1100">
                <a:latin typeface="Verdana"/>
                <a:cs typeface="Verdana"/>
              </a:rPr>
              <a:t>"X-factor", </a:t>
            </a:r>
            <a:r>
              <a:rPr dirty="0" sz="1100" spc="-5">
                <a:latin typeface="Verdana"/>
                <a:cs typeface="Verdana"/>
              </a:rPr>
              <a:t>which makes that </a:t>
            </a:r>
            <a:r>
              <a:rPr dirty="0" sz="1100">
                <a:latin typeface="Verdana"/>
                <a:cs typeface="Verdana"/>
              </a:rPr>
              <a:t>person</a:t>
            </a:r>
            <a:r>
              <a:rPr dirty="0" sz="1100" spc="6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adorable.</a:t>
            </a:r>
            <a:endParaRPr sz="1100">
              <a:latin typeface="Verdana"/>
              <a:cs typeface="Verdana"/>
            </a:endParaRPr>
          </a:p>
          <a:p>
            <a:pPr algn="just" marL="12700" marR="5080">
              <a:lnSpc>
                <a:spcPct val="109600"/>
              </a:lnSpc>
              <a:spcBef>
                <a:spcPts val="810"/>
              </a:spcBef>
            </a:pPr>
            <a:r>
              <a:rPr dirty="0" sz="1100">
                <a:latin typeface="Verdana"/>
                <a:cs typeface="Verdana"/>
              </a:rPr>
              <a:t>The secret </a:t>
            </a:r>
            <a:r>
              <a:rPr dirty="0" sz="1100" spc="-10">
                <a:latin typeface="Verdana"/>
                <a:cs typeface="Verdana"/>
              </a:rPr>
              <a:t>is </a:t>
            </a:r>
            <a:r>
              <a:rPr dirty="0" sz="1100">
                <a:latin typeface="Verdana"/>
                <a:cs typeface="Verdana"/>
              </a:rPr>
              <a:t>behind </a:t>
            </a:r>
            <a:r>
              <a:rPr dirty="0" sz="1100" spc="-5">
                <a:latin typeface="Verdana"/>
                <a:cs typeface="Verdana"/>
              </a:rPr>
              <a:t>understanding the </a:t>
            </a:r>
            <a:r>
              <a:rPr dirty="0" sz="1100">
                <a:latin typeface="Verdana"/>
                <a:cs typeface="Verdana"/>
              </a:rPr>
              <a:t>difference between </a:t>
            </a:r>
            <a:r>
              <a:rPr dirty="0" sz="1100" spc="-5">
                <a:latin typeface="Verdana"/>
                <a:cs typeface="Verdana"/>
              </a:rPr>
              <a:t>hearing </a:t>
            </a:r>
            <a:r>
              <a:rPr dirty="0" sz="1100">
                <a:latin typeface="Verdana"/>
                <a:cs typeface="Verdana"/>
              </a:rPr>
              <a:t>and </a:t>
            </a:r>
            <a:r>
              <a:rPr dirty="0" sz="1100" spc="-5">
                <a:latin typeface="Verdana"/>
                <a:cs typeface="Verdana"/>
              </a:rPr>
              <a:t>listening,  using verbal skills to communicate effectively, sending subtle </a:t>
            </a:r>
            <a:r>
              <a:rPr dirty="0" sz="1100">
                <a:latin typeface="Verdana"/>
                <a:cs typeface="Verdana"/>
              </a:rPr>
              <a:t>non</a:t>
            </a:r>
            <a:r>
              <a:rPr dirty="0" sz="1100">
                <a:latin typeface="Cambria Math"/>
                <a:cs typeface="Cambria Math"/>
              </a:rPr>
              <a:t>‐</a:t>
            </a:r>
            <a:r>
              <a:rPr dirty="0" sz="1100">
                <a:latin typeface="Verdana"/>
                <a:cs typeface="Verdana"/>
              </a:rPr>
              <a:t>verbal </a:t>
            </a:r>
            <a:r>
              <a:rPr dirty="0" sz="1100" spc="-5">
                <a:latin typeface="Verdana"/>
                <a:cs typeface="Verdana"/>
              </a:rPr>
              <a:t>signals  to</a:t>
            </a:r>
            <a:r>
              <a:rPr dirty="0" sz="1100" spc="18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move</a:t>
            </a:r>
            <a:r>
              <a:rPr dirty="0" sz="1100" spc="19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a</a:t>
            </a:r>
            <a:r>
              <a:rPr dirty="0" sz="1100" spc="18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conversation</a:t>
            </a:r>
            <a:r>
              <a:rPr dirty="0" sz="1100" spc="19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along</a:t>
            </a:r>
            <a:r>
              <a:rPr dirty="0" sz="1100" spc="18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to</a:t>
            </a:r>
            <a:r>
              <a:rPr dirty="0" sz="1100" spc="19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higher</a:t>
            </a:r>
            <a:r>
              <a:rPr dirty="0" sz="1100" spc="19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levels</a:t>
            </a:r>
            <a:r>
              <a:rPr dirty="0" sz="1100" spc="19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of</a:t>
            </a:r>
            <a:r>
              <a:rPr dirty="0" sz="1100" spc="18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conversation.</a:t>
            </a:r>
            <a:r>
              <a:rPr dirty="0" sz="1100" spc="19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Remember</a:t>
            </a:r>
            <a:r>
              <a:rPr dirty="0" sz="1100" spc="19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the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1163" y="3314699"/>
            <a:ext cx="5698236" cy="4980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003" y="38099"/>
            <a:ext cx="7499984" cy="1296035"/>
          </a:xfrm>
          <a:custGeom>
            <a:avLst/>
            <a:gdLst/>
            <a:ahLst/>
            <a:cxnLst/>
            <a:rect l="l" t="t" r="r" b="b"/>
            <a:pathLst>
              <a:path w="7499984" h="1296035">
                <a:moveTo>
                  <a:pt x="0" y="1295653"/>
                </a:moveTo>
                <a:lnTo>
                  <a:pt x="7499604" y="1295653"/>
                </a:lnTo>
                <a:lnTo>
                  <a:pt x="7499604" y="0"/>
                </a:lnTo>
                <a:lnTo>
                  <a:pt x="0" y="0"/>
                </a:lnTo>
                <a:lnTo>
                  <a:pt x="0" y="1295653"/>
                </a:lnTo>
                <a:close/>
              </a:path>
            </a:pathLst>
          </a:custGeom>
          <a:solidFill>
            <a:srgbClr val="3C49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91387" y="350011"/>
            <a:ext cx="61925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900" algn="l"/>
              </a:tabLst>
            </a:pPr>
            <a:r>
              <a:rPr dirty="0" sz="2600" spc="-50"/>
              <a:t>1.	</a:t>
            </a:r>
            <a:r>
              <a:rPr dirty="0" spc="-95"/>
              <a:t>INTRODUCTION </a:t>
            </a:r>
            <a:r>
              <a:rPr dirty="0" spc="-55"/>
              <a:t>TO </a:t>
            </a:r>
            <a:r>
              <a:rPr dirty="0" spc="-100"/>
              <a:t>INTERPERSONAL</a:t>
            </a:r>
            <a:r>
              <a:rPr dirty="0" spc="-465"/>
              <a:t> </a:t>
            </a:r>
            <a:r>
              <a:rPr dirty="0" spc="-85"/>
              <a:t>SKILLS</a:t>
            </a:r>
            <a:endParaRPr sz="2600"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2384" cy="38100"/>
          </a:xfrm>
          <a:custGeom>
            <a:avLst/>
            <a:gdLst/>
            <a:ahLst/>
            <a:cxnLst/>
            <a:rect l="l" t="t" r="r" b="b"/>
            <a:pathLst>
              <a:path w="32384" h="38100">
                <a:moveTo>
                  <a:pt x="0" y="38099"/>
                </a:moveTo>
                <a:lnTo>
                  <a:pt x="32004" y="38099"/>
                </a:lnTo>
                <a:lnTo>
                  <a:pt x="32004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0"/>
            <a:ext cx="32384" cy="38100"/>
          </a:xfrm>
          <a:custGeom>
            <a:avLst/>
            <a:gdLst/>
            <a:ahLst/>
            <a:cxnLst/>
            <a:rect l="l" t="t" r="r" b="b"/>
            <a:pathLst>
              <a:path w="32384" h="38100">
                <a:moveTo>
                  <a:pt x="0" y="38099"/>
                </a:moveTo>
                <a:lnTo>
                  <a:pt x="32004" y="38099"/>
                </a:lnTo>
                <a:lnTo>
                  <a:pt x="32004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003" y="0"/>
            <a:ext cx="7499984" cy="38100"/>
          </a:xfrm>
          <a:custGeom>
            <a:avLst/>
            <a:gdLst/>
            <a:ahLst/>
            <a:cxnLst/>
            <a:rect l="l" t="t" r="r" b="b"/>
            <a:pathLst>
              <a:path w="7499984" h="38100">
                <a:moveTo>
                  <a:pt x="0" y="38100"/>
                </a:moveTo>
                <a:lnTo>
                  <a:pt x="7499604" y="38100"/>
                </a:lnTo>
                <a:lnTo>
                  <a:pt x="7499604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531607" y="0"/>
            <a:ext cx="29209" cy="38100"/>
          </a:xfrm>
          <a:custGeom>
            <a:avLst/>
            <a:gdLst/>
            <a:ahLst/>
            <a:cxnLst/>
            <a:rect l="l" t="t" r="r" b="b"/>
            <a:pathLst>
              <a:path w="29209" h="38100">
                <a:moveTo>
                  <a:pt x="0" y="38099"/>
                </a:moveTo>
                <a:lnTo>
                  <a:pt x="28956" y="38099"/>
                </a:lnTo>
                <a:lnTo>
                  <a:pt x="28956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531607" y="0"/>
            <a:ext cx="29209" cy="38100"/>
          </a:xfrm>
          <a:custGeom>
            <a:avLst/>
            <a:gdLst/>
            <a:ahLst/>
            <a:cxnLst/>
            <a:rect l="l" t="t" r="r" b="b"/>
            <a:pathLst>
              <a:path w="29209" h="38100">
                <a:moveTo>
                  <a:pt x="0" y="38099"/>
                </a:moveTo>
                <a:lnTo>
                  <a:pt x="28956" y="38099"/>
                </a:lnTo>
                <a:lnTo>
                  <a:pt x="28956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003" y="1333753"/>
            <a:ext cx="7499984" cy="38100"/>
          </a:xfrm>
          <a:custGeom>
            <a:avLst/>
            <a:gdLst/>
            <a:ahLst/>
            <a:cxnLst/>
            <a:rect l="l" t="t" r="r" b="b"/>
            <a:pathLst>
              <a:path w="7499984" h="38100">
                <a:moveTo>
                  <a:pt x="0" y="38100"/>
                </a:moveTo>
                <a:lnTo>
                  <a:pt x="7499604" y="38100"/>
                </a:lnTo>
                <a:lnTo>
                  <a:pt x="7499604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6001" y="38099"/>
            <a:ext cx="0" cy="1334135"/>
          </a:xfrm>
          <a:custGeom>
            <a:avLst/>
            <a:gdLst/>
            <a:ahLst/>
            <a:cxnLst/>
            <a:rect l="l" t="t" r="r" b="b"/>
            <a:pathLst>
              <a:path w="0" h="1334135">
                <a:moveTo>
                  <a:pt x="0" y="0"/>
                </a:moveTo>
                <a:lnTo>
                  <a:pt x="0" y="1333753"/>
                </a:lnTo>
              </a:path>
            </a:pathLst>
          </a:custGeom>
          <a:ln w="32004">
            <a:solidFill>
              <a:srgbClr val="7A7A7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546085" y="38099"/>
            <a:ext cx="0" cy="1334135"/>
          </a:xfrm>
          <a:custGeom>
            <a:avLst/>
            <a:gdLst/>
            <a:ahLst/>
            <a:cxnLst/>
            <a:rect l="l" t="t" r="r" b="b"/>
            <a:pathLst>
              <a:path w="0" h="1334135">
                <a:moveTo>
                  <a:pt x="0" y="0"/>
                </a:moveTo>
                <a:lnTo>
                  <a:pt x="0" y="1333754"/>
                </a:lnTo>
              </a:path>
            </a:pathLst>
          </a:custGeom>
          <a:ln w="28956">
            <a:solidFill>
              <a:srgbClr val="7A7A7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/>
              <a:t>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7324"/>
            <a:ext cx="5760085" cy="3886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8200"/>
              </a:lnSpc>
              <a:spcBef>
                <a:spcPts val="95"/>
              </a:spcBef>
            </a:pPr>
            <a:r>
              <a:rPr dirty="0" sz="1100" spc="-5">
                <a:latin typeface="Verdana"/>
                <a:cs typeface="Verdana"/>
              </a:rPr>
              <a:t>saying </a:t>
            </a:r>
            <a:r>
              <a:rPr dirty="0" sz="1100">
                <a:latin typeface="Verdana"/>
                <a:cs typeface="Verdana"/>
              </a:rPr>
              <a:t>that successful </a:t>
            </a:r>
            <a:r>
              <a:rPr dirty="0" sz="1100" spc="-5">
                <a:latin typeface="Verdana"/>
                <a:cs typeface="Verdana"/>
              </a:rPr>
              <a:t>people always </a:t>
            </a:r>
            <a:r>
              <a:rPr dirty="0" sz="1100">
                <a:latin typeface="Verdana"/>
                <a:cs typeface="Verdana"/>
              </a:rPr>
              <a:t>remember </a:t>
            </a:r>
            <a:r>
              <a:rPr dirty="0" sz="1100" spc="-5">
                <a:latin typeface="Verdana"/>
                <a:cs typeface="Verdana"/>
              </a:rPr>
              <a:t>names, know </a:t>
            </a:r>
            <a:r>
              <a:rPr dirty="0" sz="1100" spc="5">
                <a:latin typeface="Verdana"/>
                <a:cs typeface="Verdana"/>
              </a:rPr>
              <a:t>how </a:t>
            </a:r>
            <a:r>
              <a:rPr dirty="0" sz="1100" spc="-5">
                <a:latin typeface="Verdana"/>
                <a:cs typeface="Verdana"/>
              </a:rPr>
              <a:t>to make </a:t>
            </a:r>
            <a:r>
              <a:rPr dirty="0" sz="1100">
                <a:latin typeface="Verdana"/>
                <a:cs typeface="Verdana"/>
              </a:rPr>
              <a:t>a  powerful </a:t>
            </a:r>
            <a:r>
              <a:rPr dirty="0" sz="1100" spc="-5">
                <a:latin typeface="Verdana"/>
                <a:cs typeface="Verdana"/>
              </a:rPr>
              <a:t>introduction, </a:t>
            </a:r>
            <a:r>
              <a:rPr dirty="0" sz="1100">
                <a:latin typeface="Verdana"/>
                <a:cs typeface="Verdana"/>
              </a:rPr>
              <a:t>and </a:t>
            </a:r>
            <a:r>
              <a:rPr dirty="0" sz="1100" spc="-5">
                <a:latin typeface="Verdana"/>
                <a:cs typeface="Verdana"/>
              </a:rPr>
              <a:t>manage</a:t>
            </a:r>
            <a:r>
              <a:rPr dirty="0" sz="1100" spc="-1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situations.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/>
              <a:t>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800200"/>
            <a:ext cx="5761990" cy="24980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8890">
              <a:lnSpc>
                <a:spcPct val="109100"/>
              </a:lnSpc>
              <a:spcBef>
                <a:spcPts val="100"/>
              </a:spcBef>
            </a:pPr>
            <a:r>
              <a:rPr dirty="0" sz="1100">
                <a:latin typeface="Verdana"/>
                <a:cs typeface="Verdana"/>
              </a:rPr>
              <a:t>Interpersonal </a:t>
            </a:r>
            <a:r>
              <a:rPr dirty="0" sz="1100" spc="-5">
                <a:latin typeface="Verdana"/>
                <a:cs typeface="Verdana"/>
              </a:rPr>
              <a:t>Skills, </a:t>
            </a:r>
            <a:r>
              <a:rPr dirty="0" sz="1100">
                <a:latin typeface="Verdana"/>
                <a:cs typeface="Verdana"/>
              </a:rPr>
              <a:t>for </a:t>
            </a:r>
            <a:r>
              <a:rPr dirty="0" sz="1100" spc="-5">
                <a:latin typeface="Verdana"/>
                <a:cs typeface="Verdana"/>
              </a:rPr>
              <a:t>all the mystery </a:t>
            </a:r>
            <a:r>
              <a:rPr dirty="0" sz="1100">
                <a:latin typeface="Verdana"/>
                <a:cs typeface="Verdana"/>
              </a:rPr>
              <a:t>and </a:t>
            </a:r>
            <a:r>
              <a:rPr dirty="0" sz="1100" spc="-5">
                <a:latin typeface="Verdana"/>
                <a:cs typeface="Verdana"/>
              </a:rPr>
              <a:t>high-talk surrounding them, could be  something as simple as handling </a:t>
            </a:r>
            <a:r>
              <a:rPr dirty="0" sz="1100">
                <a:latin typeface="Verdana"/>
                <a:cs typeface="Verdana"/>
              </a:rPr>
              <a:t>a conversation. It </a:t>
            </a:r>
            <a:r>
              <a:rPr dirty="0" sz="1100" spc="-10">
                <a:latin typeface="Verdana"/>
                <a:cs typeface="Verdana"/>
              </a:rPr>
              <a:t>is </a:t>
            </a:r>
            <a:r>
              <a:rPr dirty="0" sz="1100">
                <a:latin typeface="Verdana"/>
                <a:cs typeface="Verdana"/>
              </a:rPr>
              <a:t>all about </a:t>
            </a:r>
            <a:r>
              <a:rPr dirty="0" sz="1100" spc="-5">
                <a:latin typeface="Verdana"/>
                <a:cs typeface="Verdana"/>
              </a:rPr>
              <a:t>learning the art </a:t>
            </a:r>
            <a:r>
              <a:rPr dirty="0" sz="1100">
                <a:latin typeface="Verdana"/>
                <a:cs typeface="Verdana"/>
              </a:rPr>
              <a:t>of  </a:t>
            </a:r>
            <a:r>
              <a:rPr dirty="0" sz="1100" spc="-5">
                <a:latin typeface="Verdana"/>
                <a:cs typeface="Verdana"/>
              </a:rPr>
              <a:t>giving </a:t>
            </a:r>
            <a:r>
              <a:rPr dirty="0" sz="1100" spc="-10">
                <a:latin typeface="Verdana"/>
                <a:cs typeface="Verdana"/>
              </a:rPr>
              <a:t>in </a:t>
            </a:r>
            <a:r>
              <a:rPr dirty="0" sz="1100" spc="-5">
                <a:latin typeface="Verdana"/>
                <a:cs typeface="Verdana"/>
              </a:rPr>
              <a:t>rather </a:t>
            </a:r>
            <a:r>
              <a:rPr dirty="0" sz="1100">
                <a:latin typeface="Verdana"/>
                <a:cs typeface="Verdana"/>
              </a:rPr>
              <a:t>than </a:t>
            </a:r>
            <a:r>
              <a:rPr dirty="0" sz="1100" spc="-5">
                <a:latin typeface="Verdana"/>
                <a:cs typeface="Verdana"/>
              </a:rPr>
              <a:t>giving </a:t>
            </a:r>
            <a:r>
              <a:rPr dirty="0" sz="1100">
                <a:latin typeface="Verdana"/>
                <a:cs typeface="Verdana"/>
              </a:rPr>
              <a:t>up. It </a:t>
            </a:r>
            <a:r>
              <a:rPr dirty="0" sz="1100" spc="-5">
                <a:latin typeface="Verdana"/>
                <a:cs typeface="Verdana"/>
              </a:rPr>
              <a:t>also </a:t>
            </a:r>
            <a:r>
              <a:rPr dirty="0" sz="1100">
                <a:latin typeface="Verdana"/>
                <a:cs typeface="Verdana"/>
              </a:rPr>
              <a:t>could </a:t>
            </a:r>
            <a:r>
              <a:rPr dirty="0" sz="1100" spc="-5">
                <a:latin typeface="Verdana"/>
                <a:cs typeface="Verdana"/>
              </a:rPr>
              <a:t>be understanding </a:t>
            </a:r>
            <a:r>
              <a:rPr dirty="0" sz="1100">
                <a:latin typeface="Verdana"/>
                <a:cs typeface="Verdana"/>
              </a:rPr>
              <a:t>how </a:t>
            </a:r>
            <a:r>
              <a:rPr dirty="0" sz="1100" spc="-5">
                <a:latin typeface="Verdana"/>
                <a:cs typeface="Verdana"/>
              </a:rPr>
              <a:t>to </a:t>
            </a:r>
            <a:r>
              <a:rPr dirty="0" sz="1100">
                <a:latin typeface="Verdana"/>
                <a:cs typeface="Verdana"/>
              </a:rPr>
              <a:t>use </a:t>
            </a:r>
            <a:r>
              <a:rPr dirty="0" sz="1100" spc="-5">
                <a:latin typeface="Verdana"/>
                <a:cs typeface="Verdana"/>
              </a:rPr>
              <a:t>facts  </a:t>
            </a:r>
            <a:r>
              <a:rPr dirty="0" sz="1100">
                <a:latin typeface="Verdana"/>
                <a:cs typeface="Verdana"/>
              </a:rPr>
              <a:t>and </a:t>
            </a:r>
            <a:r>
              <a:rPr dirty="0" sz="1100" spc="-5">
                <a:latin typeface="Verdana"/>
                <a:cs typeface="Verdana"/>
              </a:rPr>
              <a:t>emotions to </a:t>
            </a:r>
            <a:r>
              <a:rPr dirty="0" sz="1100">
                <a:latin typeface="Verdana"/>
                <a:cs typeface="Verdana"/>
              </a:rPr>
              <a:t>get </a:t>
            </a:r>
            <a:r>
              <a:rPr dirty="0" sz="1100" spc="-5">
                <a:latin typeface="Verdana"/>
                <a:cs typeface="Verdana"/>
              </a:rPr>
              <a:t>people </a:t>
            </a:r>
            <a:r>
              <a:rPr dirty="0" sz="1100">
                <a:latin typeface="Verdana"/>
                <a:cs typeface="Verdana"/>
              </a:rPr>
              <a:t>on </a:t>
            </a:r>
            <a:r>
              <a:rPr dirty="0" sz="1100" spc="-5">
                <a:latin typeface="Verdana"/>
                <a:cs typeface="Verdana"/>
              </a:rPr>
              <a:t>your</a:t>
            </a:r>
            <a:r>
              <a:rPr dirty="0" sz="1100" spc="-3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side.</a:t>
            </a:r>
            <a:endParaRPr sz="1100">
              <a:latin typeface="Verdana"/>
              <a:cs typeface="Verdana"/>
            </a:endParaRPr>
          </a:p>
          <a:p>
            <a:pPr algn="just" marL="12700" marR="5080">
              <a:lnSpc>
                <a:spcPct val="109100"/>
              </a:lnSpc>
              <a:spcBef>
                <a:spcPts val="815"/>
              </a:spcBef>
            </a:pPr>
            <a:r>
              <a:rPr dirty="0" sz="1100">
                <a:latin typeface="Verdana"/>
                <a:cs typeface="Verdana"/>
              </a:rPr>
              <a:t>To </a:t>
            </a:r>
            <a:r>
              <a:rPr dirty="0" sz="1100" spc="-5">
                <a:latin typeface="Verdana"/>
                <a:cs typeface="Verdana"/>
              </a:rPr>
              <a:t>communicate effectively, </a:t>
            </a:r>
            <a:r>
              <a:rPr dirty="0" sz="1100">
                <a:latin typeface="Verdana"/>
                <a:cs typeface="Verdana"/>
              </a:rPr>
              <a:t>the </a:t>
            </a:r>
            <a:r>
              <a:rPr dirty="0" sz="1100" spc="-5">
                <a:latin typeface="Verdana"/>
                <a:cs typeface="Verdana"/>
              </a:rPr>
              <a:t>first </a:t>
            </a:r>
            <a:r>
              <a:rPr dirty="0" sz="1100">
                <a:latin typeface="Verdana"/>
                <a:cs typeface="Verdana"/>
              </a:rPr>
              <a:t>thing we need </a:t>
            </a:r>
            <a:r>
              <a:rPr dirty="0" sz="1100" spc="-10">
                <a:latin typeface="Verdana"/>
                <a:cs typeface="Verdana"/>
              </a:rPr>
              <a:t>is </a:t>
            </a:r>
            <a:r>
              <a:rPr dirty="0" sz="1100">
                <a:latin typeface="Verdana"/>
                <a:cs typeface="Verdana"/>
              </a:rPr>
              <a:t>not only a good </a:t>
            </a:r>
            <a:r>
              <a:rPr dirty="0" sz="1100" spc="-5" b="1">
                <a:latin typeface="Verdana"/>
                <a:cs typeface="Verdana"/>
              </a:rPr>
              <a:t>collection  </a:t>
            </a:r>
            <a:r>
              <a:rPr dirty="0" sz="1100">
                <a:latin typeface="Verdana"/>
                <a:cs typeface="Verdana"/>
              </a:rPr>
              <a:t>of </a:t>
            </a:r>
            <a:r>
              <a:rPr dirty="0" sz="1100" spc="-5">
                <a:latin typeface="Verdana"/>
                <a:cs typeface="Verdana"/>
              </a:rPr>
              <a:t>words, </a:t>
            </a:r>
            <a:r>
              <a:rPr dirty="0" sz="1100">
                <a:latin typeface="Verdana"/>
                <a:cs typeface="Verdana"/>
              </a:rPr>
              <a:t>but </a:t>
            </a:r>
            <a:r>
              <a:rPr dirty="0" sz="1100" spc="-5">
                <a:latin typeface="Verdana"/>
                <a:cs typeface="Verdana"/>
              </a:rPr>
              <a:t>also </a:t>
            </a:r>
            <a:r>
              <a:rPr dirty="0" sz="1100">
                <a:latin typeface="Verdana"/>
                <a:cs typeface="Verdana"/>
              </a:rPr>
              <a:t>a good </a:t>
            </a:r>
            <a:r>
              <a:rPr dirty="0" sz="1100" spc="-5" b="1">
                <a:latin typeface="Verdana"/>
                <a:cs typeface="Verdana"/>
              </a:rPr>
              <a:t>selection </a:t>
            </a:r>
            <a:r>
              <a:rPr dirty="0" sz="1100">
                <a:latin typeface="Verdana"/>
                <a:cs typeface="Verdana"/>
              </a:rPr>
              <a:t>of </a:t>
            </a:r>
            <a:r>
              <a:rPr dirty="0" sz="1100" spc="-5">
                <a:latin typeface="Verdana"/>
                <a:cs typeface="Verdana"/>
              </a:rPr>
              <a:t>words. </a:t>
            </a:r>
            <a:r>
              <a:rPr dirty="0" sz="1100">
                <a:latin typeface="Verdana"/>
                <a:cs typeface="Verdana"/>
              </a:rPr>
              <a:t>Indeed, </a:t>
            </a:r>
            <a:r>
              <a:rPr dirty="0" sz="1100" spc="-5">
                <a:latin typeface="Verdana"/>
                <a:cs typeface="Verdana"/>
              </a:rPr>
              <a:t>knowing </a:t>
            </a:r>
            <a:r>
              <a:rPr dirty="0" sz="1100">
                <a:latin typeface="Verdana"/>
                <a:cs typeface="Verdana"/>
              </a:rPr>
              <a:t>how </a:t>
            </a:r>
            <a:r>
              <a:rPr dirty="0" sz="1100" spc="-5">
                <a:latin typeface="Verdana"/>
                <a:cs typeface="Verdana"/>
              </a:rPr>
              <a:t>to </a:t>
            </a:r>
            <a:r>
              <a:rPr dirty="0" sz="1100">
                <a:latin typeface="Verdana"/>
                <a:cs typeface="Verdana"/>
              </a:rPr>
              <a:t>speak </a:t>
            </a:r>
            <a:r>
              <a:rPr dirty="0" sz="1100" spc="-10">
                <a:latin typeface="Verdana"/>
                <a:cs typeface="Verdana"/>
              </a:rPr>
              <a:t>is  </a:t>
            </a:r>
            <a:r>
              <a:rPr dirty="0" sz="1100" spc="-5">
                <a:latin typeface="Verdana"/>
                <a:cs typeface="Verdana"/>
              </a:rPr>
              <a:t>fine, </a:t>
            </a:r>
            <a:r>
              <a:rPr dirty="0" sz="1100">
                <a:latin typeface="Verdana"/>
                <a:cs typeface="Verdana"/>
              </a:rPr>
              <a:t>but </a:t>
            </a:r>
            <a:r>
              <a:rPr dirty="0" sz="1100" spc="-5">
                <a:latin typeface="Verdana"/>
                <a:cs typeface="Verdana"/>
              </a:rPr>
              <a:t>what to </a:t>
            </a:r>
            <a:r>
              <a:rPr dirty="0" sz="1100">
                <a:latin typeface="Verdana"/>
                <a:cs typeface="Verdana"/>
              </a:rPr>
              <a:t>speak </a:t>
            </a:r>
            <a:r>
              <a:rPr dirty="0" sz="1100" spc="-10">
                <a:latin typeface="Verdana"/>
                <a:cs typeface="Verdana"/>
              </a:rPr>
              <a:t>is </a:t>
            </a:r>
            <a:r>
              <a:rPr dirty="0" sz="1100" spc="-5">
                <a:latin typeface="Verdana"/>
                <a:cs typeface="Verdana"/>
              </a:rPr>
              <a:t>the backbone </a:t>
            </a:r>
            <a:r>
              <a:rPr dirty="0" sz="1100">
                <a:latin typeface="Verdana"/>
                <a:cs typeface="Verdana"/>
              </a:rPr>
              <a:t>of any </a:t>
            </a:r>
            <a:r>
              <a:rPr dirty="0" sz="1100" spc="-5">
                <a:latin typeface="Verdana"/>
                <a:cs typeface="Verdana"/>
              </a:rPr>
              <a:t>conversation. </a:t>
            </a:r>
            <a:r>
              <a:rPr dirty="0" sz="1100" spc="5">
                <a:latin typeface="Verdana"/>
                <a:cs typeface="Verdana"/>
              </a:rPr>
              <a:t>The </a:t>
            </a:r>
            <a:r>
              <a:rPr dirty="0" sz="1100" spc="-5" b="1">
                <a:latin typeface="Verdana"/>
                <a:cs typeface="Verdana"/>
              </a:rPr>
              <a:t>Collection-  Selection Model </a:t>
            </a:r>
            <a:r>
              <a:rPr dirty="0" sz="1100">
                <a:latin typeface="Verdana"/>
                <a:cs typeface="Verdana"/>
              </a:rPr>
              <a:t>of speech </a:t>
            </a:r>
            <a:r>
              <a:rPr dirty="0" sz="1100" spc="-5">
                <a:latin typeface="Verdana"/>
                <a:cs typeface="Verdana"/>
              </a:rPr>
              <a:t>adds value </a:t>
            </a:r>
            <a:r>
              <a:rPr dirty="0" sz="1100">
                <a:latin typeface="Verdana"/>
                <a:cs typeface="Verdana"/>
              </a:rPr>
              <a:t>and </a:t>
            </a:r>
            <a:r>
              <a:rPr dirty="0" sz="1100" spc="-5">
                <a:latin typeface="Verdana"/>
                <a:cs typeface="Verdana"/>
              </a:rPr>
              <a:t>pleasure to </a:t>
            </a:r>
            <a:r>
              <a:rPr dirty="0" sz="1100">
                <a:latin typeface="Verdana"/>
                <a:cs typeface="Verdana"/>
              </a:rPr>
              <a:t>any conversation </a:t>
            </a:r>
            <a:r>
              <a:rPr dirty="0" sz="1100" spc="-5">
                <a:latin typeface="Verdana"/>
                <a:cs typeface="Verdana"/>
              </a:rPr>
              <a:t>you  have. </a:t>
            </a:r>
            <a:r>
              <a:rPr dirty="0" sz="1100">
                <a:latin typeface="Verdana"/>
                <a:cs typeface="Verdana"/>
              </a:rPr>
              <a:t>For </a:t>
            </a:r>
            <a:r>
              <a:rPr dirty="0" sz="1100" spc="-5">
                <a:latin typeface="Verdana"/>
                <a:cs typeface="Verdana"/>
              </a:rPr>
              <a:t>example, take </a:t>
            </a:r>
            <a:r>
              <a:rPr dirty="0" sz="1100">
                <a:latin typeface="Verdana"/>
                <a:cs typeface="Verdana"/>
              </a:rPr>
              <a:t>a </a:t>
            </a:r>
            <a:r>
              <a:rPr dirty="0" sz="1100" spc="-5">
                <a:latin typeface="Verdana"/>
                <a:cs typeface="Verdana"/>
              </a:rPr>
              <a:t>look at the </a:t>
            </a:r>
            <a:r>
              <a:rPr dirty="0" sz="1100">
                <a:latin typeface="Verdana"/>
                <a:cs typeface="Verdana"/>
              </a:rPr>
              <a:t>usage of </a:t>
            </a:r>
            <a:r>
              <a:rPr dirty="0" sz="1100" spc="-5">
                <a:latin typeface="Verdana"/>
                <a:cs typeface="Verdana"/>
              </a:rPr>
              <a:t>the word </a:t>
            </a:r>
            <a:r>
              <a:rPr dirty="0" sz="1100" spc="-5" b="1">
                <a:latin typeface="Verdana"/>
                <a:cs typeface="Verdana"/>
              </a:rPr>
              <a:t>astounding </a:t>
            </a:r>
            <a:r>
              <a:rPr dirty="0" sz="1100" spc="-10">
                <a:latin typeface="Verdana"/>
                <a:cs typeface="Verdana"/>
              </a:rPr>
              <a:t>in </a:t>
            </a:r>
            <a:r>
              <a:rPr dirty="0" sz="1100" spc="-5">
                <a:latin typeface="Verdana"/>
                <a:cs typeface="Verdana"/>
              </a:rPr>
              <a:t>the  following</a:t>
            </a:r>
            <a:r>
              <a:rPr dirty="0" sz="1100" spc="-1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sentences:</a:t>
            </a:r>
            <a:endParaRPr sz="1100">
              <a:latin typeface="Verdana"/>
              <a:cs typeface="Verdana"/>
            </a:endParaRPr>
          </a:p>
          <a:p>
            <a:pPr marL="469265" indent="-227965">
              <a:lnSpc>
                <a:spcPct val="100000"/>
              </a:lnSpc>
              <a:spcBef>
                <a:spcPts val="93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 i="1">
                <a:latin typeface="Verdana"/>
                <a:cs typeface="Verdana"/>
              </a:rPr>
              <a:t>Incorrect</a:t>
            </a:r>
            <a:r>
              <a:rPr dirty="0" sz="1100">
                <a:latin typeface="Verdana"/>
                <a:cs typeface="Verdana"/>
              </a:rPr>
              <a:t>: </a:t>
            </a:r>
            <a:r>
              <a:rPr dirty="0" sz="1100" spc="-5">
                <a:latin typeface="Verdana"/>
                <a:cs typeface="Verdana"/>
              </a:rPr>
              <a:t>This </a:t>
            </a:r>
            <a:r>
              <a:rPr dirty="0" sz="1100">
                <a:latin typeface="Verdana"/>
                <a:cs typeface="Verdana"/>
              </a:rPr>
              <a:t>soup tastes</a:t>
            </a:r>
            <a:r>
              <a:rPr dirty="0" sz="1100" spc="-15">
                <a:latin typeface="Verdana"/>
                <a:cs typeface="Verdana"/>
              </a:rPr>
              <a:t> </a:t>
            </a:r>
            <a:r>
              <a:rPr dirty="0" sz="1100" spc="-5" b="1">
                <a:latin typeface="Verdana"/>
                <a:cs typeface="Verdana"/>
              </a:rPr>
              <a:t>astounding</a:t>
            </a:r>
            <a:r>
              <a:rPr dirty="0" sz="1100" spc="-5">
                <a:latin typeface="Verdana"/>
                <a:cs typeface="Verdana"/>
              </a:rPr>
              <a:t>.</a:t>
            </a:r>
            <a:endParaRPr sz="1100">
              <a:latin typeface="Verdana"/>
              <a:cs typeface="Verdana"/>
            </a:endParaRPr>
          </a:p>
          <a:p>
            <a:pPr marL="469265" indent="-227965">
              <a:lnSpc>
                <a:spcPct val="100000"/>
              </a:lnSpc>
              <a:spcBef>
                <a:spcPts val="67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 spc="-5" i="1">
                <a:latin typeface="Verdana"/>
                <a:cs typeface="Verdana"/>
              </a:rPr>
              <a:t>Correct</a:t>
            </a:r>
            <a:r>
              <a:rPr dirty="0" sz="1100" spc="-5">
                <a:latin typeface="Verdana"/>
                <a:cs typeface="Verdana"/>
              </a:rPr>
              <a:t>: </a:t>
            </a:r>
            <a:r>
              <a:rPr dirty="0" sz="1100">
                <a:latin typeface="Verdana"/>
                <a:cs typeface="Verdana"/>
              </a:rPr>
              <a:t>What </a:t>
            </a:r>
            <a:r>
              <a:rPr dirty="0" sz="1100" spc="-5">
                <a:latin typeface="Verdana"/>
                <a:cs typeface="Verdana"/>
              </a:rPr>
              <a:t>you have achieved </a:t>
            </a:r>
            <a:r>
              <a:rPr dirty="0" sz="1100" spc="-10">
                <a:latin typeface="Verdana"/>
                <a:cs typeface="Verdana"/>
              </a:rPr>
              <a:t>is </a:t>
            </a:r>
            <a:r>
              <a:rPr dirty="0" sz="1100">
                <a:latin typeface="Verdana"/>
                <a:cs typeface="Verdana"/>
              </a:rPr>
              <a:t>an </a:t>
            </a:r>
            <a:r>
              <a:rPr dirty="0" sz="1100" spc="-5" b="1">
                <a:latin typeface="Verdana"/>
                <a:cs typeface="Verdana"/>
              </a:rPr>
              <a:t>astounding</a:t>
            </a:r>
            <a:r>
              <a:rPr dirty="0" sz="1100" spc="35" b="1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feat.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9108541"/>
            <a:ext cx="5757545" cy="3949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0200"/>
              </a:lnSpc>
              <a:spcBef>
                <a:spcPts val="95"/>
              </a:spcBef>
            </a:pPr>
            <a:r>
              <a:rPr dirty="0" sz="1100" spc="-5">
                <a:latin typeface="Verdana"/>
                <a:cs typeface="Verdana"/>
              </a:rPr>
              <a:t>Proper usage </a:t>
            </a:r>
            <a:r>
              <a:rPr dirty="0" sz="1100">
                <a:latin typeface="Verdana"/>
                <a:cs typeface="Verdana"/>
              </a:rPr>
              <a:t>of </a:t>
            </a:r>
            <a:r>
              <a:rPr dirty="0" sz="1100" spc="-5">
                <a:latin typeface="Verdana"/>
                <a:cs typeface="Verdana"/>
              </a:rPr>
              <a:t>words </a:t>
            </a:r>
            <a:r>
              <a:rPr dirty="0" sz="1100">
                <a:latin typeface="Verdana"/>
                <a:cs typeface="Verdana"/>
              </a:rPr>
              <a:t>and </a:t>
            </a:r>
            <a:r>
              <a:rPr dirty="0" sz="1100" spc="-5">
                <a:latin typeface="Verdana"/>
                <a:cs typeface="Verdana"/>
              </a:rPr>
              <a:t>the right manner </a:t>
            </a:r>
            <a:r>
              <a:rPr dirty="0" sz="1100">
                <a:latin typeface="Verdana"/>
                <a:cs typeface="Verdana"/>
              </a:rPr>
              <a:t>of </a:t>
            </a:r>
            <a:r>
              <a:rPr dirty="0" sz="1100" spc="-5">
                <a:latin typeface="Verdana"/>
                <a:cs typeface="Verdana"/>
              </a:rPr>
              <a:t>communication </a:t>
            </a:r>
            <a:r>
              <a:rPr dirty="0" sz="1100">
                <a:latin typeface="Verdana"/>
                <a:cs typeface="Verdana"/>
              </a:rPr>
              <a:t>will create</a:t>
            </a:r>
            <a:r>
              <a:rPr dirty="0" sz="1100" spc="-27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ways </a:t>
            </a:r>
            <a:r>
              <a:rPr dirty="0" sz="1100">
                <a:latin typeface="Verdana"/>
                <a:cs typeface="Verdana"/>
              </a:rPr>
              <a:t>of  </a:t>
            </a:r>
            <a:r>
              <a:rPr dirty="0" sz="1100" spc="-5">
                <a:latin typeface="Verdana"/>
                <a:cs typeface="Verdana"/>
              </a:rPr>
              <a:t>sharing opinions </a:t>
            </a:r>
            <a:r>
              <a:rPr dirty="0" sz="1100">
                <a:latin typeface="Verdana"/>
                <a:cs typeface="Verdana"/>
              </a:rPr>
              <a:t>and </a:t>
            </a:r>
            <a:r>
              <a:rPr dirty="0" sz="1100" spc="-5">
                <a:latin typeface="Verdana"/>
                <a:cs typeface="Verdana"/>
              </a:rPr>
              <a:t>expressing ideas </a:t>
            </a:r>
            <a:r>
              <a:rPr dirty="0" sz="1100" spc="-10">
                <a:latin typeface="Verdana"/>
                <a:cs typeface="Verdana"/>
              </a:rPr>
              <a:t>in </a:t>
            </a:r>
            <a:r>
              <a:rPr dirty="0" sz="1100">
                <a:latin typeface="Verdana"/>
                <a:cs typeface="Verdana"/>
              </a:rPr>
              <a:t>a </a:t>
            </a:r>
            <a:r>
              <a:rPr dirty="0" sz="1100" spc="-5">
                <a:latin typeface="Verdana"/>
                <a:cs typeface="Verdana"/>
              </a:rPr>
              <a:t>positive manner. </a:t>
            </a:r>
            <a:r>
              <a:rPr dirty="0" sz="1100">
                <a:latin typeface="Verdana"/>
                <a:cs typeface="Verdana"/>
              </a:rPr>
              <a:t>The </a:t>
            </a:r>
            <a:r>
              <a:rPr dirty="0" sz="1100" spc="-5">
                <a:latin typeface="Verdana"/>
                <a:cs typeface="Verdana"/>
              </a:rPr>
              <a:t>objective</a:t>
            </a:r>
            <a:r>
              <a:rPr dirty="0" sz="1100" spc="12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of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58239" y="4572033"/>
            <a:ext cx="3706367" cy="42686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003" y="38099"/>
            <a:ext cx="7499984" cy="1296035"/>
          </a:xfrm>
          <a:custGeom>
            <a:avLst/>
            <a:gdLst/>
            <a:ahLst/>
            <a:cxnLst/>
            <a:rect l="l" t="t" r="r" b="b"/>
            <a:pathLst>
              <a:path w="7499984" h="1296035">
                <a:moveTo>
                  <a:pt x="0" y="1295653"/>
                </a:moveTo>
                <a:lnTo>
                  <a:pt x="7499604" y="1295653"/>
                </a:lnTo>
                <a:lnTo>
                  <a:pt x="7499604" y="0"/>
                </a:lnTo>
                <a:lnTo>
                  <a:pt x="0" y="0"/>
                </a:lnTo>
                <a:lnTo>
                  <a:pt x="0" y="1295653"/>
                </a:lnTo>
                <a:close/>
              </a:path>
            </a:pathLst>
          </a:custGeom>
          <a:solidFill>
            <a:srgbClr val="3C49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44726" y="350011"/>
            <a:ext cx="408876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265" algn="l"/>
              </a:tabLst>
            </a:pPr>
            <a:r>
              <a:rPr dirty="0" sz="2600" spc="-50"/>
              <a:t>2.	</a:t>
            </a:r>
            <a:r>
              <a:rPr dirty="0" spc="-90"/>
              <a:t>VERBAL</a:t>
            </a:r>
            <a:r>
              <a:rPr dirty="0" spc="-240"/>
              <a:t> </a:t>
            </a:r>
            <a:r>
              <a:rPr dirty="0" spc="-100"/>
              <a:t>COMMUNICATION</a:t>
            </a:r>
            <a:endParaRPr sz="2600"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2384" cy="38100"/>
          </a:xfrm>
          <a:custGeom>
            <a:avLst/>
            <a:gdLst/>
            <a:ahLst/>
            <a:cxnLst/>
            <a:rect l="l" t="t" r="r" b="b"/>
            <a:pathLst>
              <a:path w="32384" h="38100">
                <a:moveTo>
                  <a:pt x="0" y="38099"/>
                </a:moveTo>
                <a:lnTo>
                  <a:pt x="32004" y="38099"/>
                </a:lnTo>
                <a:lnTo>
                  <a:pt x="32004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0"/>
            <a:ext cx="32384" cy="38100"/>
          </a:xfrm>
          <a:custGeom>
            <a:avLst/>
            <a:gdLst/>
            <a:ahLst/>
            <a:cxnLst/>
            <a:rect l="l" t="t" r="r" b="b"/>
            <a:pathLst>
              <a:path w="32384" h="38100">
                <a:moveTo>
                  <a:pt x="0" y="38099"/>
                </a:moveTo>
                <a:lnTo>
                  <a:pt x="32004" y="38099"/>
                </a:lnTo>
                <a:lnTo>
                  <a:pt x="32004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003" y="0"/>
            <a:ext cx="7499984" cy="38100"/>
          </a:xfrm>
          <a:custGeom>
            <a:avLst/>
            <a:gdLst/>
            <a:ahLst/>
            <a:cxnLst/>
            <a:rect l="l" t="t" r="r" b="b"/>
            <a:pathLst>
              <a:path w="7499984" h="38100">
                <a:moveTo>
                  <a:pt x="0" y="38100"/>
                </a:moveTo>
                <a:lnTo>
                  <a:pt x="7499604" y="38100"/>
                </a:lnTo>
                <a:lnTo>
                  <a:pt x="7499604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531607" y="0"/>
            <a:ext cx="29209" cy="38100"/>
          </a:xfrm>
          <a:custGeom>
            <a:avLst/>
            <a:gdLst/>
            <a:ahLst/>
            <a:cxnLst/>
            <a:rect l="l" t="t" r="r" b="b"/>
            <a:pathLst>
              <a:path w="29209" h="38100">
                <a:moveTo>
                  <a:pt x="0" y="38099"/>
                </a:moveTo>
                <a:lnTo>
                  <a:pt x="28956" y="38099"/>
                </a:lnTo>
                <a:lnTo>
                  <a:pt x="28956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531607" y="0"/>
            <a:ext cx="29209" cy="38100"/>
          </a:xfrm>
          <a:custGeom>
            <a:avLst/>
            <a:gdLst/>
            <a:ahLst/>
            <a:cxnLst/>
            <a:rect l="l" t="t" r="r" b="b"/>
            <a:pathLst>
              <a:path w="29209" h="38100">
                <a:moveTo>
                  <a:pt x="0" y="38099"/>
                </a:moveTo>
                <a:lnTo>
                  <a:pt x="28956" y="38099"/>
                </a:lnTo>
                <a:lnTo>
                  <a:pt x="28956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003" y="1333753"/>
            <a:ext cx="7499984" cy="38100"/>
          </a:xfrm>
          <a:custGeom>
            <a:avLst/>
            <a:gdLst/>
            <a:ahLst/>
            <a:cxnLst/>
            <a:rect l="l" t="t" r="r" b="b"/>
            <a:pathLst>
              <a:path w="7499984" h="38100">
                <a:moveTo>
                  <a:pt x="0" y="38100"/>
                </a:moveTo>
                <a:lnTo>
                  <a:pt x="7499604" y="38100"/>
                </a:lnTo>
                <a:lnTo>
                  <a:pt x="7499604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6001" y="38099"/>
            <a:ext cx="0" cy="1334135"/>
          </a:xfrm>
          <a:custGeom>
            <a:avLst/>
            <a:gdLst/>
            <a:ahLst/>
            <a:cxnLst/>
            <a:rect l="l" t="t" r="r" b="b"/>
            <a:pathLst>
              <a:path w="0" h="1334135">
                <a:moveTo>
                  <a:pt x="0" y="0"/>
                </a:moveTo>
                <a:lnTo>
                  <a:pt x="0" y="1333753"/>
                </a:lnTo>
              </a:path>
            </a:pathLst>
          </a:custGeom>
          <a:ln w="32004">
            <a:solidFill>
              <a:srgbClr val="7A7A7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546085" y="38099"/>
            <a:ext cx="0" cy="1334135"/>
          </a:xfrm>
          <a:custGeom>
            <a:avLst/>
            <a:gdLst/>
            <a:ahLst/>
            <a:cxnLst/>
            <a:rect l="l" t="t" r="r" b="b"/>
            <a:pathLst>
              <a:path w="0" h="1334135">
                <a:moveTo>
                  <a:pt x="0" y="0"/>
                </a:moveTo>
                <a:lnTo>
                  <a:pt x="0" y="1333754"/>
                </a:lnTo>
              </a:path>
            </a:pathLst>
          </a:custGeom>
          <a:ln w="28956">
            <a:solidFill>
              <a:srgbClr val="7A7A7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/>
              <a:t>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7324"/>
            <a:ext cx="5760085" cy="10407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6350">
              <a:lnSpc>
                <a:spcPct val="108200"/>
              </a:lnSpc>
              <a:spcBef>
                <a:spcPts val="95"/>
              </a:spcBef>
            </a:pPr>
            <a:r>
              <a:rPr dirty="0" sz="1100">
                <a:latin typeface="Verdana"/>
                <a:cs typeface="Verdana"/>
              </a:rPr>
              <a:t>Interpersonal </a:t>
            </a:r>
            <a:r>
              <a:rPr dirty="0" sz="1100" spc="-5">
                <a:latin typeface="Verdana"/>
                <a:cs typeface="Verdana"/>
              </a:rPr>
              <a:t>Skills </a:t>
            </a:r>
            <a:r>
              <a:rPr dirty="0" sz="1100" spc="-10">
                <a:latin typeface="Verdana"/>
                <a:cs typeface="Verdana"/>
              </a:rPr>
              <a:t>is </a:t>
            </a:r>
            <a:r>
              <a:rPr dirty="0" sz="1100" spc="-5">
                <a:latin typeface="Verdana"/>
                <a:cs typeface="Verdana"/>
              </a:rPr>
              <a:t>to have </a:t>
            </a:r>
            <a:r>
              <a:rPr dirty="0" sz="1100">
                <a:latin typeface="Verdana"/>
                <a:cs typeface="Verdana"/>
              </a:rPr>
              <a:t>a </a:t>
            </a:r>
            <a:r>
              <a:rPr dirty="0" sz="1100" spc="-5">
                <a:latin typeface="Verdana"/>
                <a:cs typeface="Verdana"/>
              </a:rPr>
              <a:t>pleasant, informative, </a:t>
            </a:r>
            <a:r>
              <a:rPr dirty="0" sz="1100">
                <a:latin typeface="Verdana"/>
                <a:cs typeface="Verdana"/>
              </a:rPr>
              <a:t>and </a:t>
            </a:r>
            <a:r>
              <a:rPr dirty="0" sz="1100" spc="-5">
                <a:latin typeface="Verdana"/>
                <a:cs typeface="Verdana"/>
              </a:rPr>
              <a:t>valuable conversation  that leaves </a:t>
            </a:r>
            <a:r>
              <a:rPr dirty="0" sz="1100">
                <a:latin typeface="Verdana"/>
                <a:cs typeface="Verdana"/>
              </a:rPr>
              <a:t>a </a:t>
            </a:r>
            <a:r>
              <a:rPr dirty="0" sz="1100" spc="-5">
                <a:latin typeface="Verdana"/>
                <a:cs typeface="Verdana"/>
              </a:rPr>
              <a:t>lasting positive impression </a:t>
            </a:r>
            <a:r>
              <a:rPr dirty="0" sz="1100">
                <a:latin typeface="Verdana"/>
                <a:cs typeface="Verdana"/>
              </a:rPr>
              <a:t>of </a:t>
            </a:r>
            <a:r>
              <a:rPr dirty="0" sz="1100" spc="-5">
                <a:latin typeface="Verdana"/>
                <a:cs typeface="Verdana"/>
              </a:rPr>
              <a:t>you </a:t>
            </a:r>
            <a:r>
              <a:rPr dirty="0" sz="1100" spc="-10">
                <a:latin typeface="Verdana"/>
                <a:cs typeface="Verdana"/>
              </a:rPr>
              <a:t>in </a:t>
            </a:r>
            <a:r>
              <a:rPr dirty="0" sz="1100">
                <a:latin typeface="Verdana"/>
                <a:cs typeface="Verdana"/>
              </a:rPr>
              <a:t>others'</a:t>
            </a:r>
            <a:r>
              <a:rPr dirty="0" sz="1100" spc="6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minds.</a:t>
            </a:r>
            <a:endParaRPr sz="1100">
              <a:latin typeface="Verdana"/>
              <a:cs typeface="Verdana"/>
            </a:endParaRPr>
          </a:p>
          <a:p>
            <a:pPr algn="just" marL="12700" marR="5080">
              <a:lnSpc>
                <a:spcPct val="109100"/>
              </a:lnSpc>
              <a:spcBef>
                <a:spcPts val="820"/>
              </a:spcBef>
            </a:pPr>
            <a:r>
              <a:rPr dirty="0" sz="1100" spc="-5">
                <a:latin typeface="Verdana"/>
                <a:cs typeface="Verdana"/>
              </a:rPr>
              <a:t>Business experts </a:t>
            </a:r>
            <a:r>
              <a:rPr dirty="0" sz="1100">
                <a:latin typeface="Verdana"/>
                <a:cs typeface="Verdana"/>
              </a:rPr>
              <a:t>use </a:t>
            </a:r>
            <a:r>
              <a:rPr dirty="0" sz="1100" spc="-5">
                <a:latin typeface="Verdana"/>
                <a:cs typeface="Verdana"/>
              </a:rPr>
              <a:t>well-honed communication skills to </a:t>
            </a:r>
            <a:r>
              <a:rPr dirty="0" sz="1100">
                <a:latin typeface="Verdana"/>
                <a:cs typeface="Verdana"/>
              </a:rPr>
              <a:t>prepare </a:t>
            </a:r>
            <a:r>
              <a:rPr dirty="0" sz="1100" spc="-5">
                <a:latin typeface="Verdana"/>
                <a:cs typeface="Verdana"/>
              </a:rPr>
              <a:t>their </a:t>
            </a:r>
            <a:r>
              <a:rPr dirty="0" sz="1100">
                <a:latin typeface="Verdana"/>
                <a:cs typeface="Verdana"/>
              </a:rPr>
              <a:t>pitch for a  </a:t>
            </a:r>
            <a:r>
              <a:rPr dirty="0" sz="1100" spc="-5">
                <a:latin typeface="Verdana"/>
                <a:cs typeface="Verdana"/>
              </a:rPr>
              <a:t>deal, handle </a:t>
            </a:r>
            <a:r>
              <a:rPr dirty="0" sz="1100">
                <a:latin typeface="Verdana"/>
                <a:cs typeface="Verdana"/>
              </a:rPr>
              <a:t>objections, and </a:t>
            </a:r>
            <a:r>
              <a:rPr dirty="0" sz="1100" spc="-5">
                <a:latin typeface="Verdana"/>
                <a:cs typeface="Verdana"/>
              </a:rPr>
              <a:t>settle negotiations. </a:t>
            </a:r>
            <a:r>
              <a:rPr dirty="0" sz="1100">
                <a:latin typeface="Verdana"/>
                <a:cs typeface="Verdana"/>
              </a:rPr>
              <a:t>A </a:t>
            </a:r>
            <a:r>
              <a:rPr dirty="0" sz="1100" spc="-5">
                <a:latin typeface="Verdana"/>
                <a:cs typeface="Verdana"/>
              </a:rPr>
              <a:t>major part </a:t>
            </a:r>
            <a:r>
              <a:rPr dirty="0" sz="1100">
                <a:latin typeface="Verdana"/>
                <a:cs typeface="Verdana"/>
              </a:rPr>
              <a:t>of</a:t>
            </a:r>
            <a:r>
              <a:rPr dirty="0" sz="1100" spc="27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successful  </a:t>
            </a:r>
            <a:r>
              <a:rPr dirty="0" sz="1100" spc="-5">
                <a:latin typeface="Verdana"/>
                <a:cs typeface="Verdana"/>
              </a:rPr>
              <a:t>bargaining </a:t>
            </a:r>
            <a:r>
              <a:rPr dirty="0" sz="1100">
                <a:latin typeface="Verdana"/>
                <a:cs typeface="Verdana"/>
              </a:rPr>
              <a:t>depends on </a:t>
            </a:r>
            <a:r>
              <a:rPr dirty="0" sz="1100" spc="-5">
                <a:latin typeface="Verdana"/>
                <a:cs typeface="Verdana"/>
              </a:rPr>
              <a:t>the rapport you manage to build with </a:t>
            </a:r>
            <a:r>
              <a:rPr dirty="0" sz="1100">
                <a:latin typeface="Verdana"/>
                <a:cs typeface="Verdana"/>
              </a:rPr>
              <a:t>a</a:t>
            </a:r>
            <a:r>
              <a:rPr dirty="0" sz="1100" spc="2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prospect.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/>
              <a:t>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800200"/>
            <a:ext cx="5760085" cy="1408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7620">
              <a:lnSpc>
                <a:spcPct val="108600"/>
              </a:lnSpc>
              <a:spcBef>
                <a:spcPts val="105"/>
              </a:spcBef>
            </a:pPr>
            <a:r>
              <a:rPr dirty="0" sz="1100" spc="-5">
                <a:latin typeface="Verdana"/>
                <a:cs typeface="Verdana"/>
              </a:rPr>
              <a:t>Communication </a:t>
            </a:r>
            <a:r>
              <a:rPr dirty="0" sz="1100" spc="-10">
                <a:latin typeface="Verdana"/>
                <a:cs typeface="Verdana"/>
              </a:rPr>
              <a:t>is </a:t>
            </a:r>
            <a:r>
              <a:rPr dirty="0" sz="1100">
                <a:latin typeface="Verdana"/>
                <a:cs typeface="Verdana"/>
              </a:rPr>
              <a:t>a two-way process </a:t>
            </a:r>
            <a:r>
              <a:rPr dirty="0" sz="1100" spc="-5">
                <a:latin typeface="Verdana"/>
                <a:cs typeface="Verdana"/>
              </a:rPr>
              <a:t>where active listening </a:t>
            </a:r>
            <a:r>
              <a:rPr dirty="0" sz="1100">
                <a:latin typeface="Verdana"/>
                <a:cs typeface="Verdana"/>
              </a:rPr>
              <a:t>plays </a:t>
            </a:r>
            <a:r>
              <a:rPr dirty="0" sz="1100" spc="-5">
                <a:latin typeface="Verdana"/>
                <a:cs typeface="Verdana"/>
              </a:rPr>
              <a:t>as major </a:t>
            </a:r>
            <a:r>
              <a:rPr dirty="0" sz="1100">
                <a:latin typeface="Verdana"/>
                <a:cs typeface="Verdana"/>
              </a:rPr>
              <a:t>a </a:t>
            </a:r>
            <a:r>
              <a:rPr dirty="0" sz="1100" spc="-5">
                <a:latin typeface="Verdana"/>
                <a:cs typeface="Verdana"/>
              </a:rPr>
              <a:t>role  as speaking fluently. </a:t>
            </a:r>
            <a:r>
              <a:rPr dirty="0" sz="1100">
                <a:latin typeface="Verdana"/>
                <a:cs typeface="Verdana"/>
              </a:rPr>
              <a:t>Speaking fluently </a:t>
            </a:r>
            <a:r>
              <a:rPr dirty="0" sz="1100" spc="-5">
                <a:latin typeface="Verdana"/>
                <a:cs typeface="Verdana"/>
              </a:rPr>
              <a:t>without listening will make </a:t>
            </a:r>
            <a:r>
              <a:rPr dirty="0" sz="1100">
                <a:latin typeface="Verdana"/>
                <a:cs typeface="Verdana"/>
              </a:rPr>
              <a:t>any  </a:t>
            </a:r>
            <a:r>
              <a:rPr dirty="0" sz="1100" spc="-5">
                <a:latin typeface="Verdana"/>
                <a:cs typeface="Verdana"/>
              </a:rPr>
              <a:t>conversation </a:t>
            </a:r>
            <a:r>
              <a:rPr dirty="0" sz="1100">
                <a:latin typeface="Verdana"/>
                <a:cs typeface="Verdana"/>
              </a:rPr>
              <a:t>a </a:t>
            </a:r>
            <a:r>
              <a:rPr dirty="0" sz="1100" spc="-5">
                <a:latin typeface="Verdana"/>
                <a:cs typeface="Verdana"/>
              </a:rPr>
              <a:t>very short-lived</a:t>
            </a:r>
            <a:r>
              <a:rPr dirty="0" sz="1100" spc="-2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one.</a:t>
            </a:r>
            <a:endParaRPr sz="1100">
              <a:latin typeface="Verdana"/>
              <a:cs typeface="Verdana"/>
            </a:endParaRPr>
          </a:p>
          <a:p>
            <a:pPr algn="just" marL="12700" marR="5080">
              <a:lnSpc>
                <a:spcPct val="109200"/>
              </a:lnSpc>
              <a:spcBef>
                <a:spcPts val="815"/>
              </a:spcBef>
            </a:pPr>
            <a:r>
              <a:rPr dirty="0" sz="1100" spc="-5" b="1">
                <a:latin typeface="Verdana"/>
                <a:cs typeface="Verdana"/>
              </a:rPr>
              <a:t>Hearing </a:t>
            </a:r>
            <a:r>
              <a:rPr dirty="0" sz="1100" spc="-10">
                <a:latin typeface="Verdana"/>
                <a:cs typeface="Verdana"/>
              </a:rPr>
              <a:t>is </a:t>
            </a:r>
            <a:r>
              <a:rPr dirty="0" sz="1100" spc="-5">
                <a:latin typeface="Verdana"/>
                <a:cs typeface="Verdana"/>
              </a:rPr>
              <a:t>simply picking </a:t>
            </a:r>
            <a:r>
              <a:rPr dirty="0" sz="1100">
                <a:latin typeface="Verdana"/>
                <a:cs typeface="Verdana"/>
              </a:rPr>
              <a:t>up sound </a:t>
            </a:r>
            <a:r>
              <a:rPr dirty="0" sz="1100" spc="-5">
                <a:latin typeface="Verdana"/>
                <a:cs typeface="Verdana"/>
              </a:rPr>
              <a:t>waves </a:t>
            </a:r>
            <a:r>
              <a:rPr dirty="0" sz="1100" spc="-10">
                <a:latin typeface="Verdana"/>
                <a:cs typeface="Verdana"/>
              </a:rPr>
              <a:t>in </a:t>
            </a:r>
            <a:r>
              <a:rPr dirty="0" sz="1100">
                <a:latin typeface="Verdana"/>
                <a:cs typeface="Verdana"/>
              </a:rPr>
              <a:t>our </a:t>
            </a:r>
            <a:r>
              <a:rPr dirty="0" sz="1100" spc="-5">
                <a:latin typeface="Verdana"/>
                <a:cs typeface="Verdana"/>
              </a:rPr>
              <a:t>surrounding </a:t>
            </a:r>
            <a:r>
              <a:rPr dirty="0" sz="1100">
                <a:latin typeface="Verdana"/>
                <a:cs typeface="Verdana"/>
              </a:rPr>
              <a:t>and </a:t>
            </a:r>
            <a:r>
              <a:rPr dirty="0" sz="1100" spc="-5">
                <a:latin typeface="Verdana"/>
                <a:cs typeface="Verdana"/>
              </a:rPr>
              <a:t>realizing that  </a:t>
            </a:r>
            <a:r>
              <a:rPr dirty="0" sz="1100">
                <a:latin typeface="Verdana"/>
                <a:cs typeface="Verdana"/>
              </a:rPr>
              <a:t>there</a:t>
            </a:r>
            <a:r>
              <a:rPr dirty="0" sz="1100" spc="-3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has</a:t>
            </a:r>
            <a:r>
              <a:rPr dirty="0" sz="1100" spc="-3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been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a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source</a:t>
            </a:r>
            <a:r>
              <a:rPr dirty="0" sz="1100" spc="-3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of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sound,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whether</a:t>
            </a:r>
            <a:r>
              <a:rPr dirty="0" sz="1100" spc="-3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you</a:t>
            </a:r>
            <a:r>
              <a:rPr dirty="0" sz="1100" spc="-35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have</a:t>
            </a:r>
            <a:r>
              <a:rPr dirty="0" sz="1100" spc="-3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seen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 spc="-10">
                <a:latin typeface="Verdana"/>
                <a:cs typeface="Verdana"/>
              </a:rPr>
              <a:t>it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or</a:t>
            </a:r>
            <a:r>
              <a:rPr dirty="0" sz="1100" spc="-3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not.</a:t>
            </a:r>
            <a:r>
              <a:rPr dirty="0" sz="1100" spc="-35">
                <a:latin typeface="Verdana"/>
                <a:cs typeface="Verdana"/>
              </a:rPr>
              <a:t> </a:t>
            </a:r>
            <a:r>
              <a:rPr dirty="0" sz="1100" spc="-5" b="1">
                <a:latin typeface="Verdana"/>
                <a:cs typeface="Verdana"/>
              </a:rPr>
              <a:t>Listening</a:t>
            </a:r>
            <a:r>
              <a:rPr dirty="0" sz="1100" spc="-5">
                <a:latin typeface="Verdana"/>
                <a:cs typeface="Verdana"/>
              </a:rPr>
              <a:t>,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on  </a:t>
            </a:r>
            <a:r>
              <a:rPr dirty="0" sz="1100" spc="-5">
                <a:latin typeface="Verdana"/>
                <a:cs typeface="Verdana"/>
              </a:rPr>
              <a:t>the </a:t>
            </a:r>
            <a:r>
              <a:rPr dirty="0" sz="1100">
                <a:latin typeface="Verdana"/>
                <a:cs typeface="Verdana"/>
              </a:rPr>
              <a:t>other </a:t>
            </a:r>
            <a:r>
              <a:rPr dirty="0" sz="1100" spc="-5">
                <a:latin typeface="Verdana"/>
                <a:cs typeface="Verdana"/>
              </a:rPr>
              <a:t>hand, </a:t>
            </a:r>
            <a:r>
              <a:rPr dirty="0" sz="1100" spc="-10">
                <a:latin typeface="Verdana"/>
                <a:cs typeface="Verdana"/>
              </a:rPr>
              <a:t>is </a:t>
            </a:r>
            <a:r>
              <a:rPr dirty="0" sz="1100">
                <a:latin typeface="Verdana"/>
                <a:cs typeface="Verdana"/>
              </a:rPr>
              <a:t>not </a:t>
            </a:r>
            <a:r>
              <a:rPr dirty="0" sz="1100" spc="-5">
                <a:latin typeface="Verdana"/>
                <a:cs typeface="Verdana"/>
              </a:rPr>
              <a:t>only picking </a:t>
            </a:r>
            <a:r>
              <a:rPr dirty="0" sz="1100">
                <a:latin typeface="Verdana"/>
                <a:cs typeface="Verdana"/>
              </a:rPr>
              <a:t>up sound </a:t>
            </a:r>
            <a:r>
              <a:rPr dirty="0" sz="1100" spc="-5">
                <a:latin typeface="Verdana"/>
                <a:cs typeface="Verdana"/>
              </a:rPr>
              <a:t>waves </a:t>
            </a:r>
            <a:r>
              <a:rPr dirty="0" sz="1100">
                <a:latin typeface="Verdana"/>
                <a:cs typeface="Verdana"/>
              </a:rPr>
              <a:t>but </a:t>
            </a:r>
            <a:r>
              <a:rPr dirty="0" sz="1100" spc="-5">
                <a:latin typeface="Verdana"/>
                <a:cs typeface="Verdana"/>
              </a:rPr>
              <a:t>also understanding the  meaning </a:t>
            </a:r>
            <a:r>
              <a:rPr dirty="0" sz="1100">
                <a:latin typeface="Verdana"/>
                <a:cs typeface="Verdana"/>
              </a:rPr>
              <a:t>of </a:t>
            </a:r>
            <a:r>
              <a:rPr dirty="0" sz="1100" spc="-5">
                <a:latin typeface="Verdana"/>
                <a:cs typeface="Verdana"/>
              </a:rPr>
              <a:t>the words </a:t>
            </a:r>
            <a:r>
              <a:rPr dirty="0" sz="1100">
                <a:latin typeface="Verdana"/>
                <a:cs typeface="Verdana"/>
              </a:rPr>
              <a:t>spoken, </a:t>
            </a:r>
            <a:r>
              <a:rPr dirty="0" sz="1100" spc="-5">
                <a:latin typeface="Verdana"/>
                <a:cs typeface="Verdana"/>
              </a:rPr>
              <a:t>analyze them, interpret them, </a:t>
            </a:r>
            <a:r>
              <a:rPr dirty="0" sz="1100">
                <a:latin typeface="Verdana"/>
                <a:cs typeface="Verdana"/>
              </a:rPr>
              <a:t>and act</a:t>
            </a:r>
            <a:r>
              <a:rPr dirty="0" sz="1100" spc="-16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accordingly.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9140545"/>
            <a:ext cx="5758180" cy="5765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just" marL="12700" marR="5080">
              <a:lnSpc>
                <a:spcPct val="109200"/>
              </a:lnSpc>
              <a:spcBef>
                <a:spcPts val="110"/>
              </a:spcBef>
            </a:pPr>
            <a:r>
              <a:rPr dirty="0" sz="1100">
                <a:latin typeface="Verdana"/>
                <a:cs typeface="Verdana"/>
              </a:rPr>
              <a:t>In short, </a:t>
            </a:r>
            <a:r>
              <a:rPr dirty="0" sz="1100" spc="-5">
                <a:latin typeface="Verdana"/>
                <a:cs typeface="Verdana"/>
              </a:rPr>
              <a:t>hearing involves </a:t>
            </a:r>
            <a:r>
              <a:rPr dirty="0" sz="1100">
                <a:latin typeface="Verdana"/>
                <a:cs typeface="Verdana"/>
              </a:rPr>
              <a:t>only </a:t>
            </a:r>
            <a:r>
              <a:rPr dirty="0" sz="1100" spc="-5">
                <a:latin typeface="Verdana"/>
                <a:cs typeface="Verdana"/>
              </a:rPr>
              <a:t>the </a:t>
            </a:r>
            <a:r>
              <a:rPr dirty="0" sz="1100">
                <a:latin typeface="Verdana"/>
                <a:cs typeface="Verdana"/>
              </a:rPr>
              <a:t>brain, but </a:t>
            </a:r>
            <a:r>
              <a:rPr dirty="0" sz="1100" spc="-5">
                <a:latin typeface="Verdana"/>
                <a:cs typeface="Verdana"/>
              </a:rPr>
              <a:t>listening involves the mind </a:t>
            </a:r>
            <a:r>
              <a:rPr dirty="0" sz="1100">
                <a:latin typeface="Verdana"/>
                <a:cs typeface="Verdana"/>
              </a:rPr>
              <a:t>too.  </a:t>
            </a:r>
            <a:r>
              <a:rPr dirty="0" sz="1100" spc="-5">
                <a:latin typeface="Verdana"/>
                <a:cs typeface="Verdana"/>
              </a:rPr>
              <a:t>Active listening </a:t>
            </a:r>
            <a:r>
              <a:rPr dirty="0" sz="1100">
                <a:latin typeface="Verdana"/>
                <a:cs typeface="Verdana"/>
              </a:rPr>
              <a:t>helps </a:t>
            </a:r>
            <a:r>
              <a:rPr dirty="0" sz="1100" spc="-10">
                <a:latin typeface="Verdana"/>
                <a:cs typeface="Verdana"/>
              </a:rPr>
              <a:t>in </a:t>
            </a:r>
            <a:r>
              <a:rPr dirty="0" sz="1100" spc="-5">
                <a:latin typeface="Verdana"/>
                <a:cs typeface="Verdana"/>
              </a:rPr>
              <a:t>getting </a:t>
            </a:r>
            <a:r>
              <a:rPr dirty="0" sz="1100">
                <a:latin typeface="Verdana"/>
                <a:cs typeface="Verdana"/>
              </a:rPr>
              <a:t>a deeper </a:t>
            </a:r>
            <a:r>
              <a:rPr dirty="0" sz="1100" spc="-5">
                <a:latin typeface="Verdana"/>
                <a:cs typeface="Verdana"/>
              </a:rPr>
              <a:t>understanding </a:t>
            </a:r>
            <a:r>
              <a:rPr dirty="0" sz="1100">
                <a:latin typeface="Verdana"/>
                <a:cs typeface="Verdana"/>
              </a:rPr>
              <a:t>of what </a:t>
            </a:r>
            <a:r>
              <a:rPr dirty="0" sz="1100" spc="-5">
                <a:latin typeface="Verdana"/>
                <a:cs typeface="Verdana"/>
              </a:rPr>
              <a:t>the </a:t>
            </a:r>
            <a:r>
              <a:rPr dirty="0" sz="1100">
                <a:latin typeface="Verdana"/>
                <a:cs typeface="Verdana"/>
              </a:rPr>
              <a:t>person </a:t>
            </a:r>
            <a:r>
              <a:rPr dirty="0" sz="1100" spc="-10">
                <a:latin typeface="Verdana"/>
                <a:cs typeface="Verdana"/>
              </a:rPr>
              <a:t>is  </a:t>
            </a:r>
            <a:r>
              <a:rPr dirty="0" sz="1100" spc="-5">
                <a:latin typeface="Verdana"/>
                <a:cs typeface="Verdana"/>
              </a:rPr>
              <a:t>saying, which </a:t>
            </a:r>
            <a:r>
              <a:rPr dirty="0" sz="1100" spc="-10">
                <a:latin typeface="Verdana"/>
                <a:cs typeface="Verdana"/>
              </a:rPr>
              <a:t>in </a:t>
            </a:r>
            <a:r>
              <a:rPr dirty="0" sz="1100">
                <a:latin typeface="Verdana"/>
                <a:cs typeface="Verdana"/>
              </a:rPr>
              <a:t>return, will help </a:t>
            </a:r>
            <a:r>
              <a:rPr dirty="0" sz="1100" spc="-5">
                <a:latin typeface="Verdana"/>
                <a:cs typeface="Verdana"/>
              </a:rPr>
              <a:t>you arrive at the </a:t>
            </a:r>
            <a:r>
              <a:rPr dirty="0" sz="1100">
                <a:latin typeface="Verdana"/>
                <a:cs typeface="Verdana"/>
              </a:rPr>
              <a:t>most </a:t>
            </a:r>
            <a:r>
              <a:rPr dirty="0" sz="1100" spc="-5">
                <a:latin typeface="Verdana"/>
                <a:cs typeface="Verdana"/>
              </a:rPr>
              <a:t>appropriate</a:t>
            </a:r>
            <a:r>
              <a:rPr dirty="0" sz="1100" spc="80">
                <a:latin typeface="Verdana"/>
                <a:cs typeface="Verdana"/>
              </a:rPr>
              <a:t> </a:t>
            </a:r>
            <a:r>
              <a:rPr dirty="0" sz="1100" spc="-5">
                <a:latin typeface="Verdana"/>
                <a:cs typeface="Verdana"/>
              </a:rPr>
              <a:t>conclusion.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3314699"/>
            <a:ext cx="5730240" cy="5740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003" y="38099"/>
            <a:ext cx="7499984" cy="1296035"/>
          </a:xfrm>
          <a:custGeom>
            <a:avLst/>
            <a:gdLst/>
            <a:ahLst/>
            <a:cxnLst/>
            <a:rect l="l" t="t" r="r" b="b"/>
            <a:pathLst>
              <a:path w="7499984" h="1296035">
                <a:moveTo>
                  <a:pt x="0" y="1295653"/>
                </a:moveTo>
                <a:lnTo>
                  <a:pt x="7499604" y="1295653"/>
                </a:lnTo>
                <a:lnTo>
                  <a:pt x="7499604" y="0"/>
                </a:lnTo>
                <a:lnTo>
                  <a:pt x="0" y="0"/>
                </a:lnTo>
                <a:lnTo>
                  <a:pt x="0" y="1295653"/>
                </a:lnTo>
                <a:close/>
              </a:path>
            </a:pathLst>
          </a:custGeom>
          <a:solidFill>
            <a:srgbClr val="3C49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36038" y="350011"/>
            <a:ext cx="29038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900" algn="l"/>
              </a:tabLst>
            </a:pPr>
            <a:r>
              <a:rPr dirty="0" sz="2600" spc="-50"/>
              <a:t>3.	</a:t>
            </a:r>
            <a:r>
              <a:rPr dirty="0" spc="-85"/>
              <a:t>ACTIVE</a:t>
            </a:r>
            <a:r>
              <a:rPr dirty="0" spc="-225"/>
              <a:t> </a:t>
            </a:r>
            <a:r>
              <a:rPr dirty="0" spc="-95"/>
              <a:t>LISTENING</a:t>
            </a:r>
            <a:endParaRPr sz="2600"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2384" cy="38100"/>
          </a:xfrm>
          <a:custGeom>
            <a:avLst/>
            <a:gdLst/>
            <a:ahLst/>
            <a:cxnLst/>
            <a:rect l="l" t="t" r="r" b="b"/>
            <a:pathLst>
              <a:path w="32384" h="38100">
                <a:moveTo>
                  <a:pt x="0" y="38099"/>
                </a:moveTo>
                <a:lnTo>
                  <a:pt x="32004" y="38099"/>
                </a:lnTo>
                <a:lnTo>
                  <a:pt x="32004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0"/>
            <a:ext cx="32384" cy="38100"/>
          </a:xfrm>
          <a:custGeom>
            <a:avLst/>
            <a:gdLst/>
            <a:ahLst/>
            <a:cxnLst/>
            <a:rect l="l" t="t" r="r" b="b"/>
            <a:pathLst>
              <a:path w="32384" h="38100">
                <a:moveTo>
                  <a:pt x="0" y="38099"/>
                </a:moveTo>
                <a:lnTo>
                  <a:pt x="32004" y="38099"/>
                </a:lnTo>
                <a:lnTo>
                  <a:pt x="32004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003" y="0"/>
            <a:ext cx="7499984" cy="38100"/>
          </a:xfrm>
          <a:custGeom>
            <a:avLst/>
            <a:gdLst/>
            <a:ahLst/>
            <a:cxnLst/>
            <a:rect l="l" t="t" r="r" b="b"/>
            <a:pathLst>
              <a:path w="7499984" h="38100">
                <a:moveTo>
                  <a:pt x="0" y="38100"/>
                </a:moveTo>
                <a:lnTo>
                  <a:pt x="7499604" y="38100"/>
                </a:lnTo>
                <a:lnTo>
                  <a:pt x="7499604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531607" y="0"/>
            <a:ext cx="29209" cy="38100"/>
          </a:xfrm>
          <a:custGeom>
            <a:avLst/>
            <a:gdLst/>
            <a:ahLst/>
            <a:cxnLst/>
            <a:rect l="l" t="t" r="r" b="b"/>
            <a:pathLst>
              <a:path w="29209" h="38100">
                <a:moveTo>
                  <a:pt x="0" y="38099"/>
                </a:moveTo>
                <a:lnTo>
                  <a:pt x="28956" y="38099"/>
                </a:lnTo>
                <a:lnTo>
                  <a:pt x="28956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531607" y="0"/>
            <a:ext cx="29209" cy="38100"/>
          </a:xfrm>
          <a:custGeom>
            <a:avLst/>
            <a:gdLst/>
            <a:ahLst/>
            <a:cxnLst/>
            <a:rect l="l" t="t" r="r" b="b"/>
            <a:pathLst>
              <a:path w="29209" h="38100">
                <a:moveTo>
                  <a:pt x="0" y="38099"/>
                </a:moveTo>
                <a:lnTo>
                  <a:pt x="28956" y="38099"/>
                </a:lnTo>
                <a:lnTo>
                  <a:pt x="28956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003" y="1333753"/>
            <a:ext cx="7499984" cy="38100"/>
          </a:xfrm>
          <a:custGeom>
            <a:avLst/>
            <a:gdLst/>
            <a:ahLst/>
            <a:cxnLst/>
            <a:rect l="l" t="t" r="r" b="b"/>
            <a:pathLst>
              <a:path w="7499984" h="38100">
                <a:moveTo>
                  <a:pt x="0" y="38100"/>
                </a:moveTo>
                <a:lnTo>
                  <a:pt x="7499604" y="38100"/>
                </a:lnTo>
                <a:lnTo>
                  <a:pt x="7499604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6001" y="38099"/>
            <a:ext cx="0" cy="1334135"/>
          </a:xfrm>
          <a:custGeom>
            <a:avLst/>
            <a:gdLst/>
            <a:ahLst/>
            <a:cxnLst/>
            <a:rect l="l" t="t" r="r" b="b"/>
            <a:pathLst>
              <a:path w="0" h="1334135">
                <a:moveTo>
                  <a:pt x="0" y="0"/>
                </a:moveTo>
                <a:lnTo>
                  <a:pt x="0" y="1333753"/>
                </a:lnTo>
              </a:path>
            </a:pathLst>
          </a:custGeom>
          <a:ln w="32004">
            <a:solidFill>
              <a:srgbClr val="7A7A7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546085" y="38099"/>
            <a:ext cx="0" cy="1334135"/>
          </a:xfrm>
          <a:custGeom>
            <a:avLst/>
            <a:gdLst/>
            <a:ahLst/>
            <a:cxnLst/>
            <a:rect l="l" t="t" r="r" b="b"/>
            <a:pathLst>
              <a:path w="0" h="1334135">
                <a:moveTo>
                  <a:pt x="0" y="0"/>
                </a:moveTo>
                <a:lnTo>
                  <a:pt x="0" y="1333754"/>
                </a:lnTo>
              </a:path>
            </a:pathLst>
          </a:custGeom>
          <a:ln w="28956">
            <a:solidFill>
              <a:srgbClr val="7A7A7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/>
              <a:t>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Vineet Nanda</dc:creator>
  <dcterms:created xsi:type="dcterms:W3CDTF">2018-12-11T20:13:05Z</dcterms:created>
  <dcterms:modified xsi:type="dcterms:W3CDTF">2018-12-11T20:13:05Z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2015-07-02T00:00:00Z</vt:filetime>
  </property>
  <property fmtid="{D5CDD505-2E9C-101B-9397-08002B2CF9AE}" pid="3" name="Creator">
    <vt:lpwstr>Microsoft® Word 2013</vt:lpwstr>
  </property>
  <property fmtid="{D5CDD505-2E9C-101B-9397-08002B2CF9AE}" pid="4" name="LastSaved">
    <vt:filetime>2018-12-11T00:00:00Z</vt:filetime>
  </property>
</Properties>
</file>