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8" r:id="rId1"/>
  </p:sldMasterIdLst>
  <p:sldIdLst>
    <p:sldId id="256" r:id="rId2"/>
  </p:sldIdLst>
  <p:sldSz cx="27432000" cy="402336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2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 varScale="1">
        <p:scale>
          <a:sx n="29" d="100"/>
          <a:sy n="29" d="100"/>
        </p:scale>
        <p:origin x="4926" y="222"/>
      </p:cViewPr>
      <p:guideLst>
        <p:guide orient="horz" pos="12672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C028-9837-4360-B90A-76D07B54C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0" y="6584530"/>
            <a:ext cx="20574000" cy="14007253"/>
          </a:xfrm>
        </p:spPr>
        <p:txBody>
          <a:bodyPr anchor="b"/>
          <a:lstStyle>
            <a:lvl1pPr algn="ctr">
              <a:defRPr sz="1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07A3C-903A-4A8C-894D-D41322506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0" y="21131956"/>
            <a:ext cx="20574000" cy="9713804"/>
          </a:xfrm>
        </p:spPr>
        <p:txBody>
          <a:bodyPr/>
          <a:lstStyle>
            <a:lvl1pPr marL="0" indent="0" algn="ctr">
              <a:buNone/>
              <a:defRPr sz="5400"/>
            </a:lvl1pPr>
            <a:lvl2pPr marL="1028700" indent="0" algn="ctr">
              <a:buNone/>
              <a:defRPr sz="4500"/>
            </a:lvl2pPr>
            <a:lvl3pPr marL="2057400" indent="0" algn="ctr">
              <a:buNone/>
              <a:defRPr sz="4050"/>
            </a:lvl3pPr>
            <a:lvl4pPr marL="3086100" indent="0" algn="ctr">
              <a:buNone/>
              <a:defRPr sz="3600"/>
            </a:lvl4pPr>
            <a:lvl5pPr marL="4114800" indent="0" algn="ctr">
              <a:buNone/>
              <a:defRPr sz="3600"/>
            </a:lvl5pPr>
            <a:lvl6pPr marL="5143500" indent="0" algn="ctr">
              <a:buNone/>
              <a:defRPr sz="3600"/>
            </a:lvl6pPr>
            <a:lvl7pPr marL="6172200" indent="0" algn="ctr">
              <a:buNone/>
              <a:defRPr sz="3600"/>
            </a:lvl7pPr>
            <a:lvl8pPr marL="7200900" indent="0" algn="ctr">
              <a:buNone/>
              <a:defRPr sz="3600"/>
            </a:lvl8pPr>
            <a:lvl9pPr marL="8229600" indent="0" algn="ctr">
              <a:buNone/>
              <a:defRPr sz="3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E3ED1-6CD1-4011-A45D-42475AF7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36D3-4000-4E41-ABA7-F8F817EB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F9C5-E228-442C-9B79-2710F781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4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999-0D88-4A5E-AA2B-1DE786ED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1062B-B2C9-492D-A785-C4848A2BF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4AFD2-5B7C-4D2A-91D0-90EE7659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8304-B7B2-4DE0-BBA9-42FEB4B8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B2B45-6B8F-4F4E-B559-37A03140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0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667B5-8448-4DB1-A0D0-41647126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9631025" y="2142067"/>
            <a:ext cx="5915025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3D0EC-B50F-42C2-8547-BD408363E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85950" y="2142067"/>
            <a:ext cx="17402175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6DE53-A8FC-4A54-B3AC-FF53D658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47BA0-1A10-48DF-8E5A-1B31D806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47EB-08AB-4F8D-9C1B-A486D752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0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700480" y="0"/>
            <a:ext cx="731520" cy="402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731520" cy="402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2743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5661600"/>
            <a:ext cx="27432000" cy="457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3716000" y="0"/>
            <a:ext cx="12801600" cy="402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228600" rIns="228600" bIns="22860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44” high by 30” wide but can be used to print any size poster with a similar aspect ratio.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400"/>
              </a:spcAft>
            </a:pP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8346400" y="0"/>
            <a:ext cx="12801600" cy="402336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180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1800"/>
                </a:spcAft>
              </a:pPr>
              <a: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977745"/>
              <a:ext cx="11904515" cy="10246927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0" y="399288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9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13B4-9C43-42D5-AF91-092E39F9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253-6257-43CF-A7E3-CA12A5604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DCB9-162B-49E5-8C04-7E0F8A5B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2899-F025-4AB7-97C3-6B957901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1AA4-7096-4339-BDA7-FCC65775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CAD7-0857-4572-A1FF-853E75B7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663" y="10030466"/>
            <a:ext cx="23660100" cy="16736057"/>
          </a:xfrm>
        </p:spPr>
        <p:txBody>
          <a:bodyPr anchor="b"/>
          <a:lstStyle>
            <a:lvl1pPr>
              <a:defRPr sz="1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E7B6D-6BFD-4095-8EDB-350F7D4E0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1663" y="26924853"/>
            <a:ext cx="23660100" cy="8801097"/>
          </a:xfrm>
        </p:spPr>
        <p:txBody>
          <a:bodyPr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405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D0F1B-05D2-47AA-976B-A82948F9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36F2-D4B9-4821-97EB-0FD43C83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A64F-32D1-4A8C-89B3-6799EFEF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33E6-019B-4F0F-9D7F-F3617F40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20B2-260E-4EC6-94C2-F5A7F7121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5950" y="10710333"/>
            <a:ext cx="1165860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DCC59-52FF-47AC-833E-46006DFE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87450" y="10710333"/>
            <a:ext cx="1165860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B12CD-1F95-49E5-81E6-63921544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98996-910C-4261-8CF6-51128895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D19A-09FF-433C-A30B-022A60B7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65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5740-36DF-455F-9476-56D20DE7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23" y="2142070"/>
            <a:ext cx="23660100" cy="7776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2656C-4622-42B1-92B2-4912E4EDD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9524" y="9862823"/>
            <a:ext cx="11605021" cy="4833617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00B82-4766-4B5B-8663-D41889B42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9524" y="14696440"/>
            <a:ext cx="11605021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3733E-2C85-4029-8607-EA4D50581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887450" y="9862823"/>
            <a:ext cx="11662173" cy="4833617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33736-E346-41AC-B401-7331952A4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887450" y="14696440"/>
            <a:ext cx="11662173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454DA-F979-417B-A1C6-ABEC5497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8DBB5-AD53-4DE9-BD4B-29C39FC6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CC763-3C1F-4F97-8335-BF1DB0C3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06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716E-2F7E-4C16-A419-26170DD4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C1D86-72DC-4966-8206-734DA29B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35F40-45AF-412D-BF81-A92A631D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03A25-700B-41DC-BC09-63D6E4B9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1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C2208-8F91-4237-9A97-C7B92280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2D507-FD2C-4C5C-9E87-B523CC2E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6A39F-AE26-4D3A-90B7-2C80421F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3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5D88-7F6C-4899-98B2-A492AFC3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24" y="2682240"/>
            <a:ext cx="8847533" cy="938784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CC5A-5B11-48B9-B09E-7047A39E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2173" y="5792896"/>
            <a:ext cx="13887450" cy="28591933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1B916-8A37-4C68-9256-7A09EDC0B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9524" y="12070080"/>
            <a:ext cx="8847533" cy="22361316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3299E-FE98-44AC-833D-B0822BCA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0DE8D-3564-4EC0-9837-5EB227B5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66958-B09D-4DEB-BD69-A660E789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00F3-F38F-48CC-8D77-1849755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24" y="2682240"/>
            <a:ext cx="8847533" cy="938784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2DC3A-A20F-4173-ADD7-D3175661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1662173" y="5792896"/>
            <a:ext cx="13887450" cy="28591933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87C3C-705E-4BB7-B1A6-30E9F3259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9524" y="12070080"/>
            <a:ext cx="8847533" cy="22361316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2F48B-1B09-4B60-AFFE-D02BC7D1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88C52-B6ED-4596-98B9-1C3DEE45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E15E6-4D5E-4AD2-B419-B5EBFF79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5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80CAA-10B2-4630-BEE3-EBB2245E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0" y="2142070"/>
            <a:ext cx="2366010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A306C-D8B0-4194-A379-FAA0A6B9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950" y="10710333"/>
            <a:ext cx="2366010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244F-0E30-46D6-B5A4-C2D64C790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5950" y="37290589"/>
            <a:ext cx="617220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0B168-E33D-427C-930A-ED4C04B0C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86850" y="37290589"/>
            <a:ext cx="925830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1400B-BC03-4B27-911D-522836AA7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73850" y="37290589"/>
            <a:ext cx="617220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6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</p:sldLayoutIdLst>
  <p:txStyles>
    <p:titleStyle>
      <a:lvl1pPr algn="l" defTabSz="2057400" rtl="0" eaLnBrk="1" latinLnBrk="0" hangingPunct="1">
        <a:lnSpc>
          <a:spcPct val="90000"/>
        </a:lnSpc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20574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8" Type="http://schemas.openxmlformats.org/officeDocument/2006/relationships/image" Target="../media/image12.png"/><Relationship Id="rId3" Type="http://schemas.openxmlformats.org/officeDocument/2006/relationships/image" Target="../media/image4.png"/><Relationship Id="rId21" Type="http://schemas.openxmlformats.org/officeDocument/2006/relationships/image" Target="../media/image15.png"/><Relationship Id="rId7" Type="http://schemas.openxmlformats.org/officeDocument/2006/relationships/image" Target="../media/image8.emf"/><Relationship Id="rId17" Type="http://schemas.openxmlformats.org/officeDocument/2006/relationships/image" Target="../media/image18.png"/><Relationship Id="rId2" Type="http://schemas.openxmlformats.org/officeDocument/2006/relationships/image" Target="../media/image3.jp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10" Type="http://schemas.openxmlformats.org/officeDocument/2006/relationships/image" Target="../media/image11.emf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22"/>
          <p:cNvSpPr txBox="1">
            <a:spLocks noChangeArrowheads="1"/>
          </p:cNvSpPr>
          <p:nvPr/>
        </p:nvSpPr>
        <p:spPr bwMode="auto">
          <a:xfrm>
            <a:off x="3657600" y="78938"/>
            <a:ext cx="201168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365760" rIns="182880" bIns="36576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Using </a:t>
            </a:r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exact coherent structures </a:t>
            </a:r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 tile the infinite spacetime Kuramoto-Sivashinsky equation</a:t>
            </a:r>
          </a:p>
        </p:txBody>
      </p:sp>
      <p:sp>
        <p:nvSpPr>
          <p:cNvPr id="40" name="Text Box 123"/>
          <p:cNvSpPr txBox="1">
            <a:spLocks noChangeArrowheads="1"/>
          </p:cNvSpPr>
          <p:nvPr/>
        </p:nvSpPr>
        <p:spPr bwMode="auto">
          <a:xfrm>
            <a:off x="3610872" y="2664261"/>
            <a:ext cx="20116800" cy="201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91440" rIns="91440" bIns="914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Matthew </a:t>
            </a:r>
            <a:r>
              <a:rPr lang="en-US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Gudor</a:t>
            </a:r>
            <a:r>
              <a:rPr lang="en-US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f &amp;</a:t>
            </a:r>
            <a:r>
              <a:rPr lang="en-US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Predrag </a:t>
            </a:r>
            <a:r>
              <a:rPr lang="en-US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Cvitanović</a:t>
            </a:r>
            <a:endParaRPr lang="en-US" sz="48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Georgia 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Institute of Technology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63040" y="36941760"/>
            <a:ext cx="4726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Matthew Gudorf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Georgia Institute of Technology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matthew.gudorf@gatech.edu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63040" y="35935920"/>
            <a:ext cx="2147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081759" y="36706018"/>
            <a:ext cx="12115800" cy="1927381"/>
          </a:xfrm>
          <a:prstGeom prst="rect">
            <a:avLst/>
          </a:prstGeom>
          <a:noFill/>
        </p:spPr>
        <p:txBody>
          <a:bodyPr wrap="square" tIns="91440" bIns="91440" numCol="1" spcCol="457200" rtlCol="0">
            <a:noAutofit/>
          </a:bodyPr>
          <a:lstStyle/>
          <a:p>
            <a:r>
              <a:rPr lang="en-US" sz="1600" dirty="0"/>
              <a:t>[1] F. </a:t>
            </a:r>
            <a:r>
              <a:rPr lang="en-US" sz="1600" dirty="0" err="1"/>
              <a:t>Waleffe</a:t>
            </a:r>
            <a:r>
              <a:rPr lang="en-US" sz="1600" dirty="0"/>
              <a:t>. (2001) Exact coherent structures in channel flow, J. Fluid. M. 435, 93—102.</a:t>
            </a:r>
          </a:p>
          <a:p>
            <a:r>
              <a:rPr lang="en-US" sz="1600" dirty="0"/>
              <a:t>[2] Wang et al. (2013) Towards scalable parallel-in-time turbulent flow simulations, Phys. Fluids 25, 110818.</a:t>
            </a:r>
          </a:p>
          <a:p>
            <a:r>
              <a:rPr lang="en-US" sz="1600" dirty="0"/>
              <a:t>[3] M. </a:t>
            </a:r>
            <a:r>
              <a:rPr lang="en-US" sz="1600" dirty="0" err="1"/>
              <a:t>Farazmand</a:t>
            </a:r>
            <a:r>
              <a:rPr lang="en-US" sz="1600" dirty="0"/>
              <a:t>, (2016) An adjoint-based approach for finding invariant solutions of </a:t>
            </a:r>
            <a:r>
              <a:rPr lang="en-US" sz="1600" dirty="0" err="1"/>
              <a:t>Navier</a:t>
            </a:r>
            <a:r>
              <a:rPr lang="en-US" sz="1600" dirty="0"/>
              <a:t>-Stokes equations, J. Fluid M. 795. 278—312.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081759" y="35875022"/>
            <a:ext cx="2985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47" name="Text Box 189"/>
          <p:cNvSpPr txBox="1">
            <a:spLocks noChangeArrowheads="1"/>
          </p:cNvSpPr>
          <p:nvPr/>
        </p:nvSpPr>
        <p:spPr bwMode="auto">
          <a:xfrm>
            <a:off x="1430215" y="5538615"/>
            <a:ext cx="12287700" cy="590931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82880" tIns="182880" rIns="182880" bIns="182880" numCol="1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800" dirty="0">
                <a:latin typeface="Calibri" pitchFamily="34" charset="0"/>
              </a:rPr>
              <a:t>  </a:t>
            </a:r>
            <a:r>
              <a:rPr lang="en-US" sz="4000" dirty="0">
                <a:latin typeface="Calibri" pitchFamily="34" charset="0"/>
              </a:rPr>
              <a:t>  Finding </a:t>
            </a:r>
            <a:r>
              <a:rPr lang="en-US" sz="4000" dirty="0" smtClean="0">
                <a:latin typeface="Calibri" pitchFamily="34" charset="0"/>
              </a:rPr>
              <a:t>“exact </a:t>
            </a:r>
            <a:r>
              <a:rPr lang="en-US" sz="4000" dirty="0">
                <a:latin typeface="Calibri" pitchFamily="34" charset="0"/>
              </a:rPr>
              <a:t>coherent </a:t>
            </a:r>
            <a:r>
              <a:rPr lang="en-US" sz="4000" dirty="0" smtClean="0">
                <a:latin typeface="Calibri" pitchFamily="34" charset="0"/>
              </a:rPr>
              <a:t>structures”[</a:t>
            </a:r>
            <a:r>
              <a:rPr lang="en-US" sz="4000" dirty="0">
                <a:latin typeface="Calibri" pitchFamily="34" charset="0"/>
              </a:rPr>
              <a:t>1</a:t>
            </a:r>
            <a:r>
              <a:rPr lang="en-US" sz="4000" dirty="0" smtClean="0">
                <a:latin typeface="Calibri" pitchFamily="34" charset="0"/>
              </a:rPr>
              <a:t>] </a:t>
            </a:r>
            <a:r>
              <a:rPr lang="en-US" sz="4000" dirty="0" smtClean="0">
                <a:latin typeface="Calibri" pitchFamily="34" charset="0"/>
              </a:rPr>
              <a:t>or ECSs </a:t>
            </a:r>
            <a:r>
              <a:rPr lang="en-US" sz="4000" dirty="0" smtClean="0">
                <a:latin typeface="Calibri" pitchFamily="34" charset="0"/>
              </a:rPr>
              <a:t>has </a:t>
            </a:r>
            <a:r>
              <a:rPr lang="en-US" sz="4000" dirty="0">
                <a:latin typeface="Calibri" pitchFamily="34" charset="0"/>
              </a:rPr>
              <a:t>become </a:t>
            </a:r>
            <a:r>
              <a:rPr lang="en-US" sz="4000" dirty="0" smtClean="0">
                <a:latin typeface="Calibri" pitchFamily="34" charset="0"/>
              </a:rPr>
              <a:t>an important approach to investigation of </a:t>
            </a:r>
            <a:r>
              <a:rPr lang="en-US" sz="4000" dirty="0">
                <a:latin typeface="Calibri" pitchFamily="34" charset="0"/>
              </a:rPr>
              <a:t>fluid </a:t>
            </a:r>
            <a:r>
              <a:rPr lang="en-US" sz="4000" dirty="0" smtClean="0">
                <a:latin typeface="Calibri" pitchFamily="34" charset="0"/>
              </a:rPr>
              <a:t>dynamical turbulence. </a:t>
            </a:r>
            <a:r>
              <a:rPr lang="en-US" sz="4000" dirty="0">
                <a:latin typeface="Calibri" pitchFamily="34" charset="0"/>
              </a:rPr>
              <a:t>The reason for this is that </a:t>
            </a:r>
            <a:r>
              <a:rPr lang="en-US" sz="4000" dirty="0" smtClean="0">
                <a:latin typeface="Calibri" pitchFamily="34" charset="0"/>
              </a:rPr>
              <a:t>ECSs can </a:t>
            </a:r>
            <a:r>
              <a:rPr lang="en-US" sz="4000" dirty="0">
                <a:latin typeface="Calibri" pitchFamily="34" charset="0"/>
              </a:rPr>
              <a:t>be used </a:t>
            </a:r>
            <a:r>
              <a:rPr lang="en-US" sz="4000" dirty="0" smtClean="0">
                <a:latin typeface="Calibri" pitchFamily="34" charset="0"/>
              </a:rPr>
              <a:t>both to explain the observed spatiotemporal recurrences, </a:t>
            </a:r>
            <a:r>
              <a:rPr lang="en-US" sz="4000" dirty="0">
                <a:latin typeface="Calibri" pitchFamily="34" charset="0"/>
              </a:rPr>
              <a:t>as well </a:t>
            </a:r>
            <a:r>
              <a:rPr lang="en-US" sz="4000" dirty="0" smtClean="0">
                <a:latin typeface="Calibri" pitchFamily="34" charset="0"/>
              </a:rPr>
              <a:t>as to compute dynamical </a:t>
            </a:r>
            <a:r>
              <a:rPr lang="en-US" sz="4000" dirty="0">
                <a:latin typeface="Calibri" pitchFamily="34" charset="0"/>
              </a:rPr>
              <a:t>averages for difficult computational problems such as turbulent pipe flow. </a:t>
            </a:r>
            <a:r>
              <a:rPr lang="en-US" sz="4000" dirty="0">
                <a:latin typeface="Calibri" pitchFamily="34" charset="0"/>
              </a:rPr>
              <a:t>T</a:t>
            </a:r>
            <a:r>
              <a:rPr lang="en-US" sz="4000" dirty="0" smtClean="0">
                <a:latin typeface="Calibri" pitchFamily="34" charset="0"/>
              </a:rPr>
              <a:t>his study offers a </a:t>
            </a:r>
            <a:r>
              <a:rPr lang="en-US" sz="4000" dirty="0">
                <a:latin typeface="Calibri" pitchFamily="34" charset="0"/>
              </a:rPr>
              <a:t>new perspective </a:t>
            </a:r>
            <a:r>
              <a:rPr lang="en-US" sz="4000" dirty="0" smtClean="0">
                <a:latin typeface="Calibri" pitchFamily="34" charset="0"/>
              </a:rPr>
              <a:t>on </a:t>
            </a:r>
            <a:r>
              <a:rPr lang="en-US" sz="4000" dirty="0" smtClean="0">
                <a:latin typeface="Calibri" pitchFamily="34" charset="0"/>
              </a:rPr>
              <a:t>the problem by offering a </a:t>
            </a:r>
            <a:r>
              <a:rPr lang="en-US" sz="4000" dirty="0">
                <a:latin typeface="Calibri" pitchFamily="34" charset="0"/>
              </a:rPr>
              <a:t>truly spatiotemporal foundation </a:t>
            </a:r>
            <a:r>
              <a:rPr lang="en-US" sz="4000" dirty="0" smtClean="0">
                <a:latin typeface="Calibri" pitchFamily="34" charset="0"/>
              </a:rPr>
              <a:t>to description </a:t>
            </a:r>
            <a:r>
              <a:rPr lang="en-US" sz="4000" dirty="0">
                <a:latin typeface="Calibri" pitchFamily="34" charset="0"/>
              </a:rPr>
              <a:t>of </a:t>
            </a:r>
            <a:r>
              <a:rPr lang="en-US" sz="4000" dirty="0" smtClean="0">
                <a:latin typeface="Calibri" pitchFamily="34" charset="0"/>
              </a:rPr>
              <a:t>turbulence. 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30214" y="4850976"/>
            <a:ext cx="12287700" cy="67446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</a:p>
        </p:txBody>
      </p:sp>
      <p:sp>
        <p:nvSpPr>
          <p:cNvPr id="54" name="Text Box 194"/>
          <p:cNvSpPr txBox="1">
            <a:spLocks noChangeArrowheads="1"/>
          </p:cNvSpPr>
          <p:nvPr/>
        </p:nvSpPr>
        <p:spPr bwMode="auto">
          <a:xfrm>
            <a:off x="17773368" y="16193692"/>
            <a:ext cx="671477" cy="877938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dirty="0">
                <a:latin typeface="Calibri" pitchFamily="34" charset="0"/>
              </a:rPr>
              <a:t>→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28300" y="16166765"/>
            <a:ext cx="12289615" cy="63442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 via spatiotemporal recurrences</a:t>
            </a:r>
          </a:p>
        </p:txBody>
      </p:sp>
      <p:sp>
        <p:nvSpPr>
          <p:cNvPr id="56" name="Text Box 192"/>
          <p:cNvSpPr txBox="1">
            <a:spLocks noChangeArrowheads="1"/>
          </p:cNvSpPr>
          <p:nvPr/>
        </p:nvSpPr>
        <p:spPr bwMode="auto">
          <a:xfrm>
            <a:off x="14081759" y="5532120"/>
            <a:ext cx="12001501" cy="6660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82880" tIns="182880" rIns="182880" bIns="18288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sz="2800" dirty="0"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4081759" y="4850975"/>
            <a:ext cx="12001501" cy="6851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Library of new solutions</a:t>
            </a:r>
          </a:p>
        </p:txBody>
      </p:sp>
      <p:sp>
        <p:nvSpPr>
          <p:cNvPr id="58" name="Text Box 191"/>
          <p:cNvSpPr txBox="1">
            <a:spLocks noChangeArrowheads="1"/>
          </p:cNvSpPr>
          <p:nvPr/>
        </p:nvSpPr>
        <p:spPr bwMode="auto">
          <a:xfrm>
            <a:off x="14081757" y="21719328"/>
            <a:ext cx="12001502" cy="1445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800" dirty="0">
                <a:latin typeface="Calibri" pitchFamily="34" charset="0"/>
              </a:rPr>
              <a:t>By using </a:t>
            </a:r>
            <a:r>
              <a:rPr lang="en-US" sz="2800" dirty="0" smtClean="0">
                <a:latin typeface="Calibri" pitchFamily="34" charset="0"/>
              </a:rPr>
              <a:t>two-dimensional </a:t>
            </a:r>
            <a:r>
              <a:rPr lang="en-US" sz="2800" dirty="0">
                <a:latin typeface="Calibri" pitchFamily="34" charset="0"/>
              </a:rPr>
              <a:t>symbolic dynamics for spatiotemporal (“tile”) solutions, we generate initial conditions that converge to both new and known solutions.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4081758" y="21079248"/>
            <a:ext cx="12001501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Spatiotemporal symbolic dynamics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4086390" y="27826025"/>
            <a:ext cx="11996869" cy="69140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Gluing ECS together</a:t>
            </a:r>
          </a:p>
        </p:txBody>
      </p:sp>
      <p:sp>
        <p:nvSpPr>
          <p:cNvPr id="63" name="Text Box 190"/>
          <p:cNvSpPr txBox="1">
            <a:spLocks noChangeArrowheads="1"/>
          </p:cNvSpPr>
          <p:nvPr/>
        </p:nvSpPr>
        <p:spPr bwMode="auto">
          <a:xfrm>
            <a:off x="1428301" y="16801191"/>
            <a:ext cx="12285785" cy="1260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82880" tIns="182880" rIns="182880" bIns="18288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Frequent repetition of finite number of similar patterns across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space 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time.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Initial value problems in chaotic systems are 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ill-posed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problems [2].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4081760" y="12198277"/>
            <a:ext cx="120015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Extracting “tile” solutions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664" y="1771650"/>
            <a:ext cx="4457700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5" y="1771650"/>
            <a:ext cx="4457700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90"/>
              <p:cNvSpPr txBox="1">
                <a:spLocks noChangeArrowheads="1"/>
              </p:cNvSpPr>
              <p:nvPr/>
            </p:nvSpPr>
            <p:spPr bwMode="auto">
              <a:xfrm>
                <a:off x="1430214" y="26360183"/>
                <a:ext cx="12285786" cy="1465842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82880" tIns="182880" rIns="182880" bIns="182880">
                <a:no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  <m:r>
                                <a:rPr lang="en-US" sz="3600" i="1" baseline="-250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  <m:r>
                                <a:rPr lang="en-US" sz="3600" b="0" i="1" baseline="-2500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̃"/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3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  <m:r>
                            <a:rPr lang="en-US" sz="3600" i="1" baseline="-250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3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36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6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3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3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3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eaLnBrk="1" hangingPunct="1"/>
                <a:endParaRPr lang="en-US" sz="3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Text 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0214" y="26360183"/>
                <a:ext cx="12285786" cy="1465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428300" y="27826025"/>
            <a:ext cx="12287700" cy="6882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Numerical Algorithms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30215" y="25682978"/>
            <a:ext cx="12285785" cy="6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Spatiotemporal </a:t>
            </a:r>
            <a:r>
              <a:rPr lang="en-US" sz="48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Kuramoto-Sivashinsky</a:t>
            </a:r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Eqn.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432986" y="12758657"/>
            <a:ext cx="12280495" cy="6142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Kuramoto-Sivashinsky</a:t>
            </a:r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Equation</a:t>
            </a:r>
          </a:p>
        </p:txBody>
      </p:sp>
      <p:sp>
        <p:nvSpPr>
          <p:cNvPr id="77" name="Text Box 190"/>
          <p:cNvSpPr txBox="1">
            <a:spLocks noChangeArrowheads="1"/>
          </p:cNvSpPr>
          <p:nvPr/>
        </p:nvSpPr>
        <p:spPr bwMode="auto">
          <a:xfrm>
            <a:off x="1430646" y="13350846"/>
            <a:ext cx="12282836" cy="2842846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800" dirty="0">
              <a:noFill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4506" y="29675609"/>
                <a:ext cx="11890271" cy="5129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3600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Solve nonlinear optimization problem,</a:t>
                </a:r>
              </a:p>
              <a:p>
                <a:endParaRPr lang="en-US" sz="36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</m:t>
                      </m:r>
                      <m:r>
                        <a:rPr lang="en-US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e>
                          </m:d>
                        </m:e>
                        <m:sup>
                          <m:r>
                            <a:rPr lang="en-US" sz="3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sz="3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solve this by using the </a:t>
                </a:r>
                <a:r>
                  <a:rPr lang="en-US" sz="3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Adjoint descent method</a:t>
                </a:r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[3] and a custom version of </a:t>
                </a:r>
                <a:r>
                  <a:rPr lang="en-US" sz="3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Newton’s method</a:t>
                </a:r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n-US" sz="3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06" y="29675609"/>
                <a:ext cx="11890271" cy="5129599"/>
              </a:xfrm>
              <a:prstGeom prst="rect">
                <a:avLst/>
              </a:prstGeom>
              <a:blipFill>
                <a:blip r:embed="rId4"/>
                <a:stretch>
                  <a:fillRect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86A2D1EF-9155-4C01-8EAA-F8CADEC1C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54" y="13608104"/>
            <a:ext cx="11386918" cy="14086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376279-6C0C-4F91-8361-1AFCCCADB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8155" y="13504327"/>
            <a:ext cx="3644374" cy="47708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723227-43AD-409C-8693-4ED84708F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85684" y="15922674"/>
            <a:ext cx="3644374" cy="19544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2C456E-B076-403E-AF0E-78EEE08FDA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3213" y="15899439"/>
            <a:ext cx="3314346" cy="2064627"/>
          </a:xfrm>
          <a:prstGeom prst="rect">
            <a:avLst/>
          </a:prstGeom>
        </p:spPr>
      </p:pic>
      <p:sp>
        <p:nvSpPr>
          <p:cNvPr id="74" name="Text Box 194">
            <a:extLst>
              <a:ext uri="{FF2B5EF4-FFF2-40B4-BE49-F238E27FC236}">
                <a16:creationId xmlns:a16="http://schemas.microsoft.com/office/drawing/2014/main" id="{64D15848-A086-46BA-8506-AF08DEC7C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0058" y="16151112"/>
            <a:ext cx="671477" cy="877938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dirty="0">
                <a:latin typeface="Calibri" pitchFamily="34" charset="0"/>
              </a:rPr>
              <a:t>→</a:t>
            </a:r>
          </a:p>
        </p:txBody>
      </p:sp>
      <p:sp>
        <p:nvSpPr>
          <p:cNvPr id="78" name="Text Box 194">
            <a:extLst>
              <a:ext uri="{FF2B5EF4-FFF2-40B4-BE49-F238E27FC236}">
                <a16:creationId xmlns:a16="http://schemas.microsoft.com/office/drawing/2014/main" id="{336B9EB9-082E-487E-ACF4-D41811F0B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5085" y="18680752"/>
            <a:ext cx="671477" cy="877938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dirty="0">
                <a:latin typeface="Calibri" pitchFamily="34" charset="0"/>
              </a:rPr>
              <a:t>→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8C0B234-EC9F-44C9-8998-B1E1D100A8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11313" y="18321418"/>
            <a:ext cx="2393116" cy="194468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71A6F21-015D-4031-986B-41F743FD63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06600" y="28607170"/>
            <a:ext cx="10363200" cy="6817140"/>
          </a:xfrm>
          <a:prstGeom prst="rect">
            <a:avLst/>
          </a:prstGeom>
        </p:spPr>
      </p:pic>
      <p:sp>
        <p:nvSpPr>
          <p:cNvPr id="88" name="Text Box 190">
            <a:extLst>
              <a:ext uri="{FF2B5EF4-FFF2-40B4-BE49-F238E27FC236}">
                <a16:creationId xmlns:a16="http://schemas.microsoft.com/office/drawing/2014/main" id="{2C57C695-4B95-4DF0-ADE3-45E0A6197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758" y="12841409"/>
            <a:ext cx="12001501" cy="8237838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800" dirty="0">
              <a:noFill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8A49A66-F6EC-4AAD-A7AA-A612D16566D6}"/>
                  </a:ext>
                </a:extLst>
              </p:cNvPr>
              <p:cNvSpPr txBox="1"/>
              <p:nvPr/>
            </p:nvSpPr>
            <p:spPr>
              <a:xfrm>
                <a:off x="1428302" y="14074744"/>
                <a:ext cx="12203501" cy="1908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8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8A49A66-F6EC-4AAD-A7AA-A612D1656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302" y="14074744"/>
                <a:ext cx="12203501" cy="19082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 Box 190">
            <a:extLst>
              <a:ext uri="{FF2B5EF4-FFF2-40B4-BE49-F238E27FC236}">
                <a16:creationId xmlns:a16="http://schemas.microsoft.com/office/drawing/2014/main" id="{60572A3C-FE6C-4B39-9444-C07DFFAEC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590" y="28490240"/>
            <a:ext cx="12277410" cy="7171359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800" dirty="0">
              <a:noFill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 Box 190">
            <a:extLst>
              <a:ext uri="{FF2B5EF4-FFF2-40B4-BE49-F238E27FC236}">
                <a16:creationId xmlns:a16="http://schemas.microsoft.com/office/drawing/2014/main" id="{00CC6863-5F5A-4A53-985E-8280675DC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757" y="28517431"/>
            <a:ext cx="11996869" cy="7144168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800" dirty="0">
              <a:noFill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 Box 190">
            <a:extLst>
              <a:ext uri="{FF2B5EF4-FFF2-40B4-BE49-F238E27FC236}">
                <a16:creationId xmlns:a16="http://schemas.microsoft.com/office/drawing/2014/main" id="{D30E5E4A-37F1-4566-B52C-61CFAF242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559" y="12069972"/>
            <a:ext cx="12285356" cy="688202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800" dirty="0">
              <a:noFill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A0E68-3FCC-4806-B993-73C0267F64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599" y="6793861"/>
            <a:ext cx="10563547" cy="3958943"/>
          </a:xfrm>
          <a:prstGeom prst="rect">
            <a:avLst/>
          </a:prstGeom>
        </p:spPr>
      </p:pic>
      <p:sp>
        <p:nvSpPr>
          <p:cNvPr id="53" name="Text Box 190">
            <a:extLst>
              <a:ext uri="{FF2B5EF4-FFF2-40B4-BE49-F238E27FC236}">
                <a16:creationId xmlns:a16="http://schemas.microsoft.com/office/drawing/2014/main" id="{E5844859-7012-43EA-9CE2-8AA14E739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758" y="23165791"/>
            <a:ext cx="12001501" cy="4653156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noFill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sz="2800" dirty="0">
              <a:noFill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95DCBE-16F7-4FA5-A3C9-3709BF964CC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561" y="23377473"/>
            <a:ext cx="11239500" cy="407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6E17B-03BD-4A0F-933F-9B397A37388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8306021"/>
            <a:ext cx="5859403" cy="67555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08ABD4-BF5B-4A19-9D55-7A00E51D620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22" y="18280526"/>
            <a:ext cx="6328078" cy="6755555"/>
          </a:xfrm>
          <a:prstGeom prst="rect">
            <a:avLst/>
          </a:prstGeom>
        </p:spPr>
      </p:pic>
      <p:sp>
        <p:nvSpPr>
          <p:cNvPr id="60" name="Text Box 190">
            <a:extLst>
              <a:ext uri="{FF2B5EF4-FFF2-40B4-BE49-F238E27FC236}">
                <a16:creationId xmlns:a16="http://schemas.microsoft.com/office/drawing/2014/main" id="{0C1B2652-32AB-45B4-83BA-BFF14C439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469" y="18055301"/>
            <a:ext cx="12276012" cy="7640668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800" dirty="0">
              <a:noFill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6660</TotalTime>
  <Words>280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MatthewGudorf_Poster</dc:title>
  <dc:creator>Matthew Gudorf</dc:creator>
  <dc:description>Quality poster printing
www.genigraphics.com
1-800-790-4001</dc:description>
  <cp:lastModifiedBy>Cvitanovic, Predrag</cp:lastModifiedBy>
  <cp:revision>201</cp:revision>
  <cp:lastPrinted>2013-02-12T02:21:55Z</cp:lastPrinted>
  <dcterms:created xsi:type="dcterms:W3CDTF">2013-02-10T21:14:48Z</dcterms:created>
  <dcterms:modified xsi:type="dcterms:W3CDTF">2019-03-12T12:44:01Z</dcterms:modified>
</cp:coreProperties>
</file>