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5" r:id="rId1"/>
  </p:sldMasterIdLst>
  <p:sldIdLst>
    <p:sldId id="256" r:id="rId2"/>
  </p:sldIdLst>
  <p:sldSz cx="27432000" cy="402336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0" d="100"/>
          <a:sy n="50" d="100"/>
        </p:scale>
        <p:origin x="-566" y="62"/>
      </p:cViewPr>
      <p:guideLst>
        <p:guide orient="horz" pos="12672"/>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3"/>
            <a:ext cx="27432000" cy="268224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14288" y="3"/>
            <a:ext cx="27417717" cy="26822406"/>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28700" y="29099470"/>
            <a:ext cx="17487900" cy="8583168"/>
          </a:xfrm>
        </p:spPr>
        <p:txBody>
          <a:bodyPr anchor="ctr">
            <a:normAutofit/>
          </a:bodyPr>
          <a:lstStyle>
            <a:lvl1pPr algn="r">
              <a:defRPr sz="13200" spc="600" baseline="0"/>
            </a:lvl1pPr>
          </a:lstStyle>
          <a:p>
            <a:r>
              <a:rPr lang="en-US"/>
              <a:t>Click to edit Master title style</a:t>
            </a:r>
            <a:endParaRPr lang="en-US" dirty="0"/>
          </a:p>
        </p:txBody>
      </p:sp>
      <p:sp>
        <p:nvSpPr>
          <p:cNvPr id="3" name="Subtitle 2"/>
          <p:cNvSpPr>
            <a:spLocks noGrp="1"/>
          </p:cNvSpPr>
          <p:nvPr>
            <p:ph type="subTitle" idx="1"/>
          </p:nvPr>
        </p:nvSpPr>
        <p:spPr>
          <a:xfrm>
            <a:off x="19373850" y="29099470"/>
            <a:ext cx="7200900" cy="8583168"/>
          </a:xfrm>
        </p:spPr>
        <p:txBody>
          <a:bodyPr lIns="91440" rIns="91440" anchor="ctr">
            <a:normAutofit/>
          </a:bodyPr>
          <a:lstStyle>
            <a:lvl1pPr marL="0" indent="0" algn="l">
              <a:lnSpc>
                <a:spcPct val="100000"/>
              </a:lnSpc>
              <a:spcBef>
                <a:spcPts val="0"/>
              </a:spcBef>
              <a:buNone/>
              <a:defRPr sz="4800">
                <a:solidFill>
                  <a:schemeClr val="tx1">
                    <a:lumMod val="95000"/>
                    <a:lumOff val="5000"/>
                  </a:schemeClr>
                </a:solidFill>
              </a:defRPr>
            </a:lvl1pPr>
            <a:lvl2pPr marL="1371600" indent="0" algn="ctr">
              <a:buNone/>
              <a:defRPr sz="4800"/>
            </a:lvl2pPr>
            <a:lvl3pPr marL="2743200" indent="0" algn="ctr">
              <a:buNone/>
              <a:defRPr sz="48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85D6BDF-9D0E-4E2B-85B8-D8F4790360C9}" type="datetimeFigureOut">
              <a:rPr lang="en-US" smtClean="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8" name="Straight Connector 7"/>
          <p:cNvCxnSpPr/>
          <p:nvPr/>
        </p:nvCxnSpPr>
        <p:spPr>
          <a:xfrm flipV="1">
            <a:off x="18870396" y="30882755"/>
            <a:ext cx="0" cy="53644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70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7091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30" y="4470400"/>
            <a:ext cx="5915025" cy="3173984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2228855" y="4470400"/>
            <a:ext cx="17059275" cy="317398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7" name="Straight Connector 6"/>
          <p:cNvCxnSpPr/>
          <p:nvPr/>
        </p:nvCxnSpPr>
        <p:spPr>
          <a:xfrm rot="5400000" flipV="1">
            <a:off x="22631400" y="2001216"/>
            <a:ext cx="0" cy="2057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534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35661600"/>
            <a:ext cx="27432000" cy="457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This poster template is 44” high by 30” wide but can be used to print any size poster with a similar aspect ratio.</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4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8346400" y="0"/>
            <a:ext cx="128016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180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977745"/>
              <a:ext cx="11904515" cy="10246927"/>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45600" y="39928800"/>
            <a:ext cx="5297435" cy="185928"/>
          </a:xfrm>
          <a:prstGeom prst="rect">
            <a:avLst/>
          </a:prstGeom>
        </p:spPr>
      </p:pic>
    </p:spTree>
    <p:extLst>
      <p:ext uri="{BB962C8B-B14F-4D97-AF65-F5344CB8AC3E}">
        <p14:creationId xmlns:p14="http://schemas.microsoft.com/office/powerpoint/2010/main" val="15965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3711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3"/>
            <a:ext cx="27432000" cy="268224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14288" y="3"/>
            <a:ext cx="27417717" cy="26822406"/>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8700" y="29099470"/>
            <a:ext cx="17487900" cy="8583168"/>
          </a:xfrm>
        </p:spPr>
        <p:txBody>
          <a:bodyPr anchor="ctr">
            <a:normAutofit/>
          </a:bodyPr>
          <a:lstStyle>
            <a:lvl1pPr algn="r">
              <a:defRPr sz="13200" b="0" spc="600" baseline="0"/>
            </a:lvl1pPr>
          </a:lstStyle>
          <a:p>
            <a:r>
              <a:rPr lang="en-US"/>
              <a:t>Click to edit Master title style</a:t>
            </a:r>
            <a:endParaRPr lang="en-US" dirty="0"/>
          </a:p>
        </p:txBody>
      </p:sp>
      <p:sp>
        <p:nvSpPr>
          <p:cNvPr id="3" name="Text Placeholder 2"/>
          <p:cNvSpPr>
            <a:spLocks noGrp="1"/>
          </p:cNvSpPr>
          <p:nvPr>
            <p:ph type="body" idx="1"/>
          </p:nvPr>
        </p:nvSpPr>
        <p:spPr>
          <a:xfrm>
            <a:off x="19373850" y="29099470"/>
            <a:ext cx="7200900" cy="8583168"/>
          </a:xfrm>
        </p:spPr>
        <p:txBody>
          <a:bodyPr lIns="91440" rIns="91440" anchor="ctr">
            <a:normAutofit/>
          </a:bodyPr>
          <a:lstStyle>
            <a:lvl1pPr marL="0" indent="0">
              <a:lnSpc>
                <a:spcPct val="100000"/>
              </a:lnSpc>
              <a:spcBef>
                <a:spcPts val="0"/>
              </a:spcBef>
              <a:buNone/>
              <a:defRPr sz="4800">
                <a:solidFill>
                  <a:schemeClr val="tx1">
                    <a:lumMod val="95000"/>
                    <a:lumOff val="5000"/>
                  </a:schemeClr>
                </a:solidFill>
              </a:defRPr>
            </a:lvl1pPr>
            <a:lvl2pPr marL="1371600" indent="0">
              <a:buNone/>
              <a:defRPr sz="48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8" name="Straight Connector 7"/>
          <p:cNvCxnSpPr/>
          <p:nvPr/>
        </p:nvCxnSpPr>
        <p:spPr>
          <a:xfrm flipV="1">
            <a:off x="18870396" y="30882755"/>
            <a:ext cx="0" cy="53644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04288" y="3433267"/>
            <a:ext cx="21870162" cy="879774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304288" y="13411200"/>
            <a:ext cx="10698480" cy="23603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475970" y="13411200"/>
            <a:ext cx="10698480" cy="23603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760926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304288" y="3433267"/>
            <a:ext cx="21870162" cy="879774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04288" y="12787198"/>
            <a:ext cx="10698480" cy="4828032"/>
          </a:xfrm>
        </p:spPr>
        <p:txBody>
          <a:bodyPr lIns="137160" rIns="137160" anchor="ctr">
            <a:normAutofit/>
          </a:bodyPr>
          <a:lstStyle>
            <a:lvl1pPr marL="0" indent="0">
              <a:spcBef>
                <a:spcPts val="0"/>
              </a:spcBef>
              <a:spcAft>
                <a:spcPts val="0"/>
              </a:spcAft>
              <a:buNone/>
              <a:defRPr sz="6600" b="0" cap="none" baseline="0">
                <a:solidFill>
                  <a:schemeClr val="accent1"/>
                </a:solidFill>
                <a:latin typeface="+mn-lt"/>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304288" y="17411023"/>
            <a:ext cx="10698480" cy="196038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475970" y="12787198"/>
            <a:ext cx="10698480" cy="4828032"/>
          </a:xfrm>
        </p:spPr>
        <p:txBody>
          <a:bodyPr lIns="137160" rIns="137160" anchor="ctr">
            <a:normAutofit/>
          </a:bodyPr>
          <a:lstStyle>
            <a:lvl1pPr marL="0" indent="0">
              <a:spcBef>
                <a:spcPts val="0"/>
              </a:spcBef>
              <a:spcAft>
                <a:spcPts val="0"/>
              </a:spcAft>
              <a:buNone/>
              <a:defRPr lang="en-US" sz="6600" b="0" kern="1200" cap="none" baseline="0" dirty="0">
                <a:solidFill>
                  <a:schemeClr val="accent1"/>
                </a:solidFill>
                <a:latin typeface="+mn-lt"/>
                <a:ea typeface="+mn-ea"/>
                <a:cs typeface="+mn-cs"/>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marL="0" lvl="0" indent="0" algn="l" defTabSz="2743200" rtl="0" eaLnBrk="1" latinLnBrk="0" hangingPunct="1">
              <a:lnSpc>
                <a:spcPct val="90000"/>
              </a:lnSpc>
              <a:spcBef>
                <a:spcPts val="5400"/>
              </a:spcBef>
              <a:buNone/>
            </a:pPr>
            <a:r>
              <a:rPr lang="en-US"/>
              <a:t>Click to edit Master text styles</a:t>
            </a:r>
          </a:p>
        </p:txBody>
      </p:sp>
      <p:sp>
        <p:nvSpPr>
          <p:cNvPr id="6" name="Content Placeholder 5"/>
          <p:cNvSpPr>
            <a:spLocks noGrp="1"/>
          </p:cNvSpPr>
          <p:nvPr>
            <p:ph sz="quarter" idx="4"/>
          </p:nvPr>
        </p:nvSpPr>
        <p:spPr>
          <a:xfrm>
            <a:off x="13475970" y="17411023"/>
            <a:ext cx="10698480" cy="196038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7774263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744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2337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2304288" y="2766186"/>
            <a:ext cx="9875520" cy="10192512"/>
          </a:xfrm>
        </p:spPr>
        <p:txBody>
          <a:bodyPr>
            <a:noAutofit/>
          </a:bodyPr>
          <a:lstStyle>
            <a:lvl1pPr>
              <a:lnSpc>
                <a:spcPct val="80000"/>
              </a:lnSpc>
              <a:defRPr sz="10800"/>
            </a:lvl1pPr>
          </a:lstStyle>
          <a:p>
            <a:r>
              <a:rPr lang="en-US"/>
              <a:t>Click to edit Master title style</a:t>
            </a:r>
            <a:endParaRPr lang="en-US" dirty="0"/>
          </a:p>
        </p:txBody>
      </p:sp>
      <p:sp>
        <p:nvSpPr>
          <p:cNvPr id="3" name="Content Placeholder 2"/>
          <p:cNvSpPr>
            <a:spLocks noGrp="1"/>
          </p:cNvSpPr>
          <p:nvPr>
            <p:ph idx="1"/>
          </p:nvPr>
        </p:nvSpPr>
        <p:spPr>
          <a:xfrm>
            <a:off x="12858750" y="4828032"/>
            <a:ext cx="12776454" cy="30416602"/>
          </a:xfrm>
        </p:spPr>
        <p:txBody>
          <a:bodyPr>
            <a:normAutofit/>
          </a:bodyPr>
          <a:lstStyle>
            <a:lvl1pPr>
              <a:defRPr sz="6000"/>
            </a:lvl1pPr>
            <a:lvl2pPr>
              <a:defRPr sz="4800"/>
            </a:lvl2pPr>
            <a:lvl3pPr>
              <a:defRPr sz="36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04288" y="13244035"/>
            <a:ext cx="9875520" cy="22072125"/>
          </a:xfrm>
        </p:spPr>
        <p:txBody>
          <a:bodyPr lIns="91440" rIns="91440">
            <a:normAutofit/>
          </a:bodyPr>
          <a:lstStyle>
            <a:lvl1pPr marL="0" indent="0">
              <a:lnSpc>
                <a:spcPct val="108000"/>
              </a:lnSpc>
              <a:spcBef>
                <a:spcPts val="1800"/>
              </a:spcBef>
              <a:buNone/>
              <a:defRPr sz="48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69355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29099476"/>
            <a:ext cx="17487900" cy="8583168"/>
          </a:xfrm>
        </p:spPr>
        <p:txBody>
          <a:bodyPr anchor="ctr">
            <a:normAutofit/>
          </a:bodyPr>
          <a:lstStyle>
            <a:lvl1pPr algn="r">
              <a:defRPr sz="13200" spc="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6"/>
            <a:ext cx="27425142" cy="26822400"/>
          </a:xfrm>
          <a:solidFill>
            <a:schemeClr val="accent1">
              <a:lumMod val="60000"/>
              <a:lumOff val="40000"/>
            </a:schemeClr>
          </a:solidFill>
        </p:spPr>
        <p:txBody>
          <a:bodyPr lIns="457200" tIns="365760" anchor="t"/>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r>
              <a:rPr lang="en-US"/>
              <a:t>Click icon to add picture</a:t>
            </a:r>
            <a:endParaRPr lang="en-US" dirty="0"/>
          </a:p>
        </p:txBody>
      </p:sp>
      <p:sp>
        <p:nvSpPr>
          <p:cNvPr id="4" name="Text Placeholder 3"/>
          <p:cNvSpPr>
            <a:spLocks noGrp="1"/>
          </p:cNvSpPr>
          <p:nvPr>
            <p:ph type="body" sz="half" idx="2"/>
          </p:nvPr>
        </p:nvSpPr>
        <p:spPr>
          <a:xfrm>
            <a:off x="19373850" y="29099476"/>
            <a:ext cx="7200900" cy="8583168"/>
          </a:xfrm>
        </p:spPr>
        <p:txBody>
          <a:bodyPr lIns="91440" rIns="91440" anchor="ctr">
            <a:normAutofit/>
          </a:bodyPr>
          <a:lstStyle>
            <a:lvl1pPr marL="0" indent="0">
              <a:lnSpc>
                <a:spcPct val="100000"/>
              </a:lnSpc>
              <a:spcBef>
                <a:spcPts val="0"/>
              </a:spcBef>
              <a:buNone/>
              <a:defRPr sz="4800">
                <a:solidFill>
                  <a:schemeClr val="tx1">
                    <a:lumMod val="95000"/>
                    <a:lumOff val="5000"/>
                  </a:schemeClr>
                </a:solidFill>
              </a:defRPr>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cxnSp>
        <p:nvCxnSpPr>
          <p:cNvPr id="8" name="Straight Connector 7"/>
          <p:cNvCxnSpPr/>
          <p:nvPr/>
        </p:nvCxnSpPr>
        <p:spPr>
          <a:xfrm flipV="1">
            <a:off x="18870396" y="30882755"/>
            <a:ext cx="0" cy="53644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288" y="3433267"/>
            <a:ext cx="21870162" cy="879774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04290" y="13411200"/>
            <a:ext cx="21870165" cy="23603712"/>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04293" y="37961463"/>
            <a:ext cx="4846821" cy="1609344"/>
          </a:xfrm>
          <a:prstGeom prst="rect">
            <a:avLst/>
          </a:prstGeom>
        </p:spPr>
        <p:txBody>
          <a:bodyPr vert="horz" lIns="91440" tIns="45720" rIns="91440" bIns="45720" rtlCol="0" anchor="ctr"/>
          <a:lstStyle>
            <a:lvl1pPr algn="l">
              <a:defRPr sz="3000">
                <a:solidFill>
                  <a:schemeClr val="tx1">
                    <a:lumMod val="95000"/>
                    <a:lumOff val="5000"/>
                  </a:schemeClr>
                </a:solidFill>
                <a:latin typeface="+mj-lt"/>
              </a:defRPr>
            </a:lvl1pPr>
          </a:lstStyle>
          <a:p>
            <a:fld id="{985D6BDF-9D0E-4E2B-85B8-D8F4790360C9}" type="datetimeFigureOut">
              <a:rPr lang="en-US" smtClean="0"/>
              <a:t>1/3/2017</a:t>
            </a:fld>
            <a:endParaRPr lang="en-US" dirty="0"/>
          </a:p>
        </p:txBody>
      </p:sp>
      <p:sp>
        <p:nvSpPr>
          <p:cNvPr id="5" name="Footer Placeholder 4"/>
          <p:cNvSpPr>
            <a:spLocks noGrp="1"/>
          </p:cNvSpPr>
          <p:nvPr>
            <p:ph type="ftr" sz="quarter" idx="3"/>
          </p:nvPr>
        </p:nvSpPr>
        <p:spPr>
          <a:xfrm>
            <a:off x="10896600" y="37961463"/>
            <a:ext cx="13278282" cy="1609344"/>
          </a:xfrm>
          <a:prstGeom prst="rect">
            <a:avLst/>
          </a:prstGeom>
        </p:spPr>
        <p:txBody>
          <a:bodyPr vert="horz" lIns="91440" tIns="45720" rIns="91440" bIns="45720" rtlCol="0" anchor="ctr"/>
          <a:lstStyle>
            <a:lvl1pPr algn="r">
              <a:defRPr sz="3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24384000" y="37961463"/>
            <a:ext cx="2190750" cy="1609344"/>
          </a:xfrm>
          <a:prstGeom prst="rect">
            <a:avLst/>
          </a:prstGeom>
        </p:spPr>
        <p:txBody>
          <a:bodyPr vert="horz" lIns="91440" tIns="45720" rIns="91440" bIns="45720" rtlCol="0" anchor="ctr"/>
          <a:lstStyle>
            <a:lvl1pPr algn="l">
              <a:defRPr sz="3000">
                <a:solidFill>
                  <a:schemeClr val="tx1">
                    <a:lumMod val="95000"/>
                    <a:lumOff val="5000"/>
                  </a:schemeClr>
                </a:solidFill>
                <a:latin typeface="+mj-lt"/>
              </a:defRPr>
            </a:lvl1pPr>
          </a:lstStyle>
          <a:p>
            <a:fld id="{FBB075EA-769C-4ECD-B48E-D6FCDC24F876}" type="slidenum">
              <a:rPr lang="en-US" smtClean="0"/>
              <a:t>‹#›</a:t>
            </a:fld>
            <a:endParaRPr lang="en-US" dirty="0"/>
          </a:p>
        </p:txBody>
      </p:sp>
      <p:cxnSp>
        <p:nvCxnSpPr>
          <p:cNvPr id="7" name="Straight Connector 6"/>
          <p:cNvCxnSpPr/>
          <p:nvPr/>
        </p:nvCxnSpPr>
        <p:spPr>
          <a:xfrm flipV="1">
            <a:off x="1714500" y="4847767"/>
            <a:ext cx="0" cy="53644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212345"/>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txStyles>
    <p:titleStyle>
      <a:lvl1pPr algn="l" defTabSz="2743200" rtl="0" eaLnBrk="1" latinLnBrk="0" hangingPunct="1">
        <a:lnSpc>
          <a:spcPct val="80000"/>
        </a:lnSpc>
        <a:spcBef>
          <a:spcPct val="0"/>
        </a:spcBef>
        <a:buNone/>
        <a:defRPr sz="13200" kern="1200" cap="all" spc="300" baseline="0">
          <a:solidFill>
            <a:schemeClr val="tx1">
              <a:lumMod val="95000"/>
              <a:lumOff val="5000"/>
            </a:schemeClr>
          </a:solidFill>
          <a:latin typeface="+mj-lt"/>
          <a:ea typeface="+mj-ea"/>
          <a:cs typeface="+mj-cs"/>
        </a:defRPr>
      </a:lvl1pPr>
    </p:titleStyle>
    <p:bodyStyle>
      <a:lvl1pPr marL="274320" indent="-274320" algn="l" defTabSz="2743200" rtl="0" eaLnBrk="1" latinLnBrk="0" hangingPunct="1">
        <a:lnSpc>
          <a:spcPct val="90000"/>
        </a:lnSpc>
        <a:spcBef>
          <a:spcPts val="3600"/>
        </a:spcBef>
        <a:spcAft>
          <a:spcPts val="600"/>
        </a:spcAft>
        <a:buClr>
          <a:schemeClr val="accent1"/>
        </a:buClr>
        <a:buSzPct val="100000"/>
        <a:buFont typeface="Tw Cen MT" panose="020B0602020104020603" pitchFamily="34" charset="0"/>
        <a:buChar char=" "/>
        <a:defRPr sz="6000" kern="1200">
          <a:solidFill>
            <a:schemeClr val="tx1"/>
          </a:solidFill>
          <a:latin typeface="+mn-lt"/>
          <a:ea typeface="+mn-ea"/>
          <a:cs typeface="+mn-cs"/>
        </a:defRPr>
      </a:lvl1pPr>
      <a:lvl2pPr marL="795528"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4800" kern="1200">
          <a:solidFill>
            <a:schemeClr val="tx1"/>
          </a:solidFill>
          <a:latin typeface="+mn-lt"/>
          <a:ea typeface="+mn-ea"/>
          <a:cs typeface="+mn-cs"/>
        </a:defRPr>
      </a:lvl2pPr>
      <a:lvl3pPr marL="1344168"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3600" kern="1200">
          <a:solidFill>
            <a:schemeClr val="tx1"/>
          </a:solidFill>
          <a:latin typeface="+mn-lt"/>
          <a:ea typeface="+mn-ea"/>
          <a:cs typeface="+mn-cs"/>
        </a:defRPr>
      </a:lvl3pPr>
      <a:lvl4pPr marL="1783080"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3600" kern="1200">
          <a:solidFill>
            <a:schemeClr val="tx1"/>
          </a:solidFill>
          <a:latin typeface="+mn-lt"/>
          <a:ea typeface="+mn-ea"/>
          <a:cs typeface="+mn-cs"/>
        </a:defRPr>
      </a:lvl4pPr>
      <a:lvl5pPr marL="2331720"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3600" kern="1200">
          <a:solidFill>
            <a:schemeClr val="tx1"/>
          </a:solidFill>
          <a:latin typeface="+mn-lt"/>
          <a:ea typeface="+mn-ea"/>
          <a:cs typeface="+mn-cs"/>
        </a:defRPr>
      </a:lvl5pPr>
      <a:lvl6pPr marL="2743200"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3600" kern="1200">
          <a:solidFill>
            <a:schemeClr val="tx1"/>
          </a:solidFill>
          <a:latin typeface="+mn-lt"/>
          <a:ea typeface="+mn-ea"/>
          <a:cs typeface="+mn-cs"/>
        </a:defRPr>
      </a:lvl6pPr>
      <a:lvl7pPr marL="3182112"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3600" kern="1200">
          <a:solidFill>
            <a:schemeClr val="tx1"/>
          </a:solidFill>
          <a:latin typeface="+mn-lt"/>
          <a:ea typeface="+mn-ea"/>
          <a:cs typeface="+mn-cs"/>
        </a:defRPr>
      </a:lvl7pPr>
      <a:lvl8pPr marL="3648456"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3600" kern="1200">
          <a:solidFill>
            <a:schemeClr val="tx1"/>
          </a:solidFill>
          <a:latin typeface="+mn-lt"/>
          <a:ea typeface="+mn-ea"/>
          <a:cs typeface="+mn-cs"/>
        </a:defRPr>
      </a:lvl8pPr>
      <a:lvl9pPr marL="4087368" indent="-411480" algn="l" defTabSz="2743200" rtl="0" eaLnBrk="1" latinLnBrk="0" hangingPunct="1">
        <a:lnSpc>
          <a:spcPct val="90000"/>
        </a:lnSpc>
        <a:spcBef>
          <a:spcPts val="600"/>
        </a:spcBef>
        <a:spcAft>
          <a:spcPts val="1200"/>
        </a:spcAft>
        <a:buClr>
          <a:schemeClr val="accent1"/>
        </a:buClr>
        <a:buFont typeface="Wingdings 3" pitchFamily="18" charset="2"/>
        <a:buChar char=""/>
        <a:defRPr sz="36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jpg"/><Relationship Id="rId16"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png"/><Relationship Id="rId5" Type="http://schemas.openxmlformats.org/officeDocument/2006/relationships/image" Target="../media/image7.wmf"/><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22"/>
          <p:cNvSpPr txBox="1">
            <a:spLocks noChangeArrowheads="1"/>
          </p:cNvSpPr>
          <p:nvPr/>
        </p:nvSpPr>
        <p:spPr bwMode="auto">
          <a:xfrm>
            <a:off x="3657600" y="78938"/>
            <a:ext cx="20116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365760" rIns="182880" bIns="36576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a:solidFill>
                  <a:schemeClr val="accent3">
                    <a:lumMod val="20000"/>
                    <a:lumOff val="80000"/>
                  </a:schemeClr>
                </a:solidFill>
                <a:latin typeface="+mn-lt"/>
              </a:rPr>
              <a:t>Tiling space-time: Spatiotemporal dynamics of the </a:t>
            </a:r>
            <a:r>
              <a:rPr lang="en-US" sz="6000" b="1" dirty="0" err="1">
                <a:solidFill>
                  <a:schemeClr val="accent3">
                    <a:lumMod val="20000"/>
                    <a:lumOff val="80000"/>
                  </a:schemeClr>
                </a:solidFill>
                <a:latin typeface="+mn-lt"/>
              </a:rPr>
              <a:t>Kuramoto-Sivashinsky</a:t>
            </a:r>
            <a:r>
              <a:rPr lang="en-US" sz="6000" b="1" dirty="0">
                <a:solidFill>
                  <a:schemeClr val="accent3">
                    <a:lumMod val="20000"/>
                    <a:lumOff val="80000"/>
                  </a:schemeClr>
                </a:solidFill>
                <a:latin typeface="+mn-lt"/>
              </a:rPr>
              <a:t> equation</a:t>
            </a:r>
          </a:p>
        </p:txBody>
      </p:sp>
      <p:sp>
        <p:nvSpPr>
          <p:cNvPr id="40" name="Text Box 123"/>
          <p:cNvSpPr txBox="1">
            <a:spLocks noChangeArrowheads="1"/>
          </p:cNvSpPr>
          <p:nvPr/>
        </p:nvSpPr>
        <p:spPr bwMode="auto">
          <a:xfrm>
            <a:off x="3657600" y="2560320"/>
            <a:ext cx="20116800"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Matthew Gudorf</a:t>
            </a:r>
            <a:r>
              <a:rPr lang="en-US" sz="4800" baseline="30000" dirty="0">
                <a:solidFill>
                  <a:schemeClr val="accent3">
                    <a:lumMod val="20000"/>
                    <a:lumOff val="80000"/>
                  </a:schemeClr>
                </a:solidFill>
                <a:latin typeface="+mn-lt"/>
              </a:rPr>
              <a:t>1</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Predrag</a:t>
            </a:r>
            <a:r>
              <a:rPr lang="en-US" sz="4800" dirty="0">
                <a:solidFill>
                  <a:schemeClr val="accent3">
                    <a:lumMod val="20000"/>
                    <a:lumOff val="80000"/>
                  </a:schemeClr>
                </a:solidFill>
                <a:latin typeface="+mn-lt"/>
              </a:rPr>
              <a:t> Cvitanović</a:t>
            </a:r>
            <a:r>
              <a:rPr lang="en-US" sz="4800" baseline="30000" dirty="0">
                <a:solidFill>
                  <a:schemeClr val="accent3">
                    <a:lumMod val="20000"/>
                    <a:lumOff val="80000"/>
                  </a:schemeClr>
                </a:solidFill>
                <a:latin typeface="+mn-lt"/>
              </a:rPr>
              <a:t>1</a:t>
            </a:r>
          </a:p>
          <a:p>
            <a:pPr algn="ctr" eaLnBrk="1" hangingPunct="1"/>
            <a:r>
              <a:rPr lang="en-US" sz="4800" baseline="30000" dirty="0">
                <a:solidFill>
                  <a:schemeClr val="accent3">
                    <a:lumMod val="20000"/>
                    <a:lumOff val="80000"/>
                  </a:schemeClr>
                </a:solidFill>
                <a:latin typeface="+mn-lt"/>
              </a:rPr>
              <a:t>1</a:t>
            </a:r>
            <a:r>
              <a:rPr lang="en-US" sz="4800" dirty="0">
                <a:solidFill>
                  <a:schemeClr val="accent3">
                    <a:lumMod val="20000"/>
                    <a:lumOff val="80000"/>
                  </a:schemeClr>
                </a:solidFill>
                <a:latin typeface="+mn-lt"/>
              </a:rPr>
              <a:t>Georgia Institute of Technology</a:t>
            </a:r>
          </a:p>
        </p:txBody>
      </p:sp>
      <p:sp>
        <p:nvSpPr>
          <p:cNvPr id="41" name="TextBox 40"/>
          <p:cNvSpPr txBox="1"/>
          <p:nvPr/>
        </p:nvSpPr>
        <p:spPr>
          <a:xfrm>
            <a:off x="1463040" y="36941760"/>
            <a:ext cx="5447517" cy="1384995"/>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Matthew Gudorf</a:t>
            </a:r>
          </a:p>
          <a:p>
            <a:r>
              <a:rPr lang="en-US" sz="2800" dirty="0">
                <a:latin typeface="Calibri" panose="020F0502020204030204" pitchFamily="34" charset="0"/>
                <a:cs typeface="Calibri" panose="020F0502020204030204" pitchFamily="34" charset="0"/>
              </a:rPr>
              <a:t>Georgia Institute of Technology</a:t>
            </a:r>
          </a:p>
          <a:p>
            <a:r>
              <a:rPr lang="en-US" sz="2800" dirty="0">
                <a:latin typeface="Calibri" panose="020F0502020204030204" pitchFamily="34" charset="0"/>
                <a:cs typeface="Calibri" panose="020F0502020204030204" pitchFamily="34" charset="0"/>
              </a:rPr>
              <a:t>Email: matthew.gudorf@gatech.edu</a:t>
            </a:r>
          </a:p>
        </p:txBody>
      </p:sp>
      <p:sp>
        <p:nvSpPr>
          <p:cNvPr id="42" name="TextBox 41"/>
          <p:cNvSpPr txBox="1"/>
          <p:nvPr/>
        </p:nvSpPr>
        <p:spPr>
          <a:xfrm>
            <a:off x="1463040" y="35935920"/>
            <a:ext cx="2147832" cy="830997"/>
          </a:xfrm>
          <a:prstGeom prst="rect">
            <a:avLst/>
          </a:prstGeom>
          <a:noFill/>
        </p:spPr>
        <p:txBody>
          <a:bodyPr wrap="none" rtlCol="0">
            <a:spAutoFit/>
          </a:bodyPr>
          <a:lstStyle/>
          <a:p>
            <a:r>
              <a:rPr lang="en-US" sz="4800" b="1" dirty="0">
                <a:latin typeface="Calibri" panose="020F0502020204030204" pitchFamily="34" charset="0"/>
                <a:cs typeface="Calibri" panose="020F0502020204030204" pitchFamily="34" charset="0"/>
              </a:rPr>
              <a:t>Contact</a:t>
            </a:r>
          </a:p>
        </p:txBody>
      </p:sp>
      <p:sp>
        <p:nvSpPr>
          <p:cNvPr id="43" name="TextBox 42"/>
          <p:cNvSpPr txBox="1"/>
          <p:nvPr/>
        </p:nvSpPr>
        <p:spPr>
          <a:xfrm>
            <a:off x="14081759" y="36706018"/>
            <a:ext cx="12115800" cy="1927381"/>
          </a:xfrm>
          <a:prstGeom prst="rect">
            <a:avLst/>
          </a:prstGeom>
          <a:noFill/>
        </p:spPr>
        <p:txBody>
          <a:bodyPr wrap="square" tIns="91440" bIns="91440" numCol="1" spcCol="457200" rtlCol="0">
            <a:noAutofit/>
          </a:bodyPr>
          <a:lstStyle/>
          <a:p>
            <a:r>
              <a:rPr lang="en-US" sz="1600" dirty="0"/>
              <a:t>[1] P. Holmes, J.L. Lumley and G. </a:t>
            </a:r>
            <a:r>
              <a:rPr lang="en-US" sz="1600" dirty="0" err="1"/>
              <a:t>Berkooz</a:t>
            </a:r>
            <a:r>
              <a:rPr lang="en-US" sz="1600" dirty="0"/>
              <a:t> (1996) Turbulence, Coherent Structures, Dynamical Systems and Symmetry, Cambridge Univ. Press.</a:t>
            </a:r>
          </a:p>
          <a:p>
            <a:r>
              <a:rPr lang="en-US" sz="1600" dirty="0"/>
              <a:t>[2] B. Hof et al. (2004) Experimental observation of nonlinear traveling waves in turbulent pipe flow, Science 305, 1594-1598</a:t>
            </a:r>
          </a:p>
          <a:p>
            <a:r>
              <a:rPr lang="en-US" sz="1600" dirty="0"/>
              <a:t>[3] P. </a:t>
            </a:r>
            <a:r>
              <a:rPr lang="en-US" sz="1600" dirty="0" err="1"/>
              <a:t>Cvitanovic</a:t>
            </a:r>
            <a:r>
              <a:rPr lang="en-US" sz="1600" dirty="0"/>
              <a:t>, R.L. </a:t>
            </a:r>
            <a:r>
              <a:rPr lang="en-US" sz="1600" dirty="0" err="1"/>
              <a:t>Davidchack</a:t>
            </a:r>
            <a:r>
              <a:rPr lang="en-US" sz="1600" dirty="0"/>
              <a:t> and E. </a:t>
            </a:r>
            <a:r>
              <a:rPr lang="en-US" sz="1600" dirty="0" err="1"/>
              <a:t>Siminos</a:t>
            </a:r>
            <a:r>
              <a:rPr lang="en-US" sz="1600" dirty="0"/>
              <a:t> (2014) On the state space geometry of the </a:t>
            </a:r>
            <a:r>
              <a:rPr lang="en-US" sz="1600" dirty="0" err="1"/>
              <a:t>Kuramoto-Sivashinsky</a:t>
            </a:r>
            <a:r>
              <a:rPr lang="en-US" sz="1600" dirty="0"/>
              <a:t> flow in a periodic domain, SIAM</a:t>
            </a:r>
          </a:p>
          <a:p>
            <a:r>
              <a:rPr lang="en-US" sz="1600" dirty="0"/>
              <a:t>                      J. Appl. </a:t>
            </a:r>
            <a:r>
              <a:rPr lang="en-US" sz="1600" dirty="0" err="1"/>
              <a:t>Dyn</a:t>
            </a:r>
            <a:r>
              <a:rPr lang="en-US" sz="1600" dirty="0"/>
              <a:t>. Syst. 9, 1-33.                                                    </a:t>
            </a:r>
          </a:p>
          <a:p>
            <a:r>
              <a:rPr lang="en-US" sz="1600" dirty="0"/>
              <a:t>[4] Y. Lan and P. </a:t>
            </a:r>
            <a:r>
              <a:rPr lang="en-US" sz="1600" dirty="0" err="1"/>
              <a:t>Cvitanovic</a:t>
            </a:r>
            <a:r>
              <a:rPr lang="en-US" sz="1600" dirty="0"/>
              <a:t> (2004) </a:t>
            </a:r>
            <a:r>
              <a:rPr lang="en-US" sz="1600" dirty="0" err="1"/>
              <a:t>Variational</a:t>
            </a:r>
            <a:r>
              <a:rPr lang="en-US" sz="1600" dirty="0"/>
              <a:t> method for finding periodic orbits in a general flow, Phys. Rev. E 69, 016217  </a:t>
            </a:r>
          </a:p>
          <a:p>
            <a:r>
              <a:rPr lang="en-US" sz="1600" dirty="0"/>
              <a:t>[5] </a:t>
            </a:r>
            <a:r>
              <a:rPr lang="en-US" sz="1600" dirty="0"/>
              <a:t>S. </a:t>
            </a:r>
            <a:r>
              <a:rPr lang="en-US" sz="1600" dirty="0" err="1"/>
              <a:t>Lepri</a:t>
            </a:r>
            <a:r>
              <a:rPr lang="en-US" sz="1600" dirty="0"/>
              <a:t> and A. </a:t>
            </a:r>
            <a:r>
              <a:rPr lang="en-US" sz="1600" dirty="0" err="1"/>
              <a:t>Politi</a:t>
            </a:r>
            <a:r>
              <a:rPr lang="en-US" sz="1600" dirty="0"/>
              <a:t> and A. </a:t>
            </a:r>
            <a:r>
              <a:rPr lang="en-US" sz="1600" dirty="0" err="1"/>
              <a:t>Torcini</a:t>
            </a:r>
            <a:r>
              <a:rPr lang="en-US" sz="1600" dirty="0"/>
              <a:t> (1996) </a:t>
            </a:r>
            <a:r>
              <a:rPr lang="en-US" sz="1600" dirty="0" err="1"/>
              <a:t>Chronotopic</a:t>
            </a:r>
            <a:r>
              <a:rPr lang="en-US" sz="1600" dirty="0"/>
              <a:t> Lyapunov analysis. (I) a detailed characterization of 1D Systems. J. Stat. Phys. 82 1429- </a:t>
            </a:r>
          </a:p>
          <a:p>
            <a:r>
              <a:rPr lang="en-US" sz="1600" dirty="0"/>
              <a:t>                     1452.</a:t>
            </a:r>
            <a:endParaRPr lang="en-US" sz="1600" dirty="0"/>
          </a:p>
        </p:txBody>
      </p:sp>
      <p:sp>
        <p:nvSpPr>
          <p:cNvPr id="46" name="TextBox 45"/>
          <p:cNvSpPr txBox="1"/>
          <p:nvPr/>
        </p:nvSpPr>
        <p:spPr>
          <a:xfrm>
            <a:off x="14081759" y="35875022"/>
            <a:ext cx="2985882" cy="830997"/>
          </a:xfrm>
          <a:prstGeom prst="rect">
            <a:avLst/>
          </a:prstGeom>
          <a:noFill/>
        </p:spPr>
        <p:txBody>
          <a:bodyPr wrap="none" rtlCol="0">
            <a:spAutoFit/>
          </a:bodyPr>
          <a:lstStyle/>
          <a:p>
            <a:r>
              <a:rPr lang="en-US" sz="4800" b="1" dirty="0">
                <a:latin typeface="Calibri" panose="020F0502020204030204" pitchFamily="34" charset="0"/>
                <a:cs typeface="Calibri" panose="020F0502020204030204" pitchFamily="34" charset="0"/>
              </a:rPr>
              <a:t>References</a:t>
            </a:r>
          </a:p>
        </p:txBody>
      </p:sp>
      <p:sp>
        <p:nvSpPr>
          <p:cNvPr id="47" name="Text Box 189"/>
          <p:cNvSpPr txBox="1">
            <a:spLocks noChangeArrowheads="1"/>
          </p:cNvSpPr>
          <p:nvPr/>
        </p:nvSpPr>
        <p:spPr bwMode="auto">
          <a:xfrm>
            <a:off x="1430215" y="5536432"/>
            <a:ext cx="11920025" cy="7263527"/>
          </a:xfrm>
          <a:prstGeom prst="rect">
            <a:avLst/>
          </a:prstGeom>
          <a:solidFill>
            <a:schemeClr val="bg1"/>
          </a:solidFill>
          <a:ln w="12700">
            <a:solidFill>
              <a:schemeClr val="accent1">
                <a:lumMod val="75000"/>
              </a:schemeClr>
            </a:solidFill>
          </a:ln>
          <a:effectLst/>
        </p:spPr>
        <p:txBody>
          <a:bodyPr wrap="square" lIns="182880" tIns="182880" rIns="182880" bIns="182880" numCol="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    Insights into dynamics of the 1D </a:t>
            </a:r>
            <a:r>
              <a:rPr lang="en-US" sz="2800" dirty="0" err="1">
                <a:latin typeface="Calibri" pitchFamily="34" charset="0"/>
              </a:rPr>
              <a:t>Kuramoto-Sivashinsky</a:t>
            </a:r>
            <a:r>
              <a:rPr lang="en-US" sz="2800" dirty="0">
                <a:latin typeface="Calibri" pitchFamily="34" charset="0"/>
              </a:rPr>
              <a:t> equation are often</a:t>
            </a:r>
          </a:p>
          <a:p>
            <a:pPr algn="just" eaLnBrk="1" hangingPunct="1"/>
            <a:r>
              <a:rPr lang="en-US" sz="2800" dirty="0">
                <a:latin typeface="Calibri" pitchFamily="34" charset="0"/>
              </a:rPr>
              <a:t>helpful in developing intuition about turbulence in physical, 3D </a:t>
            </a:r>
            <a:r>
              <a:rPr lang="en-US" sz="2800" dirty="0" err="1">
                <a:latin typeface="Calibri" pitchFamily="34" charset="0"/>
              </a:rPr>
              <a:t>Navier</a:t>
            </a:r>
            <a:r>
              <a:rPr lang="en-US" sz="2800" dirty="0">
                <a:latin typeface="Calibri" pitchFamily="34" charset="0"/>
              </a:rPr>
              <a:t>-Stokes fluid flows [1]. In both settings there is by now strong evidence that the turbulent dynamics are shaped and organized by invariant solutions (equilibria, traveling waves, periodic orbits) and their invariant manifolds [2]. Among them, relative periodic orbits computed on spatially periodic domains, periodic in both in space and time, play important role in shaping structures that evolve in time while drifting in space[3]. One can view these invariant solutions as space-time rectangles that tile the spatiotemporal state space, infinite in both the time and the spatial directions. To demonstrate that in turbulence the space and time evolution can be thought of on the same footing, we evolve here in configuration space the </a:t>
            </a:r>
            <a:r>
              <a:rPr lang="en-US" sz="2800" dirty="0" err="1">
                <a:latin typeface="Calibri" pitchFamily="34" charset="0"/>
              </a:rPr>
              <a:t>Kuramoto-Sivashinsky</a:t>
            </a:r>
            <a:r>
              <a:rPr lang="en-US" sz="2800" dirty="0">
                <a:latin typeface="Calibri" pitchFamily="34" charset="0"/>
              </a:rPr>
              <a:t> states initiated on temporally periodic initial conditions. It turns out that such solutions are highly unstable, so new robust </a:t>
            </a:r>
            <a:r>
              <a:rPr lang="en-US" sz="2800" dirty="0" err="1">
                <a:latin typeface="Calibri" pitchFamily="34" charset="0"/>
              </a:rPr>
              <a:t>variational</a:t>
            </a:r>
            <a:r>
              <a:rPr lang="en-US" sz="2800" dirty="0">
                <a:latin typeface="Calibri" pitchFamily="34" charset="0"/>
              </a:rPr>
              <a:t> methods [4] will need to be developed in order to systematically locate and compute orbits (invariant 2-tori) doubly-periodic in both space and time.</a:t>
            </a:r>
          </a:p>
        </p:txBody>
      </p:sp>
      <p:sp>
        <p:nvSpPr>
          <p:cNvPr id="48" name="Rectangle 47"/>
          <p:cNvSpPr/>
          <p:nvPr/>
        </p:nvSpPr>
        <p:spPr>
          <a:xfrm>
            <a:off x="1430214" y="4850975"/>
            <a:ext cx="11916743" cy="68114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Abstract</a:t>
            </a:r>
          </a:p>
        </p:txBody>
      </p:sp>
      <p:sp>
        <p:nvSpPr>
          <p:cNvPr id="54" name="Text Box 194"/>
          <p:cNvSpPr txBox="1">
            <a:spLocks noChangeArrowheads="1"/>
          </p:cNvSpPr>
          <p:nvPr/>
        </p:nvSpPr>
        <p:spPr bwMode="auto">
          <a:xfrm>
            <a:off x="14081759" y="12800328"/>
            <a:ext cx="12001501" cy="8261106"/>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2800" dirty="0">
                <a:latin typeface="Calibri" pitchFamily="34" charset="0"/>
              </a:rPr>
              <a:t> </a:t>
            </a:r>
            <a:r>
              <a:rPr lang="en-US" sz="2800" dirty="0" err="1">
                <a:latin typeface="Calibri" pitchFamily="34" charset="0"/>
              </a:rPr>
              <a:t>Variational</a:t>
            </a:r>
            <a:r>
              <a:rPr lang="en-US" sz="2800" dirty="0">
                <a:latin typeface="Calibri" pitchFamily="34" charset="0"/>
              </a:rPr>
              <a:t> Newton descent applied to the </a:t>
            </a:r>
            <a:r>
              <a:rPr lang="en-US" sz="2800" dirty="0" err="1">
                <a:latin typeface="Calibri" pitchFamily="34" charset="0"/>
              </a:rPr>
              <a:t>Rössler</a:t>
            </a:r>
            <a:r>
              <a:rPr lang="en-US" sz="2800" dirty="0">
                <a:latin typeface="Calibri" pitchFamily="34" charset="0"/>
              </a:rPr>
              <a:t> system, </a:t>
            </a:r>
          </a:p>
        </p:txBody>
      </p:sp>
      <p:sp>
        <p:nvSpPr>
          <p:cNvPr id="55" name="Rectangle 54"/>
          <p:cNvSpPr/>
          <p:nvPr/>
        </p:nvSpPr>
        <p:spPr>
          <a:xfrm>
            <a:off x="1433929" y="15191637"/>
            <a:ext cx="11916311"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Numerical Integration</a:t>
            </a:r>
          </a:p>
        </p:txBody>
      </p:sp>
      <p:sp>
        <p:nvSpPr>
          <p:cNvPr id="56" name="Text Box 192"/>
          <p:cNvSpPr txBox="1">
            <a:spLocks noChangeArrowheads="1"/>
          </p:cNvSpPr>
          <p:nvPr/>
        </p:nvSpPr>
        <p:spPr bwMode="auto">
          <a:xfrm>
            <a:off x="14081759" y="5567392"/>
            <a:ext cx="12001501" cy="6624784"/>
          </a:xfrm>
          <a:prstGeom prst="rect">
            <a:avLst/>
          </a:prstGeom>
          <a:solidFill>
            <a:schemeClr val="bg1"/>
          </a:solidFill>
          <a:ln w="12700">
            <a:solidFill>
              <a:schemeClr val="accent1">
                <a:lumMod val="75000"/>
              </a:schemeClr>
            </a:solid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     Due to the </a:t>
            </a:r>
            <a:r>
              <a:rPr lang="en-US" sz="2800" dirty="0" err="1">
                <a:latin typeface="Calibri" pitchFamily="34" charset="0"/>
              </a:rPr>
              <a:t>repeller</a:t>
            </a:r>
            <a:r>
              <a:rPr lang="en-US" sz="2800" dirty="0">
                <a:latin typeface="Calibri" pitchFamily="34" charset="0"/>
              </a:rPr>
              <a:t> in space [5] we employ the </a:t>
            </a:r>
            <a:r>
              <a:rPr lang="en-US" sz="2800" dirty="0" err="1">
                <a:latin typeface="Calibri" pitchFamily="34" charset="0"/>
              </a:rPr>
              <a:t>variational</a:t>
            </a:r>
            <a:r>
              <a:rPr lang="en-US" sz="2800" dirty="0">
                <a:latin typeface="Calibri" pitchFamily="34" charset="0"/>
              </a:rPr>
              <a:t> Newton descent to locate periodic orbits. This is a variant of the damped Newton-Raphson method with step sizes being infinitesimally small [4]. The process deforms an initial guess loop into a periodic orbit by minimizing a cost functional which is a function of the difference between approximate tangents and the velocities.  The corrections to the initial guess loop are found by solving the following differential equation, which can be rewritten in matrix form.</a:t>
            </a:r>
          </a:p>
        </p:txBody>
      </p:sp>
      <p:sp>
        <p:nvSpPr>
          <p:cNvPr id="57" name="Rectangle 56"/>
          <p:cNvSpPr/>
          <p:nvPr/>
        </p:nvSpPr>
        <p:spPr>
          <a:xfrm>
            <a:off x="14081759" y="4850975"/>
            <a:ext cx="12001501" cy="7139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a:solidFill>
                  <a:schemeClr val="accent3">
                    <a:lumMod val="20000"/>
                    <a:lumOff val="80000"/>
                  </a:schemeClr>
                </a:solidFill>
              </a:rPr>
              <a:t>Variational</a:t>
            </a:r>
            <a:r>
              <a:rPr lang="en-US" sz="4800" b="1" dirty="0">
                <a:solidFill>
                  <a:schemeClr val="accent3">
                    <a:lumMod val="20000"/>
                    <a:lumOff val="80000"/>
                  </a:schemeClr>
                </a:solidFill>
              </a:rPr>
              <a:t> Newton Descent</a:t>
            </a:r>
          </a:p>
        </p:txBody>
      </p:sp>
      <p:sp>
        <p:nvSpPr>
          <p:cNvPr id="58" name="Text Box 191"/>
          <p:cNvSpPr txBox="1">
            <a:spLocks noChangeArrowheads="1"/>
          </p:cNvSpPr>
          <p:nvPr/>
        </p:nvSpPr>
        <p:spPr bwMode="auto">
          <a:xfrm>
            <a:off x="14086390" y="21719328"/>
            <a:ext cx="11996869" cy="3421165"/>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Applying the </a:t>
            </a:r>
            <a:r>
              <a:rPr lang="en-US" sz="2800" dirty="0" err="1">
                <a:latin typeface="Calibri" pitchFamily="34" charset="0"/>
              </a:rPr>
              <a:t>variational</a:t>
            </a:r>
            <a:r>
              <a:rPr lang="en-US" sz="2800" dirty="0">
                <a:latin typeface="Calibri" pitchFamily="34" charset="0"/>
              </a:rPr>
              <a:t> Newton descent to locate periodic orbits of the antisymmetric subspace of the </a:t>
            </a:r>
            <a:r>
              <a:rPr lang="en-US" sz="2800" dirty="0" err="1">
                <a:latin typeface="Calibri" pitchFamily="34" charset="0"/>
              </a:rPr>
              <a:t>Kuramoto-Sivashinsky</a:t>
            </a:r>
            <a:r>
              <a:rPr lang="en-US" sz="2800" dirty="0">
                <a:latin typeface="Calibri" pitchFamily="34" charset="0"/>
              </a:rPr>
              <a:t> equation with L = 38.5. </a:t>
            </a:r>
          </a:p>
          <a:p>
            <a:pPr algn="just" eaLnBrk="1" hangingPunct="1"/>
            <a:r>
              <a:rPr lang="en-US" sz="2800" dirty="0">
                <a:latin typeface="Calibri" pitchFamily="34" charset="0"/>
              </a:rPr>
              <a:t>This can be done by taking purely imaginary Fourier and the corresponding time evolution equation,</a:t>
            </a:r>
          </a:p>
        </p:txBody>
      </p:sp>
      <p:sp>
        <p:nvSpPr>
          <p:cNvPr id="59" name="Rectangle 58"/>
          <p:cNvSpPr/>
          <p:nvPr/>
        </p:nvSpPr>
        <p:spPr>
          <a:xfrm>
            <a:off x="14081758" y="21079248"/>
            <a:ext cx="12001501"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Antisymmetric </a:t>
            </a:r>
            <a:r>
              <a:rPr lang="en-US" sz="4800" b="1" dirty="0" err="1">
                <a:solidFill>
                  <a:schemeClr val="accent3">
                    <a:lumMod val="20000"/>
                    <a:lumOff val="80000"/>
                  </a:schemeClr>
                </a:solidFill>
              </a:rPr>
              <a:t>Kuramoto-Sivashinsky</a:t>
            </a:r>
            <a:endParaRPr lang="en-US" sz="4800" b="1" dirty="0">
              <a:solidFill>
                <a:schemeClr val="accent3">
                  <a:lumMod val="20000"/>
                  <a:lumOff val="80000"/>
                </a:schemeClr>
              </a:solidFill>
            </a:endParaRPr>
          </a:p>
        </p:txBody>
      </p:sp>
      <p:sp>
        <p:nvSpPr>
          <p:cNvPr id="60" name="Text Box 193"/>
          <p:cNvSpPr txBox="1">
            <a:spLocks noChangeArrowheads="1"/>
          </p:cNvSpPr>
          <p:nvPr/>
        </p:nvSpPr>
        <p:spPr bwMode="auto">
          <a:xfrm>
            <a:off x="14088156" y="32752345"/>
            <a:ext cx="11995102" cy="2537000"/>
          </a:xfrm>
          <a:prstGeom prst="rect">
            <a:avLst/>
          </a:prstGeom>
          <a:noFill/>
          <a:ln w="12700">
            <a:solidFill>
              <a:schemeClr val="accent1">
                <a:lumMod val="75000"/>
              </a:schemeClr>
            </a:solid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    The </a:t>
            </a:r>
            <a:r>
              <a:rPr lang="en-US" sz="2800" dirty="0" err="1">
                <a:latin typeface="Calibri" pitchFamily="34" charset="0"/>
              </a:rPr>
              <a:t>variational</a:t>
            </a:r>
            <a:r>
              <a:rPr lang="en-US" sz="2800" dirty="0">
                <a:latin typeface="Calibri" pitchFamily="34" charset="0"/>
              </a:rPr>
              <a:t> Newton descent is employed to find periodic orbits of the </a:t>
            </a:r>
            <a:r>
              <a:rPr lang="en-US" sz="2800" dirty="0" err="1">
                <a:latin typeface="Calibri" pitchFamily="34" charset="0"/>
              </a:rPr>
              <a:t>Rössler</a:t>
            </a:r>
            <a:r>
              <a:rPr lang="en-US" sz="2800" dirty="0">
                <a:latin typeface="Calibri" pitchFamily="34" charset="0"/>
              </a:rPr>
              <a:t> system as well as antisymmetric periodic orbits of the </a:t>
            </a:r>
            <a:r>
              <a:rPr lang="en-US" sz="2800" dirty="0" err="1">
                <a:latin typeface="Calibri" pitchFamily="34" charset="0"/>
              </a:rPr>
              <a:t>Kuramoto-Sivashinsky</a:t>
            </a:r>
            <a:r>
              <a:rPr lang="en-US" sz="2800" dirty="0">
                <a:latin typeface="Calibri" pitchFamily="34" charset="0"/>
              </a:rPr>
              <a:t> system, the next step is to apply this to the full-state space of </a:t>
            </a:r>
            <a:r>
              <a:rPr lang="en-US" sz="2800" dirty="0" err="1">
                <a:latin typeface="Calibri" pitchFamily="34" charset="0"/>
              </a:rPr>
              <a:t>Kuramoto-Sivashinsky</a:t>
            </a:r>
            <a:r>
              <a:rPr lang="en-US" sz="2800" dirty="0">
                <a:latin typeface="Calibri" pitchFamily="34" charset="0"/>
              </a:rPr>
              <a:t> to find periodic solutions with respect to the spatial equations and then finally apply this scheme to find invariant tori. </a:t>
            </a:r>
          </a:p>
        </p:txBody>
      </p:sp>
      <p:sp>
        <p:nvSpPr>
          <p:cNvPr id="61" name="Rectangle 60"/>
          <p:cNvSpPr/>
          <p:nvPr/>
        </p:nvSpPr>
        <p:spPr>
          <a:xfrm>
            <a:off x="14088155" y="32121458"/>
            <a:ext cx="11995103"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Conclusion</a:t>
            </a:r>
          </a:p>
        </p:txBody>
      </p:sp>
      <p:sp>
        <p:nvSpPr>
          <p:cNvPr id="63" name="Text Box 190"/>
          <p:cNvSpPr txBox="1">
            <a:spLocks noChangeArrowheads="1"/>
          </p:cNvSpPr>
          <p:nvPr/>
        </p:nvSpPr>
        <p:spPr bwMode="auto">
          <a:xfrm>
            <a:off x="1433929" y="15839976"/>
            <a:ext cx="11916311" cy="2092881"/>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anose="020F0502020204030204" pitchFamily="34" charset="0"/>
                <a:cs typeface="Calibri" panose="020F0502020204030204" pitchFamily="34" charset="0"/>
              </a:rPr>
              <a:t>    We compare the numerical integration of a discretized time-periodic solution evolved in space with a discretized spatially periodic solution evolved in time, both taken from the shortest periodic orbit of the </a:t>
            </a:r>
            <a:r>
              <a:rPr lang="en-US" sz="2800" dirty="0" err="1">
                <a:latin typeface="Calibri" panose="020F0502020204030204" pitchFamily="34" charset="0"/>
                <a:cs typeface="Calibri" panose="020F0502020204030204" pitchFamily="34" charset="0"/>
              </a:rPr>
              <a:t>Kuramoto-Sivashinsky</a:t>
            </a:r>
            <a:r>
              <a:rPr lang="en-US" sz="2800" dirty="0">
                <a:latin typeface="Calibri" panose="020F0502020204030204" pitchFamily="34" charset="0"/>
                <a:cs typeface="Calibri" panose="020F0502020204030204" pitchFamily="34" charset="0"/>
              </a:rPr>
              <a:t> equation with system size L = 22. </a:t>
            </a:r>
          </a:p>
        </p:txBody>
      </p:sp>
      <p:sp>
        <p:nvSpPr>
          <p:cNvPr id="64" name="Rectangle 63"/>
          <p:cNvSpPr/>
          <p:nvPr/>
        </p:nvSpPr>
        <p:spPr>
          <a:xfrm>
            <a:off x="14081759" y="12198277"/>
            <a:ext cx="12001501"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a:solidFill>
                  <a:schemeClr val="accent3">
                    <a:lumMod val="20000"/>
                    <a:lumOff val="80000"/>
                  </a:schemeClr>
                </a:solidFill>
              </a:rPr>
              <a:t>Rössler</a:t>
            </a:r>
            <a:r>
              <a:rPr lang="en-US" sz="4800" b="1" dirty="0">
                <a:solidFill>
                  <a:schemeClr val="accent3">
                    <a:lumMod val="20000"/>
                    <a:lumOff val="80000"/>
                  </a:schemeClr>
                </a:solidFill>
              </a:rPr>
              <a:t> System</a:t>
            </a:r>
          </a:p>
        </p:txBody>
      </p:sp>
      <p:sp>
        <p:nvSpPr>
          <p:cNvPr id="71" name="Text Box 180"/>
          <p:cNvSpPr txBox="1">
            <a:spLocks noChangeArrowheads="1"/>
          </p:cNvSpPr>
          <p:nvPr/>
        </p:nvSpPr>
        <p:spPr bwMode="auto">
          <a:xfrm>
            <a:off x="14597908" y="20109049"/>
            <a:ext cx="541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Calibri" pitchFamily="34" charset="0"/>
              </a:rPr>
              <a:t>Figure 3.</a:t>
            </a:r>
            <a:r>
              <a:rPr lang="en-US" sz="2000" dirty="0">
                <a:latin typeface="Calibri" pitchFamily="34" charset="0"/>
              </a:rPr>
              <a:t> Initial condition for periodic orbit search.</a:t>
            </a:r>
          </a:p>
        </p:txBody>
      </p:sp>
      <p:sp>
        <p:nvSpPr>
          <p:cNvPr id="67" name="Text Box 180"/>
          <p:cNvSpPr txBox="1">
            <a:spLocks noChangeArrowheads="1"/>
          </p:cNvSpPr>
          <p:nvPr/>
        </p:nvSpPr>
        <p:spPr bwMode="auto">
          <a:xfrm>
            <a:off x="14081760" y="31128530"/>
            <a:ext cx="63713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5.</a:t>
            </a:r>
            <a:r>
              <a:rPr lang="en-US" sz="2000" dirty="0">
                <a:latin typeface="Calibri" pitchFamily="34" charset="0"/>
              </a:rPr>
              <a:t> </a:t>
            </a:r>
            <a:r>
              <a:rPr lang="en-US" sz="1900" dirty="0">
                <a:latin typeface="Calibri" pitchFamily="34" charset="0"/>
              </a:rPr>
              <a:t>Initial Condition (Blue) and periodic orbit (Green) </a:t>
            </a:r>
          </a:p>
          <a:p>
            <a:pPr eaLnBrk="1" hangingPunct="1"/>
            <a:r>
              <a:rPr lang="en-US" sz="1900" dirty="0">
                <a:latin typeface="Calibri" pitchFamily="34" charset="0"/>
              </a:rPr>
              <a:t>found with </a:t>
            </a:r>
            <a:r>
              <a:rPr lang="en-US" sz="1900" dirty="0" err="1">
                <a:latin typeface="Calibri" pitchFamily="34" charset="0"/>
              </a:rPr>
              <a:t>variational</a:t>
            </a:r>
            <a:r>
              <a:rPr lang="en-US" sz="1900" dirty="0">
                <a:latin typeface="Calibri" pitchFamily="34" charset="0"/>
              </a:rPr>
              <a:t> Newton descent. Projected onto first</a:t>
            </a:r>
          </a:p>
          <a:p>
            <a:pPr eaLnBrk="1" hangingPunct="1"/>
            <a:r>
              <a:rPr lang="en-US" sz="1900" dirty="0">
                <a:latin typeface="Calibri" pitchFamily="34" charset="0"/>
              </a:rPr>
              <a:t>and second Fourier mode coordinates.  </a:t>
            </a:r>
          </a:p>
        </p:txBody>
      </p:sp>
      <p:sp>
        <p:nvSpPr>
          <p:cNvPr id="75" name="Text Box 181"/>
          <p:cNvSpPr txBox="1">
            <a:spLocks noChangeArrowheads="1"/>
          </p:cNvSpPr>
          <p:nvPr/>
        </p:nvSpPr>
        <p:spPr bwMode="auto">
          <a:xfrm>
            <a:off x="20568713" y="31166144"/>
            <a:ext cx="49787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6.</a:t>
            </a:r>
            <a:r>
              <a:rPr lang="en-US" sz="2000" dirty="0">
                <a:latin typeface="Calibri" pitchFamily="34" charset="0"/>
              </a:rPr>
              <a:t> Spatiotemporal plot of periodic orbit</a:t>
            </a:r>
          </a:p>
          <a:p>
            <a:pPr eaLnBrk="1" hangingPunct="1"/>
            <a:r>
              <a:rPr lang="en-US" sz="2000" dirty="0">
                <a:latin typeface="Calibri" pitchFamily="34" charset="0"/>
              </a:rPr>
              <a:t>from figure five.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7664" y="1771650"/>
            <a:ext cx="4457700" cy="10287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65" y="1771650"/>
            <a:ext cx="4457700" cy="10287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8268" y="15125540"/>
            <a:ext cx="6049732" cy="498875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83" y="18361905"/>
            <a:ext cx="5871919" cy="6025797"/>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3879" y="18378827"/>
            <a:ext cx="5858504" cy="6008875"/>
          </a:xfrm>
          <a:prstGeom prst="rect">
            <a:avLst/>
          </a:prstGeom>
        </p:spPr>
      </p:pic>
      <p:sp>
        <p:nvSpPr>
          <p:cNvPr id="21" name="TextBox 20"/>
          <p:cNvSpPr txBox="1"/>
          <p:nvPr/>
        </p:nvSpPr>
        <p:spPr>
          <a:xfrm>
            <a:off x="20471913" y="20144116"/>
            <a:ext cx="5425203" cy="707886"/>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Figure 4</a:t>
            </a:r>
            <a:r>
              <a:rPr lang="en-US" sz="2000" dirty="0">
                <a:latin typeface="Calibri" panose="020F0502020204030204" pitchFamily="34" charset="0"/>
                <a:cs typeface="Calibri" panose="020F0502020204030204" pitchFamily="34" charset="0"/>
              </a:rPr>
              <a:t>. Periodic orbit found after application of </a:t>
            </a:r>
          </a:p>
          <a:p>
            <a:r>
              <a:rPr lang="en-US" sz="2000" dirty="0">
                <a:latin typeface="Calibri" panose="020F0502020204030204" pitchFamily="34" charset="0"/>
                <a:cs typeface="Calibri" panose="020F0502020204030204" pitchFamily="34" charset="0"/>
              </a:rPr>
              <a:t>                 Newton descent. </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63658" y="15125540"/>
            <a:ext cx="5594610" cy="4960780"/>
          </a:xfrm>
          <a:prstGeom prst="rect">
            <a:avLst/>
          </a:prstGeom>
        </p:spPr>
      </p:pic>
      <p:sp>
        <p:nvSpPr>
          <p:cNvPr id="17" name="TextBox 16"/>
          <p:cNvSpPr txBox="1"/>
          <p:nvPr/>
        </p:nvSpPr>
        <p:spPr>
          <a:xfrm>
            <a:off x="7770158" y="24359539"/>
            <a:ext cx="4800600" cy="1323439"/>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Figure 2. </a:t>
            </a:r>
            <a:r>
              <a:rPr lang="en-US" sz="2000" dirty="0">
                <a:latin typeface="Calibri" panose="020F0502020204030204" pitchFamily="34" charset="0"/>
                <a:cs typeface="Calibri" panose="020F0502020204030204" pitchFamily="34" charset="0"/>
              </a:rPr>
              <a:t>Spatial Integration of time periodic initial condition taken from the shortest periodic orbit of the </a:t>
            </a:r>
            <a:r>
              <a:rPr lang="en-US" sz="2000" dirty="0" err="1">
                <a:latin typeface="Calibri" panose="020F0502020204030204" pitchFamily="34" charset="0"/>
                <a:cs typeface="Calibri" panose="020F0502020204030204" pitchFamily="34" charset="0"/>
              </a:rPr>
              <a:t>Kuramoto-Sivashinsky</a:t>
            </a:r>
            <a:r>
              <a:rPr lang="en-US" sz="2000" dirty="0">
                <a:latin typeface="Calibri" panose="020F0502020204030204" pitchFamily="34" charset="0"/>
                <a:cs typeface="Calibri" panose="020F0502020204030204" pitchFamily="34" charset="0"/>
              </a:rPr>
              <a:t> equation. </a:t>
            </a:r>
          </a:p>
        </p:txBody>
      </p:sp>
      <p:sp>
        <p:nvSpPr>
          <p:cNvPr id="25" name="TextBox 24"/>
          <p:cNvSpPr txBox="1"/>
          <p:nvPr/>
        </p:nvSpPr>
        <p:spPr>
          <a:xfrm>
            <a:off x="1867411" y="24388340"/>
            <a:ext cx="4732115" cy="1015663"/>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Figure 1. </a:t>
            </a:r>
            <a:r>
              <a:rPr lang="en-US" sz="2000" dirty="0">
                <a:latin typeface="Calibri" panose="020F0502020204030204" pitchFamily="34" charset="0"/>
                <a:cs typeface="Calibri" panose="020F0502020204030204" pitchFamily="34" charset="0"/>
              </a:rPr>
              <a:t>Time Integration of shortest periodic orbit of the </a:t>
            </a:r>
            <a:r>
              <a:rPr lang="en-US" sz="2000" dirty="0" err="1">
                <a:latin typeface="Calibri" panose="020F0502020204030204" pitchFamily="34" charset="0"/>
                <a:cs typeface="Calibri" panose="020F0502020204030204" pitchFamily="34" charset="0"/>
              </a:rPr>
              <a:t>Kuramoto-Sivashinsky</a:t>
            </a:r>
            <a:r>
              <a:rPr lang="en-US" sz="2000" dirty="0">
                <a:latin typeface="Calibri" panose="020F0502020204030204" pitchFamily="34" charset="0"/>
                <a:cs typeface="Calibri" panose="020F0502020204030204" pitchFamily="34" charset="0"/>
              </a:rPr>
              <a:t> equation</a:t>
            </a:r>
            <a:r>
              <a:rPr lang="en-US" sz="2000" b="1" dirty="0">
                <a:latin typeface="Calibri" panose="020F0502020204030204" pitchFamily="34" charset="0"/>
                <a:cs typeface="Calibri" panose="020F0502020204030204" pitchFamily="34" charset="0"/>
              </a:rPr>
              <a:t>  </a:t>
            </a:r>
          </a:p>
        </p:txBody>
      </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748321" y="13777988"/>
            <a:ext cx="3289955" cy="1969304"/>
          </a:xfrm>
          <a:prstGeom prst="rect">
            <a:avLst/>
          </a:prstGeom>
        </p:spPr>
      </p:pic>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708672" y="14311406"/>
            <a:ext cx="4838840" cy="641706"/>
          </a:xfrm>
          <a:prstGeom prst="rect">
            <a:avLst/>
          </a:prstGeom>
        </p:spPr>
      </p:pic>
      <p:sp>
        <p:nvSpPr>
          <p:cNvPr id="65" name="Text Box 190"/>
          <p:cNvSpPr txBox="1">
            <a:spLocks noChangeArrowheads="1"/>
          </p:cNvSpPr>
          <p:nvPr/>
        </p:nvSpPr>
        <p:spPr bwMode="auto">
          <a:xfrm>
            <a:off x="1430215" y="26360183"/>
            <a:ext cx="11920042" cy="2491435"/>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anose="020F0502020204030204" pitchFamily="34" charset="0"/>
                <a:cs typeface="Calibri" panose="020F0502020204030204" pitchFamily="34" charset="0"/>
              </a:rPr>
              <a:t>    </a:t>
            </a:r>
          </a:p>
        </p:txBody>
      </p:sp>
      <p:sp>
        <p:nvSpPr>
          <p:cNvPr id="66" name="Text Box 190"/>
          <p:cNvSpPr txBox="1">
            <a:spLocks noChangeArrowheads="1"/>
          </p:cNvSpPr>
          <p:nvPr/>
        </p:nvSpPr>
        <p:spPr bwMode="auto">
          <a:xfrm>
            <a:off x="14091456" y="25140492"/>
            <a:ext cx="6005342" cy="6980966"/>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anose="020F0502020204030204" pitchFamily="34" charset="0"/>
                <a:cs typeface="Calibri" panose="020F0502020204030204" pitchFamily="34" charset="0"/>
              </a:rPr>
              <a:t> </a:t>
            </a:r>
          </a:p>
        </p:txBody>
      </p:sp>
      <p:sp>
        <p:nvSpPr>
          <p:cNvPr id="69" name="Rectangle 68"/>
          <p:cNvSpPr/>
          <p:nvPr/>
        </p:nvSpPr>
        <p:spPr>
          <a:xfrm>
            <a:off x="1430214" y="28803601"/>
            <a:ext cx="11920026" cy="68820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Spatial evolution equations</a:t>
            </a:r>
          </a:p>
        </p:txBody>
      </p:sp>
      <p:sp>
        <p:nvSpPr>
          <p:cNvPr id="70" name="Rectangle 69"/>
          <p:cNvSpPr/>
          <p:nvPr/>
        </p:nvSpPr>
        <p:spPr>
          <a:xfrm>
            <a:off x="1430215" y="25682978"/>
            <a:ext cx="11920041" cy="67071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Time evolution equation</a:t>
            </a:r>
          </a:p>
        </p:txBody>
      </p:sp>
      <p:sp>
        <p:nvSpPr>
          <p:cNvPr id="72" name="Text Box 190"/>
          <p:cNvSpPr txBox="1">
            <a:spLocks noChangeArrowheads="1"/>
          </p:cNvSpPr>
          <p:nvPr/>
        </p:nvSpPr>
        <p:spPr bwMode="auto">
          <a:xfrm>
            <a:off x="7452383" y="17941116"/>
            <a:ext cx="5897857" cy="7746456"/>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anose="020F0502020204030204" pitchFamily="34" charset="0"/>
                <a:cs typeface="Calibri" panose="020F0502020204030204" pitchFamily="34" charset="0"/>
              </a:rPr>
              <a:t> </a:t>
            </a:r>
          </a:p>
        </p:txBody>
      </p:sp>
      <p:sp>
        <p:nvSpPr>
          <p:cNvPr id="73" name="Text Box 190"/>
          <p:cNvSpPr txBox="1">
            <a:spLocks noChangeArrowheads="1"/>
          </p:cNvSpPr>
          <p:nvPr/>
        </p:nvSpPr>
        <p:spPr bwMode="auto">
          <a:xfrm>
            <a:off x="1430214" y="17941116"/>
            <a:ext cx="6026801" cy="7746457"/>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anose="020F0502020204030204" pitchFamily="34" charset="0"/>
                <a:cs typeface="Calibri" panose="020F0502020204030204" pitchFamily="34" charset="0"/>
              </a:rPr>
              <a:t> </a:t>
            </a:r>
          </a:p>
        </p:txBody>
      </p:sp>
      <p:sp>
        <p:nvSpPr>
          <p:cNvPr id="76" name="Rectangle 75"/>
          <p:cNvSpPr/>
          <p:nvPr/>
        </p:nvSpPr>
        <p:spPr>
          <a:xfrm>
            <a:off x="1432987" y="12758657"/>
            <a:ext cx="11917253" cy="61423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a:solidFill>
                  <a:schemeClr val="accent3">
                    <a:lumMod val="20000"/>
                    <a:lumOff val="80000"/>
                  </a:schemeClr>
                </a:solidFill>
              </a:rPr>
              <a:t>Kuramoto-Sivashinsky</a:t>
            </a:r>
            <a:r>
              <a:rPr lang="en-US" sz="4800" b="1" dirty="0">
                <a:solidFill>
                  <a:schemeClr val="accent3">
                    <a:lumMod val="20000"/>
                    <a:lumOff val="80000"/>
                  </a:schemeClr>
                </a:solidFill>
              </a:rPr>
              <a:t> Equation</a:t>
            </a:r>
          </a:p>
        </p:txBody>
      </p:sp>
      <p:sp>
        <p:nvSpPr>
          <p:cNvPr id="77" name="Text Box 190"/>
          <p:cNvSpPr txBox="1">
            <a:spLocks noChangeArrowheads="1"/>
          </p:cNvSpPr>
          <p:nvPr/>
        </p:nvSpPr>
        <p:spPr bwMode="auto">
          <a:xfrm>
            <a:off x="1430646" y="13350846"/>
            <a:ext cx="11919594" cy="1829323"/>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800" dirty="0">
              <a:noFill/>
              <a:latin typeface="Calibri" panose="020F0502020204030204" pitchFamily="34" charset="0"/>
              <a:cs typeface="Calibri" panose="020F0502020204030204" pitchFamily="34" charset="0"/>
            </a:endParaRPr>
          </a:p>
        </p:txBody>
      </p:sp>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096796" y="25461827"/>
            <a:ext cx="5761150" cy="5624871"/>
          </a:xfrm>
          <a:prstGeom prst="rect">
            <a:avLst/>
          </a:prstGeom>
        </p:spPr>
      </p:pic>
      <mc:AlternateContent xmlns:mc="http://schemas.openxmlformats.org/markup-compatibility/2006" xmlns:a14="http://schemas.microsoft.com/office/drawing/2010/main">
        <mc:Choice Requires="a14">
          <p:sp>
            <p:nvSpPr>
              <p:cNvPr id="45" name="Rectangle 44"/>
              <p:cNvSpPr/>
              <p:nvPr/>
            </p:nvSpPr>
            <p:spPr>
              <a:xfrm>
                <a:off x="1097574" y="13528074"/>
                <a:ext cx="11878402" cy="12448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𝑢</m:t>
                          </m:r>
                        </m:e>
                        <m:sub>
                          <m:r>
                            <a:rPr lang="en-US" sz="4000" b="0" i="1" smtClean="0">
                              <a:latin typeface="Cambria Math" panose="02040503050406030204" pitchFamily="18" charset="0"/>
                            </a:rPr>
                            <m:t>𝑡</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b="0" i="1" smtClean="0">
                              <a:latin typeface="Cambria Math" panose="02040503050406030204" pitchFamily="18" charset="0"/>
                            </a:rPr>
                            <m:t>2</m:t>
                          </m:r>
                        </m:den>
                      </m:f>
                      <m:sSub>
                        <m:sSubPr>
                          <m:ctrlPr>
                            <a:rPr lang="en-US" sz="4000" b="0" i="1" smtClean="0">
                              <a:latin typeface="Cambria Math" panose="02040503050406030204" pitchFamily="18" charset="0"/>
                            </a:rPr>
                          </m:ctrlPr>
                        </m:sSubPr>
                        <m:e>
                          <m:d>
                            <m:dPr>
                              <m:ctrlPr>
                                <a:rPr lang="en-US" sz="4000" b="0" i="1" smtClean="0">
                                  <a:latin typeface="Cambria Math" panose="02040503050406030204" pitchFamily="18" charset="0"/>
                                </a:rPr>
                              </m:ctrlPr>
                            </m:dPr>
                            <m:e>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𝑢</m:t>
                                  </m:r>
                                </m:e>
                                <m:sup>
                                  <m:r>
                                    <a:rPr lang="en-US" sz="4000" b="0" i="1" smtClean="0">
                                      <a:latin typeface="Cambria Math" panose="02040503050406030204" pitchFamily="18" charset="0"/>
                                    </a:rPr>
                                    <m:t>2</m:t>
                                  </m:r>
                                </m:sup>
                              </m:sSup>
                            </m:e>
                          </m:d>
                        </m:e>
                        <m:sub>
                          <m:r>
                            <a:rPr lang="en-US" sz="4000" b="0" i="1" smtClean="0">
                              <a:latin typeface="Cambria Math" panose="02040503050406030204" pitchFamily="18" charset="0"/>
                            </a:rPr>
                            <m:t>𝑥</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𝑢</m:t>
                          </m:r>
                        </m:e>
                        <m:sub>
                          <m:r>
                            <a:rPr lang="en-US" sz="4000" b="0" i="1" smtClean="0">
                              <a:latin typeface="Cambria Math" panose="02040503050406030204" pitchFamily="18" charset="0"/>
                            </a:rPr>
                            <m:t>𝑥𝑥</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𝑢</m:t>
                          </m:r>
                        </m:e>
                        <m:sub>
                          <m:r>
                            <a:rPr lang="en-US" sz="4000" b="0" i="1" smtClean="0">
                              <a:latin typeface="Cambria Math" panose="02040503050406030204" pitchFamily="18" charset="0"/>
                            </a:rPr>
                            <m:t>𝑥𝑥𝑥𝑥</m:t>
                          </m:r>
                        </m:sub>
                      </m:sSub>
                    </m:oMath>
                  </m:oMathPara>
                </a14:m>
                <a:endParaRPr lang="en-US" sz="4000" dirty="0"/>
              </a:p>
            </p:txBody>
          </p:sp>
        </mc:Choice>
        <mc:Fallback xmlns="">
          <p:sp>
            <p:nvSpPr>
              <p:cNvPr id="45" name="Rectangle 44"/>
              <p:cNvSpPr>
                <a:spLocks noRot="1" noChangeAspect="1" noMove="1" noResize="1" noEditPoints="1" noAdjustHandles="1" noChangeArrowheads="1" noChangeShapeType="1" noTextEdit="1"/>
              </p:cNvSpPr>
              <p:nvPr/>
            </p:nvSpPr>
            <p:spPr>
              <a:xfrm>
                <a:off x="1097574" y="13528074"/>
                <a:ext cx="11878402" cy="124482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344800" y="26547188"/>
                <a:ext cx="11893799" cy="2168992"/>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
                        <m:fPr>
                          <m:ctrlPr>
                            <a:rPr lang="en-US" sz="3600" i="1" smtClean="0">
                              <a:latin typeface="Cambria Math" panose="02040503050406030204" pitchFamily="18" charset="0"/>
                            </a:rPr>
                          </m:ctrlPr>
                        </m:fPr>
                        <m:num>
                          <m:r>
                            <a:rPr lang="en-US" sz="3600" i="1" smtClean="0">
                              <a:latin typeface="Cambria Math" panose="02040503050406030204" pitchFamily="18" charset="0"/>
                            </a:rPr>
                            <m:t>𝑑</m:t>
                          </m:r>
                        </m:num>
                        <m:den>
                          <m:r>
                            <a:rPr lang="en-US" sz="3600" i="1" smtClean="0">
                              <a:latin typeface="Cambria Math" panose="02040503050406030204" pitchFamily="18" charset="0"/>
                            </a:rPr>
                            <m:t>𝑑</m:t>
                          </m:r>
                          <m:r>
                            <a:rPr lang="en-US" sz="3600" b="0" i="1" smtClean="0">
                              <a:latin typeface="Cambria Math" panose="02040503050406030204" pitchFamily="18" charset="0"/>
                            </a:rPr>
                            <m:t>𝑡</m:t>
                          </m:r>
                        </m:den>
                      </m:f>
                      <m:sSub>
                        <m:sSubPr>
                          <m:ctrlPr>
                            <a:rPr lang="en-US" sz="3600" b="0" i="1" dirty="0" smtClean="0">
                              <a:latin typeface="Cambria Math" panose="02040503050406030204" pitchFamily="18" charset="0"/>
                              <a:ea typeface="Cambria Math" panose="02040503050406030204" pitchFamily="18" charset="0"/>
                            </a:rPr>
                          </m:ctrlPr>
                        </m:sSubPr>
                        <m:e>
                          <m:acc>
                            <m:accPr>
                              <m:chr m:val="̃"/>
                              <m:ctrlPr>
                                <a:rPr lang="en-US" sz="3600" i="1" dirty="0">
                                  <a:latin typeface="Cambria Math" panose="02040503050406030204" pitchFamily="18" charset="0"/>
                                  <a:ea typeface="Cambria Math" panose="02040503050406030204" pitchFamily="18" charset="0"/>
                                </a:rPr>
                              </m:ctrlPr>
                            </m:accPr>
                            <m:e>
                              <m:r>
                                <a:rPr lang="en-US" sz="3600" i="1" dirty="0">
                                  <a:latin typeface="Cambria Math" panose="02040503050406030204" pitchFamily="18" charset="0"/>
                                  <a:ea typeface="Cambria Math" panose="02040503050406030204" pitchFamily="18" charset="0"/>
                                </a:rPr>
                                <m:t>𝑢</m:t>
                              </m:r>
                            </m:e>
                          </m:acc>
                        </m:e>
                        <m:sub>
                          <m:r>
                            <a:rPr lang="en-US" sz="3600" b="0" i="1" dirty="0" smtClean="0">
                              <a:latin typeface="Cambria Math" panose="02040503050406030204" pitchFamily="18" charset="0"/>
                              <a:ea typeface="Cambria Math" panose="02040503050406030204" pitchFamily="18" charset="0"/>
                            </a:rPr>
                            <m:t>𝑘</m:t>
                          </m:r>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𝑞</m:t>
                              </m:r>
                            </m:e>
                            <m:sub>
                              <m:r>
                                <a:rPr lang="en-US" sz="3600" b="0" i="1" smtClean="0">
                                  <a:latin typeface="Cambria Math" panose="02040503050406030204" pitchFamily="18" charset="0"/>
                                </a:rPr>
                                <m:t>𝑘</m:t>
                              </m:r>
                            </m:sub>
                            <m:sup>
                              <m:r>
                                <a:rPr lang="en-US" sz="3600" b="0" i="1" smtClean="0">
                                  <a:latin typeface="Cambria Math" panose="02040503050406030204" pitchFamily="18" charset="0"/>
                                </a:rPr>
                                <m:t>2</m:t>
                              </m:r>
                            </m:sup>
                          </m:sSubSup>
                          <m:r>
                            <a:rPr lang="en-US" sz="3600" b="0" i="1" smtClean="0">
                              <a:latin typeface="Cambria Math" panose="02040503050406030204" pitchFamily="18" charset="0"/>
                            </a:rPr>
                            <m:t>−</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𝑞</m:t>
                              </m:r>
                            </m:e>
                            <m:sub>
                              <m:r>
                                <a:rPr lang="en-US" sz="3600" b="0" i="1" smtClean="0">
                                  <a:latin typeface="Cambria Math" panose="02040503050406030204" pitchFamily="18" charset="0"/>
                                </a:rPr>
                                <m:t>𝑘</m:t>
                              </m:r>
                            </m:sub>
                            <m:sup>
                              <m:r>
                                <a:rPr lang="en-US" sz="3600" b="0" i="1" smtClean="0">
                                  <a:latin typeface="Cambria Math" panose="02040503050406030204" pitchFamily="18" charset="0"/>
                                </a:rPr>
                                <m:t>4</m:t>
                              </m:r>
                            </m:sup>
                          </m:sSubSup>
                        </m:e>
                      </m:d>
                      <m:sSub>
                        <m:sSubPr>
                          <m:ctrlPr>
                            <a:rPr lang="en-US" sz="3600" i="1" dirty="0">
                              <a:latin typeface="Cambria Math" panose="02040503050406030204" pitchFamily="18" charset="0"/>
                              <a:ea typeface="Cambria Math" panose="02040503050406030204" pitchFamily="18" charset="0"/>
                            </a:rPr>
                          </m:ctrlPr>
                        </m:sSubPr>
                        <m:e>
                          <m:acc>
                            <m:accPr>
                              <m:chr m:val="̃"/>
                              <m:ctrlPr>
                                <a:rPr lang="en-US" sz="3600" i="1" dirty="0">
                                  <a:latin typeface="Cambria Math" panose="02040503050406030204" pitchFamily="18" charset="0"/>
                                  <a:ea typeface="Cambria Math" panose="02040503050406030204" pitchFamily="18" charset="0"/>
                                </a:rPr>
                              </m:ctrlPr>
                            </m:accPr>
                            <m:e>
                              <m:r>
                                <a:rPr lang="en-US" sz="3600" i="1" dirty="0">
                                  <a:latin typeface="Cambria Math" panose="02040503050406030204" pitchFamily="18" charset="0"/>
                                  <a:ea typeface="Cambria Math" panose="02040503050406030204" pitchFamily="18" charset="0"/>
                                </a:rPr>
                                <m:t>𝑢</m:t>
                              </m:r>
                            </m:e>
                          </m:acc>
                        </m:e>
                        <m:sub>
                          <m:r>
                            <a:rPr lang="en-US" sz="3600" i="1" dirty="0">
                              <a:latin typeface="Cambria Math" panose="02040503050406030204" pitchFamily="18" charset="0"/>
                              <a:ea typeface="Cambria Math" panose="02040503050406030204" pitchFamily="18" charset="0"/>
                            </a:rPr>
                            <m:t>𝑘</m:t>
                          </m:r>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𝑖</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𝑞</m:t>
                              </m:r>
                            </m:e>
                            <m:sub>
                              <m:r>
                                <a:rPr lang="en-US" sz="3600" b="0" i="1" smtClean="0">
                                  <a:latin typeface="Cambria Math" panose="02040503050406030204" pitchFamily="18" charset="0"/>
                                </a:rPr>
                                <m:t>𝑘</m:t>
                              </m:r>
                            </m:sub>
                          </m:sSub>
                        </m:num>
                        <m:den>
                          <m:r>
                            <a:rPr lang="en-US" sz="3600" b="0" i="1" smtClean="0">
                              <a:latin typeface="Cambria Math" panose="02040503050406030204" pitchFamily="18" charset="0"/>
                            </a:rPr>
                            <m:t>2</m:t>
                          </m:r>
                        </m:den>
                      </m:f>
                      <m:nary>
                        <m:naryPr>
                          <m:chr m:val="∑"/>
                          <m:ctrlPr>
                            <a:rPr lang="en-US" sz="3600" b="0" i="1" smtClean="0">
                              <a:latin typeface="Cambria Math" panose="02040503050406030204" pitchFamily="18" charset="0"/>
                            </a:rPr>
                          </m:ctrlPr>
                        </m:naryPr>
                        <m:sub>
                          <m:r>
                            <m:rPr>
                              <m:brk m:alnAt="23"/>
                            </m:rPr>
                            <a:rPr lang="en-US" sz="3600" b="0" i="1" smtClean="0">
                              <a:latin typeface="Cambria Math" panose="02040503050406030204" pitchFamily="18" charset="0"/>
                            </a:rPr>
                            <m:t>𝑘</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m:rPr>
                                  <m:brk m:alnAt="23"/>
                                </m:rPr>
                                <a:rPr lang="en-US" sz="3600" b="0" i="1" smtClean="0">
                                  <a:latin typeface="Cambria Math" panose="02040503050406030204" pitchFamily="18" charset="0"/>
                                </a:rPr>
                                <m:t>𝑁</m:t>
                              </m:r>
                            </m:num>
                            <m:den>
                              <m:r>
                                <a:rPr lang="en-US" sz="3600" b="0" i="1" smtClean="0">
                                  <a:latin typeface="Cambria Math" panose="02040503050406030204" pitchFamily="18" charset="0"/>
                                </a:rPr>
                                <m:t>2</m:t>
                              </m:r>
                            </m:den>
                          </m:f>
                        </m:sub>
                        <m:sup>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𝑁</m:t>
                              </m:r>
                            </m:num>
                            <m:den>
                              <m:r>
                                <a:rPr lang="en-US" sz="3600" b="0" i="1" smtClean="0">
                                  <a:latin typeface="Cambria Math" panose="02040503050406030204" pitchFamily="18" charset="0"/>
                                </a:rPr>
                                <m:t>2</m:t>
                              </m:r>
                            </m:den>
                          </m:f>
                          <m:r>
                            <a:rPr lang="en-US" sz="3600" b="0" i="1" smtClean="0">
                              <a:latin typeface="Cambria Math" panose="02040503050406030204" pitchFamily="18" charset="0"/>
                            </a:rPr>
                            <m:t>−1</m:t>
                          </m:r>
                        </m:sup>
                        <m:e>
                          <m:sSub>
                            <m:sSubPr>
                              <m:ctrlPr>
                                <a:rPr lang="en-US" sz="3600" i="1" dirty="0">
                                  <a:latin typeface="Cambria Math" panose="02040503050406030204" pitchFamily="18" charset="0"/>
                                  <a:ea typeface="Cambria Math" panose="02040503050406030204" pitchFamily="18" charset="0"/>
                                </a:rPr>
                              </m:ctrlPr>
                            </m:sSubPr>
                            <m:e>
                              <m:acc>
                                <m:accPr>
                                  <m:chr m:val="̃"/>
                                  <m:ctrlPr>
                                    <a:rPr lang="en-US" sz="3600" i="1" dirty="0">
                                      <a:latin typeface="Cambria Math" panose="02040503050406030204" pitchFamily="18" charset="0"/>
                                      <a:ea typeface="Cambria Math" panose="02040503050406030204" pitchFamily="18" charset="0"/>
                                    </a:rPr>
                                  </m:ctrlPr>
                                </m:accPr>
                                <m:e>
                                  <m:r>
                                    <a:rPr lang="en-US" sz="3600" i="1" dirty="0">
                                      <a:latin typeface="Cambria Math" panose="02040503050406030204" pitchFamily="18" charset="0"/>
                                      <a:ea typeface="Cambria Math" panose="02040503050406030204" pitchFamily="18" charset="0"/>
                                    </a:rPr>
                                    <m:t>𝑢</m:t>
                                  </m:r>
                                </m:e>
                              </m:acc>
                            </m:e>
                            <m:sub>
                              <m:r>
                                <a:rPr lang="en-US" sz="3600" b="0" i="1" dirty="0" smtClean="0">
                                  <a:latin typeface="Cambria Math" panose="02040503050406030204" pitchFamily="18" charset="0"/>
                                  <a:ea typeface="Cambria Math" panose="02040503050406030204" pitchFamily="18" charset="0"/>
                                </a:rPr>
                                <m:t>𝑚</m:t>
                              </m:r>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sSub>
                            <m:sSubPr>
                              <m:ctrlPr>
                                <a:rPr lang="en-US" sz="3600" i="1" dirty="0">
                                  <a:latin typeface="Cambria Math" panose="02040503050406030204" pitchFamily="18" charset="0"/>
                                  <a:ea typeface="Cambria Math" panose="02040503050406030204" pitchFamily="18" charset="0"/>
                                </a:rPr>
                              </m:ctrlPr>
                            </m:sSubPr>
                            <m:e>
                              <m:acc>
                                <m:accPr>
                                  <m:chr m:val="̃"/>
                                  <m:ctrlPr>
                                    <a:rPr lang="en-US" sz="3600" i="1" dirty="0">
                                      <a:latin typeface="Cambria Math" panose="02040503050406030204" pitchFamily="18" charset="0"/>
                                      <a:ea typeface="Cambria Math" panose="02040503050406030204" pitchFamily="18" charset="0"/>
                                    </a:rPr>
                                  </m:ctrlPr>
                                </m:accPr>
                                <m:e>
                                  <m:r>
                                    <a:rPr lang="en-US" sz="3600" i="1" dirty="0">
                                      <a:latin typeface="Cambria Math" panose="02040503050406030204" pitchFamily="18" charset="0"/>
                                      <a:ea typeface="Cambria Math" panose="02040503050406030204" pitchFamily="18" charset="0"/>
                                    </a:rPr>
                                    <m:t>𝑢</m:t>
                                  </m:r>
                                </m:e>
                              </m:acc>
                            </m:e>
                            <m:sub>
                              <m:r>
                                <a:rPr lang="en-US" sz="3600" i="1" dirty="0">
                                  <a:latin typeface="Cambria Math" panose="02040503050406030204" pitchFamily="18" charset="0"/>
                                  <a:ea typeface="Cambria Math" panose="02040503050406030204" pitchFamily="18" charset="0"/>
                                </a:rPr>
                                <m:t>𝑘</m:t>
                              </m:r>
                              <m:r>
                                <a:rPr lang="en-US" sz="3600" b="0" i="1" dirty="0" smtClean="0">
                                  <a:latin typeface="Cambria Math" panose="02040503050406030204" pitchFamily="18" charset="0"/>
                                  <a:ea typeface="Cambria Math" panose="02040503050406030204" pitchFamily="18" charset="0"/>
                                </a:rPr>
                                <m:t>−</m:t>
                              </m:r>
                              <m:r>
                                <a:rPr lang="en-US" sz="3600" b="0" i="1" dirty="0" smtClean="0">
                                  <a:latin typeface="Cambria Math" panose="02040503050406030204" pitchFamily="18" charset="0"/>
                                  <a:ea typeface="Cambria Math" panose="02040503050406030204" pitchFamily="18" charset="0"/>
                                </a:rPr>
                                <m:t>𝑚</m:t>
                              </m:r>
                            </m:sub>
                          </m:sSub>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e>
                      </m:nary>
                    </m:oMath>
                  </m:oMathPara>
                </a14:m>
                <a:endParaRPr lang="en-US" sz="3600" dirty="0"/>
              </a:p>
            </p:txBody>
          </p:sp>
        </mc:Choice>
        <mc:Fallback xmlns="">
          <p:sp>
            <p:nvSpPr>
              <p:cNvPr id="3" name="TextBox 2"/>
              <p:cNvSpPr txBox="1">
                <a:spLocks noRot="1" noChangeAspect="1" noMove="1" noResize="1" noEditPoints="1" noAdjustHandles="1" noChangeArrowheads="1" noChangeShapeType="1" noTextEdit="1"/>
              </p:cNvSpPr>
              <p:nvPr/>
            </p:nvSpPr>
            <p:spPr>
              <a:xfrm>
                <a:off x="1344800" y="26547188"/>
                <a:ext cx="11893799" cy="216899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64269" y="29738114"/>
                <a:ext cx="11890271" cy="5129599"/>
              </a:xfrm>
              <a:prstGeom prst="rect">
                <a:avLst/>
              </a:prstGeom>
              <a:noFill/>
            </p:spPr>
            <p:txBody>
              <a:bodyPr wrap="square" lIns="0" tIns="0" rIns="0" bIns="0" rtlCol="0">
                <a:noAutofit/>
              </a:bodyPr>
              <a:lstStyle/>
              <a:p>
                <a:pPr algn="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num>
                        <m:den>
                          <m:r>
                            <a:rPr lang="en-US" sz="3600" b="0" i="1" smtClean="0">
                              <a:latin typeface="Cambria Math" panose="02040503050406030204" pitchFamily="18" charset="0"/>
                            </a:rPr>
                            <m:t>𝜕</m:t>
                          </m:r>
                          <m:r>
                            <a:rPr lang="en-US" sz="3600" b="0" i="1" smtClean="0">
                              <a:latin typeface="Cambria Math" panose="02040503050406030204" pitchFamily="18" charset="0"/>
                            </a:rPr>
                            <m:t>𝑥</m:t>
                          </m:r>
                        </m:den>
                      </m:f>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𝑎</m:t>
                          </m:r>
                        </m:e>
                        <m:sub>
                          <m:r>
                            <a:rPr lang="en-US" sz="3600" b="0" i="1" smtClean="0">
                              <a:latin typeface="Cambria Math" panose="02040503050406030204" pitchFamily="18" charset="0"/>
                            </a:rPr>
                            <m:t>𝑘</m:t>
                          </m:r>
                        </m:sub>
                        <m:sup>
                          <m:r>
                            <a:rPr lang="en-US" sz="3600" b="0" i="1" smtClean="0">
                              <a:latin typeface="Cambria Math" panose="02040503050406030204" pitchFamily="18" charset="0"/>
                            </a:rPr>
                            <m:t>(0)</m:t>
                          </m:r>
                        </m:sup>
                      </m:sSubSup>
                      <m:r>
                        <a:rPr lang="en-US" sz="3600" b="0" i="1" smtClean="0">
                          <a:latin typeface="Cambria Math" panose="02040503050406030204" pitchFamily="18" charset="0"/>
                        </a:rPr>
                        <m:t>=</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𝑎</m:t>
                          </m:r>
                        </m:e>
                        <m:sub>
                          <m:r>
                            <a:rPr lang="en-US" sz="3600" b="0" i="1" smtClean="0">
                              <a:latin typeface="Cambria Math" panose="02040503050406030204" pitchFamily="18" charset="0"/>
                            </a:rPr>
                            <m:t>𝑘</m:t>
                          </m:r>
                        </m:sub>
                        <m:sup>
                          <m:r>
                            <a:rPr lang="en-US" sz="3600" b="0" i="1" smtClean="0">
                              <a:latin typeface="Cambria Math" panose="02040503050406030204" pitchFamily="18" charset="0"/>
                            </a:rPr>
                            <m:t>(1)</m:t>
                          </m:r>
                        </m:sup>
                      </m:sSubSup>
                    </m:oMath>
                  </m:oMathPara>
                </a14:m>
                <a:endParaRPr lang="en-US" sz="3600" b="0" dirty="0"/>
              </a:p>
              <a:p>
                <a:pPr algn="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num>
                        <m:den>
                          <m:r>
                            <a:rPr lang="en-US" sz="3600" i="1">
                              <a:latin typeface="Cambria Math" panose="02040503050406030204" pitchFamily="18" charset="0"/>
                            </a:rPr>
                            <m:t>𝜕</m:t>
                          </m:r>
                          <m:r>
                            <a:rPr lang="en-US" sz="3600" i="1">
                              <a:latin typeface="Cambria Math" panose="02040503050406030204" pitchFamily="18" charset="0"/>
                            </a:rPr>
                            <m:t>𝑥</m:t>
                          </m:r>
                        </m:den>
                      </m:f>
                      <m:sSubSup>
                        <m:sSubSupPr>
                          <m:ctrlPr>
                            <a:rPr lang="en-US" sz="3600" i="1">
                              <a:latin typeface="Cambria Math" panose="02040503050406030204" pitchFamily="18" charset="0"/>
                            </a:rPr>
                          </m:ctrlPr>
                        </m:sSubSupPr>
                        <m:e>
                          <m:r>
                            <a:rPr lang="en-US" sz="3600" i="1">
                              <a:latin typeface="Cambria Math" panose="02040503050406030204" pitchFamily="18" charset="0"/>
                            </a:rPr>
                            <m:t>𝑎</m:t>
                          </m:r>
                        </m:e>
                        <m:sub>
                          <m:r>
                            <a:rPr lang="en-US" sz="3600" i="1">
                              <a:latin typeface="Cambria Math" panose="02040503050406030204" pitchFamily="18" charset="0"/>
                            </a:rPr>
                            <m:t>𝑘</m:t>
                          </m:r>
                        </m:sub>
                        <m:sup>
                          <m:r>
                            <a:rPr lang="en-US" sz="3600" i="1">
                              <a:latin typeface="Cambria Math" panose="02040503050406030204" pitchFamily="18" charset="0"/>
                            </a:rPr>
                            <m:t>(</m:t>
                          </m:r>
                          <m:r>
                            <a:rPr lang="en-US" sz="3600" b="0" i="1" smtClean="0">
                              <a:latin typeface="Cambria Math" panose="02040503050406030204" pitchFamily="18" charset="0"/>
                            </a:rPr>
                            <m:t>1</m:t>
                          </m:r>
                          <m:r>
                            <a:rPr lang="en-US" sz="3600" i="1">
                              <a:latin typeface="Cambria Math" panose="02040503050406030204" pitchFamily="18" charset="0"/>
                            </a:rPr>
                            <m:t>)</m:t>
                          </m:r>
                        </m:sup>
                      </m:sSubSup>
                      <m:r>
                        <a:rPr lang="en-US" sz="3600" i="1">
                          <a:latin typeface="Cambria Math" panose="02040503050406030204" pitchFamily="18" charset="0"/>
                        </a:rPr>
                        <m:t>=</m:t>
                      </m:r>
                      <m:sSubSup>
                        <m:sSubSupPr>
                          <m:ctrlPr>
                            <a:rPr lang="en-US" sz="3600" i="1">
                              <a:latin typeface="Cambria Math" panose="02040503050406030204" pitchFamily="18" charset="0"/>
                            </a:rPr>
                          </m:ctrlPr>
                        </m:sSubSupPr>
                        <m:e>
                          <m:r>
                            <a:rPr lang="en-US" sz="3600" i="1">
                              <a:latin typeface="Cambria Math" panose="02040503050406030204" pitchFamily="18" charset="0"/>
                            </a:rPr>
                            <m:t>𝑎</m:t>
                          </m:r>
                        </m:e>
                        <m:sub>
                          <m:r>
                            <a:rPr lang="en-US" sz="3600" i="1">
                              <a:latin typeface="Cambria Math" panose="02040503050406030204" pitchFamily="18" charset="0"/>
                            </a:rPr>
                            <m:t>𝑘</m:t>
                          </m:r>
                        </m:sub>
                        <m:sup>
                          <m:r>
                            <a:rPr lang="en-US" sz="3600" i="1">
                              <a:latin typeface="Cambria Math" panose="02040503050406030204" pitchFamily="18" charset="0"/>
                            </a:rPr>
                            <m:t>(</m:t>
                          </m:r>
                          <m:r>
                            <a:rPr lang="en-US" sz="3600" b="0" i="1" smtClean="0">
                              <a:latin typeface="Cambria Math" panose="02040503050406030204" pitchFamily="18" charset="0"/>
                            </a:rPr>
                            <m:t>2</m:t>
                          </m:r>
                          <m:r>
                            <a:rPr lang="en-US" sz="3600" i="1">
                              <a:latin typeface="Cambria Math" panose="02040503050406030204" pitchFamily="18" charset="0"/>
                            </a:rPr>
                            <m:t>)</m:t>
                          </m:r>
                        </m:sup>
                      </m:sSubSup>
                    </m:oMath>
                  </m:oMathPara>
                </a14:m>
                <a:endParaRPr lang="en-US" sz="3600" dirty="0"/>
              </a:p>
              <a:p>
                <a:pPr algn="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num>
                        <m:den>
                          <m:r>
                            <a:rPr lang="en-US" sz="3600" i="1">
                              <a:latin typeface="Cambria Math" panose="02040503050406030204" pitchFamily="18" charset="0"/>
                            </a:rPr>
                            <m:t>𝜕</m:t>
                          </m:r>
                          <m:r>
                            <a:rPr lang="en-US" sz="3600" i="1">
                              <a:latin typeface="Cambria Math" panose="02040503050406030204" pitchFamily="18" charset="0"/>
                            </a:rPr>
                            <m:t>𝑥</m:t>
                          </m:r>
                        </m:den>
                      </m:f>
                      <m:sSubSup>
                        <m:sSubSupPr>
                          <m:ctrlPr>
                            <a:rPr lang="en-US" sz="3600" i="1">
                              <a:latin typeface="Cambria Math" panose="02040503050406030204" pitchFamily="18" charset="0"/>
                            </a:rPr>
                          </m:ctrlPr>
                        </m:sSubSupPr>
                        <m:e>
                          <m:r>
                            <a:rPr lang="en-US" sz="3600" i="1">
                              <a:latin typeface="Cambria Math" panose="02040503050406030204" pitchFamily="18" charset="0"/>
                            </a:rPr>
                            <m:t>𝑎</m:t>
                          </m:r>
                        </m:e>
                        <m:sub>
                          <m:r>
                            <a:rPr lang="en-US" sz="3600" i="1">
                              <a:latin typeface="Cambria Math" panose="02040503050406030204" pitchFamily="18" charset="0"/>
                            </a:rPr>
                            <m:t>𝑘</m:t>
                          </m:r>
                        </m:sub>
                        <m:sup>
                          <m:r>
                            <a:rPr lang="en-US" sz="3600" i="1">
                              <a:latin typeface="Cambria Math" panose="02040503050406030204" pitchFamily="18" charset="0"/>
                            </a:rPr>
                            <m:t>(</m:t>
                          </m:r>
                          <m:r>
                            <a:rPr lang="en-US" sz="3600" b="0" i="1" smtClean="0">
                              <a:latin typeface="Cambria Math" panose="02040503050406030204" pitchFamily="18" charset="0"/>
                            </a:rPr>
                            <m:t>2</m:t>
                          </m:r>
                          <m:r>
                            <a:rPr lang="en-US" sz="3600" i="1">
                              <a:latin typeface="Cambria Math" panose="02040503050406030204" pitchFamily="18" charset="0"/>
                            </a:rPr>
                            <m:t>)</m:t>
                          </m:r>
                        </m:sup>
                      </m:sSubSup>
                      <m:r>
                        <a:rPr lang="en-US" sz="3600" i="1">
                          <a:latin typeface="Cambria Math" panose="02040503050406030204" pitchFamily="18" charset="0"/>
                        </a:rPr>
                        <m:t>=</m:t>
                      </m:r>
                      <m:sSubSup>
                        <m:sSubSupPr>
                          <m:ctrlPr>
                            <a:rPr lang="en-US" sz="3600" i="1" smtClean="0">
                              <a:latin typeface="Cambria Math" panose="02040503050406030204" pitchFamily="18" charset="0"/>
                            </a:rPr>
                          </m:ctrlPr>
                        </m:sSubSupPr>
                        <m:e>
                          <m:r>
                            <a:rPr lang="en-US" sz="3600" i="1">
                              <a:latin typeface="Cambria Math" panose="02040503050406030204" pitchFamily="18" charset="0"/>
                            </a:rPr>
                            <m:t>𝑎</m:t>
                          </m:r>
                        </m:e>
                        <m:sub>
                          <m:r>
                            <a:rPr lang="en-US" sz="3600" i="1">
                              <a:latin typeface="Cambria Math" panose="02040503050406030204" pitchFamily="18" charset="0"/>
                            </a:rPr>
                            <m:t>𝑘</m:t>
                          </m:r>
                        </m:sub>
                        <m:sup>
                          <m:r>
                            <a:rPr lang="en-US" sz="3600" i="1">
                              <a:latin typeface="Cambria Math" panose="02040503050406030204" pitchFamily="18" charset="0"/>
                            </a:rPr>
                            <m:t>(</m:t>
                          </m:r>
                          <m:r>
                            <a:rPr lang="en-US" sz="3600" b="0" i="1" smtClean="0">
                              <a:latin typeface="Cambria Math" panose="02040503050406030204" pitchFamily="18" charset="0"/>
                            </a:rPr>
                            <m:t>3</m:t>
                          </m:r>
                          <m:r>
                            <a:rPr lang="en-US" sz="3600" i="1">
                              <a:latin typeface="Cambria Math" panose="02040503050406030204" pitchFamily="18" charset="0"/>
                            </a:rPr>
                            <m:t>)</m:t>
                          </m:r>
                        </m:sup>
                      </m:sSubSup>
                    </m:oMath>
                  </m:oMathPara>
                </a14:m>
                <a:endParaRPr lang="en-US" sz="3600" dirty="0"/>
              </a:p>
              <a:p>
                <a:pPr algn="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num>
                        <m:den>
                          <m:r>
                            <a:rPr lang="en-US" sz="3600" i="1">
                              <a:latin typeface="Cambria Math" panose="02040503050406030204" pitchFamily="18" charset="0"/>
                            </a:rPr>
                            <m:t>𝜕</m:t>
                          </m:r>
                          <m:r>
                            <a:rPr lang="en-US" sz="3600" i="1">
                              <a:latin typeface="Cambria Math" panose="02040503050406030204" pitchFamily="18" charset="0"/>
                            </a:rPr>
                            <m:t>𝑥</m:t>
                          </m:r>
                        </m:den>
                      </m:f>
                      <m:sSubSup>
                        <m:sSubSupPr>
                          <m:ctrlPr>
                            <a:rPr lang="en-US" sz="3600" i="1">
                              <a:latin typeface="Cambria Math" panose="02040503050406030204" pitchFamily="18" charset="0"/>
                            </a:rPr>
                          </m:ctrlPr>
                        </m:sSubSupPr>
                        <m:e>
                          <m:r>
                            <a:rPr lang="en-US" sz="3600" i="1">
                              <a:latin typeface="Cambria Math" panose="02040503050406030204" pitchFamily="18" charset="0"/>
                            </a:rPr>
                            <m:t>𝑎</m:t>
                          </m:r>
                        </m:e>
                        <m:sub>
                          <m:r>
                            <a:rPr lang="en-US" sz="3600" i="1">
                              <a:latin typeface="Cambria Math" panose="02040503050406030204" pitchFamily="18" charset="0"/>
                            </a:rPr>
                            <m:t>𝑘</m:t>
                          </m:r>
                        </m:sub>
                        <m:sup>
                          <m:r>
                            <a:rPr lang="en-US" sz="3600" i="1">
                              <a:latin typeface="Cambria Math" panose="02040503050406030204" pitchFamily="18" charset="0"/>
                            </a:rPr>
                            <m:t>(3)</m:t>
                          </m:r>
                        </m:sup>
                      </m:sSubSup>
                      <m:r>
                        <a:rPr lang="en-US" sz="3600" i="1">
                          <a:latin typeface="Cambria Math" panose="02040503050406030204" pitchFamily="18" charset="0"/>
                        </a:rPr>
                        <m:t>=−</m:t>
                      </m:r>
                      <m:r>
                        <a:rPr lang="en-US" sz="3600" i="1">
                          <a:latin typeface="Cambria Math" panose="02040503050406030204" pitchFamily="18" charset="0"/>
                        </a:rPr>
                        <m:t>𝑖</m:t>
                      </m:r>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𝑘</m:t>
                          </m:r>
                        </m:sub>
                      </m:sSub>
                      <m:sSubSup>
                        <m:sSubSupPr>
                          <m:ctrlPr>
                            <a:rPr lang="en-US" sz="3600" i="1">
                              <a:latin typeface="Cambria Math" panose="02040503050406030204" pitchFamily="18" charset="0"/>
                            </a:rPr>
                          </m:ctrlPr>
                        </m:sSubSupPr>
                        <m:e>
                          <m:r>
                            <a:rPr lang="en-US" sz="3600" i="1">
                              <a:latin typeface="Cambria Math" panose="02040503050406030204" pitchFamily="18" charset="0"/>
                            </a:rPr>
                            <m:t>𝑎</m:t>
                          </m:r>
                        </m:e>
                        <m:sub>
                          <m:r>
                            <a:rPr lang="en-US" sz="3600" i="1">
                              <a:latin typeface="Cambria Math" panose="02040503050406030204" pitchFamily="18" charset="0"/>
                            </a:rPr>
                            <m:t>𝑘</m:t>
                          </m:r>
                        </m:sub>
                        <m:sup>
                          <m:d>
                            <m:dPr>
                              <m:ctrlPr>
                                <a:rPr lang="en-US" sz="3600" i="1">
                                  <a:latin typeface="Cambria Math" panose="02040503050406030204" pitchFamily="18" charset="0"/>
                                </a:rPr>
                              </m:ctrlPr>
                            </m:dPr>
                            <m:e>
                              <m:r>
                                <a:rPr lang="en-US" sz="3600" i="1">
                                  <a:latin typeface="Cambria Math" panose="02040503050406030204" pitchFamily="18" charset="0"/>
                                </a:rPr>
                                <m:t>1</m:t>
                              </m:r>
                            </m:e>
                          </m:d>
                        </m:sup>
                      </m:sSubSup>
                      <m:r>
                        <a:rPr lang="en-US" sz="3600" i="1">
                          <a:latin typeface="Cambria Math" panose="02040503050406030204" pitchFamily="18" charset="0"/>
                        </a:rPr>
                        <m:t>−</m:t>
                      </m:r>
                      <m:sSubSup>
                        <m:sSubSupPr>
                          <m:ctrlPr>
                            <a:rPr lang="en-US" sz="3600" i="1">
                              <a:latin typeface="Cambria Math" panose="02040503050406030204" pitchFamily="18" charset="0"/>
                            </a:rPr>
                          </m:ctrlPr>
                        </m:sSubSupPr>
                        <m:e>
                          <m:r>
                            <a:rPr lang="en-US" sz="3600" i="1">
                              <a:latin typeface="Cambria Math" panose="02040503050406030204" pitchFamily="18" charset="0"/>
                            </a:rPr>
                            <m:t>𝑎</m:t>
                          </m:r>
                        </m:e>
                        <m:sub>
                          <m:r>
                            <a:rPr lang="en-US" sz="3600" i="1">
                              <a:latin typeface="Cambria Math" panose="02040503050406030204" pitchFamily="18" charset="0"/>
                            </a:rPr>
                            <m:t>𝑘</m:t>
                          </m:r>
                        </m:sub>
                        <m:sup>
                          <m:d>
                            <m:dPr>
                              <m:ctrlPr>
                                <a:rPr lang="en-US" sz="3600" i="1">
                                  <a:latin typeface="Cambria Math" panose="02040503050406030204" pitchFamily="18" charset="0"/>
                                </a:rPr>
                              </m:ctrlPr>
                            </m:dPr>
                            <m:e>
                              <m:r>
                                <a:rPr lang="en-US" sz="3600" i="1">
                                  <a:latin typeface="Cambria Math" panose="02040503050406030204" pitchFamily="18" charset="0"/>
                                </a:rPr>
                                <m:t>2</m:t>
                              </m:r>
                            </m:e>
                          </m:d>
                        </m:sup>
                      </m:sSubSup>
                      <m:r>
                        <a:rPr lang="en-US" sz="3600" i="1">
                          <a:latin typeface="Cambria Math" panose="02040503050406030204" pitchFamily="18" charset="0"/>
                        </a:rPr>
                        <m:t>−</m:t>
                      </m:r>
                      <m:nary>
                        <m:naryPr>
                          <m:chr m:val="∑"/>
                          <m:limLoc m:val="undOvr"/>
                          <m:grow m:val="on"/>
                          <m:ctrlPr>
                            <a:rPr lang="en-US" sz="3600" i="1" dirty="0">
                              <a:latin typeface="Cambria Math" panose="02040503050406030204" pitchFamily="18" charset="0"/>
                            </a:rPr>
                          </m:ctrlPr>
                        </m:naryPr>
                        <m:sub>
                          <m:r>
                            <a:rPr lang="en-US" sz="3600" i="1" dirty="0">
                              <a:latin typeface="Cambria Math" panose="02040503050406030204" pitchFamily="18" charset="0"/>
                            </a:rPr>
                            <m:t>𝑘</m:t>
                          </m:r>
                          <m:r>
                            <a:rPr lang="en-US" sz="3600" dirty="0">
                              <a:latin typeface="Cambria Math" panose="02040503050406030204" pitchFamily="18" charset="0"/>
                            </a:rPr>
                            <m:t>=</m:t>
                          </m:r>
                          <m:f>
                            <m:fPr>
                              <m:ctrlPr>
                                <a:rPr lang="en-US" sz="3600" i="1" dirty="0">
                                  <a:latin typeface="Cambria Math" panose="02040503050406030204" pitchFamily="18" charset="0"/>
                                </a:rPr>
                              </m:ctrlPr>
                            </m:fPr>
                            <m:num>
                              <m:r>
                                <a:rPr lang="en-US" sz="3600" dirty="0">
                                  <a:latin typeface="Cambria Math" panose="02040503050406030204" pitchFamily="18" charset="0"/>
                                </a:rPr>
                                <m:t>−</m:t>
                              </m:r>
                              <m:r>
                                <a:rPr lang="en-US" sz="3600" i="1" dirty="0">
                                  <a:latin typeface="Cambria Math" panose="02040503050406030204" pitchFamily="18" charset="0"/>
                                </a:rPr>
                                <m:t>𝑁</m:t>
                              </m:r>
                            </m:num>
                            <m:den>
                              <m:r>
                                <a:rPr lang="en-US" sz="3600" dirty="0">
                                  <a:latin typeface="Cambria Math" panose="02040503050406030204" pitchFamily="18" charset="0"/>
                                </a:rPr>
                                <m:t>2</m:t>
                              </m:r>
                            </m:den>
                          </m:f>
                        </m:sub>
                        <m:sup>
                          <m:f>
                            <m:fPr>
                              <m:ctrlPr>
                                <a:rPr lang="en-US" sz="3600" i="1" dirty="0">
                                  <a:latin typeface="Cambria Math" panose="02040503050406030204" pitchFamily="18" charset="0"/>
                                </a:rPr>
                              </m:ctrlPr>
                            </m:fPr>
                            <m:num>
                              <m:r>
                                <a:rPr lang="en-US" sz="3600" i="1" dirty="0">
                                  <a:latin typeface="Cambria Math" panose="02040503050406030204" pitchFamily="18" charset="0"/>
                                </a:rPr>
                                <m:t>𝑁</m:t>
                              </m:r>
                            </m:num>
                            <m:den>
                              <m:r>
                                <a:rPr lang="en-US" sz="3600" dirty="0">
                                  <a:latin typeface="Cambria Math" panose="02040503050406030204" pitchFamily="18" charset="0"/>
                                </a:rPr>
                                <m:t>2</m:t>
                              </m:r>
                            </m:den>
                          </m:f>
                          <m:r>
                            <a:rPr lang="en-US" sz="3600" dirty="0">
                              <a:latin typeface="Cambria Math" panose="02040503050406030204" pitchFamily="18" charset="0"/>
                            </a:rPr>
                            <m:t>−1</m:t>
                          </m:r>
                        </m:sup>
                        <m:e>
                          <m:sSubSup>
                            <m:sSubSupPr>
                              <m:ctrlPr>
                                <a:rPr lang="en-US" sz="3600" b="0" i="1" dirty="0" smtClean="0">
                                  <a:latin typeface="Cambria Math" panose="02040503050406030204" pitchFamily="18" charset="0"/>
                                </a:rPr>
                              </m:ctrlPr>
                            </m:sSubSupPr>
                            <m:e>
                              <m:r>
                                <a:rPr lang="en-US" sz="3600" i="1" dirty="0">
                                  <a:latin typeface="Cambria Math" panose="02040503050406030204" pitchFamily="18" charset="0"/>
                                </a:rPr>
                                <m:t>𝑎</m:t>
                              </m:r>
                            </m:e>
                            <m:sub>
                              <m:r>
                                <a:rPr lang="en-US" sz="3600" i="1" dirty="0">
                                  <a:latin typeface="Cambria Math" panose="02040503050406030204" pitchFamily="18" charset="0"/>
                                </a:rPr>
                                <m:t>𝑚</m:t>
                              </m:r>
                            </m:sub>
                            <m:sup>
                              <m:r>
                                <a:rPr lang="en-US" sz="3600" b="0" i="1" dirty="0" smtClean="0">
                                  <a:latin typeface="Cambria Math" panose="02040503050406030204" pitchFamily="18" charset="0"/>
                                </a:rPr>
                                <m:t>(1)</m:t>
                              </m:r>
                            </m:sup>
                          </m:sSubSup>
                          <m:sSubSup>
                            <m:sSubSupPr>
                              <m:ctrlPr>
                                <a:rPr lang="en-US" sz="3600" b="0" i="1" dirty="0" smtClean="0">
                                  <a:latin typeface="Cambria Math" panose="02040503050406030204" pitchFamily="18" charset="0"/>
                                </a:rPr>
                              </m:ctrlPr>
                            </m:sSubSupPr>
                            <m:e>
                              <m:r>
                                <a:rPr lang="en-US" sz="3600" i="1" dirty="0">
                                  <a:latin typeface="Cambria Math" panose="02040503050406030204" pitchFamily="18" charset="0"/>
                                </a:rPr>
                                <m:t>𝑎</m:t>
                              </m:r>
                            </m:e>
                            <m:sub>
                              <m:r>
                                <a:rPr lang="en-US" sz="3600" i="1" dirty="0">
                                  <a:latin typeface="Cambria Math" panose="02040503050406030204" pitchFamily="18" charset="0"/>
                                </a:rPr>
                                <m:t>𝑘</m:t>
                              </m:r>
                              <m:r>
                                <a:rPr lang="en-US" sz="3600" dirty="0">
                                  <a:latin typeface="Cambria Math" panose="02040503050406030204" pitchFamily="18" charset="0"/>
                                </a:rPr>
                                <m:t>−</m:t>
                              </m:r>
                              <m:r>
                                <a:rPr lang="en-US" sz="3600" i="1" dirty="0">
                                  <a:latin typeface="Cambria Math" panose="02040503050406030204" pitchFamily="18" charset="0"/>
                                </a:rPr>
                                <m:t>𝑚</m:t>
                              </m:r>
                            </m:sub>
                            <m:sup>
                              <m:r>
                                <a:rPr lang="en-US" sz="3600" b="0" i="1" dirty="0" smtClean="0">
                                  <a:latin typeface="Cambria Math" panose="02040503050406030204" pitchFamily="18" charset="0"/>
                                </a:rPr>
                                <m:t>(0)</m:t>
                              </m:r>
                            </m:sup>
                          </m:sSubSup>
                        </m:e>
                      </m:nary>
                    </m:oMath>
                  </m:oMathPara>
                </a14:m>
                <a:endParaRPr lang="en-US" sz="3600" dirty="0"/>
              </a:p>
              <a:p>
                <a:pPr algn="r"/>
                <a:endParaRPr lang="en-US" sz="3600" dirty="0"/>
              </a:p>
              <a:p>
                <a:pPr algn="r"/>
                <a:endParaRPr lang="en-US" sz="3600" dirty="0"/>
              </a:p>
              <a:p>
                <a:pPr algn="r"/>
                <a:endParaRPr lang="en-US"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1364269" y="29738114"/>
                <a:ext cx="11890271" cy="5129599"/>
              </a:xfrm>
              <a:prstGeom prst="rect">
                <a:avLst/>
              </a:prstGeom>
              <a:blipFill>
                <a:blip r:embed="rId12"/>
                <a:stretch>
                  <a:fillRect b="-2969"/>
                </a:stretch>
              </a:blipFill>
            </p:spPr>
            <p:txBody>
              <a:bodyPr/>
              <a:lstStyle/>
              <a:p>
                <a:r>
                  <a:rPr lang="en-US">
                    <a:noFill/>
                  </a:rPr>
                  <a:t> </a:t>
                </a:r>
              </a:p>
            </p:txBody>
          </p:sp>
        </mc:Fallback>
      </mc:AlternateContent>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75495" y="25338993"/>
            <a:ext cx="5837934" cy="5747703"/>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14720954" y="10330727"/>
                <a:ext cx="3325220" cy="14457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smtClean="0">
                              <a:latin typeface="Cambria Math" panose="02040503050406030204" pitchFamily="18" charset="0"/>
                            </a:rPr>
                          </m:ctrlPr>
                        </m:dPr>
                        <m:e>
                          <m:m>
                            <m:mPr>
                              <m:mcs>
                                <m:mc>
                                  <m:mcPr>
                                    <m:count m:val="2"/>
                                    <m:mcJc m:val="center"/>
                                  </m:mcPr>
                                </m:mc>
                              </m:mcs>
                              <m:ctrlPr>
                                <a:rPr lang="en-US" sz="4800" i="1" smtClean="0">
                                  <a:latin typeface="Cambria Math" panose="02040503050406030204" pitchFamily="18" charset="0"/>
                                </a:rPr>
                              </m:ctrlPr>
                            </m:mPr>
                            <m:mr>
                              <m:e>
                                <m:acc>
                                  <m:accPr>
                                    <m:chr m:val="̂"/>
                                    <m:ctrlPr>
                                      <a:rPr lang="en-US" sz="4800" i="1">
                                        <a:latin typeface="Cambria Math" panose="02040503050406030204" pitchFamily="18" charset="0"/>
                                      </a:rPr>
                                    </m:ctrlPr>
                                  </m:accPr>
                                  <m:e>
                                    <m:r>
                                      <a:rPr lang="en-US" sz="4800" i="1">
                                        <a:latin typeface="Cambria Math" panose="02040503050406030204" pitchFamily="18" charset="0"/>
                                      </a:rPr>
                                      <m:t>𝐴</m:t>
                                    </m:r>
                                  </m:e>
                                </m:acc>
                              </m:e>
                              <m:e>
                                <m:r>
                                  <a:rPr lang="en-US" sz="4800" b="0" i="1" smtClean="0">
                                    <a:latin typeface="Cambria Math" panose="02040503050406030204" pitchFamily="18" charset="0"/>
                                  </a:rPr>
                                  <m:t>−</m:t>
                                </m:r>
                                <m:r>
                                  <a:rPr lang="en-US" sz="4800" b="0" i="1" smtClean="0">
                                    <a:latin typeface="Cambria Math" panose="02040503050406030204" pitchFamily="18" charset="0"/>
                                  </a:rPr>
                                  <m:t>𝑣</m:t>
                                </m:r>
                              </m:e>
                            </m:mr>
                            <m:mr>
                              <m:e>
                                <m:acc>
                                  <m:accPr>
                                    <m:chr m:val="̂"/>
                                    <m:ctrlPr>
                                      <a:rPr lang="en-US" sz="4800" i="1">
                                        <a:latin typeface="Cambria Math" panose="02040503050406030204" pitchFamily="18" charset="0"/>
                                      </a:rPr>
                                    </m:ctrlPr>
                                  </m:accPr>
                                  <m:e>
                                    <m:r>
                                      <a:rPr lang="en-US" sz="4800" i="1">
                                        <a:latin typeface="Cambria Math" panose="02040503050406030204" pitchFamily="18" charset="0"/>
                                      </a:rPr>
                                      <m:t>𝑎</m:t>
                                    </m:r>
                                  </m:e>
                                </m:acc>
                              </m:e>
                              <m:e>
                                <m:r>
                                  <a:rPr lang="en-US" sz="4800" b="0" i="1" smtClean="0">
                                    <a:latin typeface="Cambria Math" panose="02040503050406030204" pitchFamily="18" charset="0"/>
                                  </a:rPr>
                                  <m:t>0</m:t>
                                </m:r>
                              </m:e>
                            </m:mr>
                          </m:m>
                        </m:e>
                      </m:d>
                    </m:oMath>
                  </m:oMathPara>
                </a14:m>
                <a:endParaRPr lang="en-US" sz="4800" dirty="0"/>
              </a:p>
            </p:txBody>
          </p:sp>
        </mc:Choice>
        <mc:Fallback xmlns="">
          <p:sp>
            <p:nvSpPr>
              <p:cNvPr id="10" name="Rectangle 9"/>
              <p:cNvSpPr>
                <a:spLocks noRot="1" noChangeAspect="1" noMove="1" noResize="1" noEditPoints="1" noAdjustHandles="1" noChangeArrowheads="1" noChangeShapeType="1" noTextEdit="1"/>
              </p:cNvSpPr>
              <p:nvPr/>
            </p:nvSpPr>
            <p:spPr>
              <a:xfrm>
                <a:off x="14720954" y="10330727"/>
                <a:ext cx="3325220" cy="144571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6829306" y="10435884"/>
                <a:ext cx="3174513" cy="13405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smtClean="0">
                              <a:latin typeface="Cambria Math" panose="02040503050406030204" pitchFamily="18" charset="0"/>
                            </a:rPr>
                          </m:ctrlPr>
                        </m:dPr>
                        <m:e>
                          <m:eqArr>
                            <m:eqArrPr>
                              <m:ctrlPr>
                                <a:rPr lang="en-US" sz="4800" i="1" smtClean="0">
                                  <a:latin typeface="Cambria Math" panose="02040503050406030204" pitchFamily="18" charset="0"/>
                                </a:rPr>
                              </m:ctrlPr>
                            </m:eqArrPr>
                            <m:e>
                              <m:r>
                                <a:rPr lang="en-US" sz="4800" b="0" i="1" smtClean="0">
                                  <a:latin typeface="Cambria Math" panose="02040503050406030204" pitchFamily="18" charset="0"/>
                                </a:rPr>
                                <m:t>𝛿</m:t>
                              </m:r>
                              <m:r>
                                <a:rPr lang="en-US" sz="4800" b="0" i="1" smtClean="0">
                                  <a:latin typeface="Cambria Math" panose="02040503050406030204" pitchFamily="18" charset="0"/>
                                </a:rPr>
                                <m:t>𝑥</m:t>
                              </m:r>
                            </m:e>
                            <m:e>
                              <m:r>
                                <a:rPr lang="en-US" sz="4800" b="0" i="1" smtClean="0">
                                  <a:latin typeface="Cambria Math" panose="02040503050406030204" pitchFamily="18" charset="0"/>
                                </a:rPr>
                                <m:t>𝛿𝜆</m:t>
                              </m:r>
                            </m:e>
                          </m:eqArr>
                        </m:e>
                      </m:d>
                    </m:oMath>
                  </m:oMathPara>
                </a14:m>
                <a:endParaRPr lang="en-US" sz="4800" dirty="0"/>
              </a:p>
            </p:txBody>
          </p:sp>
        </mc:Choice>
        <mc:Fallback xmlns="">
          <p:sp>
            <p:nvSpPr>
              <p:cNvPr id="12" name="Rectangle 11"/>
              <p:cNvSpPr>
                <a:spLocks noRot="1" noChangeAspect="1" noMove="1" noResize="1" noEditPoints="1" noAdjustHandles="1" noChangeArrowheads="1" noChangeShapeType="1" noTextEdit="1"/>
              </p:cNvSpPr>
              <p:nvPr/>
            </p:nvSpPr>
            <p:spPr>
              <a:xfrm>
                <a:off x="16829306" y="10435884"/>
                <a:ext cx="3174513" cy="134056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0878800" y="10351360"/>
                <a:ext cx="3595955" cy="13390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 </m:t>
                      </m:r>
                      <m:r>
                        <a:rPr lang="en-US" sz="4800" b="0" i="1" smtClean="0">
                          <a:latin typeface="Cambria Math" panose="02040503050406030204" pitchFamily="18" charset="0"/>
                        </a:rPr>
                        <m:t>𝛿𝜏</m:t>
                      </m:r>
                      <m:d>
                        <m:dPr>
                          <m:begChr m:val="["/>
                          <m:endChr m:val="]"/>
                          <m:ctrlPr>
                            <a:rPr lang="en-US" sz="4800" b="0" i="1" smtClean="0">
                              <a:latin typeface="Cambria Math" panose="02040503050406030204" pitchFamily="18" charset="0"/>
                            </a:rPr>
                          </m:ctrlPr>
                        </m:dPr>
                        <m:e>
                          <m:eqArr>
                            <m:eqArrPr>
                              <m:ctrlPr>
                                <a:rPr lang="en-US" sz="4800" b="0" i="1" smtClean="0">
                                  <a:latin typeface="Cambria Math" panose="02040503050406030204" pitchFamily="18" charset="0"/>
                                </a:rPr>
                              </m:ctrlPr>
                            </m:eqArrPr>
                            <m:e>
                              <m:r>
                                <a:rPr lang="en-US" sz="4800" b="0" i="1" smtClean="0">
                                  <a:latin typeface="Cambria Math" panose="02040503050406030204" pitchFamily="18" charset="0"/>
                                </a:rPr>
                                <m:t>𝜆</m:t>
                              </m:r>
                              <m:r>
                                <a:rPr lang="en-US" sz="4800" b="0" i="1" smtClean="0">
                                  <a:latin typeface="Cambria Math" panose="02040503050406030204" pitchFamily="18" charset="0"/>
                                </a:rPr>
                                <m:t> </m:t>
                              </m:r>
                              <m:r>
                                <a:rPr lang="en-US" sz="4800" b="0" i="1" smtClean="0">
                                  <a:latin typeface="Cambria Math" panose="02040503050406030204" pitchFamily="18" charset="0"/>
                                </a:rPr>
                                <m:t>𝑣</m:t>
                              </m:r>
                              <m:r>
                                <a:rPr lang="en-US" sz="4800" b="0" i="1" smtClean="0">
                                  <a:latin typeface="Cambria Math" panose="02040503050406030204" pitchFamily="18" charset="0"/>
                                </a:rPr>
                                <m:t>−</m:t>
                              </m:r>
                              <m:acc>
                                <m:accPr>
                                  <m:chr m:val="̃"/>
                                  <m:ctrlPr>
                                    <a:rPr lang="en-US" sz="4800" b="0" i="1" smtClean="0">
                                      <a:latin typeface="Cambria Math" panose="02040503050406030204" pitchFamily="18" charset="0"/>
                                    </a:rPr>
                                  </m:ctrlPr>
                                </m:accPr>
                                <m:e>
                                  <m:r>
                                    <a:rPr lang="en-US" sz="4800" b="0" i="1" smtClean="0">
                                      <a:latin typeface="Cambria Math" panose="02040503050406030204" pitchFamily="18" charset="0"/>
                                    </a:rPr>
                                    <m:t>𝑣</m:t>
                                  </m:r>
                                </m:e>
                              </m:acc>
                            </m:e>
                            <m:e>
                              <m:r>
                                <a:rPr lang="en-US" sz="4800" b="0" i="1" smtClean="0">
                                  <a:latin typeface="Cambria Math" panose="02040503050406030204" pitchFamily="18" charset="0"/>
                                </a:rPr>
                                <m:t>0</m:t>
                              </m:r>
                            </m:e>
                          </m:eqArr>
                        </m:e>
                      </m:d>
                    </m:oMath>
                  </m:oMathPara>
                </a14:m>
                <a:endParaRPr lang="en-US" sz="4800" dirty="0"/>
              </a:p>
            </p:txBody>
          </p:sp>
        </mc:Choice>
        <mc:Fallback xmlns="">
          <p:sp>
            <p:nvSpPr>
              <p:cNvPr id="15" name="Rectangle 14"/>
              <p:cNvSpPr>
                <a:spLocks noRot="1" noChangeAspect="1" noMove="1" noResize="1" noEditPoints="1" noAdjustHandles="1" noChangeArrowheads="1" noChangeShapeType="1" noTextEdit="1"/>
              </p:cNvSpPr>
              <p:nvPr/>
            </p:nvSpPr>
            <p:spPr>
              <a:xfrm>
                <a:off x="20878800" y="10351360"/>
                <a:ext cx="3595955" cy="1339085"/>
              </a:xfrm>
              <a:prstGeom prst="rect">
                <a:avLst/>
              </a:prstGeom>
              <a:blipFill>
                <a:blip r:embed="rId16"/>
                <a:stretch>
                  <a:fillRect r="-6780"/>
                </a:stretch>
              </a:blipFill>
            </p:spPr>
            <p:txBody>
              <a:bodyPr/>
              <a:lstStyle/>
              <a:p>
                <a:r>
                  <a:rPr lang="en-US">
                    <a:noFill/>
                  </a:rPr>
                  <a:t> </a:t>
                </a:r>
              </a:p>
            </p:txBody>
          </p:sp>
        </mc:Fallback>
      </mc:AlternateContent>
      <p:sp>
        <p:nvSpPr>
          <p:cNvPr id="20" name="TextBox 19"/>
          <p:cNvSpPr txBox="1"/>
          <p:nvPr/>
        </p:nvSpPr>
        <p:spPr>
          <a:xfrm>
            <a:off x="6366213" y="30064731"/>
            <a:ext cx="7218995" cy="1754717"/>
          </a:xfrm>
          <a:prstGeom prst="rect">
            <a:avLst/>
          </a:prstGeom>
          <a:noFill/>
        </p:spPr>
        <p:txBody>
          <a:bodyPr wrap="square" rtlCol="0">
            <a:noAutofit/>
          </a:bodyPr>
          <a:lstStyle/>
          <a:p>
            <a:r>
              <a:rPr lang="en-US" sz="2800" dirty="0">
                <a:latin typeface="Calibri" panose="020F0502020204030204" pitchFamily="34" charset="0"/>
              </a:rPr>
              <a:t>Superscripts indicate spatial derivatives. This type of redefinition is required to rewrite the spatial evolution equations as a system of equations.</a:t>
            </a:r>
          </a:p>
        </p:txBody>
      </p:sp>
      <p:sp>
        <p:nvSpPr>
          <p:cNvPr id="81" name="Text Box 190"/>
          <p:cNvSpPr txBox="1">
            <a:spLocks noChangeArrowheads="1"/>
          </p:cNvSpPr>
          <p:nvPr/>
        </p:nvSpPr>
        <p:spPr bwMode="auto">
          <a:xfrm>
            <a:off x="1434757" y="29491583"/>
            <a:ext cx="11912200" cy="5797762"/>
          </a:xfrm>
          <a:prstGeom prst="rect">
            <a:avLst/>
          </a:prstGeom>
          <a:noFill/>
          <a:ln w="12700">
            <a:solidFill>
              <a:schemeClr val="accent1">
                <a:lumMod val="75000"/>
              </a:schemeClr>
            </a:solid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2" name="TextBox 21"/>
              <p:cNvSpPr txBox="1"/>
              <p:nvPr/>
            </p:nvSpPr>
            <p:spPr>
              <a:xfrm>
                <a:off x="14478014" y="23569584"/>
                <a:ext cx="11237563" cy="1486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𝑏</m:t>
                              </m:r>
                            </m:e>
                          </m:acc>
                        </m:e>
                        <m:sub>
                          <m:r>
                            <a:rPr lang="en-US" sz="3000" b="0" i="1" smtClean="0">
                              <a:latin typeface="Cambria Math" panose="02040503050406030204" pitchFamily="18" charset="0"/>
                            </a:rPr>
                            <m:t>𝑘</m:t>
                          </m:r>
                        </m:sub>
                      </m:sSub>
                      <m:r>
                        <a:rPr lang="en-US" sz="3000" b="0" i="1" smtClean="0">
                          <a:latin typeface="Cambria Math" panose="02040503050406030204" pitchFamily="18" charset="0"/>
                        </a:rPr>
                        <m:t>=</m:t>
                      </m:r>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m:t>
                          </m:r>
                          <m:r>
                            <a:rPr lang="en-US" sz="3000" b="0" i="1" smtClean="0">
                              <a:latin typeface="Cambria Math" panose="02040503050406030204" pitchFamily="18" charset="0"/>
                            </a:rPr>
                            <m:t>𝑞</m:t>
                          </m:r>
                        </m:e>
                        <m:sub>
                          <m:r>
                            <a:rPr lang="en-US" sz="3000" b="0" i="1" smtClean="0">
                              <a:latin typeface="Cambria Math" panose="02040503050406030204" pitchFamily="18" charset="0"/>
                            </a:rPr>
                            <m:t>𝑘</m:t>
                          </m:r>
                        </m:sub>
                        <m:sup>
                          <m:r>
                            <a:rPr lang="en-US" sz="3000" b="0" i="1" smtClean="0">
                              <a:latin typeface="Cambria Math" panose="02040503050406030204" pitchFamily="18" charset="0"/>
                            </a:rPr>
                            <m:t>2</m:t>
                          </m:r>
                        </m:sup>
                      </m:sSubSup>
                      <m:r>
                        <a:rPr lang="en-US" sz="3000" b="0" i="1" smtClean="0">
                          <a:latin typeface="Cambria Math" panose="02040503050406030204" pitchFamily="18" charset="0"/>
                        </a:rPr>
                        <m:t>−</m:t>
                      </m:r>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𝑞</m:t>
                          </m:r>
                        </m:e>
                        <m:sub>
                          <m:r>
                            <a:rPr lang="en-US" sz="3000" b="0" i="1" smtClean="0">
                              <a:latin typeface="Cambria Math" panose="02040503050406030204" pitchFamily="18" charset="0"/>
                            </a:rPr>
                            <m:t>𝑘</m:t>
                          </m:r>
                        </m:sub>
                        <m:sup>
                          <m:r>
                            <a:rPr lang="en-US" sz="3000" b="0" i="1" smtClean="0">
                              <a:latin typeface="Cambria Math" panose="02040503050406030204" pitchFamily="18" charset="0"/>
                            </a:rPr>
                            <m:t>4</m:t>
                          </m:r>
                        </m:sup>
                      </m:sSubSup>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𝑏</m:t>
                          </m:r>
                        </m:e>
                        <m:sub>
                          <m:r>
                            <a:rPr lang="en-US" sz="3000" b="0" i="1" smtClean="0">
                              <a:latin typeface="Cambria Math" panose="02040503050406030204" pitchFamily="18" charset="0"/>
                            </a:rPr>
                            <m:t>𝑘</m:t>
                          </m:r>
                        </m:sub>
                      </m:sSub>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𝑞</m:t>
                              </m:r>
                            </m:e>
                            <m:sub>
                              <m:r>
                                <a:rPr lang="en-US" sz="3000" b="0" i="1" smtClean="0">
                                  <a:latin typeface="Cambria Math" panose="02040503050406030204" pitchFamily="18" charset="0"/>
                                </a:rPr>
                                <m:t>𝑘</m:t>
                              </m:r>
                            </m:sub>
                          </m:sSub>
                        </m:num>
                        <m:den>
                          <m:r>
                            <a:rPr lang="en-US" sz="3000" b="0" i="1" smtClean="0">
                              <a:latin typeface="Cambria Math" panose="02040503050406030204" pitchFamily="18" charset="0"/>
                            </a:rPr>
                            <m:t>2</m:t>
                          </m:r>
                        </m:den>
                      </m:f>
                      <m:d>
                        <m:dPr>
                          <m:ctrlPr>
                            <a:rPr lang="en-US" sz="3000" b="0" i="1" smtClean="0">
                              <a:latin typeface="Cambria Math" panose="02040503050406030204" pitchFamily="18" charset="0"/>
                            </a:rPr>
                          </m:ctrlPr>
                        </m:dPr>
                        <m:e>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𝑘</m:t>
                              </m:r>
                              <m:r>
                                <a:rPr lang="en-US" sz="3000" b="0" i="1" smtClean="0">
                                  <a:latin typeface="Cambria Math" panose="02040503050406030204" pitchFamily="18" charset="0"/>
                                </a:rPr>
                                <m:t>−</m:t>
                              </m:r>
                              <m:r>
                                <a:rPr lang="en-US" sz="3000" b="0" i="1" smtClean="0">
                                  <a:latin typeface="Cambria Math" panose="02040503050406030204" pitchFamily="18" charset="0"/>
                                </a:rPr>
                                <m:t>𝑁</m:t>
                              </m:r>
                            </m:sub>
                            <m:sup>
                              <m:r>
                                <a:rPr lang="en-US" sz="3000" b="0" i="1" smtClean="0">
                                  <a:latin typeface="Cambria Math" panose="02040503050406030204" pitchFamily="18" charset="0"/>
                                </a:rPr>
                                <m:t>−1</m:t>
                              </m:r>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m:t>
                                  </m:r>
                                </m:e>
                                <m:sub>
                                  <m:r>
                                    <a:rPr lang="en-US" sz="3000" b="0" i="1" smtClean="0">
                                      <a:latin typeface="Cambria Math" panose="02040503050406030204" pitchFamily="18" charset="0"/>
                                    </a:rPr>
                                    <m:t>−</m:t>
                                  </m:r>
                                  <m:r>
                                    <a:rPr lang="en-US" sz="3000" b="0" i="1" smtClean="0">
                                      <a:latin typeface="Cambria Math" panose="02040503050406030204" pitchFamily="18" charset="0"/>
                                    </a:rPr>
                                    <m:t>𝑚</m:t>
                                  </m:r>
                                </m:sub>
                              </m:sSub>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m:t>
                                  </m:r>
                                </m:e>
                                <m:sub>
                                  <m:r>
                                    <a:rPr lang="en-US" sz="3000" b="0" i="1" smtClean="0">
                                      <a:latin typeface="Cambria Math" panose="02040503050406030204" pitchFamily="18" charset="0"/>
                                    </a:rPr>
                                    <m:t>𝑘</m:t>
                                  </m:r>
                                  <m:r>
                                    <a:rPr lang="en-US" sz="3000" b="0" i="1" smtClean="0">
                                      <a:latin typeface="Cambria Math" panose="02040503050406030204" pitchFamily="18" charset="0"/>
                                    </a:rPr>
                                    <m:t>−</m:t>
                                  </m:r>
                                  <m:r>
                                    <a:rPr lang="en-US" sz="3000" b="0" i="1" smtClean="0">
                                      <a:latin typeface="Cambria Math" panose="02040503050406030204" pitchFamily="18" charset="0"/>
                                    </a:rPr>
                                    <m:t>𝑚</m:t>
                                  </m:r>
                                </m:sub>
                              </m:sSub>
                            </m:e>
                          </m:nary>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1</m:t>
                              </m:r>
                            </m:sub>
                            <m:sup>
                              <m:r>
                                <a:rPr lang="en-US" sz="3000" b="0" i="1" smtClean="0">
                                  <a:latin typeface="Cambria Math" panose="02040503050406030204" pitchFamily="18" charset="0"/>
                                </a:rPr>
                                <m:t>𝑘</m:t>
                              </m:r>
                              <m:r>
                                <a:rPr lang="en-US" sz="3000" b="0" i="1" smtClean="0">
                                  <a:latin typeface="Cambria Math" panose="02040503050406030204" pitchFamily="18" charset="0"/>
                                </a:rPr>
                                <m:t>−1</m:t>
                              </m:r>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m:t>
                                  </m:r>
                                </m:e>
                                <m:sub>
                                  <m:r>
                                    <a:rPr lang="en-US" sz="3000" b="0" i="1" smtClean="0">
                                      <a:latin typeface="Cambria Math" panose="02040503050406030204" pitchFamily="18" charset="0"/>
                                    </a:rPr>
                                    <m:t>𝑚</m:t>
                                  </m:r>
                                </m:sub>
                              </m:sSub>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m:t>
                                  </m:r>
                                </m:e>
                                <m:sub>
                                  <m:r>
                                    <a:rPr lang="en-US" sz="3000" b="0" i="1" smtClean="0">
                                      <a:latin typeface="Cambria Math" panose="02040503050406030204" pitchFamily="18" charset="0"/>
                                    </a:rPr>
                                    <m:t>𝑘</m:t>
                                  </m:r>
                                  <m:r>
                                    <a:rPr lang="en-US" sz="3000" b="0" i="1" smtClean="0">
                                      <a:latin typeface="Cambria Math" panose="02040503050406030204" pitchFamily="18" charset="0"/>
                                    </a:rPr>
                                    <m:t>−</m:t>
                                  </m:r>
                                  <m:r>
                                    <a:rPr lang="en-US" sz="3000" b="0" i="1" smtClean="0">
                                      <a:latin typeface="Cambria Math" panose="02040503050406030204" pitchFamily="18" charset="0"/>
                                    </a:rPr>
                                    <m:t>𝑚</m:t>
                                  </m:r>
                                </m:sub>
                              </m:sSub>
                            </m:e>
                          </m:nary>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𝑘</m:t>
                              </m:r>
                              <m:r>
                                <a:rPr lang="en-US" sz="3000" b="0" i="1" smtClean="0">
                                  <a:latin typeface="Cambria Math" panose="02040503050406030204" pitchFamily="18" charset="0"/>
                                </a:rPr>
                                <m:t>+1</m:t>
                              </m:r>
                            </m:sub>
                            <m:sup>
                              <m:r>
                                <a:rPr lang="en-US" sz="3000" b="0" i="1" smtClean="0">
                                  <a:latin typeface="Cambria Math" panose="02040503050406030204" pitchFamily="18" charset="0"/>
                                </a:rPr>
                                <m:t>𝑁</m:t>
                              </m:r>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m:t>
                                  </m:r>
                                </m:e>
                                <m:sub>
                                  <m:r>
                                    <a:rPr lang="en-US" sz="3000" b="0" i="1" smtClean="0">
                                      <a:latin typeface="Cambria Math" panose="02040503050406030204" pitchFamily="18" charset="0"/>
                                    </a:rPr>
                                    <m:t>𝑚</m:t>
                                  </m:r>
                                </m:sub>
                              </m:sSub>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m:t>
                                  </m:r>
                                </m:e>
                                <m:sub>
                                  <m:r>
                                    <a:rPr lang="en-US" sz="3000" b="0" i="1" smtClean="0">
                                      <a:latin typeface="Cambria Math" panose="02040503050406030204" pitchFamily="18" charset="0"/>
                                    </a:rPr>
                                    <m:t>𝑚</m:t>
                                  </m:r>
                                  <m:r>
                                    <a:rPr lang="en-US" sz="3000" b="0" i="1" smtClean="0">
                                      <a:latin typeface="Cambria Math" panose="02040503050406030204" pitchFamily="18" charset="0"/>
                                    </a:rPr>
                                    <m:t>−</m:t>
                                  </m:r>
                                  <m:r>
                                    <a:rPr lang="en-US" sz="3000" b="0" i="1" smtClean="0">
                                      <a:latin typeface="Cambria Math" panose="02040503050406030204" pitchFamily="18" charset="0"/>
                                    </a:rPr>
                                    <m:t>𝑘</m:t>
                                  </m:r>
                                </m:sub>
                              </m:sSub>
                            </m:e>
                          </m:nary>
                        </m:e>
                      </m:d>
                    </m:oMath>
                  </m:oMathPara>
                </a14:m>
                <a:endParaRPr lang="en-US" sz="3000" b="0" dirty="0"/>
              </a:p>
            </p:txBody>
          </p:sp>
        </mc:Choice>
        <mc:Fallback xmlns="">
          <p:sp>
            <p:nvSpPr>
              <p:cNvPr id="22" name="TextBox 21"/>
              <p:cNvSpPr txBox="1">
                <a:spLocks noRot="1" noChangeAspect="1" noMove="1" noResize="1" noEditPoints="1" noAdjustHandles="1" noChangeArrowheads="1" noChangeShapeType="1" noTextEdit="1"/>
              </p:cNvSpPr>
              <p:nvPr/>
            </p:nvSpPr>
            <p:spPr>
              <a:xfrm>
                <a:off x="14478014" y="23569584"/>
                <a:ext cx="11237563" cy="1486304"/>
              </a:xfrm>
              <a:prstGeom prst="rect">
                <a:avLst/>
              </a:prstGeom>
              <a:blipFill>
                <a:blip r:embed="rId17"/>
                <a:stretch>
                  <a:fillRect/>
                </a:stretch>
              </a:blipFill>
            </p:spPr>
            <p:txBody>
              <a:bodyPr/>
              <a:lstStyle/>
              <a:p>
                <a:r>
                  <a:rPr lang="en-US">
                    <a:noFill/>
                  </a:rPr>
                  <a:t> </a:t>
                </a:r>
              </a:p>
            </p:txBody>
          </p:sp>
        </mc:Fallback>
      </mc:AlternateContent>
      <p:sp>
        <p:nvSpPr>
          <p:cNvPr id="83" name="Text Box 190"/>
          <p:cNvSpPr txBox="1">
            <a:spLocks noChangeArrowheads="1"/>
          </p:cNvSpPr>
          <p:nvPr/>
        </p:nvSpPr>
        <p:spPr bwMode="auto">
          <a:xfrm>
            <a:off x="20096797" y="25140492"/>
            <a:ext cx="5986462" cy="6980965"/>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anose="020F0502020204030204" pitchFamily="34" charset="0"/>
                <a:cs typeface="Calibri" panose="020F0502020204030204" pitchFamily="34" charset="0"/>
              </a:rPr>
              <a:t> </a:t>
            </a:r>
          </a:p>
        </p:txBody>
      </p:sp>
      <mc:AlternateContent xmlns:mc="http://schemas.openxmlformats.org/markup-compatibility/2006" xmlns:a14="http://schemas.microsoft.com/office/drawing/2010/main">
        <mc:Choice Requires="a14">
          <p:sp>
            <p:nvSpPr>
              <p:cNvPr id="26" name="TextBox 25"/>
              <p:cNvSpPr txBox="1"/>
              <p:nvPr/>
            </p:nvSpPr>
            <p:spPr>
              <a:xfrm>
                <a:off x="13904642" y="8765989"/>
                <a:ext cx="11069498" cy="14825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800" b="0" i="1" smtClean="0">
                              <a:latin typeface="Cambria Math" panose="02040503050406030204" pitchFamily="18" charset="0"/>
                            </a:rPr>
                          </m:ctrlPr>
                        </m:fPr>
                        <m:num>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m:t>
                              </m:r>
                            </m:e>
                            <m:sup>
                              <m:r>
                                <a:rPr lang="en-US" sz="4800" b="0" i="1" smtClean="0">
                                  <a:latin typeface="Cambria Math" panose="02040503050406030204" pitchFamily="18" charset="0"/>
                                </a:rPr>
                                <m:t>2</m:t>
                              </m:r>
                            </m:sup>
                          </m:sSup>
                          <m:r>
                            <a:rPr lang="en-US" sz="4800" b="0" i="1" smtClean="0">
                              <a:latin typeface="Cambria Math" panose="02040503050406030204" pitchFamily="18" charset="0"/>
                            </a:rPr>
                            <m:t>𝑥</m:t>
                          </m:r>
                        </m:num>
                        <m:den>
                          <m:r>
                            <a:rPr lang="en-US" sz="4800" b="0" i="1" smtClean="0">
                              <a:latin typeface="Cambria Math" panose="02040503050406030204" pitchFamily="18" charset="0"/>
                            </a:rPr>
                            <m:t>𝜕</m:t>
                          </m:r>
                          <m:r>
                            <a:rPr lang="en-US" sz="4800" b="0" i="1" smtClean="0">
                              <a:latin typeface="Cambria Math" panose="02040503050406030204" pitchFamily="18" charset="0"/>
                            </a:rPr>
                            <m:t>𝑠</m:t>
                          </m:r>
                          <m:r>
                            <a:rPr lang="en-US" sz="4800" b="0" i="1" smtClean="0">
                              <a:latin typeface="Cambria Math" panose="02040503050406030204" pitchFamily="18" charset="0"/>
                            </a:rPr>
                            <m:t>𝜕𝜏</m:t>
                          </m:r>
                        </m:den>
                      </m:f>
                      <m:r>
                        <a:rPr lang="en-US" sz="4800" b="0" i="1" smtClean="0">
                          <a:latin typeface="Cambria Math" panose="02040503050406030204" pitchFamily="18" charset="0"/>
                        </a:rPr>
                        <m:t>−</m:t>
                      </m:r>
                      <m:r>
                        <a:rPr lang="en-US" sz="4800" b="0" i="1" smtClean="0">
                          <a:latin typeface="Cambria Math" panose="02040503050406030204" pitchFamily="18" charset="0"/>
                        </a:rPr>
                        <m:t>𝜆</m:t>
                      </m:r>
                      <m:r>
                        <a:rPr lang="en-US" sz="4800" b="0" i="1" smtClean="0">
                          <a:latin typeface="Cambria Math" panose="02040503050406030204" pitchFamily="18" charset="0"/>
                        </a:rPr>
                        <m:t>𝐴</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0" i="1" smtClean="0">
                              <a:latin typeface="Cambria Math" panose="02040503050406030204" pitchFamily="18" charset="0"/>
                            </a:rPr>
                            <m:t>𝑥</m:t>
                          </m:r>
                        </m:num>
                        <m:den>
                          <m:r>
                            <a:rPr lang="en-US" sz="4800" b="0" i="1" smtClean="0">
                              <a:latin typeface="Cambria Math" panose="02040503050406030204" pitchFamily="18" charset="0"/>
                            </a:rPr>
                            <m:t>𝜕𝜏</m:t>
                          </m:r>
                        </m:den>
                      </m:f>
                      <m:r>
                        <a:rPr lang="en-US" sz="4800" b="0" i="1" smtClean="0">
                          <a:latin typeface="Cambria Math" panose="02040503050406030204" pitchFamily="18" charset="0"/>
                        </a:rPr>
                        <m:t>−</m:t>
                      </m:r>
                      <m:r>
                        <a:rPr lang="en-US" sz="4800" b="0" i="1" smtClean="0">
                          <a:latin typeface="Cambria Math" panose="02040503050406030204" pitchFamily="18" charset="0"/>
                        </a:rPr>
                        <m:t>𝑣</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𝜕𝜆</m:t>
                          </m:r>
                        </m:num>
                        <m:den>
                          <m:r>
                            <a:rPr lang="en-US" sz="4800" b="0" i="1" smtClean="0">
                              <a:latin typeface="Cambria Math" panose="02040503050406030204" pitchFamily="18" charset="0"/>
                            </a:rPr>
                            <m:t>𝜕𝜏</m:t>
                          </m:r>
                        </m:den>
                      </m:f>
                      <m:r>
                        <a:rPr lang="en-US" sz="4800" b="0" i="1" smtClean="0">
                          <a:latin typeface="Cambria Math" panose="02040503050406030204" pitchFamily="18" charset="0"/>
                        </a:rPr>
                        <m:t>=</m:t>
                      </m:r>
                      <m:r>
                        <a:rPr lang="en-US" sz="4800" b="0" i="1" smtClean="0">
                          <a:latin typeface="Cambria Math" panose="02040503050406030204" pitchFamily="18" charset="0"/>
                        </a:rPr>
                        <m:t>𝜆</m:t>
                      </m:r>
                      <m:r>
                        <a:rPr lang="en-US" sz="4800" b="0" i="1" smtClean="0">
                          <a:latin typeface="Cambria Math" panose="02040503050406030204" pitchFamily="18" charset="0"/>
                        </a:rPr>
                        <m:t>𝑣</m:t>
                      </m:r>
                      <m:r>
                        <a:rPr lang="en-US" sz="4800" b="0" i="1" smtClean="0">
                          <a:latin typeface="Cambria Math" panose="02040503050406030204" pitchFamily="18" charset="0"/>
                        </a:rPr>
                        <m:t> −</m:t>
                      </m:r>
                      <m:acc>
                        <m:accPr>
                          <m:chr m:val="̃"/>
                          <m:ctrlPr>
                            <a:rPr lang="en-US" sz="4800" b="0" i="1" smtClean="0">
                              <a:latin typeface="Cambria Math" panose="02040503050406030204" pitchFamily="18" charset="0"/>
                            </a:rPr>
                          </m:ctrlPr>
                        </m:accPr>
                        <m:e>
                          <m:r>
                            <a:rPr lang="en-US" sz="4800" b="0" i="1" smtClean="0">
                              <a:latin typeface="Cambria Math" panose="02040503050406030204" pitchFamily="18" charset="0"/>
                            </a:rPr>
                            <m:t>𝑣</m:t>
                          </m:r>
                        </m:e>
                      </m:acc>
                    </m:oMath>
                  </m:oMathPara>
                </a14:m>
                <a:endParaRPr lang="en-US" sz="48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3904642" y="8765989"/>
                <a:ext cx="11069498" cy="1482522"/>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12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5188</TotalTime>
  <Words>879</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Cambria Math</vt:lpstr>
      <vt:lpstr>Tw Cen MT</vt:lpstr>
      <vt:lpstr>Tw Cen MT Condensed</vt:lpstr>
      <vt:lpstr>Wingdings 3</vt:lpstr>
      <vt:lpstr>Integral</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MatthewGudorf_Poster</dc:title>
  <dc:creator>Matthew Gudorf</dc:creator>
  <dc:description>Quality poster printing
www.genigraphics.com
1-800-790-4001</dc:description>
  <cp:lastModifiedBy>Matthew Gudorf</cp:lastModifiedBy>
  <cp:revision>155</cp:revision>
  <cp:lastPrinted>2013-02-12T02:21:55Z</cp:lastPrinted>
  <dcterms:created xsi:type="dcterms:W3CDTF">2013-02-10T21:14:48Z</dcterms:created>
  <dcterms:modified xsi:type="dcterms:W3CDTF">2017-01-03T20:20:15Z</dcterms:modified>
</cp:coreProperties>
</file>