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58" r:id="rId5"/>
    <p:sldId id="259"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B2E87-D28A-481C-88D9-00DC3D299B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E6135C-69A8-4AFB-AD49-E4F064B0B0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23FA90-64EA-4625-85CF-CFBA7196336D}"/>
              </a:ext>
            </a:extLst>
          </p:cNvPr>
          <p:cNvSpPr>
            <a:spLocks noGrp="1"/>
          </p:cNvSpPr>
          <p:nvPr>
            <p:ph type="dt" sz="half" idx="10"/>
          </p:nvPr>
        </p:nvSpPr>
        <p:spPr/>
        <p:txBody>
          <a:bodyPr/>
          <a:lstStyle/>
          <a:p>
            <a:fld id="{902ED716-DF8A-4A15-9731-FAE1E6DE1AD9}" type="datetimeFigureOut">
              <a:rPr lang="en-US" smtClean="0"/>
              <a:t>11/12/2019</a:t>
            </a:fld>
            <a:endParaRPr lang="en-US"/>
          </a:p>
        </p:txBody>
      </p:sp>
      <p:sp>
        <p:nvSpPr>
          <p:cNvPr id="5" name="Footer Placeholder 4">
            <a:extLst>
              <a:ext uri="{FF2B5EF4-FFF2-40B4-BE49-F238E27FC236}">
                <a16:creationId xmlns:a16="http://schemas.microsoft.com/office/drawing/2014/main" id="{13101355-FE3D-4DF6-8D3D-4AF2645F54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8F770B-D8BD-4D2A-8BDD-BE19323D2400}"/>
              </a:ext>
            </a:extLst>
          </p:cNvPr>
          <p:cNvSpPr>
            <a:spLocks noGrp="1"/>
          </p:cNvSpPr>
          <p:nvPr>
            <p:ph type="sldNum" sz="quarter" idx="12"/>
          </p:nvPr>
        </p:nvSpPr>
        <p:spPr/>
        <p:txBody>
          <a:bodyPr/>
          <a:lstStyle/>
          <a:p>
            <a:fld id="{B2529086-949B-4EC7-8CA8-BC85397760D7}" type="slidenum">
              <a:rPr lang="en-US" smtClean="0"/>
              <a:t>‹#›</a:t>
            </a:fld>
            <a:endParaRPr lang="en-US"/>
          </a:p>
        </p:txBody>
      </p:sp>
    </p:spTree>
    <p:extLst>
      <p:ext uri="{BB962C8B-B14F-4D97-AF65-F5344CB8AC3E}">
        <p14:creationId xmlns:p14="http://schemas.microsoft.com/office/powerpoint/2010/main" val="1118966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719E6-D141-456E-BBDC-07B0401E6A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C98B3E-D205-4A1F-BBC7-A4D0A85AA8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845A1B-8807-410F-9F5C-9AEB16AC1737}"/>
              </a:ext>
            </a:extLst>
          </p:cNvPr>
          <p:cNvSpPr>
            <a:spLocks noGrp="1"/>
          </p:cNvSpPr>
          <p:nvPr>
            <p:ph type="dt" sz="half" idx="10"/>
          </p:nvPr>
        </p:nvSpPr>
        <p:spPr/>
        <p:txBody>
          <a:bodyPr/>
          <a:lstStyle/>
          <a:p>
            <a:fld id="{902ED716-DF8A-4A15-9731-FAE1E6DE1AD9}" type="datetimeFigureOut">
              <a:rPr lang="en-US" smtClean="0"/>
              <a:t>11/12/2019</a:t>
            </a:fld>
            <a:endParaRPr lang="en-US"/>
          </a:p>
        </p:txBody>
      </p:sp>
      <p:sp>
        <p:nvSpPr>
          <p:cNvPr id="5" name="Footer Placeholder 4">
            <a:extLst>
              <a:ext uri="{FF2B5EF4-FFF2-40B4-BE49-F238E27FC236}">
                <a16:creationId xmlns:a16="http://schemas.microsoft.com/office/drawing/2014/main" id="{05C0BE6B-3191-453D-8D89-8A7F96BCAD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209BE4-5B0D-4AAD-AE68-8076ADC69A65}"/>
              </a:ext>
            </a:extLst>
          </p:cNvPr>
          <p:cNvSpPr>
            <a:spLocks noGrp="1"/>
          </p:cNvSpPr>
          <p:nvPr>
            <p:ph type="sldNum" sz="quarter" idx="12"/>
          </p:nvPr>
        </p:nvSpPr>
        <p:spPr/>
        <p:txBody>
          <a:bodyPr/>
          <a:lstStyle/>
          <a:p>
            <a:fld id="{B2529086-949B-4EC7-8CA8-BC85397760D7}" type="slidenum">
              <a:rPr lang="en-US" smtClean="0"/>
              <a:t>‹#›</a:t>
            </a:fld>
            <a:endParaRPr lang="en-US"/>
          </a:p>
        </p:txBody>
      </p:sp>
    </p:spTree>
    <p:extLst>
      <p:ext uri="{BB962C8B-B14F-4D97-AF65-F5344CB8AC3E}">
        <p14:creationId xmlns:p14="http://schemas.microsoft.com/office/powerpoint/2010/main" val="1211556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18B700-044B-47BB-A63D-0F1A6895351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F7ED9E-00F0-4595-9338-6DDA5FC5CDA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728098-12DF-49DC-A502-DDB771CCD2EA}"/>
              </a:ext>
            </a:extLst>
          </p:cNvPr>
          <p:cNvSpPr>
            <a:spLocks noGrp="1"/>
          </p:cNvSpPr>
          <p:nvPr>
            <p:ph type="dt" sz="half" idx="10"/>
          </p:nvPr>
        </p:nvSpPr>
        <p:spPr/>
        <p:txBody>
          <a:bodyPr/>
          <a:lstStyle/>
          <a:p>
            <a:fld id="{902ED716-DF8A-4A15-9731-FAE1E6DE1AD9}" type="datetimeFigureOut">
              <a:rPr lang="en-US" smtClean="0"/>
              <a:t>11/12/2019</a:t>
            </a:fld>
            <a:endParaRPr lang="en-US"/>
          </a:p>
        </p:txBody>
      </p:sp>
      <p:sp>
        <p:nvSpPr>
          <p:cNvPr id="5" name="Footer Placeholder 4">
            <a:extLst>
              <a:ext uri="{FF2B5EF4-FFF2-40B4-BE49-F238E27FC236}">
                <a16:creationId xmlns:a16="http://schemas.microsoft.com/office/drawing/2014/main" id="{6EFCA86B-4D22-4D3C-8687-2CA9283DB8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DD0DE-03F6-47D3-B967-4C20ABC6D607}"/>
              </a:ext>
            </a:extLst>
          </p:cNvPr>
          <p:cNvSpPr>
            <a:spLocks noGrp="1"/>
          </p:cNvSpPr>
          <p:nvPr>
            <p:ph type="sldNum" sz="quarter" idx="12"/>
          </p:nvPr>
        </p:nvSpPr>
        <p:spPr/>
        <p:txBody>
          <a:bodyPr/>
          <a:lstStyle/>
          <a:p>
            <a:fld id="{B2529086-949B-4EC7-8CA8-BC85397760D7}" type="slidenum">
              <a:rPr lang="en-US" smtClean="0"/>
              <a:t>‹#›</a:t>
            </a:fld>
            <a:endParaRPr lang="en-US"/>
          </a:p>
        </p:txBody>
      </p:sp>
    </p:spTree>
    <p:extLst>
      <p:ext uri="{BB962C8B-B14F-4D97-AF65-F5344CB8AC3E}">
        <p14:creationId xmlns:p14="http://schemas.microsoft.com/office/powerpoint/2010/main" val="2384907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BC2E4-0AFB-4D04-806B-F2E030C836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314D82-F35C-4813-B34A-8E4B8C934B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288955-0C25-4D34-9DBC-533434B7BD3B}"/>
              </a:ext>
            </a:extLst>
          </p:cNvPr>
          <p:cNvSpPr>
            <a:spLocks noGrp="1"/>
          </p:cNvSpPr>
          <p:nvPr>
            <p:ph type="dt" sz="half" idx="10"/>
          </p:nvPr>
        </p:nvSpPr>
        <p:spPr/>
        <p:txBody>
          <a:bodyPr/>
          <a:lstStyle/>
          <a:p>
            <a:fld id="{902ED716-DF8A-4A15-9731-FAE1E6DE1AD9}" type="datetimeFigureOut">
              <a:rPr lang="en-US" smtClean="0"/>
              <a:t>11/12/2019</a:t>
            </a:fld>
            <a:endParaRPr lang="en-US"/>
          </a:p>
        </p:txBody>
      </p:sp>
      <p:sp>
        <p:nvSpPr>
          <p:cNvPr id="5" name="Footer Placeholder 4">
            <a:extLst>
              <a:ext uri="{FF2B5EF4-FFF2-40B4-BE49-F238E27FC236}">
                <a16:creationId xmlns:a16="http://schemas.microsoft.com/office/drawing/2014/main" id="{01877A5F-E9B5-408E-A9E8-612B6C30F2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D78810-FD70-4367-A7E6-2F77B5058F18}"/>
              </a:ext>
            </a:extLst>
          </p:cNvPr>
          <p:cNvSpPr>
            <a:spLocks noGrp="1"/>
          </p:cNvSpPr>
          <p:nvPr>
            <p:ph type="sldNum" sz="quarter" idx="12"/>
          </p:nvPr>
        </p:nvSpPr>
        <p:spPr/>
        <p:txBody>
          <a:bodyPr/>
          <a:lstStyle/>
          <a:p>
            <a:fld id="{B2529086-949B-4EC7-8CA8-BC85397760D7}" type="slidenum">
              <a:rPr lang="en-US" smtClean="0"/>
              <a:t>‹#›</a:t>
            </a:fld>
            <a:endParaRPr lang="en-US"/>
          </a:p>
        </p:txBody>
      </p:sp>
    </p:spTree>
    <p:extLst>
      <p:ext uri="{BB962C8B-B14F-4D97-AF65-F5344CB8AC3E}">
        <p14:creationId xmlns:p14="http://schemas.microsoft.com/office/powerpoint/2010/main" val="3338010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4EF45-4381-457C-B02A-EF3A78A5A3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07D97D4-1E77-4F68-A131-93984DAC81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A972D8-C268-41A0-BB58-E4B58F2D7F5E}"/>
              </a:ext>
            </a:extLst>
          </p:cNvPr>
          <p:cNvSpPr>
            <a:spLocks noGrp="1"/>
          </p:cNvSpPr>
          <p:nvPr>
            <p:ph type="dt" sz="half" idx="10"/>
          </p:nvPr>
        </p:nvSpPr>
        <p:spPr/>
        <p:txBody>
          <a:bodyPr/>
          <a:lstStyle/>
          <a:p>
            <a:fld id="{902ED716-DF8A-4A15-9731-FAE1E6DE1AD9}" type="datetimeFigureOut">
              <a:rPr lang="en-US" smtClean="0"/>
              <a:t>11/12/2019</a:t>
            </a:fld>
            <a:endParaRPr lang="en-US"/>
          </a:p>
        </p:txBody>
      </p:sp>
      <p:sp>
        <p:nvSpPr>
          <p:cNvPr id="5" name="Footer Placeholder 4">
            <a:extLst>
              <a:ext uri="{FF2B5EF4-FFF2-40B4-BE49-F238E27FC236}">
                <a16:creationId xmlns:a16="http://schemas.microsoft.com/office/drawing/2014/main" id="{ECA44579-8FAE-4467-805B-F3B2582424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C25865-A0B7-4067-A02A-71012DAB21BC}"/>
              </a:ext>
            </a:extLst>
          </p:cNvPr>
          <p:cNvSpPr>
            <a:spLocks noGrp="1"/>
          </p:cNvSpPr>
          <p:nvPr>
            <p:ph type="sldNum" sz="quarter" idx="12"/>
          </p:nvPr>
        </p:nvSpPr>
        <p:spPr/>
        <p:txBody>
          <a:bodyPr/>
          <a:lstStyle/>
          <a:p>
            <a:fld id="{B2529086-949B-4EC7-8CA8-BC85397760D7}" type="slidenum">
              <a:rPr lang="en-US" smtClean="0"/>
              <a:t>‹#›</a:t>
            </a:fld>
            <a:endParaRPr lang="en-US"/>
          </a:p>
        </p:txBody>
      </p:sp>
    </p:spTree>
    <p:extLst>
      <p:ext uri="{BB962C8B-B14F-4D97-AF65-F5344CB8AC3E}">
        <p14:creationId xmlns:p14="http://schemas.microsoft.com/office/powerpoint/2010/main" val="960129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2F7C6-5052-433E-B1F7-6F2FD5BE81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64A9E8-6C2F-454E-AD23-7FCB2A1B1E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7CA91F-15B4-45EE-8D23-A7FF7CD359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A23D4D-AE5F-4308-9BBF-2A1D770B2A58}"/>
              </a:ext>
            </a:extLst>
          </p:cNvPr>
          <p:cNvSpPr>
            <a:spLocks noGrp="1"/>
          </p:cNvSpPr>
          <p:nvPr>
            <p:ph type="dt" sz="half" idx="10"/>
          </p:nvPr>
        </p:nvSpPr>
        <p:spPr/>
        <p:txBody>
          <a:bodyPr/>
          <a:lstStyle/>
          <a:p>
            <a:fld id="{902ED716-DF8A-4A15-9731-FAE1E6DE1AD9}" type="datetimeFigureOut">
              <a:rPr lang="en-US" smtClean="0"/>
              <a:t>11/12/2019</a:t>
            </a:fld>
            <a:endParaRPr lang="en-US"/>
          </a:p>
        </p:txBody>
      </p:sp>
      <p:sp>
        <p:nvSpPr>
          <p:cNvPr id="6" name="Footer Placeholder 5">
            <a:extLst>
              <a:ext uri="{FF2B5EF4-FFF2-40B4-BE49-F238E27FC236}">
                <a16:creationId xmlns:a16="http://schemas.microsoft.com/office/drawing/2014/main" id="{25D5D19D-E54F-41AF-A8BE-BB20DE6B19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E800D8-53F4-4BFC-B5BB-0EC6A436FA83}"/>
              </a:ext>
            </a:extLst>
          </p:cNvPr>
          <p:cNvSpPr>
            <a:spLocks noGrp="1"/>
          </p:cNvSpPr>
          <p:nvPr>
            <p:ph type="sldNum" sz="quarter" idx="12"/>
          </p:nvPr>
        </p:nvSpPr>
        <p:spPr/>
        <p:txBody>
          <a:bodyPr/>
          <a:lstStyle/>
          <a:p>
            <a:fld id="{B2529086-949B-4EC7-8CA8-BC85397760D7}" type="slidenum">
              <a:rPr lang="en-US" smtClean="0"/>
              <a:t>‹#›</a:t>
            </a:fld>
            <a:endParaRPr lang="en-US"/>
          </a:p>
        </p:txBody>
      </p:sp>
    </p:spTree>
    <p:extLst>
      <p:ext uri="{BB962C8B-B14F-4D97-AF65-F5344CB8AC3E}">
        <p14:creationId xmlns:p14="http://schemas.microsoft.com/office/powerpoint/2010/main" val="2822510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7F9F1-0C57-42E8-A5F6-A40B4CDD4E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900C0BF-E2F5-453B-8132-3B13ACEC85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5F3E88-A7C1-4F43-B92C-BE934413D8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382DCD-2C4C-46A2-8AE2-D1BD0282B2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CF1624-8C2B-4E30-B0E4-7E2548D6AE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C2492D3-44A0-4386-8015-526925BD8A0B}"/>
              </a:ext>
            </a:extLst>
          </p:cNvPr>
          <p:cNvSpPr>
            <a:spLocks noGrp="1"/>
          </p:cNvSpPr>
          <p:nvPr>
            <p:ph type="dt" sz="half" idx="10"/>
          </p:nvPr>
        </p:nvSpPr>
        <p:spPr/>
        <p:txBody>
          <a:bodyPr/>
          <a:lstStyle/>
          <a:p>
            <a:fld id="{902ED716-DF8A-4A15-9731-FAE1E6DE1AD9}" type="datetimeFigureOut">
              <a:rPr lang="en-US" smtClean="0"/>
              <a:t>11/12/2019</a:t>
            </a:fld>
            <a:endParaRPr lang="en-US"/>
          </a:p>
        </p:txBody>
      </p:sp>
      <p:sp>
        <p:nvSpPr>
          <p:cNvPr id="8" name="Footer Placeholder 7">
            <a:extLst>
              <a:ext uri="{FF2B5EF4-FFF2-40B4-BE49-F238E27FC236}">
                <a16:creationId xmlns:a16="http://schemas.microsoft.com/office/drawing/2014/main" id="{8D540E37-2951-4ECF-8C4F-086CC9E142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527A9A-6E0A-4BF7-B489-EA4724AB6B74}"/>
              </a:ext>
            </a:extLst>
          </p:cNvPr>
          <p:cNvSpPr>
            <a:spLocks noGrp="1"/>
          </p:cNvSpPr>
          <p:nvPr>
            <p:ph type="sldNum" sz="quarter" idx="12"/>
          </p:nvPr>
        </p:nvSpPr>
        <p:spPr/>
        <p:txBody>
          <a:bodyPr/>
          <a:lstStyle/>
          <a:p>
            <a:fld id="{B2529086-949B-4EC7-8CA8-BC85397760D7}" type="slidenum">
              <a:rPr lang="en-US" smtClean="0"/>
              <a:t>‹#›</a:t>
            </a:fld>
            <a:endParaRPr lang="en-US"/>
          </a:p>
        </p:txBody>
      </p:sp>
    </p:spTree>
    <p:extLst>
      <p:ext uri="{BB962C8B-B14F-4D97-AF65-F5344CB8AC3E}">
        <p14:creationId xmlns:p14="http://schemas.microsoft.com/office/powerpoint/2010/main" val="717621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0DA93-2582-49C1-A46A-70160E2192B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9464D40-9D8D-409D-93E6-17070FDA0D8C}"/>
              </a:ext>
            </a:extLst>
          </p:cNvPr>
          <p:cNvSpPr>
            <a:spLocks noGrp="1"/>
          </p:cNvSpPr>
          <p:nvPr>
            <p:ph type="dt" sz="half" idx="10"/>
          </p:nvPr>
        </p:nvSpPr>
        <p:spPr/>
        <p:txBody>
          <a:bodyPr/>
          <a:lstStyle/>
          <a:p>
            <a:fld id="{902ED716-DF8A-4A15-9731-FAE1E6DE1AD9}" type="datetimeFigureOut">
              <a:rPr lang="en-US" smtClean="0"/>
              <a:t>11/12/2019</a:t>
            </a:fld>
            <a:endParaRPr lang="en-US"/>
          </a:p>
        </p:txBody>
      </p:sp>
      <p:sp>
        <p:nvSpPr>
          <p:cNvPr id="4" name="Footer Placeholder 3">
            <a:extLst>
              <a:ext uri="{FF2B5EF4-FFF2-40B4-BE49-F238E27FC236}">
                <a16:creationId xmlns:a16="http://schemas.microsoft.com/office/drawing/2014/main" id="{7400E554-6814-419B-9938-7E651304551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B765AC-CFEA-4AA4-BCB5-9D4CBC80DA43}"/>
              </a:ext>
            </a:extLst>
          </p:cNvPr>
          <p:cNvSpPr>
            <a:spLocks noGrp="1"/>
          </p:cNvSpPr>
          <p:nvPr>
            <p:ph type="sldNum" sz="quarter" idx="12"/>
          </p:nvPr>
        </p:nvSpPr>
        <p:spPr/>
        <p:txBody>
          <a:bodyPr/>
          <a:lstStyle/>
          <a:p>
            <a:fld id="{B2529086-949B-4EC7-8CA8-BC85397760D7}" type="slidenum">
              <a:rPr lang="en-US" smtClean="0"/>
              <a:t>‹#›</a:t>
            </a:fld>
            <a:endParaRPr lang="en-US"/>
          </a:p>
        </p:txBody>
      </p:sp>
    </p:spTree>
    <p:extLst>
      <p:ext uri="{BB962C8B-B14F-4D97-AF65-F5344CB8AC3E}">
        <p14:creationId xmlns:p14="http://schemas.microsoft.com/office/powerpoint/2010/main" val="1181912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A3ADDF-A745-427F-812E-1666E4091F0F}"/>
              </a:ext>
            </a:extLst>
          </p:cNvPr>
          <p:cNvSpPr>
            <a:spLocks noGrp="1"/>
          </p:cNvSpPr>
          <p:nvPr>
            <p:ph type="dt" sz="half" idx="10"/>
          </p:nvPr>
        </p:nvSpPr>
        <p:spPr/>
        <p:txBody>
          <a:bodyPr/>
          <a:lstStyle/>
          <a:p>
            <a:fld id="{902ED716-DF8A-4A15-9731-FAE1E6DE1AD9}" type="datetimeFigureOut">
              <a:rPr lang="en-US" smtClean="0"/>
              <a:t>11/12/2019</a:t>
            </a:fld>
            <a:endParaRPr lang="en-US"/>
          </a:p>
        </p:txBody>
      </p:sp>
      <p:sp>
        <p:nvSpPr>
          <p:cNvPr id="3" name="Footer Placeholder 2">
            <a:extLst>
              <a:ext uri="{FF2B5EF4-FFF2-40B4-BE49-F238E27FC236}">
                <a16:creationId xmlns:a16="http://schemas.microsoft.com/office/drawing/2014/main" id="{630CE7C2-9306-40CA-A719-5A33EF14C1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A74A154-356B-4546-94D1-09A22D90E2FF}"/>
              </a:ext>
            </a:extLst>
          </p:cNvPr>
          <p:cNvSpPr>
            <a:spLocks noGrp="1"/>
          </p:cNvSpPr>
          <p:nvPr>
            <p:ph type="sldNum" sz="quarter" idx="12"/>
          </p:nvPr>
        </p:nvSpPr>
        <p:spPr/>
        <p:txBody>
          <a:bodyPr/>
          <a:lstStyle/>
          <a:p>
            <a:fld id="{B2529086-949B-4EC7-8CA8-BC85397760D7}" type="slidenum">
              <a:rPr lang="en-US" smtClean="0"/>
              <a:t>‹#›</a:t>
            </a:fld>
            <a:endParaRPr lang="en-US"/>
          </a:p>
        </p:txBody>
      </p:sp>
    </p:spTree>
    <p:extLst>
      <p:ext uri="{BB962C8B-B14F-4D97-AF65-F5344CB8AC3E}">
        <p14:creationId xmlns:p14="http://schemas.microsoft.com/office/powerpoint/2010/main" val="1840763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C9E10-EEC0-4A2C-A3B2-7CB01FEDAD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D09805-7C83-4931-8BA8-45ADB1893E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7E05E6D-325C-47FA-88CA-065C023149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6E9EAD-005D-48C1-98A1-3C3CFC49B5B2}"/>
              </a:ext>
            </a:extLst>
          </p:cNvPr>
          <p:cNvSpPr>
            <a:spLocks noGrp="1"/>
          </p:cNvSpPr>
          <p:nvPr>
            <p:ph type="dt" sz="half" idx="10"/>
          </p:nvPr>
        </p:nvSpPr>
        <p:spPr/>
        <p:txBody>
          <a:bodyPr/>
          <a:lstStyle/>
          <a:p>
            <a:fld id="{902ED716-DF8A-4A15-9731-FAE1E6DE1AD9}" type="datetimeFigureOut">
              <a:rPr lang="en-US" smtClean="0"/>
              <a:t>11/12/2019</a:t>
            </a:fld>
            <a:endParaRPr lang="en-US"/>
          </a:p>
        </p:txBody>
      </p:sp>
      <p:sp>
        <p:nvSpPr>
          <p:cNvPr id="6" name="Footer Placeholder 5">
            <a:extLst>
              <a:ext uri="{FF2B5EF4-FFF2-40B4-BE49-F238E27FC236}">
                <a16:creationId xmlns:a16="http://schemas.microsoft.com/office/drawing/2014/main" id="{D561C29A-9A4A-457E-98DC-24004386A1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6AA1B9-C073-4F8E-9E72-C0CFEEF76B1E}"/>
              </a:ext>
            </a:extLst>
          </p:cNvPr>
          <p:cNvSpPr>
            <a:spLocks noGrp="1"/>
          </p:cNvSpPr>
          <p:nvPr>
            <p:ph type="sldNum" sz="quarter" idx="12"/>
          </p:nvPr>
        </p:nvSpPr>
        <p:spPr/>
        <p:txBody>
          <a:bodyPr/>
          <a:lstStyle/>
          <a:p>
            <a:fld id="{B2529086-949B-4EC7-8CA8-BC85397760D7}" type="slidenum">
              <a:rPr lang="en-US" smtClean="0"/>
              <a:t>‹#›</a:t>
            </a:fld>
            <a:endParaRPr lang="en-US"/>
          </a:p>
        </p:txBody>
      </p:sp>
    </p:spTree>
    <p:extLst>
      <p:ext uri="{BB962C8B-B14F-4D97-AF65-F5344CB8AC3E}">
        <p14:creationId xmlns:p14="http://schemas.microsoft.com/office/powerpoint/2010/main" val="2537206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FA57F-E9D5-42A1-BA3B-85501AEF02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B9BB276-B77F-4616-8BB2-ADF6A2993A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3AC0FA1-1F06-4BCA-80BF-BCC02A19C0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344C49-989C-4ECD-96BE-5B8378C69767}"/>
              </a:ext>
            </a:extLst>
          </p:cNvPr>
          <p:cNvSpPr>
            <a:spLocks noGrp="1"/>
          </p:cNvSpPr>
          <p:nvPr>
            <p:ph type="dt" sz="half" idx="10"/>
          </p:nvPr>
        </p:nvSpPr>
        <p:spPr/>
        <p:txBody>
          <a:bodyPr/>
          <a:lstStyle/>
          <a:p>
            <a:fld id="{902ED716-DF8A-4A15-9731-FAE1E6DE1AD9}" type="datetimeFigureOut">
              <a:rPr lang="en-US" smtClean="0"/>
              <a:t>11/12/2019</a:t>
            </a:fld>
            <a:endParaRPr lang="en-US"/>
          </a:p>
        </p:txBody>
      </p:sp>
      <p:sp>
        <p:nvSpPr>
          <p:cNvPr id="6" name="Footer Placeholder 5">
            <a:extLst>
              <a:ext uri="{FF2B5EF4-FFF2-40B4-BE49-F238E27FC236}">
                <a16:creationId xmlns:a16="http://schemas.microsoft.com/office/drawing/2014/main" id="{DF390766-B011-4F4F-8CCA-FD8DF9EBFD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C72111-6112-4A1F-B6CE-BFD95FC8CBB3}"/>
              </a:ext>
            </a:extLst>
          </p:cNvPr>
          <p:cNvSpPr>
            <a:spLocks noGrp="1"/>
          </p:cNvSpPr>
          <p:nvPr>
            <p:ph type="sldNum" sz="quarter" idx="12"/>
          </p:nvPr>
        </p:nvSpPr>
        <p:spPr/>
        <p:txBody>
          <a:bodyPr/>
          <a:lstStyle/>
          <a:p>
            <a:fld id="{B2529086-949B-4EC7-8CA8-BC85397760D7}" type="slidenum">
              <a:rPr lang="en-US" smtClean="0"/>
              <a:t>‹#›</a:t>
            </a:fld>
            <a:endParaRPr lang="en-US"/>
          </a:p>
        </p:txBody>
      </p:sp>
    </p:spTree>
    <p:extLst>
      <p:ext uri="{BB962C8B-B14F-4D97-AF65-F5344CB8AC3E}">
        <p14:creationId xmlns:p14="http://schemas.microsoft.com/office/powerpoint/2010/main" val="115885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6C6823-D8A0-4764-846D-DFA0516B5B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2C7BF0F-561E-4FDD-8F8C-B28EF2044A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A5E99A-0BEB-4CEC-8F29-698D7A8041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2ED716-DF8A-4A15-9731-FAE1E6DE1AD9}" type="datetimeFigureOut">
              <a:rPr lang="en-US" smtClean="0"/>
              <a:t>11/12/2019</a:t>
            </a:fld>
            <a:endParaRPr lang="en-US"/>
          </a:p>
        </p:txBody>
      </p:sp>
      <p:sp>
        <p:nvSpPr>
          <p:cNvPr id="5" name="Footer Placeholder 4">
            <a:extLst>
              <a:ext uri="{FF2B5EF4-FFF2-40B4-BE49-F238E27FC236}">
                <a16:creationId xmlns:a16="http://schemas.microsoft.com/office/drawing/2014/main" id="{344DB552-94C1-42E3-9DB4-8249A32C9B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E21DFFA-6948-49E8-BE3D-B6DE67E055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529086-949B-4EC7-8CA8-BC85397760D7}" type="slidenum">
              <a:rPr lang="en-US" smtClean="0"/>
              <a:t>‹#›</a:t>
            </a:fld>
            <a:endParaRPr lang="en-US"/>
          </a:p>
        </p:txBody>
      </p:sp>
    </p:spTree>
    <p:extLst>
      <p:ext uri="{BB962C8B-B14F-4D97-AF65-F5344CB8AC3E}">
        <p14:creationId xmlns:p14="http://schemas.microsoft.com/office/powerpoint/2010/main" val="3096327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22.png"/><Relationship Id="rId3" Type="http://schemas.openxmlformats.org/officeDocument/2006/relationships/image" Target="../media/image12.svg"/><Relationship Id="rId7" Type="http://schemas.openxmlformats.org/officeDocument/2006/relationships/image" Target="../media/image16.png"/><Relationship Id="rId12" Type="http://schemas.openxmlformats.org/officeDocument/2006/relationships/image" Target="../media/image21.svg"/><Relationship Id="rId17" Type="http://schemas.openxmlformats.org/officeDocument/2006/relationships/image" Target="../media/image26.svg"/><Relationship Id="rId2" Type="http://schemas.openxmlformats.org/officeDocument/2006/relationships/image" Target="../media/image11.png"/><Relationship Id="rId16"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svg"/><Relationship Id="rId15" Type="http://schemas.openxmlformats.org/officeDocument/2006/relationships/image" Target="../media/image24.svg"/><Relationship Id="rId10" Type="http://schemas.openxmlformats.org/officeDocument/2006/relationships/image" Target="../media/image19.sv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s>
</file>

<file path=ppt/slides/_rels/slide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1.svg"/><Relationship Id="rId7" Type="http://schemas.openxmlformats.org/officeDocument/2006/relationships/image" Target="../media/image28.sv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12.svg"/><Relationship Id="rId10" Type="http://schemas.openxmlformats.org/officeDocument/2006/relationships/image" Target="../media/image15.png"/><Relationship Id="rId4" Type="http://schemas.openxmlformats.org/officeDocument/2006/relationships/image" Target="../media/image11.png"/><Relationship Id="rId9"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0595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92608" y="214582"/>
            <a:ext cx="7127657" cy="523220"/>
          </a:xfrm>
          <a:prstGeom prst="rect">
            <a:avLst/>
          </a:prstGeom>
          <a:noFill/>
        </p:spPr>
        <p:txBody>
          <a:bodyPr wrap="none" rtlCol="0">
            <a:spAutoFit/>
          </a:bodyPr>
          <a:lstStyle/>
          <a:p>
            <a:r>
              <a:rPr lang="en-US" sz="2800" dirty="0">
                <a:solidFill>
                  <a:srgbClr val="0070C0"/>
                </a:solidFill>
              </a:rPr>
              <a:t>Steps to embed Amazon QuickSight dashboards</a:t>
            </a:r>
          </a:p>
        </p:txBody>
      </p:sp>
      <p:sp>
        <p:nvSpPr>
          <p:cNvPr id="8" name="TextBox 7"/>
          <p:cNvSpPr txBox="1"/>
          <p:nvPr/>
        </p:nvSpPr>
        <p:spPr>
          <a:xfrm>
            <a:off x="795528" y="1435608"/>
            <a:ext cx="2747804" cy="369332"/>
          </a:xfrm>
          <a:prstGeom prst="rect">
            <a:avLst/>
          </a:prstGeom>
          <a:noFill/>
        </p:spPr>
        <p:txBody>
          <a:bodyPr wrap="none" rtlCol="0">
            <a:spAutoFit/>
          </a:bodyPr>
          <a:lstStyle/>
          <a:p>
            <a:r>
              <a:rPr lang="en-US" dirty="0"/>
              <a:t>Step 1: Amazon QuickSight </a:t>
            </a:r>
          </a:p>
        </p:txBody>
      </p:sp>
      <p:sp>
        <p:nvSpPr>
          <p:cNvPr id="9" name="TextBox 8"/>
          <p:cNvSpPr txBox="1"/>
          <p:nvPr/>
        </p:nvSpPr>
        <p:spPr>
          <a:xfrm>
            <a:off x="3459783" y="1195240"/>
            <a:ext cx="5567550" cy="923330"/>
          </a:xfrm>
          <a:prstGeom prst="rect">
            <a:avLst/>
          </a:prstGeom>
          <a:noFill/>
        </p:spPr>
        <p:txBody>
          <a:bodyPr wrap="none" rtlCol="0">
            <a:spAutoFit/>
          </a:bodyPr>
          <a:lstStyle/>
          <a:p>
            <a:pPr marL="285750" indent="-285750">
              <a:buFont typeface="Arial" panose="020B0604020202020204" pitchFamily="34" charset="0"/>
              <a:buChar char="•"/>
            </a:pPr>
            <a:r>
              <a:rPr lang="en-US" dirty="0"/>
              <a:t>Author dashboards in QuickSight </a:t>
            </a:r>
          </a:p>
          <a:p>
            <a:pPr marL="285750" indent="-285750">
              <a:buFont typeface="Arial" panose="020B0604020202020204" pitchFamily="34" charset="0"/>
              <a:buChar char="•"/>
            </a:pPr>
            <a:r>
              <a:rPr lang="en-US" dirty="0"/>
              <a:t>Share with user groups </a:t>
            </a:r>
          </a:p>
          <a:p>
            <a:pPr marL="285750" indent="-285750">
              <a:buFont typeface="Arial" panose="020B0604020202020204" pitchFamily="34" charset="0"/>
              <a:buChar char="•"/>
            </a:pPr>
            <a:r>
              <a:rPr lang="en-US" dirty="0"/>
              <a:t>Whitelist domain where dashboard will be embedded </a:t>
            </a:r>
          </a:p>
        </p:txBody>
      </p:sp>
      <p:cxnSp>
        <p:nvCxnSpPr>
          <p:cNvPr id="11" name="Straight Connector 10"/>
          <p:cNvCxnSpPr/>
          <p:nvPr/>
        </p:nvCxnSpPr>
        <p:spPr>
          <a:xfrm>
            <a:off x="795528" y="2329172"/>
            <a:ext cx="10607040" cy="4287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95528" y="2848048"/>
            <a:ext cx="2141227" cy="369332"/>
          </a:xfrm>
          <a:prstGeom prst="rect">
            <a:avLst/>
          </a:prstGeom>
          <a:noFill/>
        </p:spPr>
        <p:txBody>
          <a:bodyPr wrap="none" rtlCol="0">
            <a:spAutoFit/>
          </a:bodyPr>
          <a:lstStyle/>
          <a:p>
            <a:r>
              <a:rPr lang="en-US" dirty="0"/>
              <a:t>Step 2: AWS Account</a:t>
            </a:r>
          </a:p>
        </p:txBody>
      </p:sp>
      <p:sp>
        <p:nvSpPr>
          <p:cNvPr id="14" name="TextBox 13"/>
          <p:cNvSpPr txBox="1"/>
          <p:nvPr/>
        </p:nvSpPr>
        <p:spPr>
          <a:xfrm>
            <a:off x="3459783" y="2662222"/>
            <a:ext cx="7781233" cy="646331"/>
          </a:xfrm>
          <a:prstGeom prst="rect">
            <a:avLst/>
          </a:prstGeom>
          <a:noFill/>
        </p:spPr>
        <p:txBody>
          <a:bodyPr wrap="none" rtlCol="0">
            <a:spAutoFit/>
          </a:bodyPr>
          <a:lstStyle/>
          <a:p>
            <a:pPr marL="285750" indent="-285750">
              <a:buFont typeface="Arial" panose="020B0604020202020204" pitchFamily="34" charset="0"/>
              <a:buChar char="•"/>
            </a:pPr>
            <a:r>
              <a:rPr lang="en-US" dirty="0"/>
              <a:t>Add Role for servers in AWS account that can invoke </a:t>
            </a:r>
            <a:r>
              <a:rPr lang="en-US" dirty="0" err="1"/>
              <a:t>GetDashboardEmbedURL</a:t>
            </a:r>
            <a:endParaRPr lang="en-US" dirty="0"/>
          </a:p>
          <a:p>
            <a:r>
              <a:rPr lang="en-US" dirty="0"/>
              <a:t>      </a:t>
            </a:r>
          </a:p>
        </p:txBody>
      </p:sp>
      <p:sp>
        <p:nvSpPr>
          <p:cNvPr id="15" name="TextBox 14"/>
          <p:cNvSpPr txBox="1"/>
          <p:nvPr/>
        </p:nvSpPr>
        <p:spPr>
          <a:xfrm>
            <a:off x="3995928" y="2955770"/>
            <a:ext cx="3103414" cy="523220"/>
          </a:xfrm>
          <a:prstGeom prst="rect">
            <a:avLst/>
          </a:prstGeom>
          <a:noFill/>
        </p:spPr>
        <p:txBody>
          <a:bodyPr wrap="none" rtlCol="0">
            <a:spAutoFit/>
          </a:bodyPr>
          <a:lstStyle/>
          <a:p>
            <a:r>
              <a:rPr lang="en-US" sz="1400" i="1" dirty="0" err="1"/>
              <a:t>quicksight:GetDashboardEmbeddedURL</a:t>
            </a:r>
            <a:endParaRPr lang="en-US" sz="1400" i="1" dirty="0"/>
          </a:p>
          <a:p>
            <a:r>
              <a:rPr lang="en-US" sz="1400" i="1" dirty="0" err="1"/>
              <a:t>quicksight:RegisterReader</a:t>
            </a:r>
            <a:endParaRPr lang="en-US" sz="1400" i="1" dirty="0"/>
          </a:p>
        </p:txBody>
      </p:sp>
      <p:cxnSp>
        <p:nvCxnSpPr>
          <p:cNvPr id="16" name="Straight Connector 15"/>
          <p:cNvCxnSpPr/>
          <p:nvPr/>
        </p:nvCxnSpPr>
        <p:spPr>
          <a:xfrm>
            <a:off x="795528" y="3700209"/>
            <a:ext cx="10607040" cy="2069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95528" y="4068747"/>
            <a:ext cx="2664255" cy="369332"/>
          </a:xfrm>
          <a:prstGeom prst="rect">
            <a:avLst/>
          </a:prstGeom>
          <a:noFill/>
        </p:spPr>
        <p:txBody>
          <a:bodyPr wrap="none" rtlCol="0">
            <a:spAutoFit/>
          </a:bodyPr>
          <a:lstStyle/>
          <a:p>
            <a:r>
              <a:rPr lang="en-US" dirty="0"/>
              <a:t>Step 3: Application Server</a:t>
            </a:r>
          </a:p>
        </p:txBody>
      </p:sp>
      <p:sp>
        <p:nvSpPr>
          <p:cNvPr id="18" name="TextBox 17"/>
          <p:cNvSpPr txBox="1"/>
          <p:nvPr/>
        </p:nvSpPr>
        <p:spPr>
          <a:xfrm>
            <a:off x="3459783" y="3821296"/>
            <a:ext cx="8198463" cy="1477328"/>
          </a:xfrm>
          <a:prstGeom prst="rect">
            <a:avLst/>
          </a:prstGeom>
          <a:noFill/>
        </p:spPr>
        <p:txBody>
          <a:bodyPr wrap="none" rtlCol="0">
            <a:spAutoFit/>
          </a:bodyPr>
          <a:lstStyle/>
          <a:p>
            <a:pPr marL="285750" indent="-285750">
              <a:buFont typeface="Arial" panose="020B0604020202020204" pitchFamily="34" charset="0"/>
              <a:buChar char="•"/>
            </a:pPr>
            <a:r>
              <a:rPr lang="en-US" dirty="0"/>
              <a:t>Call AWS SDK to assume role (added in step2)</a:t>
            </a:r>
          </a:p>
          <a:p>
            <a:pPr marL="285750" indent="-285750">
              <a:buFont typeface="Arial" panose="020B0604020202020204" pitchFamily="34" charset="0"/>
              <a:buChar char="•"/>
            </a:pPr>
            <a:r>
              <a:rPr lang="en-US" dirty="0"/>
              <a:t>(option) Register user and assign to group </a:t>
            </a:r>
            <a:r>
              <a:rPr lang="en-US" i="1" dirty="0"/>
              <a:t>[ </a:t>
            </a:r>
            <a:r>
              <a:rPr lang="en-US" sz="1400" i="1" dirty="0" err="1"/>
              <a:t>aws</a:t>
            </a:r>
            <a:r>
              <a:rPr lang="en-US" sz="1400" i="1" dirty="0"/>
              <a:t> quicksight register-user</a:t>
            </a:r>
            <a:r>
              <a:rPr lang="en-US" i="1" dirty="0"/>
              <a:t>]</a:t>
            </a:r>
          </a:p>
          <a:p>
            <a:pPr marL="285750" indent="-285750">
              <a:buFont typeface="Arial" panose="020B0604020202020204" pitchFamily="34" charset="0"/>
              <a:buChar char="•"/>
            </a:pPr>
            <a:r>
              <a:rPr lang="en-US" dirty="0"/>
              <a:t>(option) Assume federated role for SAML/</a:t>
            </a:r>
            <a:r>
              <a:rPr lang="en-US" dirty="0" err="1"/>
              <a:t>OpenID</a:t>
            </a:r>
            <a:r>
              <a:rPr lang="en-US" dirty="0"/>
              <a:t> Connect or IAM authenticated</a:t>
            </a:r>
          </a:p>
          <a:p>
            <a:r>
              <a:rPr lang="en-US" dirty="0"/>
              <a:t>      users with unique session ID  </a:t>
            </a:r>
            <a:r>
              <a:rPr lang="en-US" sz="1400" i="1" dirty="0"/>
              <a:t>[</a:t>
            </a:r>
            <a:r>
              <a:rPr lang="en-US" sz="1400" i="1" dirty="0" err="1"/>
              <a:t>aws</a:t>
            </a:r>
            <a:r>
              <a:rPr lang="en-US" sz="1400" i="1" dirty="0"/>
              <a:t> </a:t>
            </a:r>
            <a:r>
              <a:rPr lang="en-US" sz="1400" i="1" dirty="0" err="1"/>
              <a:t>sts</a:t>
            </a:r>
            <a:r>
              <a:rPr lang="en-US" sz="1400" i="1" dirty="0"/>
              <a:t> assume-role] </a:t>
            </a:r>
          </a:p>
          <a:p>
            <a:pPr marL="285750" indent="-285750">
              <a:buFont typeface="Arial" panose="020B0604020202020204" pitchFamily="34" charset="0"/>
              <a:buChar char="•"/>
            </a:pPr>
            <a:r>
              <a:rPr lang="en-US" dirty="0"/>
              <a:t>Call AWS SDK to get secure, signed URL for dashboard </a:t>
            </a:r>
            <a:r>
              <a:rPr lang="en-US" sz="1400" i="1" dirty="0"/>
              <a:t>[quicksight: </a:t>
            </a:r>
            <a:r>
              <a:rPr lang="en-US" sz="1400" i="1" dirty="0" err="1"/>
              <a:t>GetdashboardEmbedUrl</a:t>
            </a:r>
            <a:r>
              <a:rPr lang="en-US" sz="1400" i="1" dirty="0"/>
              <a:t>]</a:t>
            </a:r>
          </a:p>
        </p:txBody>
      </p:sp>
      <p:cxnSp>
        <p:nvCxnSpPr>
          <p:cNvPr id="21" name="Straight Connector 20"/>
          <p:cNvCxnSpPr/>
          <p:nvPr/>
        </p:nvCxnSpPr>
        <p:spPr>
          <a:xfrm>
            <a:off x="795528" y="5525384"/>
            <a:ext cx="10607040" cy="2069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95528" y="5705856"/>
            <a:ext cx="2447529" cy="369332"/>
          </a:xfrm>
          <a:prstGeom prst="rect">
            <a:avLst/>
          </a:prstGeom>
          <a:noFill/>
        </p:spPr>
        <p:txBody>
          <a:bodyPr wrap="none" rtlCol="0">
            <a:spAutoFit/>
          </a:bodyPr>
          <a:lstStyle/>
          <a:p>
            <a:r>
              <a:rPr lang="en-US" dirty="0"/>
              <a:t>Step 4: Application Page</a:t>
            </a:r>
          </a:p>
        </p:txBody>
      </p:sp>
      <p:sp>
        <p:nvSpPr>
          <p:cNvPr id="24" name="TextBox 23"/>
          <p:cNvSpPr txBox="1"/>
          <p:nvPr/>
        </p:nvSpPr>
        <p:spPr>
          <a:xfrm>
            <a:off x="3459783" y="5705856"/>
            <a:ext cx="6770828" cy="646331"/>
          </a:xfrm>
          <a:prstGeom prst="rect">
            <a:avLst/>
          </a:prstGeom>
          <a:noFill/>
        </p:spPr>
        <p:txBody>
          <a:bodyPr wrap="none" rtlCol="0">
            <a:spAutoFit/>
          </a:bodyPr>
          <a:lstStyle/>
          <a:p>
            <a:pPr marL="285750" indent="-285750">
              <a:buFont typeface="Arial" panose="020B0604020202020204" pitchFamily="34" charset="0"/>
              <a:buChar char="•"/>
            </a:pPr>
            <a:r>
              <a:rPr lang="en-US" dirty="0"/>
              <a:t>Use Quicksight JavaScript SDK to </a:t>
            </a:r>
            <a:r>
              <a:rPr lang="en-US" dirty="0" err="1"/>
              <a:t>embded</a:t>
            </a:r>
            <a:r>
              <a:rPr lang="en-US" dirty="0"/>
              <a:t> dashboard on page, pass </a:t>
            </a:r>
          </a:p>
          <a:p>
            <a:r>
              <a:rPr lang="en-US" dirty="0"/>
              <a:t>      parameters and handle errors states</a:t>
            </a:r>
          </a:p>
        </p:txBody>
      </p:sp>
    </p:spTree>
    <p:extLst>
      <p:ext uri="{BB962C8B-B14F-4D97-AF65-F5344CB8AC3E}">
        <p14:creationId xmlns:p14="http://schemas.microsoft.com/office/powerpoint/2010/main" val="3293814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25F190B-F12E-614B-827A-566AC09E9D97}"/>
              </a:ext>
            </a:extLst>
          </p:cNvPr>
          <p:cNvSpPr/>
          <p:nvPr/>
        </p:nvSpPr>
        <p:spPr>
          <a:xfrm>
            <a:off x="491200" y="4453678"/>
            <a:ext cx="1836548" cy="1713446"/>
          </a:xfrm>
          <a:prstGeom prst="rect">
            <a:avLst/>
          </a:prstGeom>
          <a:solidFill>
            <a:schemeClr val="accent1">
              <a:lumMod val="75000"/>
              <a:alpha val="9804"/>
            </a:schemeClr>
          </a:solidFill>
          <a:ln w="12700">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algn="l"/>
            <a:endParaRPr lang="en-US" sz="1200" dirty="0">
              <a:solidFill>
                <a:schemeClr val="accent5"/>
              </a:solidFill>
            </a:endParaRPr>
          </a:p>
        </p:txBody>
      </p:sp>
      <p:sp>
        <p:nvSpPr>
          <p:cNvPr id="46" name="Rectangle 45">
            <a:extLst>
              <a:ext uri="{FF2B5EF4-FFF2-40B4-BE49-F238E27FC236}">
                <a16:creationId xmlns:a16="http://schemas.microsoft.com/office/drawing/2014/main" id="{E25F190B-F12E-614B-827A-566AC09E9D97}"/>
              </a:ext>
            </a:extLst>
          </p:cNvPr>
          <p:cNvSpPr/>
          <p:nvPr/>
        </p:nvSpPr>
        <p:spPr>
          <a:xfrm>
            <a:off x="2603339" y="1836911"/>
            <a:ext cx="1650079" cy="2415696"/>
          </a:xfrm>
          <a:prstGeom prst="rect">
            <a:avLst/>
          </a:prstGeom>
          <a:solidFill>
            <a:srgbClr val="1D8900">
              <a:alpha val="9804"/>
            </a:srgbClr>
          </a:solidFill>
          <a:ln w="12700">
            <a:solidFill>
              <a:schemeClr val="accent6">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algn="l"/>
            <a:endParaRPr lang="en-US" sz="1200" dirty="0">
              <a:solidFill>
                <a:schemeClr val="accent5"/>
              </a:solidFill>
            </a:endParaRPr>
          </a:p>
        </p:txBody>
      </p:sp>
      <p:sp>
        <p:nvSpPr>
          <p:cNvPr id="22" name="Rectangle 21">
            <a:extLst>
              <a:ext uri="{FF2B5EF4-FFF2-40B4-BE49-F238E27FC236}">
                <a16:creationId xmlns:a16="http://schemas.microsoft.com/office/drawing/2014/main" id="{E25F190B-F12E-614B-827A-566AC09E9D97}"/>
              </a:ext>
            </a:extLst>
          </p:cNvPr>
          <p:cNvSpPr/>
          <p:nvPr/>
        </p:nvSpPr>
        <p:spPr>
          <a:xfrm>
            <a:off x="2603340" y="682627"/>
            <a:ext cx="1667366" cy="1067070"/>
          </a:xfrm>
          <a:prstGeom prst="rect">
            <a:avLst/>
          </a:prstGeom>
          <a:solidFill>
            <a:srgbClr val="1D8900">
              <a:alpha val="9804"/>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algn="l"/>
            <a:endParaRPr lang="en-US" sz="1200" dirty="0">
              <a:solidFill>
                <a:schemeClr val="accent5"/>
              </a:solidFill>
            </a:endParaRPr>
          </a:p>
        </p:txBody>
      </p:sp>
      <p:sp>
        <p:nvSpPr>
          <p:cNvPr id="24" name="Rectangle 23">
            <a:extLst>
              <a:ext uri="{FF2B5EF4-FFF2-40B4-BE49-F238E27FC236}">
                <a16:creationId xmlns:a16="http://schemas.microsoft.com/office/drawing/2014/main" id="{E25F190B-F12E-614B-827A-566AC09E9D97}"/>
              </a:ext>
            </a:extLst>
          </p:cNvPr>
          <p:cNvSpPr/>
          <p:nvPr/>
        </p:nvSpPr>
        <p:spPr>
          <a:xfrm>
            <a:off x="4330017" y="682627"/>
            <a:ext cx="2639709" cy="3541901"/>
          </a:xfrm>
          <a:prstGeom prst="rect">
            <a:avLst/>
          </a:prstGeom>
          <a:solidFill>
            <a:srgbClr val="1D8900">
              <a:alpha val="9804"/>
            </a:srgbClr>
          </a:solidFill>
          <a:ln w="12700">
            <a:solidFill>
              <a:schemeClr val="accent6">
                <a:lumMod val="40000"/>
                <a:lumOff val="6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algn="l"/>
            <a:endParaRPr lang="en-US" sz="1200" dirty="0">
              <a:solidFill>
                <a:schemeClr val="accent5"/>
              </a:solidFill>
            </a:endParaRPr>
          </a:p>
        </p:txBody>
      </p:sp>
      <p:sp>
        <p:nvSpPr>
          <p:cNvPr id="5" name="Rectangle 4">
            <a:extLst>
              <a:ext uri="{FF2B5EF4-FFF2-40B4-BE49-F238E27FC236}">
                <a16:creationId xmlns:a16="http://schemas.microsoft.com/office/drawing/2014/main" id="{9E4B180B-66C8-134C-9780-D82E60B76CCD}"/>
              </a:ext>
            </a:extLst>
          </p:cNvPr>
          <p:cNvSpPr/>
          <p:nvPr/>
        </p:nvSpPr>
        <p:spPr>
          <a:xfrm>
            <a:off x="3010837" y="2148514"/>
            <a:ext cx="1185107" cy="737906"/>
          </a:xfrm>
          <a:prstGeom prst="rect">
            <a:avLst/>
          </a:prstGeom>
          <a:noFill/>
          <a:ln w="12700">
            <a:solidFill>
              <a:srgbClr val="DF331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1" forceAA="0" compatLnSpc="1">
            <a:prstTxWarp prst="textNoShape">
              <a:avLst/>
            </a:prstTxWarp>
            <a:noAutofit/>
          </a:bodyPr>
          <a:lstStyle/>
          <a:p>
            <a:pPr algn="l"/>
            <a:endParaRPr lang="en-US" sz="1200" dirty="0">
              <a:solidFill>
                <a:srgbClr val="DF3312"/>
              </a:solidFill>
            </a:endParaRPr>
          </a:p>
        </p:txBody>
      </p:sp>
      <p:pic>
        <p:nvPicPr>
          <p:cNvPr id="6" name="Graphic 15">
            <a:extLst>
              <a:ext uri="{FF2B5EF4-FFF2-40B4-BE49-F238E27FC236}">
                <a16:creationId xmlns:a16="http://schemas.microsoft.com/office/drawing/2014/main" id="{3992D147-1673-CC42-B8BB-1099BA6A6D3E}"/>
              </a:ext>
            </a:extLst>
          </p:cNvPr>
          <p:cNvPicPr>
            <a:picLocks noChangeAspect="1"/>
          </p:cNvPicPr>
          <p:nvPr/>
        </p:nvPicPr>
        <p:blipFill>
          <a:blip>
            <a:extLst/>
          </a:blip>
          <a:stretch>
            <a:fillRect/>
          </a:stretch>
        </p:blipFill>
        <p:spPr>
          <a:xfrm>
            <a:off x="1037169" y="2139024"/>
            <a:ext cx="711200" cy="711200"/>
          </a:xfrm>
          <a:prstGeom prst="rect">
            <a:avLst/>
          </a:prstGeom>
        </p:spPr>
      </p:pic>
      <p:pic>
        <p:nvPicPr>
          <p:cNvPr id="7" name="Graphic 90">
            <a:extLst>
              <a:ext uri="{FF2B5EF4-FFF2-40B4-BE49-F238E27FC236}">
                <a16:creationId xmlns:a16="http://schemas.microsoft.com/office/drawing/2014/main" id="{0D5DFBB0-181B-D749-A898-0086C137D81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72614" y="2282517"/>
            <a:ext cx="469900" cy="469900"/>
          </a:xfrm>
          <a:prstGeom prst="rect">
            <a:avLst/>
          </a:prstGeom>
        </p:spPr>
      </p:pic>
      <p:sp>
        <p:nvSpPr>
          <p:cNvPr id="11" name="Rectangle 10">
            <a:extLst>
              <a:ext uri="{FF2B5EF4-FFF2-40B4-BE49-F238E27FC236}">
                <a16:creationId xmlns:a16="http://schemas.microsoft.com/office/drawing/2014/main" id="{9E4B180B-66C8-134C-9780-D82E60B76CCD}"/>
              </a:ext>
            </a:extLst>
          </p:cNvPr>
          <p:cNvSpPr/>
          <p:nvPr/>
        </p:nvSpPr>
        <p:spPr>
          <a:xfrm>
            <a:off x="5028739" y="2071761"/>
            <a:ext cx="1279055" cy="908300"/>
          </a:xfrm>
          <a:prstGeom prst="rect">
            <a:avLst/>
          </a:prstGeom>
          <a:noFill/>
          <a:ln w="12700">
            <a:solidFill>
              <a:srgbClr val="DF331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1" forceAA="0" compatLnSpc="1">
            <a:prstTxWarp prst="textNoShape">
              <a:avLst/>
            </a:prstTxWarp>
            <a:noAutofit/>
          </a:bodyPr>
          <a:lstStyle/>
          <a:p>
            <a:pPr algn="l"/>
            <a:endParaRPr lang="en-US" sz="1200" dirty="0">
              <a:solidFill>
                <a:srgbClr val="DF3312"/>
              </a:solidFill>
            </a:endParaRPr>
          </a:p>
        </p:txBody>
      </p:sp>
      <p:sp>
        <p:nvSpPr>
          <p:cNvPr id="12" name="Rectangle 11"/>
          <p:cNvSpPr/>
          <p:nvPr/>
        </p:nvSpPr>
        <p:spPr>
          <a:xfrm>
            <a:off x="2978107" y="2723749"/>
            <a:ext cx="1282723" cy="230832"/>
          </a:xfrm>
          <a:prstGeom prst="rect">
            <a:avLst/>
          </a:prstGeom>
        </p:spPr>
        <p:txBody>
          <a:bodyPr wrap="none">
            <a:spAutoFit/>
          </a:bodyPr>
          <a:lstStyle/>
          <a:p>
            <a:r>
              <a:rPr lang="en-US" sz="900" dirty="0">
                <a:latin typeface="+mj-lt"/>
              </a:rPr>
              <a:t>sg-05b6d2bf42862bda0</a:t>
            </a:r>
          </a:p>
        </p:txBody>
      </p:sp>
      <p:sp>
        <p:nvSpPr>
          <p:cNvPr id="13" name="Rectangle 12"/>
          <p:cNvSpPr/>
          <p:nvPr/>
        </p:nvSpPr>
        <p:spPr>
          <a:xfrm>
            <a:off x="4944374" y="2786895"/>
            <a:ext cx="1526380" cy="261610"/>
          </a:xfrm>
          <a:prstGeom prst="rect">
            <a:avLst/>
          </a:prstGeom>
        </p:spPr>
        <p:txBody>
          <a:bodyPr wrap="none">
            <a:spAutoFit/>
          </a:bodyPr>
          <a:lstStyle/>
          <a:p>
            <a:r>
              <a:rPr lang="en-US" sz="1100" dirty="0"/>
              <a:t>sg-01d58543ddafa59ec</a:t>
            </a:r>
          </a:p>
        </p:txBody>
      </p:sp>
      <p:pic>
        <p:nvPicPr>
          <p:cNvPr id="14" name="Graphic 138">
            <a:extLst>
              <a:ext uri="{FF2B5EF4-FFF2-40B4-BE49-F238E27FC236}">
                <a16:creationId xmlns:a16="http://schemas.microsoft.com/office/drawing/2014/main" id="{12FDB8BC-1BD1-B34A-BBAE-6BBC5AC7056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57819" y="5031651"/>
            <a:ext cx="469900" cy="469900"/>
          </a:xfrm>
          <a:prstGeom prst="rect">
            <a:avLst/>
          </a:prstGeom>
        </p:spPr>
      </p:pic>
      <p:sp>
        <p:nvSpPr>
          <p:cNvPr id="15" name="Rectangle 14">
            <a:extLst>
              <a:ext uri="{FF2B5EF4-FFF2-40B4-BE49-F238E27FC236}">
                <a16:creationId xmlns:a16="http://schemas.microsoft.com/office/drawing/2014/main" id="{9E4B180B-66C8-134C-9780-D82E60B76CCD}"/>
              </a:ext>
            </a:extLst>
          </p:cNvPr>
          <p:cNvSpPr/>
          <p:nvPr/>
        </p:nvSpPr>
        <p:spPr>
          <a:xfrm>
            <a:off x="776791" y="4824626"/>
            <a:ext cx="1216601" cy="908300"/>
          </a:xfrm>
          <a:prstGeom prst="rect">
            <a:avLst/>
          </a:prstGeom>
          <a:noFill/>
          <a:ln w="12700">
            <a:solidFill>
              <a:srgbClr val="DF331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1" forceAA="0" compatLnSpc="1">
            <a:prstTxWarp prst="textNoShape">
              <a:avLst/>
            </a:prstTxWarp>
            <a:noAutofit/>
          </a:bodyPr>
          <a:lstStyle/>
          <a:p>
            <a:pPr algn="l"/>
            <a:endParaRPr lang="en-US" sz="1200" dirty="0">
              <a:solidFill>
                <a:srgbClr val="DF3312"/>
              </a:solidFill>
            </a:endParaRPr>
          </a:p>
        </p:txBody>
      </p:sp>
      <p:sp>
        <p:nvSpPr>
          <p:cNvPr id="16" name="TextBox 15"/>
          <p:cNvSpPr txBox="1"/>
          <p:nvPr/>
        </p:nvSpPr>
        <p:spPr>
          <a:xfrm>
            <a:off x="967590" y="2876617"/>
            <a:ext cx="883768" cy="276999"/>
          </a:xfrm>
          <a:prstGeom prst="rect">
            <a:avLst/>
          </a:prstGeom>
          <a:noFill/>
        </p:spPr>
        <p:txBody>
          <a:bodyPr wrap="none" rtlCol="0">
            <a:spAutoFit/>
          </a:bodyPr>
          <a:lstStyle/>
          <a:p>
            <a:r>
              <a:rPr lang="en-US" sz="1200" dirty="0"/>
              <a:t>Quick Sight</a:t>
            </a:r>
          </a:p>
        </p:txBody>
      </p:sp>
      <p:sp>
        <p:nvSpPr>
          <p:cNvPr id="17" name="Rectangle 16">
            <a:extLst>
              <a:ext uri="{FF2B5EF4-FFF2-40B4-BE49-F238E27FC236}">
                <a16:creationId xmlns:a16="http://schemas.microsoft.com/office/drawing/2014/main" id="{9E4B180B-66C8-134C-9780-D82E60B76CCD}"/>
              </a:ext>
            </a:extLst>
          </p:cNvPr>
          <p:cNvSpPr/>
          <p:nvPr/>
        </p:nvSpPr>
        <p:spPr>
          <a:xfrm>
            <a:off x="3010837" y="921800"/>
            <a:ext cx="1185107" cy="782114"/>
          </a:xfrm>
          <a:prstGeom prst="rect">
            <a:avLst/>
          </a:prstGeom>
          <a:noFill/>
          <a:ln w="12700">
            <a:solidFill>
              <a:srgbClr val="DF331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1" forceAA="0" compatLnSpc="1">
            <a:prstTxWarp prst="textNoShape">
              <a:avLst/>
            </a:prstTxWarp>
            <a:noAutofit/>
          </a:bodyPr>
          <a:lstStyle/>
          <a:p>
            <a:pPr algn="l"/>
            <a:endParaRPr lang="en-US" sz="1200" dirty="0">
              <a:solidFill>
                <a:srgbClr val="DF3312"/>
              </a:solidFill>
            </a:endParaRPr>
          </a:p>
        </p:txBody>
      </p:sp>
      <p:sp>
        <p:nvSpPr>
          <p:cNvPr id="19" name="Rectangle 18">
            <a:extLst>
              <a:ext uri="{FF2B5EF4-FFF2-40B4-BE49-F238E27FC236}">
                <a16:creationId xmlns:a16="http://schemas.microsoft.com/office/drawing/2014/main" id="{9E4B180B-66C8-134C-9780-D82E60B76CCD}"/>
              </a:ext>
            </a:extLst>
          </p:cNvPr>
          <p:cNvSpPr/>
          <p:nvPr/>
        </p:nvSpPr>
        <p:spPr>
          <a:xfrm>
            <a:off x="3063477" y="3431296"/>
            <a:ext cx="1152719" cy="737906"/>
          </a:xfrm>
          <a:prstGeom prst="rect">
            <a:avLst/>
          </a:prstGeom>
          <a:noFill/>
          <a:ln w="12700">
            <a:solidFill>
              <a:srgbClr val="DF331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1" forceAA="0" compatLnSpc="1">
            <a:prstTxWarp prst="textNoShape">
              <a:avLst/>
            </a:prstTxWarp>
            <a:noAutofit/>
          </a:bodyPr>
          <a:lstStyle/>
          <a:p>
            <a:pPr algn="l"/>
            <a:endParaRPr lang="en-US" sz="1200" dirty="0">
              <a:solidFill>
                <a:srgbClr val="DF3312"/>
              </a:solidFill>
            </a:endParaRPr>
          </a:p>
        </p:txBody>
      </p:sp>
      <p:sp>
        <p:nvSpPr>
          <p:cNvPr id="21" name="Rectangle 20"/>
          <p:cNvSpPr/>
          <p:nvPr/>
        </p:nvSpPr>
        <p:spPr>
          <a:xfrm>
            <a:off x="2807569" y="1772075"/>
            <a:ext cx="1473480" cy="230832"/>
          </a:xfrm>
          <a:prstGeom prst="rect">
            <a:avLst/>
          </a:prstGeom>
        </p:spPr>
        <p:txBody>
          <a:bodyPr vert="horz" wrap="none">
            <a:spAutoFit/>
          </a:bodyPr>
          <a:lstStyle/>
          <a:p>
            <a:r>
              <a:rPr lang="en-US" sz="900" dirty="0"/>
              <a:t>subnet-076489ff866899cb7</a:t>
            </a:r>
          </a:p>
        </p:txBody>
      </p:sp>
      <p:pic>
        <p:nvPicPr>
          <p:cNvPr id="23" name="Graphic 10">
            <a:extLst>
              <a:ext uri="{FF2B5EF4-FFF2-40B4-BE49-F238E27FC236}">
                <a16:creationId xmlns:a16="http://schemas.microsoft.com/office/drawing/2014/main" id="{89B99B74-19F0-0B4B-85E3-A09DF2519E4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615987" y="692749"/>
            <a:ext cx="274320" cy="274320"/>
          </a:xfrm>
          <a:prstGeom prst="rect">
            <a:avLst/>
          </a:prstGeom>
        </p:spPr>
      </p:pic>
      <p:sp>
        <p:nvSpPr>
          <p:cNvPr id="25" name="TextBox 24"/>
          <p:cNvSpPr txBox="1"/>
          <p:nvPr/>
        </p:nvSpPr>
        <p:spPr>
          <a:xfrm>
            <a:off x="2807569" y="619242"/>
            <a:ext cx="1021433" cy="261610"/>
          </a:xfrm>
          <a:prstGeom prst="rect">
            <a:avLst/>
          </a:prstGeom>
          <a:noFill/>
        </p:spPr>
        <p:txBody>
          <a:bodyPr vert="horz" wrap="none" rtlCol="0">
            <a:spAutoFit/>
          </a:bodyPr>
          <a:lstStyle/>
          <a:p>
            <a:r>
              <a:rPr lang="en-US" sz="1100" dirty="0">
                <a:solidFill>
                  <a:schemeClr val="accent6">
                    <a:lumMod val="75000"/>
                  </a:schemeClr>
                </a:solidFill>
              </a:rPr>
              <a:t>Private Subnet</a:t>
            </a:r>
          </a:p>
        </p:txBody>
      </p:sp>
      <p:sp>
        <p:nvSpPr>
          <p:cNvPr id="26" name="TextBox 25"/>
          <p:cNvSpPr txBox="1"/>
          <p:nvPr/>
        </p:nvSpPr>
        <p:spPr>
          <a:xfrm>
            <a:off x="4546829" y="757975"/>
            <a:ext cx="1021433" cy="261610"/>
          </a:xfrm>
          <a:prstGeom prst="rect">
            <a:avLst/>
          </a:prstGeom>
          <a:noFill/>
        </p:spPr>
        <p:txBody>
          <a:bodyPr vert="horz" wrap="none" rtlCol="0">
            <a:spAutoFit/>
          </a:bodyPr>
          <a:lstStyle/>
          <a:p>
            <a:r>
              <a:rPr lang="en-US" sz="1100" dirty="0">
                <a:solidFill>
                  <a:schemeClr val="accent6">
                    <a:lumMod val="75000"/>
                  </a:schemeClr>
                </a:solidFill>
              </a:rPr>
              <a:t>Private Subnet</a:t>
            </a:r>
          </a:p>
        </p:txBody>
      </p:sp>
      <p:pic>
        <p:nvPicPr>
          <p:cNvPr id="28" name="Graphic 10">
            <a:extLst>
              <a:ext uri="{FF2B5EF4-FFF2-40B4-BE49-F238E27FC236}">
                <a16:creationId xmlns:a16="http://schemas.microsoft.com/office/drawing/2014/main" id="{89B99B74-19F0-0B4B-85E3-A09DF2519E4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335171" y="689903"/>
            <a:ext cx="274320" cy="274320"/>
          </a:xfrm>
          <a:prstGeom prst="rect">
            <a:avLst/>
          </a:prstGeom>
        </p:spPr>
      </p:pic>
      <p:sp>
        <p:nvSpPr>
          <p:cNvPr id="31" name="TextBox 30"/>
          <p:cNvSpPr txBox="1"/>
          <p:nvPr/>
        </p:nvSpPr>
        <p:spPr>
          <a:xfrm>
            <a:off x="681671" y="4510960"/>
            <a:ext cx="825867" cy="230832"/>
          </a:xfrm>
          <a:prstGeom prst="rect">
            <a:avLst/>
          </a:prstGeom>
          <a:noFill/>
        </p:spPr>
        <p:txBody>
          <a:bodyPr vert="horz" wrap="none" rtlCol="0">
            <a:spAutoFit/>
          </a:bodyPr>
          <a:lstStyle/>
          <a:p>
            <a:r>
              <a:rPr lang="en-US" sz="900" dirty="0">
                <a:solidFill>
                  <a:schemeClr val="accent6">
                    <a:lumMod val="75000"/>
                  </a:schemeClr>
                </a:solidFill>
              </a:rPr>
              <a:t>Public Subnet</a:t>
            </a:r>
          </a:p>
        </p:txBody>
      </p:sp>
      <p:cxnSp>
        <p:nvCxnSpPr>
          <p:cNvPr id="36" name="Straight Arrow Connector 35"/>
          <p:cNvCxnSpPr/>
          <p:nvPr/>
        </p:nvCxnSpPr>
        <p:spPr>
          <a:xfrm>
            <a:off x="1392769" y="2862289"/>
            <a:ext cx="0" cy="2162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1848328" y="2517467"/>
            <a:ext cx="3520609" cy="2456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3753050" y="2301717"/>
            <a:ext cx="1659429" cy="261610"/>
          </a:xfrm>
          <a:prstGeom prst="rect">
            <a:avLst/>
          </a:prstGeom>
          <a:noFill/>
        </p:spPr>
        <p:txBody>
          <a:bodyPr wrap="none" rtlCol="0">
            <a:spAutoFit/>
          </a:bodyPr>
          <a:lstStyle/>
          <a:p>
            <a:r>
              <a:rPr lang="en-US" sz="1100" dirty="0">
                <a:latin typeface="+mj-lt"/>
              </a:rPr>
              <a:t>Elastic Network Interface</a:t>
            </a:r>
          </a:p>
        </p:txBody>
      </p:sp>
      <p:graphicFrame>
        <p:nvGraphicFramePr>
          <p:cNvPr id="42" name="Table 41"/>
          <p:cNvGraphicFramePr>
            <a:graphicFrameLocks noGrp="1"/>
          </p:cNvGraphicFramePr>
          <p:nvPr>
            <p:extLst/>
          </p:nvPr>
        </p:nvGraphicFramePr>
        <p:xfrm>
          <a:off x="3090049" y="4437406"/>
          <a:ext cx="3879677" cy="758460"/>
        </p:xfrm>
        <a:graphic>
          <a:graphicData uri="http://schemas.openxmlformats.org/drawingml/2006/table">
            <a:tbl>
              <a:tblPr>
                <a:tableStyleId>{5C22544A-7EE6-4342-B048-85BDC9FD1C3A}</a:tableStyleId>
              </a:tblPr>
              <a:tblGrid>
                <a:gridCol w="927465">
                  <a:extLst>
                    <a:ext uri="{9D8B030D-6E8A-4147-A177-3AD203B41FA5}">
                      <a16:colId xmlns:a16="http://schemas.microsoft.com/office/drawing/2014/main" val="1934098347"/>
                    </a:ext>
                  </a:extLst>
                </a:gridCol>
                <a:gridCol w="1476106">
                  <a:extLst>
                    <a:ext uri="{9D8B030D-6E8A-4147-A177-3AD203B41FA5}">
                      <a16:colId xmlns:a16="http://schemas.microsoft.com/office/drawing/2014/main" val="1734535187"/>
                    </a:ext>
                  </a:extLst>
                </a:gridCol>
                <a:gridCol w="1476106">
                  <a:extLst>
                    <a:ext uri="{9D8B030D-6E8A-4147-A177-3AD203B41FA5}">
                      <a16:colId xmlns:a16="http://schemas.microsoft.com/office/drawing/2014/main" val="1511153280"/>
                    </a:ext>
                  </a:extLst>
                </a:gridCol>
              </a:tblGrid>
              <a:tr h="252820">
                <a:tc>
                  <a:txBody>
                    <a:bodyPr/>
                    <a:lstStyle/>
                    <a:p>
                      <a:pPr algn="l" fontAlgn="ctr"/>
                      <a:r>
                        <a:rPr lang="en-US" sz="1100" u="none" strike="noStrike">
                          <a:effectLst/>
                        </a:rPr>
                        <a:t>AWS Resource</a:t>
                      </a:r>
                      <a:endParaRPr lang="en-US" sz="1100" b="0" i="0" u="none" strike="noStrike">
                        <a:solidFill>
                          <a:srgbClr val="000000"/>
                        </a:solidFill>
                        <a:effectLst/>
                        <a:latin typeface="Calibri" panose="020F0502020204030204" pitchFamily="34" charset="0"/>
                      </a:endParaRPr>
                    </a:p>
                  </a:txBody>
                  <a:tcPr marL="6350" marR="6350" marT="6350" marB="0" anchor="ctr"/>
                </a:tc>
                <a:tc>
                  <a:txBody>
                    <a:bodyPr/>
                    <a:lstStyle/>
                    <a:p>
                      <a:pPr algn="l" fontAlgn="ctr"/>
                      <a:r>
                        <a:rPr lang="en-US" sz="1100" u="none" strike="noStrike">
                          <a:effectLst/>
                        </a:rPr>
                        <a:t>Security Group</a:t>
                      </a:r>
                      <a:endParaRPr lang="en-US" sz="1100" b="0" i="0" u="none" strike="noStrike">
                        <a:solidFill>
                          <a:srgbClr val="000000"/>
                        </a:solidFill>
                        <a:effectLst/>
                        <a:latin typeface="Calibri" panose="020F0502020204030204" pitchFamily="34" charset="0"/>
                      </a:endParaRPr>
                    </a:p>
                  </a:txBody>
                  <a:tcPr marL="6350" marR="6350" marT="6350" marB="0" anchor="ctr"/>
                </a:tc>
                <a:tc>
                  <a:txBody>
                    <a:bodyPr/>
                    <a:lstStyle/>
                    <a:p>
                      <a:pPr algn="l" fontAlgn="ctr"/>
                      <a:r>
                        <a:rPr lang="en-US" sz="1100" u="none" strike="noStrike">
                          <a:effectLst/>
                        </a:rPr>
                        <a:t>Inbound Rule Allowed</a:t>
                      </a:r>
                      <a:endParaRPr lang="en-US" sz="11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854160891"/>
                  </a:ext>
                </a:extLst>
              </a:tr>
              <a:tr h="252820">
                <a:tc>
                  <a:txBody>
                    <a:bodyPr/>
                    <a:lstStyle/>
                    <a:p>
                      <a:pPr algn="l" fontAlgn="ctr"/>
                      <a:r>
                        <a:rPr lang="en-US" sz="1100" u="none" strike="noStrike">
                          <a:effectLst/>
                        </a:rPr>
                        <a:t>MySQL DB</a:t>
                      </a:r>
                      <a:endParaRPr lang="en-US" sz="1100" b="0" i="0" u="none" strike="noStrike">
                        <a:solidFill>
                          <a:srgbClr val="000000"/>
                        </a:solidFill>
                        <a:effectLst/>
                        <a:latin typeface="Calibri" panose="020F0502020204030204" pitchFamily="34" charset="0"/>
                      </a:endParaRPr>
                    </a:p>
                  </a:txBody>
                  <a:tcPr marL="6350" marR="6350" marT="6350" marB="0" anchor="ctr"/>
                </a:tc>
                <a:tc>
                  <a:txBody>
                    <a:bodyPr/>
                    <a:lstStyle/>
                    <a:p>
                      <a:pPr algn="l" fontAlgn="ctr"/>
                      <a:r>
                        <a:rPr lang="en-US" sz="1100" u="none" strike="noStrike" dirty="0">
                          <a:effectLst/>
                        </a:rPr>
                        <a:t>sg-01d58543ddafa59ec</a:t>
                      </a:r>
                      <a:endParaRPr lang="en-US" sz="11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ctr"/>
                      <a:r>
                        <a:rPr lang="en-US" sz="1100" u="none" strike="noStrike">
                          <a:effectLst/>
                        </a:rPr>
                        <a:t>sg-05b6d2bf42862bda0</a:t>
                      </a:r>
                      <a:endParaRPr lang="en-US" sz="11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959947425"/>
                  </a:ext>
                </a:extLst>
              </a:tr>
              <a:tr h="252820">
                <a:tc>
                  <a:txBody>
                    <a:bodyPr/>
                    <a:lstStyle/>
                    <a:p>
                      <a:pPr algn="l" fontAlgn="ctr"/>
                      <a:r>
                        <a:rPr lang="en-US" sz="1100" u="none" strike="noStrike" dirty="0">
                          <a:effectLst/>
                        </a:rPr>
                        <a:t>QuickSight</a:t>
                      </a:r>
                      <a:endParaRPr lang="en-US" sz="11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ctr"/>
                      <a:r>
                        <a:rPr lang="en-US" sz="1100" u="none" strike="noStrike" dirty="0">
                          <a:effectLst/>
                        </a:rPr>
                        <a:t>sg-05b6d2bf42862bda0</a:t>
                      </a:r>
                      <a:endParaRPr lang="en-US" sz="11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l" fontAlgn="ctr"/>
                      <a:r>
                        <a:rPr lang="en-US" sz="1100" u="none" strike="noStrike" dirty="0">
                          <a:effectLst/>
                        </a:rPr>
                        <a:t>sg-01d58543ddafa59ec</a:t>
                      </a:r>
                      <a:endParaRPr lang="en-US" sz="11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114690755"/>
                  </a:ext>
                </a:extLst>
              </a:tr>
            </a:tbl>
          </a:graphicData>
        </a:graphic>
      </p:graphicFrame>
      <p:sp>
        <p:nvSpPr>
          <p:cNvPr id="43" name="Rectangle 42"/>
          <p:cNvSpPr/>
          <p:nvPr/>
        </p:nvSpPr>
        <p:spPr>
          <a:xfrm>
            <a:off x="3009547" y="3999649"/>
            <a:ext cx="1271502" cy="230832"/>
          </a:xfrm>
          <a:prstGeom prst="rect">
            <a:avLst/>
          </a:prstGeom>
        </p:spPr>
        <p:txBody>
          <a:bodyPr wrap="none">
            <a:spAutoFit/>
          </a:bodyPr>
          <a:lstStyle/>
          <a:p>
            <a:r>
              <a:rPr lang="en-US" sz="900" dirty="0"/>
              <a:t>sg-01d58543ddafa59ec</a:t>
            </a:r>
          </a:p>
        </p:txBody>
      </p:sp>
      <p:sp>
        <p:nvSpPr>
          <p:cNvPr id="44" name="Rectangle 43"/>
          <p:cNvSpPr/>
          <p:nvPr/>
        </p:nvSpPr>
        <p:spPr>
          <a:xfrm>
            <a:off x="2944492" y="1544724"/>
            <a:ext cx="1300356" cy="230832"/>
          </a:xfrm>
          <a:prstGeom prst="rect">
            <a:avLst/>
          </a:prstGeom>
        </p:spPr>
        <p:txBody>
          <a:bodyPr wrap="none">
            <a:spAutoFit/>
          </a:bodyPr>
          <a:lstStyle/>
          <a:p>
            <a:r>
              <a:rPr lang="en-US" sz="900" dirty="0">
                <a:latin typeface="+mj-lt"/>
              </a:rPr>
              <a:t>sg-0537be140ba131887</a:t>
            </a:r>
          </a:p>
        </p:txBody>
      </p:sp>
      <p:sp>
        <p:nvSpPr>
          <p:cNvPr id="45" name="Rectangle 44"/>
          <p:cNvSpPr/>
          <p:nvPr/>
        </p:nvSpPr>
        <p:spPr>
          <a:xfrm>
            <a:off x="791655" y="5560157"/>
            <a:ext cx="1247457" cy="230832"/>
          </a:xfrm>
          <a:prstGeom prst="rect">
            <a:avLst/>
          </a:prstGeom>
        </p:spPr>
        <p:txBody>
          <a:bodyPr wrap="none">
            <a:spAutoFit/>
          </a:bodyPr>
          <a:lstStyle/>
          <a:p>
            <a:r>
              <a:rPr lang="en-US" sz="900" b="0" i="0" dirty="0">
                <a:solidFill>
                  <a:srgbClr val="000000"/>
                </a:solidFill>
                <a:effectLst/>
                <a:latin typeface="+mj-lt"/>
              </a:rPr>
              <a:t>sg-0a8c11cb95afd96ca</a:t>
            </a:r>
            <a:endParaRPr lang="en-US" sz="900" dirty="0">
              <a:latin typeface="+mj-lt"/>
            </a:endParaRPr>
          </a:p>
        </p:txBody>
      </p:sp>
      <p:graphicFrame>
        <p:nvGraphicFramePr>
          <p:cNvPr id="47" name="Table 46"/>
          <p:cNvGraphicFramePr>
            <a:graphicFrameLocks noGrp="1"/>
          </p:cNvGraphicFramePr>
          <p:nvPr>
            <p:extLst/>
          </p:nvPr>
        </p:nvGraphicFramePr>
        <p:xfrm>
          <a:off x="3063477" y="5390136"/>
          <a:ext cx="3879677" cy="387728"/>
        </p:xfrm>
        <a:graphic>
          <a:graphicData uri="http://schemas.openxmlformats.org/drawingml/2006/table">
            <a:tbl>
              <a:tblPr>
                <a:tableStyleId>{5C22544A-7EE6-4342-B048-85BDC9FD1C3A}</a:tableStyleId>
              </a:tblPr>
              <a:tblGrid>
                <a:gridCol w="927465">
                  <a:extLst>
                    <a:ext uri="{9D8B030D-6E8A-4147-A177-3AD203B41FA5}">
                      <a16:colId xmlns:a16="http://schemas.microsoft.com/office/drawing/2014/main" val="2559300098"/>
                    </a:ext>
                  </a:extLst>
                </a:gridCol>
                <a:gridCol w="1476106">
                  <a:extLst>
                    <a:ext uri="{9D8B030D-6E8A-4147-A177-3AD203B41FA5}">
                      <a16:colId xmlns:a16="http://schemas.microsoft.com/office/drawing/2014/main" val="382241423"/>
                    </a:ext>
                  </a:extLst>
                </a:gridCol>
                <a:gridCol w="1476106">
                  <a:extLst>
                    <a:ext uri="{9D8B030D-6E8A-4147-A177-3AD203B41FA5}">
                      <a16:colId xmlns:a16="http://schemas.microsoft.com/office/drawing/2014/main" val="258585557"/>
                    </a:ext>
                  </a:extLst>
                </a:gridCol>
              </a:tblGrid>
              <a:tr h="193864">
                <a:tc>
                  <a:txBody>
                    <a:bodyPr/>
                    <a:lstStyle/>
                    <a:p>
                      <a:pPr algn="l" fontAlgn="ctr"/>
                      <a:r>
                        <a:rPr lang="en-US" sz="1100" u="none" strike="noStrike">
                          <a:effectLst/>
                        </a:rPr>
                        <a:t>AWS Resource</a:t>
                      </a:r>
                      <a:endParaRPr lang="en-US" sz="1100" b="0" i="0" u="none" strike="noStrike">
                        <a:solidFill>
                          <a:srgbClr val="000000"/>
                        </a:solidFill>
                        <a:effectLst/>
                        <a:latin typeface="Calibri" panose="020F0502020204030204" pitchFamily="34" charset="0"/>
                      </a:endParaRPr>
                    </a:p>
                  </a:txBody>
                  <a:tcPr marL="6350" marR="6350" marT="6350" marB="0" anchor="ctr"/>
                </a:tc>
                <a:tc>
                  <a:txBody>
                    <a:bodyPr/>
                    <a:lstStyle/>
                    <a:p>
                      <a:pPr algn="l" fontAlgn="ctr"/>
                      <a:r>
                        <a:rPr lang="en-US" sz="1100" u="none" strike="noStrike">
                          <a:effectLst/>
                        </a:rPr>
                        <a:t>Security Group</a:t>
                      </a:r>
                      <a:endParaRPr lang="en-US" sz="1100" b="0" i="0" u="none" strike="noStrike">
                        <a:solidFill>
                          <a:srgbClr val="000000"/>
                        </a:solidFill>
                        <a:effectLst/>
                        <a:latin typeface="Calibri" panose="020F0502020204030204" pitchFamily="34" charset="0"/>
                      </a:endParaRPr>
                    </a:p>
                  </a:txBody>
                  <a:tcPr marL="6350" marR="6350" marT="6350" marB="0" anchor="ctr"/>
                </a:tc>
                <a:tc>
                  <a:txBody>
                    <a:bodyPr/>
                    <a:lstStyle/>
                    <a:p>
                      <a:pPr algn="l" fontAlgn="ctr"/>
                      <a:r>
                        <a:rPr lang="en-US" sz="1100" u="none" strike="noStrike">
                          <a:effectLst/>
                        </a:rPr>
                        <a:t>Inbound Rule Allowed</a:t>
                      </a:r>
                      <a:endParaRPr lang="en-US" sz="11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46758575"/>
                  </a:ext>
                </a:extLst>
              </a:tr>
              <a:tr h="193864">
                <a:tc>
                  <a:txBody>
                    <a:bodyPr/>
                    <a:lstStyle/>
                    <a:p>
                      <a:pPr algn="l" fontAlgn="ctr"/>
                      <a:r>
                        <a:rPr lang="en-US" sz="1100" u="none" strike="noStrike">
                          <a:effectLst/>
                        </a:rPr>
                        <a:t>EC2 Instance</a:t>
                      </a:r>
                      <a:endParaRPr lang="en-US" sz="1100" b="0" i="0" u="none" strike="noStrike">
                        <a:solidFill>
                          <a:srgbClr val="000000"/>
                        </a:solidFill>
                        <a:effectLst/>
                        <a:latin typeface="Calibri" panose="020F0502020204030204" pitchFamily="34" charset="0"/>
                      </a:endParaRPr>
                    </a:p>
                  </a:txBody>
                  <a:tcPr marL="6350" marR="6350" marT="6350" marB="0" anchor="ctr"/>
                </a:tc>
                <a:tc>
                  <a:txBody>
                    <a:bodyPr/>
                    <a:lstStyle/>
                    <a:p>
                      <a:pPr algn="l" fontAlgn="ctr"/>
                      <a:r>
                        <a:rPr lang="en-US" sz="1100" u="none" strike="noStrike">
                          <a:effectLst/>
                        </a:rPr>
                        <a:t>sg-0a8c11cb95afd96ca</a:t>
                      </a:r>
                      <a:endParaRPr lang="en-US" sz="1100" b="0" i="0" u="none" strike="noStrike">
                        <a:solidFill>
                          <a:srgbClr val="000000"/>
                        </a:solidFill>
                        <a:effectLst/>
                        <a:latin typeface="Calibri" panose="020F0502020204030204" pitchFamily="34" charset="0"/>
                      </a:endParaRPr>
                    </a:p>
                  </a:txBody>
                  <a:tcPr marL="6350" marR="6350" marT="6350" marB="0" anchor="ctr"/>
                </a:tc>
                <a:tc>
                  <a:txBody>
                    <a:bodyPr/>
                    <a:lstStyle/>
                    <a:p>
                      <a:pPr algn="l" fontAlgn="ctr"/>
                      <a:r>
                        <a:rPr lang="en-US" sz="1100" u="none" strike="noStrike" dirty="0">
                          <a:effectLst/>
                        </a:rPr>
                        <a:t>443, 80</a:t>
                      </a:r>
                      <a:endParaRPr lang="en-US" sz="11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435764493"/>
                  </a:ext>
                </a:extLst>
              </a:tr>
            </a:tbl>
          </a:graphicData>
        </a:graphic>
      </p:graphicFrame>
      <p:graphicFrame>
        <p:nvGraphicFramePr>
          <p:cNvPr id="48" name="Table 47"/>
          <p:cNvGraphicFramePr>
            <a:graphicFrameLocks noGrp="1"/>
          </p:cNvGraphicFramePr>
          <p:nvPr>
            <p:extLst/>
          </p:nvPr>
        </p:nvGraphicFramePr>
        <p:xfrm>
          <a:off x="7224069" y="1175658"/>
          <a:ext cx="4673600" cy="1209040"/>
        </p:xfrm>
        <a:graphic>
          <a:graphicData uri="http://schemas.openxmlformats.org/drawingml/2006/table">
            <a:tbl>
              <a:tblPr>
                <a:tableStyleId>{5C22544A-7EE6-4342-B048-85BDC9FD1C3A}</a:tableStyleId>
              </a:tblPr>
              <a:tblGrid>
                <a:gridCol w="1041400">
                  <a:extLst>
                    <a:ext uri="{9D8B030D-6E8A-4147-A177-3AD203B41FA5}">
                      <a16:colId xmlns:a16="http://schemas.microsoft.com/office/drawing/2014/main" val="1342756557"/>
                    </a:ext>
                  </a:extLst>
                </a:gridCol>
                <a:gridCol w="685800">
                  <a:extLst>
                    <a:ext uri="{9D8B030D-6E8A-4147-A177-3AD203B41FA5}">
                      <a16:colId xmlns:a16="http://schemas.microsoft.com/office/drawing/2014/main" val="2559352606"/>
                    </a:ext>
                  </a:extLst>
                </a:gridCol>
                <a:gridCol w="2946400">
                  <a:extLst>
                    <a:ext uri="{9D8B030D-6E8A-4147-A177-3AD203B41FA5}">
                      <a16:colId xmlns:a16="http://schemas.microsoft.com/office/drawing/2014/main" val="1417319653"/>
                    </a:ext>
                  </a:extLst>
                </a:gridCol>
              </a:tblGrid>
              <a:tr h="184150">
                <a:tc>
                  <a:txBody>
                    <a:bodyPr/>
                    <a:lstStyle/>
                    <a:p>
                      <a:pPr algn="l" fontAlgn="ctr"/>
                      <a:r>
                        <a:rPr lang="en-US" sz="1100" u="none" strike="noStrike">
                          <a:effectLst/>
                        </a:rPr>
                        <a:t>Type</a:t>
                      </a:r>
                      <a:endParaRPr lang="en-US"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u="none" strike="noStrike">
                          <a:effectLst/>
                        </a:rPr>
                        <a:t>Port Range</a:t>
                      </a:r>
                      <a:endParaRPr lang="en-US" sz="1100" b="0" i="0" u="none" strike="noStrike">
                        <a:solidFill>
                          <a:srgbClr val="000000"/>
                        </a:solidFill>
                        <a:effectLst/>
                        <a:latin typeface="Calibri" panose="020F0502020204030204" pitchFamily="34" charset="0"/>
                      </a:endParaRPr>
                    </a:p>
                  </a:txBody>
                  <a:tcPr marL="6350" marR="6350" marT="6350" marB="0" anchor="ctr"/>
                </a:tc>
                <a:tc>
                  <a:txBody>
                    <a:bodyPr/>
                    <a:lstStyle/>
                    <a:p>
                      <a:pPr algn="l" fontAlgn="ctr"/>
                      <a:r>
                        <a:rPr lang="en-US" sz="1100" u="none" strike="noStrike" dirty="0">
                          <a:effectLst/>
                        </a:rPr>
                        <a:t>Source</a:t>
                      </a:r>
                      <a:endParaRPr lang="en-US" sz="11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180055033"/>
                  </a:ext>
                </a:extLst>
              </a:tr>
              <a:tr h="184150">
                <a:tc>
                  <a:txBody>
                    <a:bodyPr/>
                    <a:lstStyle/>
                    <a:p>
                      <a:pPr algn="l" fontAlgn="ctr"/>
                      <a:r>
                        <a:rPr lang="en-US" sz="1100" u="none" strike="noStrike">
                          <a:effectLst/>
                        </a:rPr>
                        <a:t>MYSQL/Aurora</a:t>
                      </a:r>
                      <a:endParaRPr lang="en-US"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endParaRPr lang="en-US" sz="1100" u="none" strike="noStrike">
                        <a:effectLst/>
                      </a:endParaRPr>
                    </a:p>
                    <a:p>
                      <a:pPr algn="ctr" fontAlgn="ctr"/>
                      <a:r>
                        <a:rPr lang="en-US" sz="1100" u="none" strike="noStrike">
                          <a:effectLst/>
                        </a:rPr>
                        <a:t>3306</a:t>
                      </a:r>
                      <a:endParaRPr lang="en-US" sz="1100" b="0" i="0" u="none" strike="noStrike">
                        <a:solidFill>
                          <a:srgbClr val="000000"/>
                        </a:solidFill>
                        <a:effectLst/>
                        <a:latin typeface="Calibri" panose="020F0502020204030204" pitchFamily="34" charset="0"/>
                      </a:endParaRPr>
                    </a:p>
                  </a:txBody>
                  <a:tcPr marL="6350" marR="6350" marT="6350" marB="0" anchor="ctr"/>
                </a:tc>
                <a:tc>
                  <a:txBody>
                    <a:bodyPr/>
                    <a:lstStyle/>
                    <a:p>
                      <a:pPr algn="l" fontAlgn="ctr"/>
                      <a:endParaRPr lang="en-US" sz="1100" u="none" strike="noStrike">
                        <a:effectLst/>
                      </a:endParaRPr>
                    </a:p>
                    <a:p>
                      <a:pPr algn="l" fontAlgn="ctr"/>
                      <a:r>
                        <a:rPr lang="en-US" sz="1100" u="none" strike="noStrike">
                          <a:effectLst/>
                        </a:rPr>
                        <a:t>sg-05b6d2bf42862bda0 (awsquicksight_mysql_2)</a:t>
                      </a:r>
                      <a:endParaRPr lang="en-US" sz="11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13474562"/>
                  </a:ext>
                </a:extLst>
              </a:tr>
              <a:tr h="184150">
                <a:tc>
                  <a:txBody>
                    <a:bodyPr/>
                    <a:lstStyle/>
                    <a:p>
                      <a:pPr algn="l" fontAlgn="ctr"/>
                      <a:r>
                        <a:rPr lang="en-US" sz="1100" u="none" strike="noStrike">
                          <a:effectLst/>
                        </a:rPr>
                        <a:t>MYSQL/Aurora</a:t>
                      </a:r>
                      <a:endParaRPr lang="en-US"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endParaRPr lang="en-US" sz="1100" u="none" strike="noStrike">
                        <a:effectLst/>
                      </a:endParaRPr>
                    </a:p>
                    <a:p>
                      <a:pPr algn="ctr" fontAlgn="ctr"/>
                      <a:r>
                        <a:rPr lang="en-US" sz="1100" u="none" strike="noStrike">
                          <a:effectLst/>
                        </a:rPr>
                        <a:t>3306</a:t>
                      </a:r>
                      <a:endParaRPr lang="en-US" sz="1100" b="0" i="0" u="none" strike="noStrike">
                        <a:solidFill>
                          <a:srgbClr val="000000"/>
                        </a:solidFill>
                        <a:effectLst/>
                        <a:latin typeface="Calibri" panose="020F0502020204030204" pitchFamily="34" charset="0"/>
                      </a:endParaRPr>
                    </a:p>
                  </a:txBody>
                  <a:tcPr marL="6350" marR="6350" marT="6350" marB="0" anchor="ctr"/>
                </a:tc>
                <a:tc>
                  <a:txBody>
                    <a:bodyPr/>
                    <a:lstStyle/>
                    <a:p>
                      <a:pPr algn="l" fontAlgn="ctr"/>
                      <a:endParaRPr lang="en-US" sz="1100" u="none" strike="noStrike">
                        <a:effectLst/>
                      </a:endParaRPr>
                    </a:p>
                    <a:p>
                      <a:pPr algn="l" fontAlgn="ctr"/>
                      <a:r>
                        <a:rPr lang="en-US" sz="1100" u="none" strike="noStrike">
                          <a:effectLst/>
                        </a:rPr>
                        <a:t>sg-0a8c11cb95afd96ca (GECARS-POC-WEB-EC2)</a:t>
                      </a:r>
                      <a:endParaRPr lang="en-US" sz="11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242779808"/>
                  </a:ext>
                </a:extLst>
              </a:tr>
              <a:tr h="184150">
                <a:tc>
                  <a:txBody>
                    <a:bodyPr/>
                    <a:lstStyle/>
                    <a:p>
                      <a:pPr algn="l" fontAlgn="ctr"/>
                      <a:r>
                        <a:rPr lang="en-US" sz="1100" u="none" strike="noStrike">
                          <a:effectLst/>
                        </a:rPr>
                        <a:t>Custom TCP Rule</a:t>
                      </a:r>
                      <a:endParaRPr lang="en-US"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endParaRPr lang="en-US" sz="1100" u="none" strike="noStrike">
                        <a:effectLst/>
                      </a:endParaRPr>
                    </a:p>
                    <a:p>
                      <a:pPr algn="ctr" fontAlgn="ctr"/>
                      <a:r>
                        <a:rPr lang="en-US" sz="1100" u="none" strike="noStrike">
                          <a:effectLst/>
                        </a:rPr>
                        <a:t>1621</a:t>
                      </a:r>
                      <a:endParaRPr lang="en-US" sz="1100" b="0" i="0" u="none" strike="noStrike">
                        <a:solidFill>
                          <a:srgbClr val="000000"/>
                        </a:solidFill>
                        <a:effectLst/>
                        <a:latin typeface="Calibri" panose="020F0502020204030204" pitchFamily="34" charset="0"/>
                      </a:endParaRPr>
                    </a:p>
                  </a:txBody>
                  <a:tcPr marL="6350" marR="6350" marT="6350" marB="0" anchor="ctr"/>
                </a:tc>
                <a:tc>
                  <a:txBody>
                    <a:bodyPr/>
                    <a:lstStyle/>
                    <a:p>
                      <a:pPr algn="l" fontAlgn="ctr"/>
                      <a:endParaRPr lang="en-US" sz="1100" u="none" strike="noStrike" dirty="0">
                        <a:effectLst/>
                      </a:endParaRPr>
                    </a:p>
                    <a:p>
                      <a:pPr algn="l" fontAlgn="ctr"/>
                      <a:r>
                        <a:rPr lang="en-US" sz="1100" u="none" strike="noStrike" dirty="0">
                          <a:effectLst/>
                        </a:rPr>
                        <a:t>sg-01601b7611220d209 (default)</a:t>
                      </a:r>
                      <a:endParaRPr lang="en-US" sz="11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456319104"/>
                  </a:ext>
                </a:extLst>
              </a:tr>
            </a:tbl>
          </a:graphicData>
        </a:graphic>
      </p:graphicFrame>
      <p:sp>
        <p:nvSpPr>
          <p:cNvPr id="49" name="Rectangle 48"/>
          <p:cNvSpPr/>
          <p:nvPr/>
        </p:nvSpPr>
        <p:spPr>
          <a:xfrm>
            <a:off x="7103799" y="876615"/>
            <a:ext cx="4077915" cy="307777"/>
          </a:xfrm>
          <a:prstGeom prst="rect">
            <a:avLst/>
          </a:prstGeom>
        </p:spPr>
        <p:txBody>
          <a:bodyPr wrap="square">
            <a:spAutoFit/>
          </a:bodyPr>
          <a:lstStyle/>
          <a:p>
            <a:r>
              <a:rPr lang="en-US" sz="1400" b="1" i="0" dirty="0">
                <a:solidFill>
                  <a:srgbClr val="444444"/>
                </a:solidFill>
                <a:effectLst/>
                <a:latin typeface="+mj-lt"/>
              </a:rPr>
              <a:t>sg-01d58543ddafa59ec - Rules</a:t>
            </a:r>
            <a:endParaRPr lang="en-US" sz="1400" dirty="0">
              <a:latin typeface="+mj-lt"/>
            </a:endParaRPr>
          </a:p>
        </p:txBody>
      </p:sp>
      <p:graphicFrame>
        <p:nvGraphicFramePr>
          <p:cNvPr id="50" name="Table 49"/>
          <p:cNvGraphicFramePr>
            <a:graphicFrameLocks noGrp="1"/>
          </p:cNvGraphicFramePr>
          <p:nvPr>
            <p:extLst/>
          </p:nvPr>
        </p:nvGraphicFramePr>
        <p:xfrm>
          <a:off x="7224069" y="2951015"/>
          <a:ext cx="4673600" cy="552450"/>
        </p:xfrm>
        <a:graphic>
          <a:graphicData uri="http://schemas.openxmlformats.org/drawingml/2006/table">
            <a:tbl>
              <a:tblPr>
                <a:tableStyleId>{5C22544A-7EE6-4342-B048-85BDC9FD1C3A}</a:tableStyleId>
              </a:tblPr>
              <a:tblGrid>
                <a:gridCol w="1041400">
                  <a:extLst>
                    <a:ext uri="{9D8B030D-6E8A-4147-A177-3AD203B41FA5}">
                      <a16:colId xmlns:a16="http://schemas.microsoft.com/office/drawing/2014/main" val="3362250866"/>
                    </a:ext>
                  </a:extLst>
                </a:gridCol>
                <a:gridCol w="685800">
                  <a:extLst>
                    <a:ext uri="{9D8B030D-6E8A-4147-A177-3AD203B41FA5}">
                      <a16:colId xmlns:a16="http://schemas.microsoft.com/office/drawing/2014/main" val="447544290"/>
                    </a:ext>
                  </a:extLst>
                </a:gridCol>
                <a:gridCol w="2946400">
                  <a:extLst>
                    <a:ext uri="{9D8B030D-6E8A-4147-A177-3AD203B41FA5}">
                      <a16:colId xmlns:a16="http://schemas.microsoft.com/office/drawing/2014/main" val="294771322"/>
                    </a:ext>
                  </a:extLst>
                </a:gridCol>
              </a:tblGrid>
              <a:tr h="184150">
                <a:tc>
                  <a:txBody>
                    <a:bodyPr/>
                    <a:lstStyle/>
                    <a:p>
                      <a:pPr algn="l" fontAlgn="ctr"/>
                      <a:r>
                        <a:rPr lang="en-US" sz="1100" u="none" strike="noStrike">
                          <a:effectLst/>
                        </a:rPr>
                        <a:t>Type</a:t>
                      </a:r>
                      <a:endParaRPr lang="en-US"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u="none" strike="noStrike">
                          <a:effectLst/>
                        </a:rPr>
                        <a:t>Port Range</a:t>
                      </a:r>
                      <a:endParaRPr lang="en-US" sz="1100" b="0" i="0" u="none" strike="noStrike">
                        <a:solidFill>
                          <a:srgbClr val="000000"/>
                        </a:solidFill>
                        <a:effectLst/>
                        <a:latin typeface="Calibri" panose="020F0502020204030204" pitchFamily="34" charset="0"/>
                      </a:endParaRPr>
                    </a:p>
                  </a:txBody>
                  <a:tcPr marL="6350" marR="6350" marT="6350" marB="0" anchor="ctr"/>
                </a:tc>
                <a:tc>
                  <a:txBody>
                    <a:bodyPr/>
                    <a:lstStyle/>
                    <a:p>
                      <a:pPr algn="l" fontAlgn="ctr"/>
                      <a:r>
                        <a:rPr lang="en-US" sz="1100" u="none" strike="noStrike">
                          <a:effectLst/>
                        </a:rPr>
                        <a:t>Source</a:t>
                      </a:r>
                      <a:endParaRPr lang="en-US" sz="11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691083976"/>
                  </a:ext>
                </a:extLst>
              </a:tr>
              <a:tr h="184150">
                <a:tc>
                  <a:txBody>
                    <a:bodyPr/>
                    <a:lstStyle/>
                    <a:p>
                      <a:pPr algn="l" fontAlgn="ctr"/>
                      <a:r>
                        <a:rPr lang="en-US" sz="1100" u="none" strike="noStrike">
                          <a:effectLst/>
                        </a:rPr>
                        <a:t>All TCP</a:t>
                      </a:r>
                      <a:endParaRPr lang="en-US" sz="11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u="none" strike="noStrike">
                          <a:effectLst/>
                        </a:rPr>
                        <a:t>0 - 65535</a:t>
                      </a:r>
                      <a:endParaRPr lang="en-US" sz="1100" b="0" i="0" u="none" strike="noStrike">
                        <a:solidFill>
                          <a:srgbClr val="000000"/>
                        </a:solidFill>
                        <a:effectLst/>
                        <a:latin typeface="Calibri" panose="020F0502020204030204" pitchFamily="34" charset="0"/>
                      </a:endParaRPr>
                    </a:p>
                  </a:txBody>
                  <a:tcPr marL="6350" marR="6350" marT="6350" marB="0" anchor="ctr"/>
                </a:tc>
                <a:tc>
                  <a:txBody>
                    <a:bodyPr/>
                    <a:lstStyle/>
                    <a:p>
                      <a:pPr algn="l" fontAlgn="ctr"/>
                      <a:r>
                        <a:rPr lang="en-US" sz="1100" u="none" strike="noStrike">
                          <a:effectLst/>
                        </a:rPr>
                        <a:t>sg-01d58543ddafa59ec (MYSQLRDS)</a:t>
                      </a:r>
                      <a:endParaRPr lang="en-US" sz="11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249601459"/>
                  </a:ext>
                </a:extLst>
              </a:tr>
              <a:tr h="184150">
                <a:tc>
                  <a:txBody>
                    <a:bodyPr/>
                    <a:lstStyle/>
                    <a:p>
                      <a:pPr algn="l" fontAlgn="ctr"/>
                      <a:r>
                        <a:rPr lang="en-US" sz="1100" u="none" strike="noStrike" dirty="0">
                          <a:effectLst/>
                        </a:rPr>
                        <a:t>All TCP</a:t>
                      </a:r>
                      <a:endParaRPr lang="en-US" sz="11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US" sz="1100" u="none" strike="noStrike">
                          <a:effectLst/>
                        </a:rPr>
                        <a:t>0 - 65535</a:t>
                      </a:r>
                      <a:endParaRPr lang="en-US" sz="1100" b="0" i="0" u="none" strike="noStrike">
                        <a:solidFill>
                          <a:srgbClr val="000000"/>
                        </a:solidFill>
                        <a:effectLst/>
                        <a:latin typeface="Calibri" panose="020F0502020204030204" pitchFamily="34" charset="0"/>
                      </a:endParaRPr>
                    </a:p>
                  </a:txBody>
                  <a:tcPr marL="6350" marR="6350" marT="6350" marB="0" anchor="ctr"/>
                </a:tc>
                <a:tc>
                  <a:txBody>
                    <a:bodyPr/>
                    <a:lstStyle/>
                    <a:p>
                      <a:pPr algn="l" fontAlgn="ctr"/>
                      <a:r>
                        <a:rPr lang="en-US" sz="1100" u="none" strike="noStrike" dirty="0">
                          <a:effectLst/>
                        </a:rPr>
                        <a:t>sg-03e6c63c8da8d68c7 (POSTGRESQL)</a:t>
                      </a:r>
                      <a:endParaRPr lang="en-US" sz="11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102656140"/>
                  </a:ext>
                </a:extLst>
              </a:tr>
            </a:tbl>
          </a:graphicData>
        </a:graphic>
      </p:graphicFrame>
      <p:sp>
        <p:nvSpPr>
          <p:cNvPr id="51" name="Rectangle 50"/>
          <p:cNvSpPr/>
          <p:nvPr/>
        </p:nvSpPr>
        <p:spPr>
          <a:xfrm>
            <a:off x="7103799" y="2677623"/>
            <a:ext cx="2395079" cy="307777"/>
          </a:xfrm>
          <a:prstGeom prst="rect">
            <a:avLst/>
          </a:prstGeom>
        </p:spPr>
        <p:txBody>
          <a:bodyPr wrap="none">
            <a:spAutoFit/>
          </a:bodyPr>
          <a:lstStyle/>
          <a:p>
            <a:r>
              <a:rPr lang="en-US" sz="1400" b="1" i="0" dirty="0">
                <a:solidFill>
                  <a:srgbClr val="444444"/>
                </a:solidFill>
                <a:effectLst/>
                <a:latin typeface="+mj-lt"/>
              </a:rPr>
              <a:t>sg-05b6d2bf42862bda0 - Rules</a:t>
            </a:r>
            <a:endParaRPr lang="en-US" sz="1400" dirty="0">
              <a:latin typeface="+mj-lt"/>
            </a:endParaRPr>
          </a:p>
        </p:txBody>
      </p:sp>
      <p:pic>
        <p:nvPicPr>
          <p:cNvPr id="52" name="Graphic 10">
            <a:extLst>
              <a:ext uri="{FF2B5EF4-FFF2-40B4-BE49-F238E27FC236}">
                <a16:creationId xmlns:a16="http://schemas.microsoft.com/office/drawing/2014/main" id="{89B99B74-19F0-0B4B-85E3-A09DF2519E4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608673" y="1832306"/>
            <a:ext cx="274320" cy="274320"/>
          </a:xfrm>
          <a:prstGeom prst="rect">
            <a:avLst/>
          </a:prstGeom>
        </p:spPr>
      </p:pic>
      <p:sp>
        <p:nvSpPr>
          <p:cNvPr id="53" name="TextBox 52"/>
          <p:cNvSpPr txBox="1"/>
          <p:nvPr/>
        </p:nvSpPr>
        <p:spPr>
          <a:xfrm>
            <a:off x="2800987" y="1931414"/>
            <a:ext cx="1021433" cy="261610"/>
          </a:xfrm>
          <a:prstGeom prst="rect">
            <a:avLst/>
          </a:prstGeom>
          <a:noFill/>
        </p:spPr>
        <p:txBody>
          <a:bodyPr vert="horz" wrap="none" rtlCol="0">
            <a:spAutoFit/>
          </a:bodyPr>
          <a:lstStyle/>
          <a:p>
            <a:r>
              <a:rPr lang="en-US" sz="1100" dirty="0">
                <a:solidFill>
                  <a:schemeClr val="accent6">
                    <a:lumMod val="75000"/>
                  </a:schemeClr>
                </a:solidFill>
              </a:rPr>
              <a:t>Private Subnet</a:t>
            </a:r>
          </a:p>
        </p:txBody>
      </p:sp>
      <p:sp>
        <p:nvSpPr>
          <p:cNvPr id="54" name="Rectangle 53"/>
          <p:cNvSpPr/>
          <p:nvPr/>
        </p:nvSpPr>
        <p:spPr>
          <a:xfrm>
            <a:off x="2802836" y="740612"/>
            <a:ext cx="1497526" cy="230832"/>
          </a:xfrm>
          <a:prstGeom prst="rect">
            <a:avLst/>
          </a:prstGeom>
        </p:spPr>
        <p:txBody>
          <a:bodyPr wrap="none">
            <a:spAutoFit/>
          </a:bodyPr>
          <a:lstStyle/>
          <a:p>
            <a:r>
              <a:rPr lang="en-US" sz="900" b="0" i="0" dirty="0">
                <a:effectLst/>
                <a:latin typeface="+mj-lt"/>
              </a:rPr>
              <a:t>subnet-09156277ba4f3372d</a:t>
            </a:r>
            <a:endParaRPr lang="en-US" sz="900" dirty="0">
              <a:latin typeface="+mj-lt"/>
            </a:endParaRPr>
          </a:p>
        </p:txBody>
      </p:sp>
      <p:sp>
        <p:nvSpPr>
          <p:cNvPr id="55" name="Rectangle 54"/>
          <p:cNvSpPr/>
          <p:nvPr/>
        </p:nvSpPr>
        <p:spPr>
          <a:xfrm>
            <a:off x="698721" y="4404524"/>
            <a:ext cx="1516762" cy="230832"/>
          </a:xfrm>
          <a:prstGeom prst="rect">
            <a:avLst/>
          </a:prstGeom>
        </p:spPr>
        <p:txBody>
          <a:bodyPr wrap="none">
            <a:spAutoFit/>
          </a:bodyPr>
          <a:lstStyle/>
          <a:p>
            <a:r>
              <a:rPr lang="en-US" sz="900" b="0" i="0" dirty="0">
                <a:solidFill>
                  <a:srgbClr val="000000"/>
                </a:solidFill>
                <a:effectLst/>
                <a:latin typeface="+mj-lt"/>
              </a:rPr>
              <a:t>subnet-0d6d4320c205113b4</a:t>
            </a:r>
            <a:endParaRPr lang="en-US" sz="900" dirty="0">
              <a:latin typeface="+mj-lt"/>
            </a:endParaRPr>
          </a:p>
        </p:txBody>
      </p:sp>
      <p:sp>
        <p:nvSpPr>
          <p:cNvPr id="56" name="Rectangle 55"/>
          <p:cNvSpPr/>
          <p:nvPr/>
        </p:nvSpPr>
        <p:spPr>
          <a:xfrm>
            <a:off x="4546829" y="635543"/>
            <a:ext cx="2321469" cy="261610"/>
          </a:xfrm>
          <a:prstGeom prst="rect">
            <a:avLst/>
          </a:prstGeom>
        </p:spPr>
        <p:txBody>
          <a:bodyPr wrap="none">
            <a:spAutoFit/>
          </a:bodyPr>
          <a:lstStyle/>
          <a:p>
            <a:r>
              <a:rPr lang="en-US" sz="1100" i="0" dirty="0">
                <a:effectLst/>
                <a:latin typeface="+mj-lt"/>
              </a:rPr>
              <a:t>08a59775391a8eb12 – Subnet Group</a:t>
            </a:r>
            <a:endParaRPr lang="en-US" sz="1100" dirty="0">
              <a:latin typeface="+mj-lt"/>
            </a:endParaRPr>
          </a:p>
        </p:txBody>
      </p:sp>
      <p:sp>
        <p:nvSpPr>
          <p:cNvPr id="57" name="TextBox 56"/>
          <p:cNvSpPr txBox="1"/>
          <p:nvPr/>
        </p:nvSpPr>
        <p:spPr>
          <a:xfrm>
            <a:off x="3270961" y="3011572"/>
            <a:ext cx="687214" cy="1323439"/>
          </a:xfrm>
          <a:prstGeom prst="rect">
            <a:avLst/>
          </a:prstGeom>
          <a:noFill/>
        </p:spPr>
        <p:txBody>
          <a:bodyPr wrap="square" rtlCol="0">
            <a:spAutoFit/>
          </a:bodyPr>
          <a:lstStyle/>
          <a:p>
            <a:r>
              <a:rPr lang="en-US" sz="8000" dirty="0">
                <a:solidFill>
                  <a:srgbClr val="FF0000"/>
                </a:solidFill>
              </a:rPr>
              <a:t>X</a:t>
            </a:r>
          </a:p>
        </p:txBody>
      </p:sp>
      <p:sp>
        <p:nvSpPr>
          <p:cNvPr id="58" name="TextBox 57"/>
          <p:cNvSpPr txBox="1"/>
          <p:nvPr/>
        </p:nvSpPr>
        <p:spPr>
          <a:xfrm>
            <a:off x="3262898" y="630805"/>
            <a:ext cx="687214" cy="1323439"/>
          </a:xfrm>
          <a:prstGeom prst="rect">
            <a:avLst/>
          </a:prstGeom>
          <a:noFill/>
        </p:spPr>
        <p:txBody>
          <a:bodyPr wrap="square" rtlCol="0">
            <a:spAutoFit/>
          </a:bodyPr>
          <a:lstStyle/>
          <a:p>
            <a:r>
              <a:rPr lang="en-US" sz="8000" dirty="0">
                <a:solidFill>
                  <a:srgbClr val="FF0000"/>
                </a:solidFill>
              </a:rPr>
              <a:t>X</a:t>
            </a:r>
          </a:p>
        </p:txBody>
      </p:sp>
      <p:graphicFrame>
        <p:nvGraphicFramePr>
          <p:cNvPr id="60" name="Table 59"/>
          <p:cNvGraphicFramePr>
            <a:graphicFrameLocks noGrp="1"/>
          </p:cNvGraphicFramePr>
          <p:nvPr>
            <p:extLst/>
          </p:nvPr>
        </p:nvGraphicFramePr>
        <p:xfrm>
          <a:off x="7224069" y="3877929"/>
          <a:ext cx="4673600" cy="2575560"/>
        </p:xfrm>
        <a:graphic>
          <a:graphicData uri="http://schemas.openxmlformats.org/drawingml/2006/table">
            <a:tbl>
              <a:tblPr>
                <a:tableStyleId>{5C22544A-7EE6-4342-B048-85BDC9FD1C3A}</a:tableStyleId>
              </a:tblPr>
              <a:tblGrid>
                <a:gridCol w="1041400">
                  <a:extLst>
                    <a:ext uri="{9D8B030D-6E8A-4147-A177-3AD203B41FA5}">
                      <a16:colId xmlns:a16="http://schemas.microsoft.com/office/drawing/2014/main" val="3698345099"/>
                    </a:ext>
                  </a:extLst>
                </a:gridCol>
                <a:gridCol w="685800">
                  <a:extLst>
                    <a:ext uri="{9D8B030D-6E8A-4147-A177-3AD203B41FA5}">
                      <a16:colId xmlns:a16="http://schemas.microsoft.com/office/drawing/2014/main" val="883168855"/>
                    </a:ext>
                  </a:extLst>
                </a:gridCol>
                <a:gridCol w="2946400">
                  <a:extLst>
                    <a:ext uri="{9D8B030D-6E8A-4147-A177-3AD203B41FA5}">
                      <a16:colId xmlns:a16="http://schemas.microsoft.com/office/drawing/2014/main" val="4018313504"/>
                    </a:ext>
                  </a:extLst>
                </a:gridCol>
              </a:tblGrid>
              <a:tr h="184150">
                <a:tc>
                  <a:txBody>
                    <a:bodyPr/>
                    <a:lstStyle/>
                    <a:p>
                      <a:pPr algn="l" fontAlgn="ctr"/>
                      <a:r>
                        <a:rPr lang="en-US" sz="1100" u="none" strike="noStrike">
                          <a:effectLst/>
                        </a:rPr>
                        <a:t>Type</a:t>
                      </a:r>
                      <a:endParaRPr lang="en-US" sz="1100" b="0" i="0" u="none" strike="noStrike">
                        <a:solidFill>
                          <a:srgbClr val="000000"/>
                        </a:solidFill>
                        <a:effectLst/>
                        <a:latin typeface="Calibri" panose="020F0502020204030204" pitchFamily="34" charset="0"/>
                      </a:endParaRPr>
                    </a:p>
                  </a:txBody>
                  <a:tcPr marL="6350" marR="6350" marT="6350" marB="0" anchor="ctr"/>
                </a:tc>
                <a:tc>
                  <a:txBody>
                    <a:bodyPr/>
                    <a:lstStyle/>
                    <a:p>
                      <a:pPr algn="l" fontAlgn="ctr"/>
                      <a:r>
                        <a:rPr lang="en-US" sz="1100" u="none" strike="noStrike">
                          <a:effectLst/>
                        </a:rPr>
                        <a:t>Port Range</a:t>
                      </a:r>
                      <a:endParaRPr lang="en-US" sz="1100" b="0" i="0" u="none" strike="noStrike">
                        <a:solidFill>
                          <a:srgbClr val="000000"/>
                        </a:solidFill>
                        <a:effectLst/>
                        <a:latin typeface="Calibri" panose="020F0502020204030204" pitchFamily="34" charset="0"/>
                      </a:endParaRPr>
                    </a:p>
                  </a:txBody>
                  <a:tcPr marL="6350" marR="6350" marT="6350" marB="0" anchor="ctr"/>
                </a:tc>
                <a:tc>
                  <a:txBody>
                    <a:bodyPr/>
                    <a:lstStyle/>
                    <a:p>
                      <a:pPr algn="l" fontAlgn="ctr"/>
                      <a:r>
                        <a:rPr lang="en-US" sz="1100" u="none" strike="noStrike" dirty="0">
                          <a:effectLst/>
                        </a:rPr>
                        <a:t>Source</a:t>
                      </a:r>
                      <a:endParaRPr lang="en-US" sz="11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116674944"/>
                  </a:ext>
                </a:extLst>
              </a:tr>
              <a:tr h="184150">
                <a:tc>
                  <a:txBody>
                    <a:bodyPr/>
                    <a:lstStyle/>
                    <a:p>
                      <a:pPr algn="l" fontAlgn="ctr"/>
                      <a:r>
                        <a:rPr lang="en-US" sz="1100" u="none" strike="noStrike">
                          <a:effectLst/>
                        </a:rPr>
                        <a:t>HTTP</a:t>
                      </a:r>
                      <a:endParaRPr lang="en-US" sz="1100" b="0" i="0" u="none" strike="noStrike">
                        <a:solidFill>
                          <a:srgbClr val="000000"/>
                        </a:solidFill>
                        <a:effectLst/>
                        <a:latin typeface="Calibri" panose="020F0502020204030204" pitchFamily="34" charset="0"/>
                      </a:endParaRPr>
                    </a:p>
                  </a:txBody>
                  <a:tcPr marL="6350" marR="6350" marT="6350" marB="0" anchor="ctr"/>
                </a:tc>
                <a:tc>
                  <a:txBody>
                    <a:bodyPr/>
                    <a:lstStyle/>
                    <a:p>
                      <a:pPr algn="l" fontAlgn="ctr"/>
                      <a:endParaRPr lang="en-US" sz="1100" u="none" strike="noStrike">
                        <a:effectLst/>
                      </a:endParaRPr>
                    </a:p>
                    <a:p>
                      <a:pPr algn="l" fontAlgn="ctr"/>
                      <a:r>
                        <a:rPr lang="en-US" sz="1100" u="none" strike="noStrike">
                          <a:effectLst/>
                        </a:rPr>
                        <a:t>80</a:t>
                      </a:r>
                      <a:endParaRPr lang="en-US" sz="1100" b="0" i="0" u="none" strike="noStrike">
                        <a:solidFill>
                          <a:srgbClr val="000000"/>
                        </a:solidFill>
                        <a:effectLst/>
                        <a:latin typeface="Calibri" panose="020F0502020204030204" pitchFamily="34" charset="0"/>
                      </a:endParaRPr>
                    </a:p>
                  </a:txBody>
                  <a:tcPr marL="6350" marR="6350" marT="6350" marB="0" anchor="ctr"/>
                </a:tc>
                <a:tc>
                  <a:txBody>
                    <a:bodyPr/>
                    <a:lstStyle/>
                    <a:p>
                      <a:pPr algn="l" fontAlgn="ctr"/>
                      <a:endParaRPr lang="en-US" sz="1100" u="none" strike="noStrike">
                        <a:effectLst/>
                      </a:endParaRPr>
                    </a:p>
                    <a:p>
                      <a:pPr algn="l" fontAlgn="ctr"/>
                      <a:r>
                        <a:rPr lang="en-US" sz="1100" u="none" strike="noStrike">
                          <a:effectLst/>
                        </a:rPr>
                        <a:t>0.0.0.0/0</a:t>
                      </a:r>
                      <a:endParaRPr lang="en-US" sz="11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710575975"/>
                  </a:ext>
                </a:extLst>
              </a:tr>
              <a:tr h="184150">
                <a:tc>
                  <a:txBody>
                    <a:bodyPr/>
                    <a:lstStyle/>
                    <a:p>
                      <a:pPr algn="l" fontAlgn="ctr"/>
                      <a:r>
                        <a:rPr lang="en-US" sz="1100" u="none" strike="noStrike">
                          <a:effectLst/>
                        </a:rPr>
                        <a:t>Custom TCP Rule</a:t>
                      </a:r>
                      <a:endParaRPr lang="en-US" sz="1100" b="0" i="0" u="none" strike="noStrike">
                        <a:solidFill>
                          <a:srgbClr val="000000"/>
                        </a:solidFill>
                        <a:effectLst/>
                        <a:latin typeface="Calibri" panose="020F0502020204030204" pitchFamily="34" charset="0"/>
                      </a:endParaRPr>
                    </a:p>
                  </a:txBody>
                  <a:tcPr marL="6350" marR="6350" marT="6350" marB="0" anchor="ctr"/>
                </a:tc>
                <a:tc>
                  <a:txBody>
                    <a:bodyPr/>
                    <a:lstStyle/>
                    <a:p>
                      <a:pPr algn="l" fontAlgn="ctr"/>
                      <a:endParaRPr lang="en-US" sz="1100" u="none" strike="noStrike">
                        <a:effectLst/>
                      </a:endParaRPr>
                    </a:p>
                    <a:p>
                      <a:pPr algn="l" fontAlgn="ctr"/>
                      <a:r>
                        <a:rPr lang="en-US" sz="1100" u="none" strike="noStrike">
                          <a:effectLst/>
                        </a:rPr>
                        <a:t>5553</a:t>
                      </a:r>
                      <a:endParaRPr lang="en-US" sz="1100" b="0" i="0" u="none" strike="noStrike">
                        <a:solidFill>
                          <a:srgbClr val="000000"/>
                        </a:solidFill>
                        <a:effectLst/>
                        <a:latin typeface="Calibri" panose="020F0502020204030204" pitchFamily="34" charset="0"/>
                      </a:endParaRPr>
                    </a:p>
                  </a:txBody>
                  <a:tcPr marL="6350" marR="6350" marT="6350" marB="0" anchor="ctr"/>
                </a:tc>
                <a:tc>
                  <a:txBody>
                    <a:bodyPr/>
                    <a:lstStyle/>
                    <a:p>
                      <a:pPr algn="l" fontAlgn="ctr"/>
                      <a:endParaRPr lang="en-US" sz="1100" u="none" strike="noStrike">
                        <a:effectLst/>
                      </a:endParaRPr>
                    </a:p>
                    <a:p>
                      <a:pPr algn="l" fontAlgn="ctr"/>
                      <a:r>
                        <a:rPr lang="en-US" sz="1100" u="none" strike="noStrike">
                          <a:effectLst/>
                        </a:rPr>
                        <a:t>0.0.0.0/0</a:t>
                      </a:r>
                      <a:endParaRPr lang="en-US" sz="11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424907339"/>
                  </a:ext>
                </a:extLst>
              </a:tr>
              <a:tr h="184150">
                <a:tc>
                  <a:txBody>
                    <a:bodyPr/>
                    <a:lstStyle/>
                    <a:p>
                      <a:pPr algn="l" fontAlgn="ctr"/>
                      <a:r>
                        <a:rPr lang="en-US" sz="1100" u="none" strike="noStrike">
                          <a:effectLst/>
                        </a:rPr>
                        <a:t>Custom TCP Rule</a:t>
                      </a:r>
                      <a:endParaRPr lang="en-US" sz="1100" b="0" i="0" u="none" strike="noStrike">
                        <a:solidFill>
                          <a:srgbClr val="000000"/>
                        </a:solidFill>
                        <a:effectLst/>
                        <a:latin typeface="Calibri" panose="020F0502020204030204" pitchFamily="34" charset="0"/>
                      </a:endParaRPr>
                    </a:p>
                  </a:txBody>
                  <a:tcPr marL="6350" marR="6350" marT="6350" marB="0" anchor="ctr"/>
                </a:tc>
                <a:tc>
                  <a:txBody>
                    <a:bodyPr/>
                    <a:lstStyle/>
                    <a:p>
                      <a:pPr algn="l" fontAlgn="ctr"/>
                      <a:endParaRPr lang="en-US" sz="1100" u="none" strike="noStrike">
                        <a:effectLst/>
                      </a:endParaRPr>
                    </a:p>
                    <a:p>
                      <a:pPr algn="l" fontAlgn="ctr"/>
                      <a:r>
                        <a:rPr lang="en-US" sz="1100" u="none" strike="noStrike">
                          <a:effectLst/>
                        </a:rPr>
                        <a:t>55769</a:t>
                      </a:r>
                      <a:endParaRPr lang="en-US" sz="1100" b="0" i="0" u="none" strike="noStrike">
                        <a:solidFill>
                          <a:srgbClr val="000000"/>
                        </a:solidFill>
                        <a:effectLst/>
                        <a:latin typeface="Calibri" panose="020F0502020204030204" pitchFamily="34" charset="0"/>
                      </a:endParaRPr>
                    </a:p>
                  </a:txBody>
                  <a:tcPr marL="6350" marR="6350" marT="6350" marB="0" anchor="ctr"/>
                </a:tc>
                <a:tc>
                  <a:txBody>
                    <a:bodyPr/>
                    <a:lstStyle/>
                    <a:p>
                      <a:pPr algn="l" fontAlgn="ctr"/>
                      <a:endParaRPr lang="en-US" sz="1100" u="none" strike="noStrike">
                        <a:effectLst/>
                      </a:endParaRPr>
                    </a:p>
                    <a:p>
                      <a:pPr algn="l" fontAlgn="ctr"/>
                      <a:r>
                        <a:rPr lang="en-US" sz="1100" u="none" strike="noStrike">
                          <a:effectLst/>
                        </a:rPr>
                        <a:t>0.0.0.0/0</a:t>
                      </a:r>
                      <a:endParaRPr lang="en-US" sz="11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013396349"/>
                  </a:ext>
                </a:extLst>
              </a:tr>
              <a:tr h="184150">
                <a:tc>
                  <a:txBody>
                    <a:bodyPr/>
                    <a:lstStyle/>
                    <a:p>
                      <a:pPr algn="l" fontAlgn="ctr"/>
                      <a:r>
                        <a:rPr lang="en-US" sz="1100" u="none" strike="noStrike">
                          <a:effectLst/>
                        </a:rPr>
                        <a:t>Custom TCP Rule</a:t>
                      </a:r>
                      <a:endParaRPr lang="en-US" sz="1100" b="0" i="0" u="none" strike="noStrike">
                        <a:solidFill>
                          <a:srgbClr val="000000"/>
                        </a:solidFill>
                        <a:effectLst/>
                        <a:latin typeface="Calibri" panose="020F0502020204030204" pitchFamily="34" charset="0"/>
                      </a:endParaRPr>
                    </a:p>
                  </a:txBody>
                  <a:tcPr marL="6350" marR="6350" marT="6350" marB="0" anchor="ctr"/>
                </a:tc>
                <a:tc>
                  <a:txBody>
                    <a:bodyPr/>
                    <a:lstStyle/>
                    <a:p>
                      <a:pPr algn="l" fontAlgn="ctr"/>
                      <a:endParaRPr lang="en-US" sz="1100" u="none" strike="noStrike">
                        <a:effectLst/>
                      </a:endParaRPr>
                    </a:p>
                    <a:p>
                      <a:pPr algn="l" fontAlgn="ctr"/>
                      <a:r>
                        <a:rPr lang="en-US" sz="1100" u="none" strike="noStrike">
                          <a:effectLst/>
                        </a:rPr>
                        <a:t>21</a:t>
                      </a:r>
                      <a:endParaRPr lang="en-US" sz="1100" b="0" i="0" u="none" strike="noStrike">
                        <a:solidFill>
                          <a:srgbClr val="000000"/>
                        </a:solidFill>
                        <a:effectLst/>
                        <a:latin typeface="Calibri" panose="020F0502020204030204" pitchFamily="34" charset="0"/>
                      </a:endParaRPr>
                    </a:p>
                  </a:txBody>
                  <a:tcPr marL="6350" marR="6350" marT="6350" marB="0" anchor="ctr"/>
                </a:tc>
                <a:tc>
                  <a:txBody>
                    <a:bodyPr/>
                    <a:lstStyle/>
                    <a:p>
                      <a:pPr algn="l" fontAlgn="ctr"/>
                      <a:endParaRPr lang="en-US" sz="1100" u="none" strike="noStrike">
                        <a:effectLst/>
                      </a:endParaRPr>
                    </a:p>
                    <a:p>
                      <a:pPr algn="l" fontAlgn="ctr"/>
                      <a:r>
                        <a:rPr lang="en-US" sz="1100" u="none" strike="noStrike">
                          <a:effectLst/>
                        </a:rPr>
                        <a:t>165.225.104.76/32</a:t>
                      </a:r>
                      <a:endParaRPr lang="en-US" sz="11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156629412"/>
                  </a:ext>
                </a:extLst>
              </a:tr>
              <a:tr h="184150">
                <a:tc>
                  <a:txBody>
                    <a:bodyPr/>
                    <a:lstStyle/>
                    <a:p>
                      <a:pPr algn="l" fontAlgn="ctr"/>
                      <a:r>
                        <a:rPr lang="en-US" sz="1100" u="none" strike="noStrike">
                          <a:effectLst/>
                        </a:rPr>
                        <a:t>Custom TCP Rule</a:t>
                      </a:r>
                      <a:endParaRPr lang="en-US" sz="1100" b="0" i="0" u="none" strike="noStrike">
                        <a:solidFill>
                          <a:srgbClr val="000000"/>
                        </a:solidFill>
                        <a:effectLst/>
                        <a:latin typeface="Calibri" panose="020F0502020204030204" pitchFamily="34" charset="0"/>
                      </a:endParaRPr>
                    </a:p>
                  </a:txBody>
                  <a:tcPr marL="6350" marR="6350" marT="6350" marB="0" anchor="ctr"/>
                </a:tc>
                <a:tc>
                  <a:txBody>
                    <a:bodyPr/>
                    <a:lstStyle/>
                    <a:p>
                      <a:pPr algn="l" fontAlgn="ctr"/>
                      <a:endParaRPr lang="en-US" sz="1100" u="none" strike="noStrike">
                        <a:effectLst/>
                      </a:endParaRPr>
                    </a:p>
                    <a:p>
                      <a:pPr algn="l" fontAlgn="ctr"/>
                      <a:r>
                        <a:rPr lang="en-US" sz="1100" u="none" strike="noStrike">
                          <a:effectLst/>
                        </a:rPr>
                        <a:t>23</a:t>
                      </a:r>
                      <a:endParaRPr lang="en-US" sz="1100" b="0" i="0" u="none" strike="noStrike">
                        <a:solidFill>
                          <a:srgbClr val="000000"/>
                        </a:solidFill>
                        <a:effectLst/>
                        <a:latin typeface="Calibri" panose="020F0502020204030204" pitchFamily="34" charset="0"/>
                      </a:endParaRPr>
                    </a:p>
                  </a:txBody>
                  <a:tcPr marL="6350" marR="6350" marT="6350" marB="0" anchor="ctr"/>
                </a:tc>
                <a:tc>
                  <a:txBody>
                    <a:bodyPr/>
                    <a:lstStyle/>
                    <a:p>
                      <a:pPr algn="l" fontAlgn="ctr"/>
                      <a:endParaRPr lang="en-US" sz="1100" u="none" strike="noStrike">
                        <a:effectLst/>
                      </a:endParaRPr>
                    </a:p>
                    <a:p>
                      <a:pPr algn="l" fontAlgn="ctr"/>
                      <a:r>
                        <a:rPr lang="en-US" sz="1100" u="none" strike="noStrike">
                          <a:effectLst/>
                        </a:rPr>
                        <a:t>0.0.0.0/0</a:t>
                      </a:r>
                      <a:endParaRPr lang="en-US" sz="11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185927286"/>
                  </a:ext>
                </a:extLst>
              </a:tr>
              <a:tr h="184150">
                <a:tc>
                  <a:txBody>
                    <a:bodyPr/>
                    <a:lstStyle/>
                    <a:p>
                      <a:pPr algn="l" fontAlgn="ctr"/>
                      <a:r>
                        <a:rPr lang="en-US" sz="1100" u="none" strike="noStrike">
                          <a:effectLst/>
                        </a:rPr>
                        <a:t>RDP</a:t>
                      </a:r>
                      <a:endParaRPr lang="en-US" sz="1100" b="0" i="0" u="none" strike="noStrike">
                        <a:solidFill>
                          <a:srgbClr val="000000"/>
                        </a:solidFill>
                        <a:effectLst/>
                        <a:latin typeface="Calibri" panose="020F0502020204030204" pitchFamily="34" charset="0"/>
                      </a:endParaRPr>
                    </a:p>
                  </a:txBody>
                  <a:tcPr marL="6350" marR="6350" marT="6350" marB="0" anchor="ctr"/>
                </a:tc>
                <a:tc>
                  <a:txBody>
                    <a:bodyPr/>
                    <a:lstStyle/>
                    <a:p>
                      <a:pPr algn="l" fontAlgn="ctr"/>
                      <a:endParaRPr lang="en-US" sz="1100" u="none" strike="noStrike">
                        <a:effectLst/>
                      </a:endParaRPr>
                    </a:p>
                    <a:p>
                      <a:pPr algn="l" fontAlgn="ctr"/>
                      <a:r>
                        <a:rPr lang="en-US" sz="1100" u="none" strike="noStrike">
                          <a:effectLst/>
                        </a:rPr>
                        <a:t>3389</a:t>
                      </a:r>
                      <a:endParaRPr lang="en-US" sz="1100" b="0" i="0" u="none" strike="noStrike">
                        <a:solidFill>
                          <a:srgbClr val="000000"/>
                        </a:solidFill>
                        <a:effectLst/>
                        <a:latin typeface="Calibri" panose="020F0502020204030204" pitchFamily="34" charset="0"/>
                      </a:endParaRPr>
                    </a:p>
                  </a:txBody>
                  <a:tcPr marL="6350" marR="6350" marT="6350" marB="0" anchor="ctr"/>
                </a:tc>
                <a:tc>
                  <a:txBody>
                    <a:bodyPr/>
                    <a:lstStyle/>
                    <a:p>
                      <a:pPr algn="l" fontAlgn="ctr"/>
                      <a:endParaRPr lang="en-US" sz="1100" u="none" strike="noStrike" dirty="0">
                        <a:effectLst/>
                      </a:endParaRPr>
                    </a:p>
                    <a:p>
                      <a:pPr algn="l" fontAlgn="ctr"/>
                      <a:r>
                        <a:rPr lang="en-US" sz="1100" u="none" strike="noStrike" dirty="0">
                          <a:effectLst/>
                        </a:rPr>
                        <a:t>0.0.0.0/0</a:t>
                      </a:r>
                      <a:endParaRPr lang="en-US" sz="11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890918963"/>
                  </a:ext>
                </a:extLst>
              </a:tr>
              <a:tr h="184150">
                <a:tc>
                  <a:txBody>
                    <a:bodyPr/>
                    <a:lstStyle/>
                    <a:p>
                      <a:pPr algn="l" fontAlgn="ctr"/>
                      <a:r>
                        <a:rPr lang="en-US" sz="1100" u="none" strike="noStrike">
                          <a:effectLst/>
                        </a:rPr>
                        <a:t>HTTPS</a:t>
                      </a:r>
                      <a:endParaRPr lang="en-US" sz="1100" b="0" i="0" u="none" strike="noStrike">
                        <a:solidFill>
                          <a:srgbClr val="000000"/>
                        </a:solidFill>
                        <a:effectLst/>
                        <a:latin typeface="Calibri" panose="020F0502020204030204" pitchFamily="34" charset="0"/>
                      </a:endParaRPr>
                    </a:p>
                  </a:txBody>
                  <a:tcPr marL="6350" marR="6350" marT="6350" marB="0" anchor="ctr"/>
                </a:tc>
                <a:tc>
                  <a:txBody>
                    <a:bodyPr/>
                    <a:lstStyle/>
                    <a:p>
                      <a:pPr algn="l" fontAlgn="ctr"/>
                      <a:endParaRPr lang="en-US" sz="1100" u="none" strike="noStrike">
                        <a:effectLst/>
                      </a:endParaRPr>
                    </a:p>
                    <a:p>
                      <a:pPr algn="l" fontAlgn="ctr"/>
                      <a:r>
                        <a:rPr lang="en-US" sz="1100" u="none" strike="noStrike">
                          <a:effectLst/>
                        </a:rPr>
                        <a:t>443</a:t>
                      </a:r>
                      <a:endParaRPr lang="en-US" sz="1100" b="0" i="0" u="none" strike="noStrike">
                        <a:solidFill>
                          <a:srgbClr val="000000"/>
                        </a:solidFill>
                        <a:effectLst/>
                        <a:latin typeface="Calibri" panose="020F0502020204030204" pitchFamily="34" charset="0"/>
                      </a:endParaRPr>
                    </a:p>
                  </a:txBody>
                  <a:tcPr marL="6350" marR="6350" marT="6350" marB="0" anchor="ctr"/>
                </a:tc>
                <a:tc>
                  <a:txBody>
                    <a:bodyPr/>
                    <a:lstStyle/>
                    <a:p>
                      <a:pPr algn="l" fontAlgn="ctr"/>
                      <a:endParaRPr lang="en-US" sz="1100" u="none" strike="noStrike" dirty="0">
                        <a:effectLst/>
                      </a:endParaRPr>
                    </a:p>
                    <a:p>
                      <a:pPr algn="l" fontAlgn="ctr"/>
                      <a:r>
                        <a:rPr lang="en-US" sz="1100" u="none" strike="noStrike" dirty="0">
                          <a:effectLst/>
                        </a:rPr>
                        <a:t>0.0.0.0/0</a:t>
                      </a:r>
                      <a:endParaRPr lang="en-US" sz="11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886859432"/>
                  </a:ext>
                </a:extLst>
              </a:tr>
            </a:tbl>
          </a:graphicData>
        </a:graphic>
      </p:graphicFrame>
      <p:sp>
        <p:nvSpPr>
          <p:cNvPr id="61" name="Rectangle 60"/>
          <p:cNvSpPr/>
          <p:nvPr/>
        </p:nvSpPr>
        <p:spPr>
          <a:xfrm>
            <a:off x="7149483" y="3593181"/>
            <a:ext cx="2361672" cy="307777"/>
          </a:xfrm>
          <a:prstGeom prst="rect">
            <a:avLst/>
          </a:prstGeom>
        </p:spPr>
        <p:txBody>
          <a:bodyPr wrap="none">
            <a:spAutoFit/>
          </a:bodyPr>
          <a:lstStyle/>
          <a:p>
            <a:r>
              <a:rPr lang="en-US" sz="1400" b="1" i="0" dirty="0">
                <a:solidFill>
                  <a:srgbClr val="444444"/>
                </a:solidFill>
                <a:effectLst/>
                <a:latin typeface="+mj-lt"/>
              </a:rPr>
              <a:t>sg-0a8c11cb95afd96ca - Rules</a:t>
            </a:r>
            <a:endParaRPr lang="en-US" sz="1400" b="1" dirty="0">
              <a:latin typeface="+mj-lt"/>
            </a:endParaRPr>
          </a:p>
        </p:txBody>
      </p:sp>
      <p:sp>
        <p:nvSpPr>
          <p:cNvPr id="63" name="Rectangle 62">
            <a:extLst>
              <a:ext uri="{FF2B5EF4-FFF2-40B4-BE49-F238E27FC236}">
                <a16:creationId xmlns:a16="http://schemas.microsoft.com/office/drawing/2014/main" id="{9E4B180B-66C8-134C-9780-D82E60B76CCD}"/>
              </a:ext>
            </a:extLst>
          </p:cNvPr>
          <p:cNvSpPr/>
          <p:nvPr/>
        </p:nvSpPr>
        <p:spPr>
          <a:xfrm>
            <a:off x="7321826" y="161584"/>
            <a:ext cx="858808" cy="364274"/>
          </a:xfrm>
          <a:prstGeom prst="rect">
            <a:avLst/>
          </a:prstGeom>
          <a:noFill/>
          <a:ln w="12700">
            <a:solidFill>
              <a:srgbClr val="DF331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1" forceAA="0" compatLnSpc="1">
            <a:prstTxWarp prst="textNoShape">
              <a:avLst/>
            </a:prstTxWarp>
            <a:noAutofit/>
          </a:bodyPr>
          <a:lstStyle/>
          <a:p>
            <a:pPr algn="l"/>
            <a:endParaRPr lang="en-US" sz="1200" dirty="0">
              <a:solidFill>
                <a:srgbClr val="DF3312"/>
              </a:solidFill>
            </a:endParaRPr>
          </a:p>
        </p:txBody>
      </p:sp>
      <p:sp>
        <p:nvSpPr>
          <p:cNvPr id="64" name="TextBox 63"/>
          <p:cNvSpPr txBox="1"/>
          <p:nvPr/>
        </p:nvSpPr>
        <p:spPr>
          <a:xfrm>
            <a:off x="8124790" y="253826"/>
            <a:ext cx="1270220" cy="307777"/>
          </a:xfrm>
          <a:prstGeom prst="rect">
            <a:avLst/>
          </a:prstGeom>
          <a:noFill/>
        </p:spPr>
        <p:txBody>
          <a:bodyPr wrap="none" rtlCol="0">
            <a:spAutoFit/>
          </a:bodyPr>
          <a:lstStyle/>
          <a:p>
            <a:r>
              <a:rPr lang="en-US" sz="1400" dirty="0"/>
              <a:t>Security Group</a:t>
            </a:r>
          </a:p>
        </p:txBody>
      </p:sp>
      <p:sp>
        <p:nvSpPr>
          <p:cNvPr id="9" name="TextBox 8"/>
          <p:cNvSpPr txBox="1"/>
          <p:nvPr/>
        </p:nvSpPr>
        <p:spPr>
          <a:xfrm>
            <a:off x="285066" y="36163"/>
            <a:ext cx="4333943" cy="461665"/>
          </a:xfrm>
          <a:prstGeom prst="rect">
            <a:avLst/>
          </a:prstGeom>
          <a:noFill/>
        </p:spPr>
        <p:txBody>
          <a:bodyPr wrap="none" rtlCol="0">
            <a:spAutoFit/>
          </a:bodyPr>
          <a:lstStyle/>
          <a:p>
            <a:r>
              <a:rPr lang="en-US" sz="2400" dirty="0">
                <a:solidFill>
                  <a:srgbClr val="0070C0"/>
                </a:solidFill>
              </a:rPr>
              <a:t>QuickSight Database Connectivity</a:t>
            </a:r>
          </a:p>
        </p:txBody>
      </p:sp>
      <p:pic>
        <p:nvPicPr>
          <p:cNvPr id="59" name="Graphic 13">
            <a:extLst>
              <a:ext uri="{FF2B5EF4-FFF2-40B4-BE49-F238E27FC236}">
                <a16:creationId xmlns:a16="http://schemas.microsoft.com/office/drawing/2014/main" id="{A5EE3393-3565-954E-9124-9B783305E29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379618" y="2307082"/>
            <a:ext cx="469900" cy="469900"/>
          </a:xfrm>
          <a:prstGeom prst="rect">
            <a:avLst/>
          </a:prstGeom>
        </p:spPr>
      </p:pic>
      <p:pic>
        <p:nvPicPr>
          <p:cNvPr id="62" name="Graphic 13">
            <a:extLst>
              <a:ext uri="{FF2B5EF4-FFF2-40B4-BE49-F238E27FC236}">
                <a16:creationId xmlns:a16="http://schemas.microsoft.com/office/drawing/2014/main" id="{3BD31095-C7B2-C24A-9990-6F9E14956A7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02471" y="4456580"/>
            <a:ext cx="274320" cy="274320"/>
          </a:xfrm>
          <a:prstGeom prst="rect">
            <a:avLst/>
          </a:prstGeom>
        </p:spPr>
      </p:pic>
      <p:pic>
        <p:nvPicPr>
          <p:cNvPr id="68" name="Graphic 13">
            <a:extLst>
              <a:ext uri="{FF2B5EF4-FFF2-40B4-BE49-F238E27FC236}">
                <a16:creationId xmlns:a16="http://schemas.microsoft.com/office/drawing/2014/main" id="{A5EE3393-3565-954E-9124-9B783305E29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381226" y="1058908"/>
            <a:ext cx="469900" cy="469900"/>
          </a:xfrm>
          <a:prstGeom prst="rect">
            <a:avLst/>
          </a:prstGeom>
        </p:spPr>
      </p:pic>
      <p:pic>
        <p:nvPicPr>
          <p:cNvPr id="69" name="Graphic 13">
            <a:extLst>
              <a:ext uri="{FF2B5EF4-FFF2-40B4-BE49-F238E27FC236}">
                <a16:creationId xmlns:a16="http://schemas.microsoft.com/office/drawing/2014/main" id="{A5EE3393-3565-954E-9124-9B783305E29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383785" y="3497445"/>
            <a:ext cx="469900" cy="469900"/>
          </a:xfrm>
          <a:prstGeom prst="rect">
            <a:avLst/>
          </a:prstGeom>
        </p:spPr>
      </p:pic>
      <p:sp>
        <p:nvSpPr>
          <p:cNvPr id="66" name="Rectangle 65">
            <a:extLst>
              <a:ext uri="{FF2B5EF4-FFF2-40B4-BE49-F238E27FC236}">
                <a16:creationId xmlns:a16="http://schemas.microsoft.com/office/drawing/2014/main" id="{7B1A2878-C5FE-3641-84A1-AF1A9456DE01}"/>
              </a:ext>
            </a:extLst>
          </p:cNvPr>
          <p:cNvSpPr/>
          <p:nvPr/>
        </p:nvSpPr>
        <p:spPr>
          <a:xfrm>
            <a:off x="502441" y="729719"/>
            <a:ext cx="1845334" cy="3522887"/>
          </a:xfrm>
          <a:prstGeom prst="rect">
            <a:avLst/>
          </a:prstGeom>
          <a:noFill/>
          <a:ln w="19050">
            <a:solidFill>
              <a:srgbClr val="5A6B8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endParaRPr lang="en-US" sz="1200" dirty="0">
              <a:solidFill>
                <a:srgbClr val="5A6B86"/>
              </a:solidFill>
            </a:endParaRPr>
          </a:p>
        </p:txBody>
      </p:sp>
    </p:spTree>
    <p:extLst>
      <p:ext uri="{BB962C8B-B14F-4D97-AF65-F5344CB8AC3E}">
        <p14:creationId xmlns:p14="http://schemas.microsoft.com/office/powerpoint/2010/main" val="3653207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Oval 58"/>
          <p:cNvSpPr/>
          <p:nvPr/>
        </p:nvSpPr>
        <p:spPr>
          <a:xfrm>
            <a:off x="6410123" y="3710818"/>
            <a:ext cx="293553" cy="263632"/>
          </a:xfrm>
          <a:prstGeom prst="ellipse">
            <a:avLst/>
          </a:prstGeom>
          <a:solidFill>
            <a:schemeClr val="bg1"/>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8989340" y="3685553"/>
            <a:ext cx="293553" cy="263632"/>
          </a:xfrm>
          <a:prstGeom prst="ellipse">
            <a:avLst/>
          </a:prstGeom>
          <a:solidFill>
            <a:schemeClr val="bg1"/>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2688986" y="4408403"/>
            <a:ext cx="293553" cy="263632"/>
          </a:xfrm>
          <a:prstGeom prst="ellipse">
            <a:avLst/>
          </a:prstGeom>
          <a:solidFill>
            <a:schemeClr val="bg1"/>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2519605" y="2255556"/>
            <a:ext cx="293553" cy="263632"/>
          </a:xfrm>
          <a:prstGeom prst="ellipse">
            <a:avLst/>
          </a:prstGeom>
          <a:solidFill>
            <a:schemeClr val="bg1"/>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5226205" y="2138452"/>
            <a:ext cx="293553" cy="263632"/>
          </a:xfrm>
          <a:prstGeom prst="ellipse">
            <a:avLst/>
          </a:prstGeom>
          <a:solidFill>
            <a:schemeClr val="bg1"/>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9426255" y="1844713"/>
            <a:ext cx="293553" cy="263632"/>
          </a:xfrm>
          <a:prstGeom prst="ellipse">
            <a:avLst/>
          </a:prstGeom>
          <a:solidFill>
            <a:schemeClr val="bg1"/>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65176" y="265176"/>
            <a:ext cx="5930470" cy="461665"/>
          </a:xfrm>
          <a:prstGeom prst="rect">
            <a:avLst/>
          </a:prstGeom>
          <a:noFill/>
        </p:spPr>
        <p:txBody>
          <a:bodyPr wrap="none" rtlCol="0">
            <a:spAutoFit/>
          </a:bodyPr>
          <a:lstStyle/>
          <a:p>
            <a:r>
              <a:rPr lang="en-US" sz="2400" b="1" dirty="0">
                <a:solidFill>
                  <a:srgbClr val="0070C0"/>
                </a:solidFill>
              </a:rPr>
              <a:t>Steps to load Amazon QuickSight dashboards</a:t>
            </a:r>
          </a:p>
        </p:txBody>
      </p:sp>
      <p:pic>
        <p:nvPicPr>
          <p:cNvPr id="9" name="Graphic 41">
            <a:extLst>
              <a:ext uri="{FF2B5EF4-FFF2-40B4-BE49-F238E27FC236}">
                <a16:creationId xmlns:a16="http://schemas.microsoft.com/office/drawing/2014/main" id="{1A56C62F-612C-5841-B7E7-B15DA92D0BD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10467776" y="3181840"/>
            <a:ext cx="483586" cy="469900"/>
          </a:xfrm>
          <a:prstGeom prst="rect">
            <a:avLst/>
          </a:prstGeom>
        </p:spPr>
      </p:pic>
      <p:sp>
        <p:nvSpPr>
          <p:cNvPr id="10" name="Rectangle 9">
            <a:extLst>
              <a:ext uri="{FF2B5EF4-FFF2-40B4-BE49-F238E27FC236}">
                <a16:creationId xmlns:a16="http://schemas.microsoft.com/office/drawing/2014/main" id="{CE7F7081-419C-2E4F-A999-2923C4338FC0}"/>
              </a:ext>
            </a:extLst>
          </p:cNvPr>
          <p:cNvSpPr/>
          <p:nvPr/>
        </p:nvSpPr>
        <p:spPr>
          <a:xfrm>
            <a:off x="1224510" y="1414744"/>
            <a:ext cx="5825513" cy="447399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200" dirty="0">
                <a:solidFill>
                  <a:sysClr val="windowText" lastClr="000000"/>
                </a:solidFill>
              </a:rPr>
              <a:t>AWS Cloud</a:t>
            </a:r>
          </a:p>
        </p:txBody>
      </p:sp>
      <p:pic>
        <p:nvPicPr>
          <p:cNvPr id="11" name="Graphic 11">
            <a:extLst>
              <a:ext uri="{FF2B5EF4-FFF2-40B4-BE49-F238E27FC236}">
                <a16:creationId xmlns:a16="http://schemas.microsoft.com/office/drawing/2014/main" id="{CE52C9D7-11B0-9E41-AB16-2C9849C3ECB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24510" y="1414744"/>
            <a:ext cx="330200" cy="330200"/>
          </a:xfrm>
          <a:prstGeom prst="rect">
            <a:avLst/>
          </a:prstGeom>
        </p:spPr>
      </p:pic>
      <p:pic>
        <p:nvPicPr>
          <p:cNvPr id="13" name="Picture 12" descr="Client.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50476" y="1839587"/>
            <a:ext cx="575326" cy="575326"/>
          </a:xfrm>
          <a:prstGeom prst="rect">
            <a:avLst/>
          </a:prstGeom>
        </p:spPr>
      </p:pic>
      <p:pic>
        <p:nvPicPr>
          <p:cNvPr id="14" name="Graphic 80">
            <a:extLst>
              <a:ext uri="{FF2B5EF4-FFF2-40B4-BE49-F238E27FC236}">
                <a16:creationId xmlns:a16="http://schemas.microsoft.com/office/drawing/2014/main" id="{B20968F8-5F98-DE44-B58D-A6BAC8B7649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055902" y="4163084"/>
            <a:ext cx="469900" cy="469900"/>
          </a:xfrm>
          <a:prstGeom prst="rect">
            <a:avLst/>
          </a:prstGeom>
        </p:spPr>
      </p:pic>
      <p:pic>
        <p:nvPicPr>
          <p:cNvPr id="15" name="Graphic 24">
            <a:extLst>
              <a:ext uri="{FF2B5EF4-FFF2-40B4-BE49-F238E27FC236}">
                <a16:creationId xmlns:a16="http://schemas.microsoft.com/office/drawing/2014/main" id="{CA2AE241-7B2E-CA47-9706-0A19952F611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812323" y="2020606"/>
            <a:ext cx="469900" cy="469900"/>
          </a:xfrm>
          <a:prstGeom prst="rect">
            <a:avLst/>
          </a:prstGeom>
        </p:spPr>
      </p:pic>
      <p:cxnSp>
        <p:nvCxnSpPr>
          <p:cNvPr id="18" name="Straight Arrow Connector 17"/>
          <p:cNvCxnSpPr>
            <a:stCxn id="14" idx="3"/>
            <a:endCxn id="9" idx="3"/>
          </p:cNvCxnSpPr>
          <p:nvPr/>
        </p:nvCxnSpPr>
        <p:spPr>
          <a:xfrm flipV="1">
            <a:off x="8525802" y="3416790"/>
            <a:ext cx="1941974" cy="981244"/>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9" idx="3"/>
            <a:endCxn id="13" idx="3"/>
          </p:cNvCxnSpPr>
          <p:nvPr/>
        </p:nvCxnSpPr>
        <p:spPr>
          <a:xfrm flipH="1" flipV="1">
            <a:off x="8525802" y="2127250"/>
            <a:ext cx="1941974" cy="1289540"/>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2" name="Graphic 15">
            <a:extLst>
              <a:ext uri="{FF2B5EF4-FFF2-40B4-BE49-F238E27FC236}">
                <a16:creationId xmlns:a16="http://schemas.microsoft.com/office/drawing/2014/main" id="{3992D147-1673-CC42-B8BB-1099BA6A6D3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815648" y="4829345"/>
            <a:ext cx="427934" cy="427934"/>
          </a:xfrm>
          <a:prstGeom prst="rect">
            <a:avLst/>
          </a:prstGeom>
        </p:spPr>
      </p:pic>
      <p:pic>
        <p:nvPicPr>
          <p:cNvPr id="23" name="Picture 22" descr="Traditional-Servers.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681513" y="3365580"/>
            <a:ext cx="731520" cy="731520"/>
          </a:xfrm>
          <a:prstGeom prst="rect">
            <a:avLst/>
          </a:prstGeom>
          <a:ln w="12700">
            <a:noFill/>
          </a:ln>
        </p:spPr>
      </p:pic>
      <p:cxnSp>
        <p:nvCxnSpPr>
          <p:cNvPr id="26" name="Straight Arrow Connector 25"/>
          <p:cNvCxnSpPr>
            <a:stCxn id="13" idx="1"/>
          </p:cNvCxnSpPr>
          <p:nvPr/>
        </p:nvCxnSpPr>
        <p:spPr>
          <a:xfrm flipH="1">
            <a:off x="5303120" y="2127250"/>
            <a:ext cx="2647356" cy="1497054"/>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5307607" y="3720022"/>
            <a:ext cx="2642869" cy="666694"/>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5075554" y="2490506"/>
            <a:ext cx="0" cy="875074"/>
          </a:xfrm>
          <a:prstGeom prst="straightConnector1">
            <a:avLst/>
          </a:prstGeom>
          <a:ln>
            <a:solidFill>
              <a:schemeClr val="bg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2" idx="3"/>
            <a:endCxn id="23" idx="1"/>
          </p:cNvCxnSpPr>
          <p:nvPr/>
        </p:nvCxnSpPr>
        <p:spPr>
          <a:xfrm flipV="1">
            <a:off x="2243582" y="3731340"/>
            <a:ext cx="2437931" cy="1311972"/>
          </a:xfrm>
          <a:prstGeom prst="straightConnector1">
            <a:avLst/>
          </a:prstGeom>
          <a:ln>
            <a:solidFill>
              <a:schemeClr val="bg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4516026" y="3979044"/>
            <a:ext cx="1231427" cy="261610"/>
          </a:xfrm>
          <a:prstGeom prst="rect">
            <a:avLst/>
          </a:prstGeom>
          <a:noFill/>
        </p:spPr>
        <p:txBody>
          <a:bodyPr wrap="none" rtlCol="0">
            <a:spAutoFit/>
          </a:bodyPr>
          <a:lstStyle/>
          <a:p>
            <a:r>
              <a:rPr lang="en-US" sz="1100" dirty="0"/>
              <a:t>Application Server</a:t>
            </a:r>
          </a:p>
        </p:txBody>
      </p:sp>
      <p:sp>
        <p:nvSpPr>
          <p:cNvPr id="37" name="TextBox 36"/>
          <p:cNvSpPr txBox="1"/>
          <p:nvPr/>
        </p:nvSpPr>
        <p:spPr>
          <a:xfrm>
            <a:off x="4417132" y="1806639"/>
            <a:ext cx="1260281" cy="261610"/>
          </a:xfrm>
          <a:prstGeom prst="rect">
            <a:avLst/>
          </a:prstGeom>
          <a:noFill/>
        </p:spPr>
        <p:txBody>
          <a:bodyPr wrap="none" rtlCol="0">
            <a:spAutoFit/>
          </a:bodyPr>
          <a:lstStyle/>
          <a:p>
            <a:r>
              <a:rPr lang="en-US" sz="1100" dirty="0"/>
              <a:t>User Identity Store</a:t>
            </a:r>
          </a:p>
        </p:txBody>
      </p:sp>
      <p:sp>
        <p:nvSpPr>
          <p:cNvPr id="39" name="TextBox 38"/>
          <p:cNvSpPr txBox="1"/>
          <p:nvPr/>
        </p:nvSpPr>
        <p:spPr>
          <a:xfrm>
            <a:off x="1634314" y="5257279"/>
            <a:ext cx="790601" cy="261610"/>
          </a:xfrm>
          <a:prstGeom prst="rect">
            <a:avLst/>
          </a:prstGeom>
          <a:noFill/>
        </p:spPr>
        <p:txBody>
          <a:bodyPr wrap="none" rtlCol="0">
            <a:spAutoFit/>
          </a:bodyPr>
          <a:lstStyle/>
          <a:p>
            <a:r>
              <a:rPr lang="en-US" sz="1100" dirty="0"/>
              <a:t>QuickSight</a:t>
            </a:r>
          </a:p>
        </p:txBody>
      </p:sp>
      <p:sp>
        <p:nvSpPr>
          <p:cNvPr id="41" name="TextBox 40"/>
          <p:cNvSpPr txBox="1"/>
          <p:nvPr/>
        </p:nvSpPr>
        <p:spPr>
          <a:xfrm>
            <a:off x="8731263" y="2073942"/>
            <a:ext cx="2585964" cy="430887"/>
          </a:xfrm>
          <a:prstGeom prst="rect">
            <a:avLst/>
          </a:prstGeom>
          <a:noFill/>
        </p:spPr>
        <p:txBody>
          <a:bodyPr wrap="none" rtlCol="0">
            <a:spAutoFit/>
          </a:bodyPr>
          <a:lstStyle/>
          <a:p>
            <a:r>
              <a:rPr lang="en-US" sz="1100" dirty="0"/>
              <a:t>      1. End user access  </a:t>
            </a:r>
          </a:p>
          <a:p>
            <a:r>
              <a:rPr lang="en-US" sz="1100" dirty="0"/>
              <a:t>           application on web or mobile client </a:t>
            </a:r>
          </a:p>
        </p:txBody>
      </p:sp>
      <p:sp>
        <p:nvSpPr>
          <p:cNvPr id="47" name="TextBox 46"/>
          <p:cNvSpPr txBox="1"/>
          <p:nvPr/>
        </p:nvSpPr>
        <p:spPr>
          <a:xfrm>
            <a:off x="9426255" y="1806639"/>
            <a:ext cx="301686" cy="369332"/>
          </a:xfrm>
          <a:prstGeom prst="rect">
            <a:avLst/>
          </a:prstGeom>
          <a:noFill/>
        </p:spPr>
        <p:txBody>
          <a:bodyPr wrap="none" rtlCol="0">
            <a:spAutoFit/>
          </a:bodyPr>
          <a:lstStyle/>
          <a:p>
            <a:r>
              <a:rPr lang="en-US" b="1" dirty="0">
                <a:solidFill>
                  <a:srgbClr val="0070C0"/>
                </a:solidFill>
              </a:rPr>
              <a:t>1</a:t>
            </a:r>
          </a:p>
        </p:txBody>
      </p:sp>
      <p:sp>
        <p:nvSpPr>
          <p:cNvPr id="48" name="TextBox 47"/>
          <p:cNvSpPr txBox="1"/>
          <p:nvPr/>
        </p:nvSpPr>
        <p:spPr>
          <a:xfrm>
            <a:off x="7047188" y="2595948"/>
            <a:ext cx="2068195" cy="430887"/>
          </a:xfrm>
          <a:prstGeom prst="rect">
            <a:avLst/>
          </a:prstGeom>
          <a:noFill/>
        </p:spPr>
        <p:txBody>
          <a:bodyPr wrap="none" rtlCol="0">
            <a:spAutoFit/>
          </a:bodyPr>
          <a:lstStyle/>
          <a:p>
            <a:r>
              <a:rPr lang="en-US" sz="1100" dirty="0"/>
              <a:t>2. Application client Requests</a:t>
            </a:r>
          </a:p>
          <a:p>
            <a:r>
              <a:rPr lang="en-US" sz="1100" dirty="0"/>
              <a:t>Page with embedded dashboard </a:t>
            </a:r>
          </a:p>
        </p:txBody>
      </p:sp>
      <p:sp>
        <p:nvSpPr>
          <p:cNvPr id="49" name="Oval 48"/>
          <p:cNvSpPr/>
          <p:nvPr/>
        </p:nvSpPr>
        <p:spPr>
          <a:xfrm>
            <a:off x="6839845" y="2358690"/>
            <a:ext cx="293553" cy="263632"/>
          </a:xfrm>
          <a:prstGeom prst="ellipse">
            <a:avLst/>
          </a:prstGeom>
          <a:solidFill>
            <a:schemeClr val="bg1"/>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6853637" y="2304014"/>
            <a:ext cx="301686" cy="369332"/>
          </a:xfrm>
          <a:prstGeom prst="rect">
            <a:avLst/>
          </a:prstGeom>
          <a:noFill/>
        </p:spPr>
        <p:txBody>
          <a:bodyPr wrap="none" rtlCol="0">
            <a:spAutoFit/>
          </a:bodyPr>
          <a:lstStyle/>
          <a:p>
            <a:r>
              <a:rPr lang="en-US" b="1" dirty="0">
                <a:solidFill>
                  <a:srgbClr val="0070C0"/>
                </a:solidFill>
              </a:rPr>
              <a:t>2</a:t>
            </a:r>
          </a:p>
        </p:txBody>
      </p:sp>
      <p:sp>
        <p:nvSpPr>
          <p:cNvPr id="51" name="TextBox 50"/>
          <p:cNvSpPr txBox="1"/>
          <p:nvPr/>
        </p:nvSpPr>
        <p:spPr>
          <a:xfrm>
            <a:off x="5053925" y="2472287"/>
            <a:ext cx="1438214" cy="769441"/>
          </a:xfrm>
          <a:prstGeom prst="rect">
            <a:avLst/>
          </a:prstGeom>
          <a:noFill/>
        </p:spPr>
        <p:txBody>
          <a:bodyPr wrap="none" rtlCol="0">
            <a:spAutoFit/>
          </a:bodyPr>
          <a:lstStyle/>
          <a:p>
            <a:r>
              <a:rPr lang="en-US" sz="1100" dirty="0"/>
              <a:t>3. Application server</a:t>
            </a:r>
          </a:p>
          <a:p>
            <a:r>
              <a:rPr lang="en-US" sz="1100" dirty="0"/>
              <a:t>confirms end user </a:t>
            </a:r>
          </a:p>
          <a:p>
            <a:r>
              <a:rPr lang="en-US" sz="1100" dirty="0"/>
              <a:t>identity from identity </a:t>
            </a:r>
          </a:p>
          <a:p>
            <a:r>
              <a:rPr lang="en-US" sz="1100" dirty="0"/>
              <a:t>store </a:t>
            </a:r>
          </a:p>
        </p:txBody>
      </p:sp>
      <p:sp>
        <p:nvSpPr>
          <p:cNvPr id="52" name="TextBox 51"/>
          <p:cNvSpPr txBox="1"/>
          <p:nvPr/>
        </p:nvSpPr>
        <p:spPr>
          <a:xfrm>
            <a:off x="5229053" y="2085602"/>
            <a:ext cx="301686" cy="369332"/>
          </a:xfrm>
          <a:prstGeom prst="rect">
            <a:avLst/>
          </a:prstGeom>
          <a:noFill/>
        </p:spPr>
        <p:txBody>
          <a:bodyPr wrap="none" rtlCol="0">
            <a:spAutoFit/>
          </a:bodyPr>
          <a:lstStyle/>
          <a:p>
            <a:r>
              <a:rPr lang="en-US" b="1" dirty="0">
                <a:solidFill>
                  <a:srgbClr val="0070C0"/>
                </a:solidFill>
              </a:rPr>
              <a:t>3</a:t>
            </a:r>
          </a:p>
        </p:txBody>
      </p:sp>
      <p:sp>
        <p:nvSpPr>
          <p:cNvPr id="61" name="TextBox 60"/>
          <p:cNvSpPr txBox="1"/>
          <p:nvPr/>
        </p:nvSpPr>
        <p:spPr>
          <a:xfrm>
            <a:off x="2582483" y="4832974"/>
            <a:ext cx="1933543" cy="938719"/>
          </a:xfrm>
          <a:prstGeom prst="rect">
            <a:avLst/>
          </a:prstGeom>
          <a:noFill/>
        </p:spPr>
        <p:txBody>
          <a:bodyPr wrap="none" rtlCol="0">
            <a:spAutoFit/>
          </a:bodyPr>
          <a:lstStyle/>
          <a:p>
            <a:pPr algn="just"/>
            <a:r>
              <a:rPr lang="en-US" sz="1100" dirty="0"/>
              <a:t>6. Application server invokes</a:t>
            </a:r>
          </a:p>
          <a:p>
            <a:pPr algn="just"/>
            <a:r>
              <a:rPr lang="en-US" sz="1100" i="1" dirty="0" err="1"/>
              <a:t>GetdashboardEmbedUrl</a:t>
            </a:r>
            <a:r>
              <a:rPr lang="en-US" sz="1100" i="1" dirty="0"/>
              <a:t> </a:t>
            </a:r>
            <a:r>
              <a:rPr lang="en-US" sz="1100" dirty="0"/>
              <a:t>call to</a:t>
            </a:r>
          </a:p>
          <a:p>
            <a:pPr algn="just"/>
            <a:r>
              <a:rPr lang="en-US" sz="1100" dirty="0"/>
              <a:t>obtain signed dashboard URL</a:t>
            </a:r>
          </a:p>
          <a:p>
            <a:pPr algn="just"/>
            <a:r>
              <a:rPr lang="en-US" sz="1100" dirty="0"/>
              <a:t>for embedding specific </a:t>
            </a:r>
          </a:p>
          <a:p>
            <a:pPr algn="just"/>
            <a:r>
              <a:rPr lang="en-US" sz="1100" dirty="0"/>
              <a:t>dashboard in application page</a:t>
            </a:r>
          </a:p>
        </p:txBody>
      </p:sp>
      <p:sp>
        <p:nvSpPr>
          <p:cNvPr id="62" name="TextBox 61"/>
          <p:cNvSpPr txBox="1"/>
          <p:nvPr/>
        </p:nvSpPr>
        <p:spPr>
          <a:xfrm>
            <a:off x="2512005" y="2220057"/>
            <a:ext cx="301686" cy="369332"/>
          </a:xfrm>
          <a:prstGeom prst="rect">
            <a:avLst/>
          </a:prstGeom>
          <a:noFill/>
        </p:spPr>
        <p:txBody>
          <a:bodyPr wrap="none" rtlCol="0">
            <a:spAutoFit/>
          </a:bodyPr>
          <a:lstStyle/>
          <a:p>
            <a:r>
              <a:rPr lang="en-US" b="1" dirty="0">
                <a:solidFill>
                  <a:srgbClr val="0070C0"/>
                </a:solidFill>
              </a:rPr>
              <a:t>4</a:t>
            </a:r>
          </a:p>
        </p:txBody>
      </p:sp>
      <p:sp>
        <p:nvSpPr>
          <p:cNvPr id="64" name="TextBox 63"/>
          <p:cNvSpPr txBox="1"/>
          <p:nvPr/>
        </p:nvSpPr>
        <p:spPr>
          <a:xfrm>
            <a:off x="5422005" y="4378631"/>
            <a:ext cx="1816523" cy="769441"/>
          </a:xfrm>
          <a:prstGeom prst="rect">
            <a:avLst/>
          </a:prstGeom>
          <a:noFill/>
        </p:spPr>
        <p:txBody>
          <a:bodyPr wrap="none" rtlCol="0">
            <a:spAutoFit/>
          </a:bodyPr>
          <a:lstStyle/>
          <a:p>
            <a:r>
              <a:rPr lang="en-US" sz="1100" dirty="0"/>
              <a:t>7.Application server embeds</a:t>
            </a:r>
          </a:p>
          <a:p>
            <a:r>
              <a:rPr lang="en-US" sz="1100" dirty="0"/>
              <a:t>signed dashboard URL in </a:t>
            </a:r>
          </a:p>
          <a:p>
            <a:r>
              <a:rPr lang="en-US" sz="1100" dirty="0"/>
              <a:t>application using quicksight </a:t>
            </a:r>
          </a:p>
          <a:p>
            <a:r>
              <a:rPr lang="en-US" sz="1100" dirty="0"/>
              <a:t>JavaScript SDK</a:t>
            </a:r>
          </a:p>
        </p:txBody>
      </p:sp>
      <p:sp>
        <p:nvSpPr>
          <p:cNvPr id="65" name="TextBox 64"/>
          <p:cNvSpPr txBox="1"/>
          <p:nvPr/>
        </p:nvSpPr>
        <p:spPr>
          <a:xfrm>
            <a:off x="2684920" y="4373584"/>
            <a:ext cx="301686" cy="369332"/>
          </a:xfrm>
          <a:prstGeom prst="rect">
            <a:avLst/>
          </a:prstGeom>
          <a:noFill/>
        </p:spPr>
        <p:txBody>
          <a:bodyPr wrap="none" rtlCol="0">
            <a:spAutoFit/>
          </a:bodyPr>
          <a:lstStyle/>
          <a:p>
            <a:r>
              <a:rPr lang="en-US" b="1" dirty="0">
                <a:solidFill>
                  <a:srgbClr val="0070C0"/>
                </a:solidFill>
              </a:rPr>
              <a:t>6</a:t>
            </a:r>
          </a:p>
        </p:txBody>
      </p:sp>
      <p:sp>
        <p:nvSpPr>
          <p:cNvPr id="67" name="TextBox 66"/>
          <p:cNvSpPr txBox="1"/>
          <p:nvPr/>
        </p:nvSpPr>
        <p:spPr>
          <a:xfrm>
            <a:off x="9256407" y="4032820"/>
            <a:ext cx="2087431" cy="600164"/>
          </a:xfrm>
          <a:prstGeom prst="rect">
            <a:avLst/>
          </a:prstGeom>
          <a:noFill/>
        </p:spPr>
        <p:txBody>
          <a:bodyPr wrap="none" rtlCol="0">
            <a:spAutoFit/>
          </a:bodyPr>
          <a:lstStyle/>
          <a:p>
            <a:r>
              <a:rPr lang="en-US" sz="1100" dirty="0"/>
              <a:t>8. End-user sees application page</a:t>
            </a:r>
          </a:p>
          <a:p>
            <a:r>
              <a:rPr lang="en-US" sz="1100" dirty="0"/>
              <a:t>load with embedded QuickSight </a:t>
            </a:r>
          </a:p>
          <a:p>
            <a:r>
              <a:rPr lang="en-US" sz="1100" dirty="0"/>
              <a:t>dashboard</a:t>
            </a:r>
          </a:p>
        </p:txBody>
      </p:sp>
      <p:sp>
        <p:nvSpPr>
          <p:cNvPr id="68" name="TextBox 67"/>
          <p:cNvSpPr txBox="1"/>
          <p:nvPr/>
        </p:nvSpPr>
        <p:spPr>
          <a:xfrm>
            <a:off x="8981207" y="3645659"/>
            <a:ext cx="301686" cy="369332"/>
          </a:xfrm>
          <a:prstGeom prst="rect">
            <a:avLst/>
          </a:prstGeom>
          <a:noFill/>
        </p:spPr>
        <p:txBody>
          <a:bodyPr wrap="none" rtlCol="0">
            <a:spAutoFit/>
          </a:bodyPr>
          <a:lstStyle/>
          <a:p>
            <a:r>
              <a:rPr lang="en-US" b="1" dirty="0">
                <a:solidFill>
                  <a:srgbClr val="0070C0"/>
                </a:solidFill>
              </a:rPr>
              <a:t>8</a:t>
            </a:r>
          </a:p>
        </p:txBody>
      </p:sp>
      <p:pic>
        <p:nvPicPr>
          <p:cNvPr id="42" name="Graphic 40">
            <a:extLst>
              <a:ext uri="{FF2B5EF4-FFF2-40B4-BE49-F238E27FC236}">
                <a16:creationId xmlns:a16="http://schemas.microsoft.com/office/drawing/2014/main" id="{E9420ABA-AF58-BB4F-A8C1-C126FFE1472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788210" y="2114129"/>
            <a:ext cx="469900" cy="469900"/>
          </a:xfrm>
          <a:prstGeom prst="rect">
            <a:avLst/>
          </a:prstGeom>
        </p:spPr>
      </p:pic>
      <p:pic>
        <p:nvPicPr>
          <p:cNvPr id="43" name="Graphic 56">
            <a:extLst>
              <a:ext uri="{FF2B5EF4-FFF2-40B4-BE49-F238E27FC236}">
                <a16:creationId xmlns:a16="http://schemas.microsoft.com/office/drawing/2014/main" id="{43CD1540-8136-7C44-A4F2-072DFBD5B020}"/>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205734" y="2946890"/>
            <a:ext cx="469900" cy="469900"/>
          </a:xfrm>
          <a:prstGeom prst="rect">
            <a:avLst/>
          </a:prstGeom>
        </p:spPr>
      </p:pic>
      <p:cxnSp>
        <p:nvCxnSpPr>
          <p:cNvPr id="4" name="Straight Arrow Connector 3"/>
          <p:cNvCxnSpPr>
            <a:stCxn id="42" idx="3"/>
          </p:cNvCxnSpPr>
          <p:nvPr/>
        </p:nvCxnSpPr>
        <p:spPr>
          <a:xfrm>
            <a:off x="2258110" y="2349079"/>
            <a:ext cx="2481449" cy="1109808"/>
          </a:xfrm>
          <a:prstGeom prst="straightConnector1">
            <a:avLst/>
          </a:prstGeom>
          <a:ln>
            <a:solidFill>
              <a:schemeClr val="bg2">
                <a:lumMod val="9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809614" y="2472287"/>
            <a:ext cx="381836" cy="261610"/>
          </a:xfrm>
          <a:prstGeom prst="rect">
            <a:avLst/>
          </a:prstGeom>
          <a:noFill/>
        </p:spPr>
        <p:txBody>
          <a:bodyPr wrap="none" rtlCol="0">
            <a:spAutoFit/>
          </a:bodyPr>
          <a:lstStyle/>
          <a:p>
            <a:r>
              <a:rPr lang="en-US" sz="1100" dirty="0"/>
              <a:t>STS</a:t>
            </a:r>
          </a:p>
        </p:txBody>
      </p:sp>
      <p:sp>
        <p:nvSpPr>
          <p:cNvPr id="6" name="TextBox 5"/>
          <p:cNvSpPr txBox="1"/>
          <p:nvPr/>
        </p:nvSpPr>
        <p:spPr>
          <a:xfrm>
            <a:off x="2745063" y="1903905"/>
            <a:ext cx="1734770" cy="769441"/>
          </a:xfrm>
          <a:prstGeom prst="rect">
            <a:avLst/>
          </a:prstGeom>
          <a:noFill/>
        </p:spPr>
        <p:txBody>
          <a:bodyPr wrap="none" rtlCol="0">
            <a:spAutoFit/>
          </a:bodyPr>
          <a:lstStyle/>
          <a:p>
            <a:r>
              <a:rPr lang="en-US" sz="1100" dirty="0"/>
              <a:t>4. Application server </a:t>
            </a:r>
          </a:p>
          <a:p>
            <a:r>
              <a:rPr lang="en-US" sz="1100" dirty="0"/>
              <a:t>uses role session name</a:t>
            </a:r>
          </a:p>
          <a:p>
            <a:r>
              <a:rPr lang="en-US" sz="1100" dirty="0"/>
              <a:t>to assume IAM role that </a:t>
            </a:r>
          </a:p>
          <a:p>
            <a:r>
              <a:rPr lang="en-US" sz="1100" dirty="0"/>
              <a:t>allows access to dashboard</a:t>
            </a:r>
          </a:p>
        </p:txBody>
      </p:sp>
      <p:sp>
        <p:nvSpPr>
          <p:cNvPr id="12" name="TextBox 11"/>
          <p:cNvSpPr txBox="1"/>
          <p:nvPr/>
        </p:nvSpPr>
        <p:spPr>
          <a:xfrm>
            <a:off x="2734542" y="3252152"/>
            <a:ext cx="1486304" cy="600164"/>
          </a:xfrm>
          <a:prstGeom prst="rect">
            <a:avLst/>
          </a:prstGeom>
          <a:noFill/>
        </p:spPr>
        <p:txBody>
          <a:bodyPr wrap="none" rtlCol="0">
            <a:spAutoFit/>
          </a:bodyPr>
          <a:lstStyle/>
          <a:p>
            <a:r>
              <a:rPr lang="en-US" sz="1100" dirty="0"/>
              <a:t>5. AWS IAM provides</a:t>
            </a:r>
          </a:p>
          <a:p>
            <a:r>
              <a:rPr lang="en-US" sz="1100" dirty="0"/>
              <a:t>temporary credentials </a:t>
            </a:r>
          </a:p>
          <a:p>
            <a:r>
              <a:rPr lang="en-US" sz="1100" dirty="0"/>
              <a:t>for the assumed role</a:t>
            </a:r>
          </a:p>
        </p:txBody>
      </p:sp>
      <p:sp>
        <p:nvSpPr>
          <p:cNvPr id="53" name="TextBox 52"/>
          <p:cNvSpPr txBox="1"/>
          <p:nvPr/>
        </p:nvSpPr>
        <p:spPr>
          <a:xfrm>
            <a:off x="6409235" y="3667250"/>
            <a:ext cx="301686" cy="369332"/>
          </a:xfrm>
          <a:prstGeom prst="rect">
            <a:avLst/>
          </a:prstGeom>
          <a:noFill/>
        </p:spPr>
        <p:txBody>
          <a:bodyPr wrap="none" rtlCol="0">
            <a:spAutoFit/>
          </a:bodyPr>
          <a:lstStyle/>
          <a:p>
            <a:r>
              <a:rPr lang="en-US" b="1" dirty="0">
                <a:solidFill>
                  <a:srgbClr val="0070C0"/>
                </a:solidFill>
              </a:rPr>
              <a:t>7</a:t>
            </a:r>
          </a:p>
        </p:txBody>
      </p:sp>
      <p:sp>
        <p:nvSpPr>
          <p:cNvPr id="54" name="Oval 53"/>
          <p:cNvSpPr/>
          <p:nvPr/>
        </p:nvSpPr>
        <p:spPr>
          <a:xfrm>
            <a:off x="3696447" y="3091289"/>
            <a:ext cx="293553" cy="263632"/>
          </a:xfrm>
          <a:prstGeom prst="ellipse">
            <a:avLst/>
          </a:prstGeom>
          <a:solidFill>
            <a:schemeClr val="bg1"/>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3698644" y="3053509"/>
            <a:ext cx="301686" cy="369332"/>
          </a:xfrm>
          <a:prstGeom prst="rect">
            <a:avLst/>
          </a:prstGeom>
          <a:noFill/>
        </p:spPr>
        <p:txBody>
          <a:bodyPr wrap="none" rtlCol="0">
            <a:spAutoFit/>
          </a:bodyPr>
          <a:lstStyle/>
          <a:p>
            <a:r>
              <a:rPr lang="en-US" b="1" dirty="0">
                <a:solidFill>
                  <a:srgbClr val="0070C0"/>
                </a:solidFill>
              </a:rPr>
              <a:t>5</a:t>
            </a:r>
          </a:p>
        </p:txBody>
      </p:sp>
      <p:sp>
        <p:nvSpPr>
          <p:cNvPr id="19" name="Rectangle 18"/>
          <p:cNvSpPr/>
          <p:nvPr/>
        </p:nvSpPr>
        <p:spPr>
          <a:xfrm>
            <a:off x="7205571" y="4932763"/>
            <a:ext cx="4986429" cy="1692771"/>
          </a:xfrm>
          <a:prstGeom prst="rect">
            <a:avLst/>
          </a:prstGeom>
        </p:spPr>
        <p:txBody>
          <a:bodyPr wrap="square">
            <a:spAutoFit/>
          </a:bodyPr>
          <a:lstStyle/>
          <a:p>
            <a:r>
              <a:rPr lang="en-US" sz="800" dirty="0"/>
              <a:t>https://us-east-1.quicksight.aws.amazon.com/embed/751cd9f190544726a0e8a58cfb67aae6/dashboards/c6104873-d7d8-4089-8c4b-40b0071d06f4?isauthcode=true&amp;identityprovider=quicksight&amp;code=AYABeKoZR9RU2yVaRlzFFmgdZbUAAAABAAdhd3Mta21zAEthcm46YXdzOmttczp1cy1lYXN0LTE6MjU5NDgwNDYyMTMyOmtleS81NGYwMjdiYy03MDJhLTQxY2YtYmViNS0xNDViOTExNzFkYzMAuAECAQB4l6pD2xhUY2WZ3LzF9ADzT04TvWztj3rAluPGmvaui90Bsj0r9tWf7zg_4JsbwPpj9AAAAH4wfAYJKoZIhvcNAQcGoG8wbQIBADBoBgkqhkiG9w0BBwEwHgYJYIZIAWUDBAEuMBEEDFb2XB2w9DvQcR0oEQIBEIA7YpN7gYHKc4WVAankiE98w2Unei3P-23MBI0OH8K1CgSCIk8wsntXNthlBs8OikYQpPSxMvDk7WRHAOoCAAAAAAwAABAAAAAAAAAAAAAAAAAAclC-u1jTCejvS8POAzYmsP____8AAAABAAAAAAAAAAAAAAABAAAAm0SAam8-Am8q20ffR9xn741xhcbYlYNjiZOjJUZ9GgKnkZiZLPbS04g8dIGCzife70CE6NMGSvhVL0rPmA1LnXXP4ROfLYQLrbMuUZT4_PSCVOz8G5zEldLloSdgSc9VfGUkfaVZa7z1GwwCCx-bLD9LDFZFkIocMbimc_rlByX4o6OczbSxW0U1z6Ga-A5x9uIPoH51uTrO_f77GrNNrCXa-FhWfckSF7JNrw%3D%3D</a:t>
            </a:r>
          </a:p>
        </p:txBody>
      </p:sp>
      <p:sp>
        <p:nvSpPr>
          <p:cNvPr id="21" name="TextBox 20"/>
          <p:cNvSpPr txBox="1"/>
          <p:nvPr/>
        </p:nvSpPr>
        <p:spPr>
          <a:xfrm>
            <a:off x="7210694" y="6538912"/>
            <a:ext cx="1741182" cy="261610"/>
          </a:xfrm>
          <a:prstGeom prst="rect">
            <a:avLst/>
          </a:prstGeom>
          <a:noFill/>
        </p:spPr>
        <p:txBody>
          <a:bodyPr wrap="none" rtlCol="0">
            <a:spAutoFit/>
          </a:bodyPr>
          <a:lstStyle/>
          <a:p>
            <a:r>
              <a:rPr lang="en-US" sz="1100" dirty="0">
                <a:solidFill>
                  <a:srgbClr val="FF0000"/>
                </a:solidFill>
              </a:rPr>
              <a:t>* This link expires in 5 </a:t>
            </a:r>
            <a:r>
              <a:rPr lang="en-US" sz="1100" dirty="0" err="1">
                <a:solidFill>
                  <a:srgbClr val="FF0000"/>
                </a:solidFill>
              </a:rPr>
              <a:t>mins</a:t>
            </a:r>
            <a:endParaRPr lang="en-US" sz="1100" dirty="0">
              <a:solidFill>
                <a:srgbClr val="FF0000"/>
              </a:solidFill>
            </a:endParaRPr>
          </a:p>
        </p:txBody>
      </p:sp>
      <p:sp>
        <p:nvSpPr>
          <p:cNvPr id="24" name="TextBox 23"/>
          <p:cNvSpPr txBox="1"/>
          <p:nvPr/>
        </p:nvSpPr>
        <p:spPr>
          <a:xfrm>
            <a:off x="8569876" y="4801958"/>
            <a:ext cx="822661" cy="261610"/>
          </a:xfrm>
          <a:prstGeom prst="rect">
            <a:avLst/>
          </a:prstGeom>
          <a:noFill/>
        </p:spPr>
        <p:txBody>
          <a:bodyPr wrap="none" rtlCol="0">
            <a:spAutoFit/>
          </a:bodyPr>
          <a:lstStyle/>
          <a:p>
            <a:r>
              <a:rPr lang="en-US" sz="1100" dirty="0">
                <a:solidFill>
                  <a:srgbClr val="00B0F0"/>
                </a:solidFill>
              </a:rPr>
              <a:t>Signed URL</a:t>
            </a:r>
          </a:p>
        </p:txBody>
      </p:sp>
    </p:spTree>
    <p:extLst>
      <p:ext uri="{BB962C8B-B14F-4D97-AF65-F5344CB8AC3E}">
        <p14:creationId xmlns:p14="http://schemas.microsoft.com/office/powerpoint/2010/main" val="2517733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phic 15">
            <a:extLst>
              <a:ext uri="{FF2B5EF4-FFF2-40B4-BE49-F238E27FC236}">
                <a16:creationId xmlns:a16="http://schemas.microsoft.com/office/drawing/2014/main" id="{3992D147-1673-CC42-B8BB-1099BA6A6D3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52483" y="1146890"/>
            <a:ext cx="349065" cy="349065"/>
          </a:xfrm>
          <a:prstGeom prst="rect">
            <a:avLst/>
          </a:prstGeom>
        </p:spPr>
      </p:pic>
      <p:sp>
        <p:nvSpPr>
          <p:cNvPr id="9" name="TextBox 8"/>
          <p:cNvSpPr txBox="1"/>
          <p:nvPr/>
        </p:nvSpPr>
        <p:spPr>
          <a:xfrm>
            <a:off x="2139000" y="1168690"/>
            <a:ext cx="1253869" cy="246221"/>
          </a:xfrm>
          <a:prstGeom prst="rect">
            <a:avLst/>
          </a:prstGeom>
          <a:noFill/>
        </p:spPr>
        <p:txBody>
          <a:bodyPr wrap="none" rtlCol="0">
            <a:spAutoFit/>
          </a:bodyPr>
          <a:lstStyle/>
          <a:p>
            <a:r>
              <a:rPr lang="en-US" sz="1000" dirty="0"/>
              <a:t> Quick Sight Account</a:t>
            </a:r>
          </a:p>
        </p:txBody>
      </p:sp>
      <p:sp>
        <p:nvSpPr>
          <p:cNvPr id="11" name="Rounded Rectangle 10"/>
          <p:cNvSpPr/>
          <p:nvPr/>
        </p:nvSpPr>
        <p:spPr>
          <a:xfrm>
            <a:off x="2027016" y="1750022"/>
            <a:ext cx="4803552" cy="1422945"/>
          </a:xfrm>
          <a:prstGeom prst="roundRect">
            <a:avLst/>
          </a:prstGeom>
          <a:solidFill>
            <a:schemeClr val="bg1"/>
          </a:solidFill>
          <a:ln w="19050">
            <a:solidFill>
              <a:srgbClr val="B11B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29C4BBD-6802-E541-B0CA-03BF9C3751F0}"/>
              </a:ext>
            </a:extLst>
          </p:cNvPr>
          <p:cNvSpPr/>
          <p:nvPr/>
        </p:nvSpPr>
        <p:spPr>
          <a:xfrm>
            <a:off x="1767080" y="1032780"/>
            <a:ext cx="6508239" cy="5185140"/>
          </a:xfrm>
          <a:prstGeom prst="rect">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endParaRPr lang="en-US" sz="1200" dirty="0">
              <a:ln w="0"/>
              <a:solidFill>
                <a:srgbClr val="D86613"/>
              </a:solidFill>
            </a:endParaRPr>
          </a:p>
        </p:txBody>
      </p:sp>
      <p:pic>
        <p:nvPicPr>
          <p:cNvPr id="17" name="Graphic 41">
            <a:extLst>
              <a:ext uri="{FF2B5EF4-FFF2-40B4-BE49-F238E27FC236}">
                <a16:creationId xmlns:a16="http://schemas.microsoft.com/office/drawing/2014/main" id="{1A56C62F-612C-5841-B7E7-B15DA92D0BD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3120525" y="2207904"/>
            <a:ext cx="483586" cy="469900"/>
          </a:xfrm>
          <a:prstGeom prst="rect">
            <a:avLst/>
          </a:prstGeom>
        </p:spPr>
      </p:pic>
      <p:sp>
        <p:nvSpPr>
          <p:cNvPr id="18" name="TextBox 17"/>
          <p:cNvSpPr txBox="1"/>
          <p:nvPr/>
        </p:nvSpPr>
        <p:spPr>
          <a:xfrm>
            <a:off x="2163178" y="1770943"/>
            <a:ext cx="1267463" cy="276999"/>
          </a:xfrm>
          <a:prstGeom prst="rect">
            <a:avLst/>
          </a:prstGeom>
          <a:noFill/>
        </p:spPr>
        <p:txBody>
          <a:bodyPr wrap="none" rtlCol="0">
            <a:spAutoFit/>
          </a:bodyPr>
          <a:lstStyle/>
          <a:p>
            <a:r>
              <a:rPr lang="en-US" sz="1200" dirty="0"/>
              <a:t>Quick Sight Users</a:t>
            </a:r>
          </a:p>
        </p:txBody>
      </p:sp>
      <p:sp>
        <p:nvSpPr>
          <p:cNvPr id="19" name="TextBox 18"/>
          <p:cNvSpPr txBox="1"/>
          <p:nvPr/>
        </p:nvSpPr>
        <p:spPr>
          <a:xfrm>
            <a:off x="2787511" y="2868119"/>
            <a:ext cx="1200970" cy="261610"/>
          </a:xfrm>
          <a:prstGeom prst="rect">
            <a:avLst/>
          </a:prstGeom>
          <a:noFill/>
        </p:spPr>
        <p:txBody>
          <a:bodyPr wrap="none" rtlCol="0">
            <a:spAutoFit/>
          </a:bodyPr>
          <a:lstStyle/>
          <a:p>
            <a:r>
              <a:rPr lang="en-US" sz="1100" dirty="0"/>
              <a:t>Authors + Admins</a:t>
            </a:r>
          </a:p>
        </p:txBody>
      </p:sp>
      <p:sp>
        <p:nvSpPr>
          <p:cNvPr id="20" name="TextBox 19"/>
          <p:cNvSpPr txBox="1"/>
          <p:nvPr/>
        </p:nvSpPr>
        <p:spPr>
          <a:xfrm>
            <a:off x="5278544" y="2868119"/>
            <a:ext cx="647934" cy="261610"/>
          </a:xfrm>
          <a:prstGeom prst="rect">
            <a:avLst/>
          </a:prstGeom>
          <a:noFill/>
        </p:spPr>
        <p:txBody>
          <a:bodyPr wrap="none" rtlCol="0">
            <a:spAutoFit/>
          </a:bodyPr>
          <a:lstStyle/>
          <a:p>
            <a:r>
              <a:rPr lang="en-US" sz="1100" dirty="0"/>
              <a:t>Readers</a:t>
            </a:r>
          </a:p>
        </p:txBody>
      </p:sp>
      <p:pic>
        <p:nvPicPr>
          <p:cNvPr id="21" name="Graphic 41">
            <a:extLst>
              <a:ext uri="{FF2B5EF4-FFF2-40B4-BE49-F238E27FC236}">
                <a16:creationId xmlns:a16="http://schemas.microsoft.com/office/drawing/2014/main" id="{1A56C62F-612C-5841-B7E7-B15DA92D0BD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4455827" y="2170699"/>
            <a:ext cx="483586" cy="469900"/>
          </a:xfrm>
          <a:prstGeom prst="rect">
            <a:avLst/>
          </a:prstGeom>
          <a:ln w="19050">
            <a:solidFill>
              <a:srgbClr val="FF33CC"/>
            </a:solidFill>
          </a:ln>
        </p:spPr>
      </p:pic>
      <p:pic>
        <p:nvPicPr>
          <p:cNvPr id="22" name="Graphic 41">
            <a:extLst>
              <a:ext uri="{FF2B5EF4-FFF2-40B4-BE49-F238E27FC236}">
                <a16:creationId xmlns:a16="http://schemas.microsoft.com/office/drawing/2014/main" id="{1A56C62F-612C-5841-B7E7-B15DA92D0BD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5289245" y="2170699"/>
            <a:ext cx="483586" cy="469900"/>
          </a:xfrm>
          <a:prstGeom prst="rect">
            <a:avLst/>
          </a:prstGeom>
          <a:ln w="19050">
            <a:solidFill>
              <a:schemeClr val="accent2"/>
            </a:solidFill>
          </a:ln>
        </p:spPr>
      </p:pic>
      <p:pic>
        <p:nvPicPr>
          <p:cNvPr id="23" name="Graphic 41">
            <a:extLst>
              <a:ext uri="{FF2B5EF4-FFF2-40B4-BE49-F238E27FC236}">
                <a16:creationId xmlns:a16="http://schemas.microsoft.com/office/drawing/2014/main" id="{1A56C62F-612C-5841-B7E7-B15DA92D0BD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6057219" y="2162961"/>
            <a:ext cx="483586" cy="469900"/>
          </a:xfrm>
          <a:prstGeom prst="rect">
            <a:avLst/>
          </a:prstGeom>
          <a:ln w="19050">
            <a:solidFill>
              <a:schemeClr val="accent6"/>
            </a:solidFill>
          </a:ln>
        </p:spPr>
      </p:pic>
      <p:sp>
        <p:nvSpPr>
          <p:cNvPr id="24" name="TextBox 23"/>
          <p:cNvSpPr txBox="1"/>
          <p:nvPr/>
        </p:nvSpPr>
        <p:spPr>
          <a:xfrm>
            <a:off x="4372851" y="2645173"/>
            <a:ext cx="649537" cy="261610"/>
          </a:xfrm>
          <a:prstGeom prst="rect">
            <a:avLst/>
          </a:prstGeom>
          <a:noFill/>
        </p:spPr>
        <p:txBody>
          <a:bodyPr wrap="none" rtlCol="0">
            <a:spAutoFit/>
          </a:bodyPr>
          <a:lstStyle/>
          <a:p>
            <a:r>
              <a:rPr lang="en-US" sz="1100" dirty="0"/>
              <a:t>Group 1</a:t>
            </a:r>
          </a:p>
        </p:txBody>
      </p:sp>
      <p:sp>
        <p:nvSpPr>
          <p:cNvPr id="25" name="TextBox 24"/>
          <p:cNvSpPr txBox="1"/>
          <p:nvPr/>
        </p:nvSpPr>
        <p:spPr>
          <a:xfrm>
            <a:off x="5210477" y="2628595"/>
            <a:ext cx="649537" cy="261610"/>
          </a:xfrm>
          <a:prstGeom prst="rect">
            <a:avLst/>
          </a:prstGeom>
          <a:noFill/>
        </p:spPr>
        <p:txBody>
          <a:bodyPr wrap="none" rtlCol="0">
            <a:spAutoFit/>
          </a:bodyPr>
          <a:lstStyle/>
          <a:p>
            <a:r>
              <a:rPr lang="en-US" sz="1100" dirty="0"/>
              <a:t>Group 2</a:t>
            </a:r>
          </a:p>
        </p:txBody>
      </p:sp>
      <p:sp>
        <p:nvSpPr>
          <p:cNvPr id="26" name="TextBox 25"/>
          <p:cNvSpPr txBox="1"/>
          <p:nvPr/>
        </p:nvSpPr>
        <p:spPr>
          <a:xfrm>
            <a:off x="5951541" y="2645173"/>
            <a:ext cx="649537" cy="261610"/>
          </a:xfrm>
          <a:prstGeom prst="rect">
            <a:avLst/>
          </a:prstGeom>
          <a:noFill/>
        </p:spPr>
        <p:txBody>
          <a:bodyPr wrap="none" rtlCol="0">
            <a:spAutoFit/>
          </a:bodyPr>
          <a:lstStyle/>
          <a:p>
            <a:r>
              <a:rPr lang="en-US" sz="1100" dirty="0"/>
              <a:t>Group 3</a:t>
            </a:r>
          </a:p>
        </p:txBody>
      </p:sp>
      <p:pic>
        <p:nvPicPr>
          <p:cNvPr id="28" name="Graphic 6">
            <a:extLst>
              <a:ext uri="{FF2B5EF4-FFF2-40B4-BE49-F238E27FC236}">
                <a16:creationId xmlns:a16="http://schemas.microsoft.com/office/drawing/2014/main" id="{61A16492-43B7-4A4F-805F-18F05F2BF84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278109" y="3352623"/>
            <a:ext cx="744279" cy="540310"/>
          </a:xfrm>
          <a:prstGeom prst="rect">
            <a:avLst/>
          </a:prstGeom>
        </p:spPr>
      </p:pic>
      <p:sp>
        <p:nvSpPr>
          <p:cNvPr id="29" name="TextBox 28"/>
          <p:cNvSpPr txBox="1"/>
          <p:nvPr/>
        </p:nvSpPr>
        <p:spPr>
          <a:xfrm>
            <a:off x="3430641" y="3534047"/>
            <a:ext cx="859531" cy="261610"/>
          </a:xfrm>
          <a:prstGeom prst="rect">
            <a:avLst/>
          </a:prstGeom>
          <a:noFill/>
        </p:spPr>
        <p:txBody>
          <a:bodyPr wrap="none" rtlCol="0">
            <a:spAutoFit/>
          </a:bodyPr>
          <a:lstStyle/>
          <a:p>
            <a:r>
              <a:rPr lang="en-US" sz="1100" dirty="0"/>
              <a:t>Dashboards</a:t>
            </a:r>
          </a:p>
        </p:txBody>
      </p:sp>
      <p:sp>
        <p:nvSpPr>
          <p:cNvPr id="30" name="Rounded Rectangle 29"/>
          <p:cNvSpPr/>
          <p:nvPr/>
        </p:nvSpPr>
        <p:spPr>
          <a:xfrm>
            <a:off x="4485807" y="4248756"/>
            <a:ext cx="328882" cy="293940"/>
          </a:xfrm>
          <a:prstGeom prst="round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p:cNvCxnSpPr/>
          <p:nvPr/>
        </p:nvCxnSpPr>
        <p:spPr>
          <a:xfrm flipH="1">
            <a:off x="4650248" y="3874645"/>
            <a:ext cx="1" cy="35582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Rounded Rectangle 35"/>
          <p:cNvSpPr/>
          <p:nvPr/>
        </p:nvSpPr>
        <p:spPr>
          <a:xfrm>
            <a:off x="3375198" y="4247826"/>
            <a:ext cx="364698" cy="294870"/>
          </a:xfrm>
          <a:prstGeom prst="round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Arrow Connector 37"/>
          <p:cNvCxnSpPr>
            <a:stCxn id="36" idx="3"/>
            <a:endCxn id="30" idx="1"/>
          </p:cNvCxnSpPr>
          <p:nvPr/>
        </p:nvCxnSpPr>
        <p:spPr>
          <a:xfrm>
            <a:off x="3739896" y="4395261"/>
            <a:ext cx="745911" cy="465"/>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0" name="Picture 39" descr="Generic-Database.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994367" y="5361360"/>
            <a:ext cx="433718" cy="433718"/>
          </a:xfrm>
          <a:prstGeom prst="rect">
            <a:avLst/>
          </a:prstGeom>
        </p:spPr>
      </p:pic>
      <p:cxnSp>
        <p:nvCxnSpPr>
          <p:cNvPr id="42" name="Elbow Connector 41"/>
          <p:cNvCxnSpPr>
            <a:stCxn id="55" idx="2"/>
            <a:endCxn id="40" idx="3"/>
          </p:cNvCxnSpPr>
          <p:nvPr/>
        </p:nvCxnSpPr>
        <p:spPr>
          <a:xfrm rot="5400000">
            <a:off x="3130582" y="4070656"/>
            <a:ext cx="805067" cy="221005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54" idx="2"/>
          </p:cNvCxnSpPr>
          <p:nvPr/>
        </p:nvCxnSpPr>
        <p:spPr>
          <a:xfrm rot="5400000">
            <a:off x="2578431" y="4541666"/>
            <a:ext cx="748967" cy="121193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8723376" y="3246120"/>
            <a:ext cx="45719" cy="369332"/>
          </a:xfrm>
          <a:prstGeom prst="rect">
            <a:avLst/>
          </a:prstGeom>
          <a:noFill/>
        </p:spPr>
        <p:txBody>
          <a:bodyPr wrap="square" rtlCol="0">
            <a:spAutoFit/>
          </a:bodyPr>
          <a:lstStyle/>
          <a:p>
            <a:endParaRPr lang="en-US" dirty="0"/>
          </a:p>
        </p:txBody>
      </p:sp>
      <p:sp>
        <p:nvSpPr>
          <p:cNvPr id="53" name="TextBox 52"/>
          <p:cNvSpPr txBox="1"/>
          <p:nvPr/>
        </p:nvSpPr>
        <p:spPr>
          <a:xfrm>
            <a:off x="1730591" y="5736027"/>
            <a:ext cx="907621" cy="261610"/>
          </a:xfrm>
          <a:prstGeom prst="rect">
            <a:avLst/>
          </a:prstGeom>
          <a:noFill/>
        </p:spPr>
        <p:txBody>
          <a:bodyPr wrap="none" rtlCol="0">
            <a:spAutoFit/>
          </a:bodyPr>
          <a:lstStyle/>
          <a:p>
            <a:r>
              <a:rPr lang="en-US" sz="1100" dirty="0"/>
              <a:t> Data Source</a:t>
            </a:r>
          </a:p>
        </p:txBody>
      </p:sp>
      <p:sp>
        <p:nvSpPr>
          <p:cNvPr id="54" name="TextBox 53"/>
          <p:cNvSpPr txBox="1"/>
          <p:nvPr/>
        </p:nvSpPr>
        <p:spPr>
          <a:xfrm>
            <a:off x="3010495" y="4511542"/>
            <a:ext cx="1096775" cy="261610"/>
          </a:xfrm>
          <a:prstGeom prst="rect">
            <a:avLst/>
          </a:prstGeom>
          <a:noFill/>
        </p:spPr>
        <p:txBody>
          <a:bodyPr wrap="none" rtlCol="0">
            <a:spAutoFit/>
          </a:bodyPr>
          <a:lstStyle/>
          <a:p>
            <a:r>
              <a:rPr lang="en-US" sz="1100" dirty="0"/>
              <a:t>RLS Permissions</a:t>
            </a:r>
          </a:p>
        </p:txBody>
      </p:sp>
      <p:sp>
        <p:nvSpPr>
          <p:cNvPr id="55" name="TextBox 54"/>
          <p:cNvSpPr txBox="1"/>
          <p:nvPr/>
        </p:nvSpPr>
        <p:spPr>
          <a:xfrm>
            <a:off x="4278109" y="4511542"/>
            <a:ext cx="720069" cy="261610"/>
          </a:xfrm>
          <a:prstGeom prst="rect">
            <a:avLst/>
          </a:prstGeom>
          <a:noFill/>
        </p:spPr>
        <p:txBody>
          <a:bodyPr wrap="none" rtlCol="0">
            <a:spAutoFit/>
          </a:bodyPr>
          <a:lstStyle/>
          <a:p>
            <a:r>
              <a:rPr lang="en-US" sz="1100" dirty="0"/>
              <a:t>Data Sets</a:t>
            </a:r>
          </a:p>
        </p:txBody>
      </p:sp>
      <p:sp>
        <p:nvSpPr>
          <p:cNvPr id="56" name="TextBox 55"/>
          <p:cNvSpPr txBox="1"/>
          <p:nvPr/>
        </p:nvSpPr>
        <p:spPr>
          <a:xfrm>
            <a:off x="4919005" y="4230468"/>
            <a:ext cx="2129109" cy="769441"/>
          </a:xfrm>
          <a:prstGeom prst="rect">
            <a:avLst/>
          </a:prstGeom>
          <a:noFill/>
        </p:spPr>
        <p:txBody>
          <a:bodyPr wrap="none" rtlCol="0">
            <a:spAutoFit/>
          </a:bodyPr>
          <a:lstStyle/>
          <a:p>
            <a:r>
              <a:rPr lang="en-US" sz="1100" dirty="0"/>
              <a:t>Data Sets with RLS Permissions on</a:t>
            </a:r>
          </a:p>
          <a:p>
            <a:r>
              <a:rPr lang="en-US" sz="1100" dirty="0"/>
              <a:t>Group 1</a:t>
            </a:r>
          </a:p>
          <a:p>
            <a:r>
              <a:rPr lang="en-US" sz="1100" dirty="0"/>
              <a:t>Group 2</a:t>
            </a:r>
          </a:p>
          <a:p>
            <a:r>
              <a:rPr lang="en-US" sz="1100" dirty="0"/>
              <a:t>Group 3</a:t>
            </a:r>
          </a:p>
        </p:txBody>
      </p:sp>
      <p:sp>
        <p:nvSpPr>
          <p:cNvPr id="62" name="TextBox 61"/>
          <p:cNvSpPr txBox="1"/>
          <p:nvPr/>
        </p:nvSpPr>
        <p:spPr>
          <a:xfrm>
            <a:off x="4571996" y="5246530"/>
            <a:ext cx="1968809" cy="261610"/>
          </a:xfrm>
          <a:prstGeom prst="rect">
            <a:avLst/>
          </a:prstGeom>
          <a:noFill/>
        </p:spPr>
        <p:txBody>
          <a:bodyPr wrap="none" rtlCol="0">
            <a:spAutoFit/>
          </a:bodyPr>
          <a:lstStyle/>
          <a:p>
            <a:r>
              <a:rPr lang="en-US" sz="1100" dirty="0"/>
              <a:t>Data Sets Spice or Direct Query</a:t>
            </a:r>
          </a:p>
        </p:txBody>
      </p:sp>
      <p:pic>
        <p:nvPicPr>
          <p:cNvPr id="63" name="Picture 62" descr="Generic-Database.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231828" y="2158160"/>
            <a:ext cx="433718" cy="433718"/>
          </a:xfrm>
          <a:prstGeom prst="rect">
            <a:avLst/>
          </a:prstGeom>
        </p:spPr>
      </p:pic>
      <p:pic>
        <p:nvPicPr>
          <p:cNvPr id="64" name="Picture 63" descr="Traditional-Servers.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077067" y="3246120"/>
            <a:ext cx="731520" cy="731520"/>
          </a:xfrm>
          <a:prstGeom prst="rect">
            <a:avLst/>
          </a:prstGeom>
          <a:ln w="12700">
            <a:noFill/>
          </a:ln>
        </p:spPr>
      </p:pic>
      <p:cxnSp>
        <p:nvCxnSpPr>
          <p:cNvPr id="78" name="Straight Arrow Connector 77"/>
          <p:cNvCxnSpPr>
            <a:stCxn id="28" idx="3"/>
          </p:cNvCxnSpPr>
          <p:nvPr/>
        </p:nvCxnSpPr>
        <p:spPr>
          <a:xfrm>
            <a:off x="5022388" y="3622778"/>
            <a:ext cx="3893012"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9476119" y="2647443"/>
            <a:ext cx="0" cy="53305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23" idx="1"/>
          </p:cNvCxnSpPr>
          <p:nvPr/>
        </p:nvCxnSpPr>
        <p:spPr>
          <a:xfrm flipV="1">
            <a:off x="6540805" y="2375019"/>
            <a:ext cx="2586230" cy="22892"/>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8915400" y="2461073"/>
            <a:ext cx="995785" cy="261610"/>
          </a:xfrm>
          <a:prstGeom prst="rect">
            <a:avLst/>
          </a:prstGeom>
          <a:noFill/>
        </p:spPr>
        <p:txBody>
          <a:bodyPr wrap="none" rtlCol="0">
            <a:spAutoFit/>
          </a:bodyPr>
          <a:lstStyle/>
          <a:p>
            <a:r>
              <a:rPr lang="en-US" sz="1100" dirty="0"/>
              <a:t> Identity Store</a:t>
            </a:r>
          </a:p>
        </p:txBody>
      </p:sp>
      <p:sp>
        <p:nvSpPr>
          <p:cNvPr id="92" name="TextBox 91"/>
          <p:cNvSpPr txBox="1"/>
          <p:nvPr/>
        </p:nvSpPr>
        <p:spPr>
          <a:xfrm>
            <a:off x="8769095" y="4615188"/>
            <a:ext cx="146305" cy="369332"/>
          </a:xfrm>
          <a:prstGeom prst="rect">
            <a:avLst/>
          </a:prstGeom>
          <a:noFill/>
        </p:spPr>
        <p:txBody>
          <a:bodyPr wrap="square" rtlCol="0">
            <a:spAutoFit/>
          </a:bodyPr>
          <a:lstStyle/>
          <a:p>
            <a:endParaRPr lang="en-US" dirty="0"/>
          </a:p>
        </p:txBody>
      </p:sp>
      <p:sp>
        <p:nvSpPr>
          <p:cNvPr id="93" name="TextBox 92"/>
          <p:cNvSpPr txBox="1"/>
          <p:nvPr/>
        </p:nvSpPr>
        <p:spPr>
          <a:xfrm>
            <a:off x="8838456" y="3854161"/>
            <a:ext cx="1231427" cy="261610"/>
          </a:xfrm>
          <a:prstGeom prst="rect">
            <a:avLst/>
          </a:prstGeom>
          <a:noFill/>
        </p:spPr>
        <p:txBody>
          <a:bodyPr wrap="none" rtlCol="0">
            <a:spAutoFit/>
          </a:bodyPr>
          <a:lstStyle/>
          <a:p>
            <a:r>
              <a:rPr lang="en-US" sz="1100" dirty="0"/>
              <a:t>Application Server</a:t>
            </a:r>
          </a:p>
        </p:txBody>
      </p:sp>
      <p:pic>
        <p:nvPicPr>
          <p:cNvPr id="94" name="Picture 93" descr="Client.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139581" y="2005279"/>
            <a:ext cx="575326" cy="575326"/>
          </a:xfrm>
          <a:prstGeom prst="rect">
            <a:avLst/>
          </a:prstGeom>
        </p:spPr>
      </p:pic>
      <p:pic>
        <p:nvPicPr>
          <p:cNvPr id="95" name="Picture 94" descr="Client.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139581" y="3220331"/>
            <a:ext cx="575326" cy="575326"/>
          </a:xfrm>
          <a:prstGeom prst="rect">
            <a:avLst/>
          </a:prstGeom>
        </p:spPr>
      </p:pic>
      <p:pic>
        <p:nvPicPr>
          <p:cNvPr id="96" name="Picture 95" descr="Client.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139581" y="4485488"/>
            <a:ext cx="575326" cy="575326"/>
          </a:xfrm>
          <a:prstGeom prst="rect">
            <a:avLst/>
          </a:prstGeom>
        </p:spPr>
      </p:pic>
      <p:cxnSp>
        <p:nvCxnSpPr>
          <p:cNvPr id="98" name="Straight Arrow Connector 97"/>
          <p:cNvCxnSpPr>
            <a:stCxn id="64" idx="3"/>
            <a:endCxn id="94" idx="1"/>
          </p:cNvCxnSpPr>
          <p:nvPr/>
        </p:nvCxnSpPr>
        <p:spPr>
          <a:xfrm flipV="1">
            <a:off x="9808587" y="2292942"/>
            <a:ext cx="1330994" cy="13189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64" idx="3"/>
            <a:endCxn id="95" idx="1"/>
          </p:cNvCxnSpPr>
          <p:nvPr/>
        </p:nvCxnSpPr>
        <p:spPr>
          <a:xfrm flipV="1">
            <a:off x="9808587" y="3507994"/>
            <a:ext cx="1330994" cy="1038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64" idx="3"/>
            <a:endCxn id="96" idx="1"/>
          </p:cNvCxnSpPr>
          <p:nvPr/>
        </p:nvCxnSpPr>
        <p:spPr>
          <a:xfrm>
            <a:off x="9808587" y="3611880"/>
            <a:ext cx="1330994" cy="11612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4247911" y="1909089"/>
            <a:ext cx="845103" cy="261610"/>
          </a:xfrm>
          <a:prstGeom prst="rect">
            <a:avLst/>
          </a:prstGeom>
          <a:noFill/>
        </p:spPr>
        <p:txBody>
          <a:bodyPr wrap="none" rtlCol="0">
            <a:spAutoFit/>
          </a:bodyPr>
          <a:lstStyle/>
          <a:p>
            <a:r>
              <a:rPr lang="en-US" sz="1100" dirty="0"/>
              <a:t>Customer 1</a:t>
            </a:r>
          </a:p>
        </p:txBody>
      </p:sp>
      <p:sp>
        <p:nvSpPr>
          <p:cNvPr id="104" name="TextBox 103"/>
          <p:cNvSpPr txBox="1"/>
          <p:nvPr/>
        </p:nvSpPr>
        <p:spPr>
          <a:xfrm>
            <a:off x="5058515" y="1905426"/>
            <a:ext cx="845103" cy="261610"/>
          </a:xfrm>
          <a:prstGeom prst="rect">
            <a:avLst/>
          </a:prstGeom>
          <a:noFill/>
        </p:spPr>
        <p:txBody>
          <a:bodyPr wrap="none" rtlCol="0">
            <a:spAutoFit/>
          </a:bodyPr>
          <a:lstStyle/>
          <a:p>
            <a:r>
              <a:rPr lang="en-US" sz="1100" dirty="0"/>
              <a:t>Customer 2</a:t>
            </a:r>
          </a:p>
        </p:txBody>
      </p:sp>
      <p:sp>
        <p:nvSpPr>
          <p:cNvPr id="105" name="TextBox 104"/>
          <p:cNvSpPr txBox="1"/>
          <p:nvPr/>
        </p:nvSpPr>
        <p:spPr>
          <a:xfrm>
            <a:off x="5859452" y="1912752"/>
            <a:ext cx="845103" cy="261610"/>
          </a:xfrm>
          <a:prstGeom prst="rect">
            <a:avLst/>
          </a:prstGeom>
          <a:noFill/>
        </p:spPr>
        <p:txBody>
          <a:bodyPr wrap="none" rtlCol="0">
            <a:spAutoFit/>
          </a:bodyPr>
          <a:lstStyle/>
          <a:p>
            <a:r>
              <a:rPr lang="en-US" sz="1100" dirty="0"/>
              <a:t>Customer 3</a:t>
            </a:r>
          </a:p>
        </p:txBody>
      </p:sp>
      <p:sp>
        <p:nvSpPr>
          <p:cNvPr id="106" name="TextBox 105"/>
          <p:cNvSpPr txBox="1"/>
          <p:nvPr/>
        </p:nvSpPr>
        <p:spPr>
          <a:xfrm>
            <a:off x="10684856" y="2475896"/>
            <a:ext cx="1507144" cy="430887"/>
          </a:xfrm>
          <a:prstGeom prst="rect">
            <a:avLst/>
          </a:prstGeom>
          <a:noFill/>
        </p:spPr>
        <p:txBody>
          <a:bodyPr wrap="none" rtlCol="0">
            <a:spAutoFit/>
          </a:bodyPr>
          <a:lstStyle/>
          <a:p>
            <a:r>
              <a:rPr lang="en-US" sz="1100" dirty="0"/>
              <a:t>Quick Sight Dashboard </a:t>
            </a:r>
          </a:p>
          <a:p>
            <a:r>
              <a:rPr lang="en-US" sz="1100" dirty="0"/>
              <a:t>for customer1</a:t>
            </a:r>
          </a:p>
        </p:txBody>
      </p:sp>
      <p:sp>
        <p:nvSpPr>
          <p:cNvPr id="107" name="TextBox 106"/>
          <p:cNvSpPr txBox="1"/>
          <p:nvPr/>
        </p:nvSpPr>
        <p:spPr>
          <a:xfrm>
            <a:off x="10684856" y="3701354"/>
            <a:ext cx="1507144" cy="430887"/>
          </a:xfrm>
          <a:prstGeom prst="rect">
            <a:avLst/>
          </a:prstGeom>
          <a:noFill/>
        </p:spPr>
        <p:txBody>
          <a:bodyPr wrap="none" rtlCol="0">
            <a:spAutoFit/>
          </a:bodyPr>
          <a:lstStyle/>
          <a:p>
            <a:r>
              <a:rPr lang="en-US" sz="1100" dirty="0"/>
              <a:t>Quick Sight Dashboard </a:t>
            </a:r>
          </a:p>
          <a:p>
            <a:r>
              <a:rPr lang="en-US" sz="1100" dirty="0"/>
              <a:t>for customer2</a:t>
            </a:r>
          </a:p>
        </p:txBody>
      </p:sp>
      <p:sp>
        <p:nvSpPr>
          <p:cNvPr id="108" name="TextBox 107"/>
          <p:cNvSpPr txBox="1"/>
          <p:nvPr/>
        </p:nvSpPr>
        <p:spPr>
          <a:xfrm>
            <a:off x="10709405" y="4957352"/>
            <a:ext cx="1507144" cy="430887"/>
          </a:xfrm>
          <a:prstGeom prst="rect">
            <a:avLst/>
          </a:prstGeom>
          <a:noFill/>
        </p:spPr>
        <p:txBody>
          <a:bodyPr wrap="none" rtlCol="0">
            <a:spAutoFit/>
          </a:bodyPr>
          <a:lstStyle/>
          <a:p>
            <a:r>
              <a:rPr lang="en-US" sz="1100" dirty="0"/>
              <a:t>Quick Sight Dashboard </a:t>
            </a:r>
          </a:p>
          <a:p>
            <a:r>
              <a:rPr lang="en-US" sz="1100" dirty="0"/>
              <a:t>for customer3</a:t>
            </a:r>
          </a:p>
        </p:txBody>
      </p:sp>
      <p:sp>
        <p:nvSpPr>
          <p:cNvPr id="109" name="TextBox 108"/>
          <p:cNvSpPr txBox="1"/>
          <p:nvPr/>
        </p:nvSpPr>
        <p:spPr>
          <a:xfrm>
            <a:off x="382499" y="188890"/>
            <a:ext cx="5255991" cy="461665"/>
          </a:xfrm>
          <a:prstGeom prst="rect">
            <a:avLst/>
          </a:prstGeom>
          <a:noFill/>
        </p:spPr>
        <p:txBody>
          <a:bodyPr wrap="none" rtlCol="0">
            <a:spAutoFit/>
          </a:bodyPr>
          <a:lstStyle/>
          <a:p>
            <a:r>
              <a:rPr lang="en-US" sz="2400" b="1" dirty="0">
                <a:solidFill>
                  <a:srgbClr val="0070C0"/>
                </a:solidFill>
              </a:rPr>
              <a:t>Architecting for embedded Dashboards </a:t>
            </a:r>
          </a:p>
        </p:txBody>
      </p:sp>
    </p:spTree>
    <p:extLst>
      <p:ext uri="{BB962C8B-B14F-4D97-AF65-F5344CB8AC3E}">
        <p14:creationId xmlns:p14="http://schemas.microsoft.com/office/powerpoint/2010/main" val="3229364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81955" y="2392377"/>
            <a:ext cx="2757806" cy="369332"/>
          </a:xfrm>
          <a:prstGeom prst="rect">
            <a:avLst/>
          </a:prstGeom>
        </p:spPr>
        <p:txBody>
          <a:bodyPr wrap="none">
            <a:spAutoFit/>
          </a:bodyPr>
          <a:lstStyle/>
          <a:p>
            <a:r>
              <a:rPr lang="en-US" b="1" dirty="0">
                <a:solidFill>
                  <a:srgbClr val="CC6600"/>
                </a:solidFill>
              </a:rPr>
              <a:t>Amazon QuickSight Author</a:t>
            </a:r>
            <a:endParaRPr lang="en-US" b="1" i="0" dirty="0">
              <a:solidFill>
                <a:srgbClr val="CC6600"/>
              </a:solidFill>
              <a:effectLst/>
            </a:endParaRPr>
          </a:p>
        </p:txBody>
      </p:sp>
      <p:sp>
        <p:nvSpPr>
          <p:cNvPr id="6" name="Rectangle 5"/>
          <p:cNvSpPr/>
          <p:nvPr/>
        </p:nvSpPr>
        <p:spPr>
          <a:xfrm>
            <a:off x="931164" y="2782112"/>
            <a:ext cx="9561576" cy="1569660"/>
          </a:xfrm>
          <a:prstGeom prst="rect">
            <a:avLst/>
          </a:prstGeom>
        </p:spPr>
        <p:txBody>
          <a:bodyPr wrap="square">
            <a:spAutoFit/>
          </a:bodyPr>
          <a:lstStyle/>
          <a:p>
            <a:pPr marL="285750" indent="-285750" algn="just">
              <a:buFont typeface="Arial" panose="020B0604020202020204" pitchFamily="34" charset="0"/>
              <a:buChar char="•"/>
            </a:pPr>
            <a:r>
              <a:rPr lang="en-US" sz="1600" dirty="0"/>
              <a:t>Amazon QuickSight authors can create data sources, data sets, analyses, and dashboards</a:t>
            </a:r>
          </a:p>
          <a:p>
            <a:pPr marL="285750" indent="-285750" algn="just">
              <a:buFont typeface="Arial" panose="020B0604020202020204" pitchFamily="34" charset="0"/>
              <a:buChar char="•"/>
            </a:pPr>
            <a:r>
              <a:rPr lang="en-US" sz="1600" dirty="0"/>
              <a:t>Authors share analyses and dashboards with other Amazon QuickSight users in your Amazon QuickSight account</a:t>
            </a:r>
          </a:p>
          <a:p>
            <a:pPr marL="285750" indent="-285750" algn="just">
              <a:buFont typeface="Arial" panose="020B0604020202020204" pitchFamily="34" charset="0"/>
              <a:buChar char="•"/>
            </a:pPr>
            <a:r>
              <a:rPr lang="en-US" sz="1600" dirty="0"/>
              <a:t>Authors have access to the Manage QuickSight menu</a:t>
            </a:r>
          </a:p>
          <a:p>
            <a:pPr marL="285750" indent="-285750" algn="just">
              <a:buFont typeface="Arial" panose="020B0604020202020204" pitchFamily="34" charset="0"/>
              <a:buChar char="•"/>
            </a:pPr>
            <a:r>
              <a:rPr lang="en-US" sz="1600" dirty="0"/>
              <a:t>Authors can’t change account settings, manage user accounts, purchase additional Amazon QuickSight user subscriptions or SPICE capacity, or cancel the subscription</a:t>
            </a:r>
          </a:p>
        </p:txBody>
      </p:sp>
      <p:sp>
        <p:nvSpPr>
          <p:cNvPr id="7" name="Rectangle 6"/>
          <p:cNvSpPr/>
          <p:nvPr/>
        </p:nvSpPr>
        <p:spPr>
          <a:xfrm>
            <a:off x="681955" y="4419680"/>
            <a:ext cx="4559197" cy="369332"/>
          </a:xfrm>
          <a:prstGeom prst="rect">
            <a:avLst/>
          </a:prstGeom>
        </p:spPr>
        <p:txBody>
          <a:bodyPr wrap="none">
            <a:spAutoFit/>
          </a:bodyPr>
          <a:lstStyle/>
          <a:p>
            <a:r>
              <a:rPr lang="en-US" b="1" dirty="0">
                <a:solidFill>
                  <a:srgbClr val="CC6600"/>
                </a:solidFill>
              </a:rPr>
              <a:t>Amazon QuickSight Read-Only User or Reader</a:t>
            </a:r>
          </a:p>
        </p:txBody>
      </p:sp>
      <p:sp>
        <p:nvSpPr>
          <p:cNvPr id="8" name="Rectangle 7"/>
          <p:cNvSpPr/>
          <p:nvPr/>
        </p:nvSpPr>
        <p:spPr>
          <a:xfrm>
            <a:off x="931164" y="4856920"/>
            <a:ext cx="9278112" cy="1323439"/>
          </a:xfrm>
          <a:prstGeom prst="rect">
            <a:avLst/>
          </a:prstGeom>
        </p:spPr>
        <p:txBody>
          <a:bodyPr wrap="square">
            <a:spAutoFit/>
          </a:bodyPr>
          <a:lstStyle/>
          <a:p>
            <a:pPr marL="285750" indent="-285750">
              <a:buFont typeface="Arial" panose="020B0604020202020204" pitchFamily="34" charset="0"/>
              <a:buChar char="•"/>
            </a:pPr>
            <a:r>
              <a:rPr lang="en-US" sz="1600" dirty="0"/>
              <a:t>Amazon QuickSight read-only users or </a:t>
            </a:r>
            <a:r>
              <a:rPr lang="en-US" sz="1600" i="1" dirty="0"/>
              <a:t>readers</a:t>
            </a:r>
            <a:r>
              <a:rPr lang="en-US" sz="1600" dirty="0"/>
              <a:t> can view and manipulate dashboards that are shared with them</a:t>
            </a:r>
          </a:p>
          <a:p>
            <a:pPr marL="285750" indent="-285750">
              <a:buFont typeface="Arial" panose="020B0604020202020204" pitchFamily="34" charset="0"/>
              <a:buChar char="•"/>
            </a:pPr>
            <a:r>
              <a:rPr lang="en-US" sz="1600" dirty="0"/>
              <a:t>Readers can't make any changes or save a dashboard for further analysis</a:t>
            </a:r>
          </a:p>
          <a:p>
            <a:pPr marL="285750" indent="-285750">
              <a:buFont typeface="Arial" panose="020B0604020202020204" pitchFamily="34" charset="0"/>
              <a:buChar char="•"/>
            </a:pPr>
            <a:r>
              <a:rPr lang="en-US" sz="1600" dirty="0"/>
              <a:t>Amazon QuickSight readers can't create data sources, data sets, analyses, or visuals</a:t>
            </a:r>
          </a:p>
          <a:p>
            <a:pPr marL="285750" indent="-285750">
              <a:buFont typeface="Arial" panose="020B0604020202020204" pitchFamily="34" charset="0"/>
              <a:buChar char="•"/>
            </a:pPr>
            <a:endParaRPr lang="en-US" sz="1600" dirty="0"/>
          </a:p>
        </p:txBody>
      </p:sp>
      <p:sp>
        <p:nvSpPr>
          <p:cNvPr id="9" name="Rectangle 8"/>
          <p:cNvSpPr/>
          <p:nvPr/>
        </p:nvSpPr>
        <p:spPr>
          <a:xfrm>
            <a:off x="681955" y="780170"/>
            <a:ext cx="3412666" cy="369332"/>
          </a:xfrm>
          <a:prstGeom prst="rect">
            <a:avLst/>
          </a:prstGeom>
        </p:spPr>
        <p:txBody>
          <a:bodyPr wrap="none">
            <a:spAutoFit/>
          </a:bodyPr>
          <a:lstStyle/>
          <a:p>
            <a:r>
              <a:rPr lang="en-US" b="1" dirty="0">
                <a:solidFill>
                  <a:srgbClr val="CC6600"/>
                </a:solidFill>
              </a:rPr>
              <a:t>Amazon QuickSight Administrator</a:t>
            </a:r>
          </a:p>
        </p:txBody>
      </p:sp>
      <p:sp>
        <p:nvSpPr>
          <p:cNvPr id="10" name="Rectangle 9"/>
          <p:cNvSpPr/>
          <p:nvPr/>
        </p:nvSpPr>
        <p:spPr>
          <a:xfrm>
            <a:off x="931164" y="1201553"/>
            <a:ext cx="9433560" cy="1323439"/>
          </a:xfrm>
          <a:prstGeom prst="rect">
            <a:avLst/>
          </a:prstGeom>
        </p:spPr>
        <p:txBody>
          <a:bodyPr wrap="square">
            <a:spAutoFit/>
          </a:bodyPr>
          <a:lstStyle/>
          <a:p>
            <a:pPr marL="285750" indent="-285750">
              <a:buFont typeface="Arial" panose="020B0604020202020204" pitchFamily="34" charset="0"/>
              <a:buChar char="•"/>
            </a:pPr>
            <a:r>
              <a:rPr lang="en-US" sz="1600" dirty="0"/>
              <a:t>Amazon QuickSight administrators are users who can also manage Amazon QuickSight features such as account settings and user accounts</a:t>
            </a:r>
          </a:p>
          <a:p>
            <a:pPr marL="285750" indent="-285750">
              <a:buFont typeface="Arial" panose="020B0604020202020204" pitchFamily="34" charset="0"/>
              <a:buChar char="•"/>
            </a:pPr>
            <a:r>
              <a:rPr lang="en-US" sz="1600" dirty="0"/>
              <a:t>Administrators can also purchase additional Amazon QuickSight user subscriptions, purchase SPICE capacity, and cancel the subscription to Amazon QuickSight</a:t>
            </a:r>
          </a:p>
          <a:p>
            <a:pPr marL="285750" indent="-285750">
              <a:buFont typeface="Arial" panose="020B0604020202020204" pitchFamily="34" charset="0"/>
              <a:buChar char="•"/>
            </a:pPr>
            <a:endParaRPr lang="en-US" sz="1600" dirty="0"/>
          </a:p>
        </p:txBody>
      </p:sp>
      <p:sp>
        <p:nvSpPr>
          <p:cNvPr id="12" name="TextBox 11"/>
          <p:cNvSpPr txBox="1"/>
          <p:nvPr/>
        </p:nvSpPr>
        <p:spPr>
          <a:xfrm>
            <a:off x="314229" y="173742"/>
            <a:ext cx="3473964" cy="461665"/>
          </a:xfrm>
          <a:prstGeom prst="rect">
            <a:avLst/>
          </a:prstGeom>
          <a:noFill/>
        </p:spPr>
        <p:txBody>
          <a:bodyPr wrap="none" rtlCol="0">
            <a:spAutoFit/>
          </a:bodyPr>
          <a:lstStyle/>
          <a:p>
            <a:r>
              <a:rPr lang="en-US" sz="2400" b="1" dirty="0">
                <a:solidFill>
                  <a:srgbClr val="0070C0"/>
                </a:solidFill>
              </a:rPr>
              <a:t>Amazon Quicksight Users </a:t>
            </a:r>
          </a:p>
        </p:txBody>
      </p:sp>
    </p:spTree>
    <p:extLst>
      <p:ext uri="{BB962C8B-B14F-4D97-AF65-F5344CB8AC3E}">
        <p14:creationId xmlns:p14="http://schemas.microsoft.com/office/powerpoint/2010/main" val="1356782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9093" y="384054"/>
            <a:ext cx="8539902" cy="461665"/>
          </a:xfrm>
          <a:prstGeom prst="rect">
            <a:avLst/>
          </a:prstGeom>
          <a:noFill/>
        </p:spPr>
        <p:txBody>
          <a:bodyPr wrap="none" rtlCol="0">
            <a:spAutoFit/>
          </a:bodyPr>
          <a:lstStyle/>
          <a:p>
            <a:r>
              <a:rPr lang="en-US" sz="2400" b="1" dirty="0">
                <a:solidFill>
                  <a:schemeClr val="accent5"/>
                </a:solidFill>
              </a:rPr>
              <a:t>Managing User Accounts in Amazon QuickSight Enterprise Edition</a:t>
            </a:r>
          </a:p>
        </p:txBody>
      </p:sp>
      <p:sp>
        <p:nvSpPr>
          <p:cNvPr id="6" name="Rectangle 5"/>
          <p:cNvSpPr/>
          <p:nvPr/>
        </p:nvSpPr>
        <p:spPr>
          <a:xfrm>
            <a:off x="1629612" y="1543550"/>
            <a:ext cx="2930161" cy="923330"/>
          </a:xfrm>
          <a:prstGeom prst="rect">
            <a:avLst/>
          </a:prstGeom>
        </p:spPr>
        <p:txBody>
          <a:bodyPr wrap="none">
            <a:spAutoFit/>
          </a:bodyPr>
          <a:lstStyle/>
          <a:p>
            <a:pPr marL="285750" indent="-285750">
              <a:buFont typeface="Arial" panose="020B0604020202020204" pitchFamily="34" charset="0"/>
              <a:buChar char="•"/>
            </a:pPr>
            <a:r>
              <a:rPr lang="en-US" dirty="0"/>
              <a:t>Microsoft Active Directory</a:t>
            </a:r>
          </a:p>
          <a:p>
            <a:pPr marL="285750" indent="-285750">
              <a:buFont typeface="Arial" panose="020B0604020202020204" pitchFamily="34" charset="0"/>
              <a:buChar char="•"/>
            </a:pPr>
            <a:r>
              <a:rPr lang="en-US" dirty="0"/>
              <a:t>Federated logins - SSO</a:t>
            </a:r>
          </a:p>
          <a:p>
            <a:pPr marL="285750" indent="-285750">
              <a:buFont typeface="Arial" panose="020B0604020202020204" pitchFamily="34" charset="0"/>
              <a:buChar char="•"/>
            </a:pPr>
            <a:r>
              <a:rPr lang="en-US" dirty="0"/>
              <a:t>Inviting users by email</a:t>
            </a:r>
          </a:p>
        </p:txBody>
      </p:sp>
      <p:sp>
        <p:nvSpPr>
          <p:cNvPr id="7" name="Rectangle 6"/>
          <p:cNvSpPr/>
          <p:nvPr/>
        </p:nvSpPr>
        <p:spPr>
          <a:xfrm>
            <a:off x="1185329" y="1101408"/>
            <a:ext cx="2842445" cy="369332"/>
          </a:xfrm>
          <a:prstGeom prst="rect">
            <a:avLst/>
          </a:prstGeom>
        </p:spPr>
        <p:txBody>
          <a:bodyPr wrap="none">
            <a:spAutoFit/>
          </a:bodyPr>
          <a:lstStyle/>
          <a:p>
            <a:r>
              <a:rPr lang="en-US" b="1" dirty="0">
                <a:solidFill>
                  <a:srgbClr val="CC6600"/>
                </a:solidFill>
              </a:rPr>
              <a:t>Manage users in three ways</a:t>
            </a:r>
          </a:p>
        </p:txBody>
      </p:sp>
      <p:sp>
        <p:nvSpPr>
          <p:cNvPr id="8" name="Rectangle 7"/>
          <p:cNvSpPr/>
          <p:nvPr/>
        </p:nvSpPr>
        <p:spPr>
          <a:xfrm>
            <a:off x="1185329" y="2539690"/>
            <a:ext cx="2274918" cy="369332"/>
          </a:xfrm>
          <a:prstGeom prst="rect">
            <a:avLst/>
          </a:prstGeom>
        </p:spPr>
        <p:txBody>
          <a:bodyPr wrap="none">
            <a:spAutoFit/>
          </a:bodyPr>
          <a:lstStyle/>
          <a:p>
            <a:r>
              <a:rPr lang="en-US" b="1" dirty="0">
                <a:solidFill>
                  <a:srgbClr val="CC6600"/>
                </a:solidFill>
              </a:rPr>
              <a:t>Adding User Accounts</a:t>
            </a:r>
          </a:p>
        </p:txBody>
      </p:sp>
      <p:sp>
        <p:nvSpPr>
          <p:cNvPr id="9" name="Rectangle 8"/>
          <p:cNvSpPr/>
          <p:nvPr/>
        </p:nvSpPr>
        <p:spPr>
          <a:xfrm>
            <a:off x="1629612" y="2981832"/>
            <a:ext cx="8922564" cy="646331"/>
          </a:xfrm>
          <a:prstGeom prst="rect">
            <a:avLst/>
          </a:prstGeom>
        </p:spPr>
        <p:txBody>
          <a:bodyPr wrap="square">
            <a:spAutoFit/>
          </a:bodyPr>
          <a:lstStyle/>
          <a:p>
            <a:pPr marL="285750" indent="-285750" algn="just">
              <a:buFont typeface="Arial" panose="020B0604020202020204" pitchFamily="34" charset="0"/>
              <a:buChar char="•"/>
            </a:pPr>
            <a:r>
              <a:rPr lang="en-US" dirty="0"/>
              <a:t>Using federated logins or inviting users by email or using Microsoft Active Directory, an Amazon QuickSight administrator can directly add users to Amazon QuickSight</a:t>
            </a:r>
          </a:p>
        </p:txBody>
      </p:sp>
      <p:sp>
        <p:nvSpPr>
          <p:cNvPr id="11" name="Rectangle 10"/>
          <p:cNvSpPr/>
          <p:nvPr/>
        </p:nvSpPr>
        <p:spPr>
          <a:xfrm>
            <a:off x="1185329" y="3977972"/>
            <a:ext cx="1599349" cy="369332"/>
          </a:xfrm>
          <a:prstGeom prst="rect">
            <a:avLst/>
          </a:prstGeom>
        </p:spPr>
        <p:txBody>
          <a:bodyPr wrap="none">
            <a:spAutoFit/>
          </a:bodyPr>
          <a:lstStyle/>
          <a:p>
            <a:r>
              <a:rPr lang="en-US" b="1" dirty="0">
                <a:solidFill>
                  <a:srgbClr val="CC6600"/>
                </a:solidFill>
              </a:rPr>
              <a:t>Adding Groups</a:t>
            </a:r>
          </a:p>
        </p:txBody>
      </p:sp>
      <p:sp>
        <p:nvSpPr>
          <p:cNvPr id="4" name="Rectangle 3"/>
          <p:cNvSpPr/>
          <p:nvPr/>
        </p:nvSpPr>
        <p:spPr>
          <a:xfrm>
            <a:off x="1591044" y="4420114"/>
            <a:ext cx="8961132" cy="923330"/>
          </a:xfrm>
          <a:prstGeom prst="rect">
            <a:avLst/>
          </a:prstGeom>
        </p:spPr>
        <p:txBody>
          <a:bodyPr wrap="square">
            <a:spAutoFit/>
          </a:bodyPr>
          <a:lstStyle/>
          <a:p>
            <a:pPr marL="285750" indent="-285750" algn="just">
              <a:buFont typeface="Arial" panose="020B0604020202020204" pitchFamily="34" charset="0"/>
              <a:buChar char="•"/>
            </a:pPr>
            <a:r>
              <a:rPr lang="en-US" dirty="0"/>
              <a:t>Groups only available on quicksight console if you use Active Directory when we subscribe the quicksight account, we can also create groups if we use SSO using AWS CLI but we can not able to see those groups on quicksight console</a:t>
            </a:r>
          </a:p>
        </p:txBody>
      </p:sp>
    </p:spTree>
    <p:extLst>
      <p:ext uri="{BB962C8B-B14F-4D97-AF65-F5344CB8AC3E}">
        <p14:creationId xmlns:p14="http://schemas.microsoft.com/office/powerpoint/2010/main" val="216451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81406" y="841819"/>
            <a:ext cx="9559289" cy="3760843"/>
          </a:xfrm>
          <a:prstGeom prst="rect">
            <a:avLst/>
          </a:prstGeom>
        </p:spPr>
      </p:pic>
      <p:sp>
        <p:nvSpPr>
          <p:cNvPr id="6" name="TextBox 5"/>
          <p:cNvSpPr txBox="1"/>
          <p:nvPr/>
        </p:nvSpPr>
        <p:spPr>
          <a:xfrm>
            <a:off x="329184" y="305106"/>
            <a:ext cx="3988464" cy="461665"/>
          </a:xfrm>
          <a:prstGeom prst="rect">
            <a:avLst/>
          </a:prstGeom>
          <a:noFill/>
        </p:spPr>
        <p:txBody>
          <a:bodyPr wrap="none" rtlCol="0">
            <a:spAutoFit/>
          </a:bodyPr>
          <a:lstStyle>
            <a:defPPr>
              <a:defRPr lang="en-US"/>
            </a:defPPr>
            <a:lvl1pPr>
              <a:defRPr sz="2400" b="1">
                <a:solidFill>
                  <a:schemeClr val="accent5"/>
                </a:solidFill>
              </a:defRPr>
            </a:lvl1pPr>
          </a:lstStyle>
          <a:p>
            <a:r>
              <a:rPr lang="en-US" dirty="0"/>
              <a:t>SSO or Active Directory Usage</a:t>
            </a:r>
          </a:p>
        </p:txBody>
      </p:sp>
      <p:sp>
        <p:nvSpPr>
          <p:cNvPr id="7" name="Rectangle 1"/>
          <p:cNvSpPr>
            <a:spLocks noChangeArrowheads="1"/>
          </p:cNvSpPr>
          <p:nvPr/>
        </p:nvSpPr>
        <p:spPr bwMode="auto">
          <a:xfrm>
            <a:off x="886968" y="5192040"/>
            <a:ext cx="11187678"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err="1">
                <a:ln>
                  <a:noFill/>
                </a:ln>
                <a:solidFill>
                  <a:srgbClr val="333333"/>
                </a:solidFill>
                <a:effectLst/>
                <a:latin typeface="Consolas" panose="020B0609020204030204" pitchFamily="49" charset="0"/>
              </a:rPr>
              <a:t>aws</a:t>
            </a:r>
            <a:r>
              <a:rPr kumimoji="0" lang="en-US" altLang="en-US" sz="1000" b="0" i="1" u="none" strike="noStrike" cap="none" normalizeH="0" baseline="0" dirty="0">
                <a:ln>
                  <a:noFill/>
                </a:ln>
                <a:solidFill>
                  <a:srgbClr val="333333"/>
                </a:solidFill>
                <a:effectLst/>
                <a:latin typeface="Consolas" panose="020B0609020204030204" pitchFamily="49" charset="0"/>
              </a:rPr>
              <a:t> quicksight create-group --</a:t>
            </a:r>
            <a:r>
              <a:rPr kumimoji="0" lang="en-US" altLang="en-US" sz="1000" b="0" i="1" u="none" strike="noStrike" cap="none" normalizeH="0" baseline="0" dirty="0" err="1">
                <a:ln>
                  <a:noFill/>
                </a:ln>
                <a:solidFill>
                  <a:srgbClr val="333333"/>
                </a:solidFill>
                <a:effectLst/>
                <a:latin typeface="Consolas" panose="020B0609020204030204" pitchFamily="49" charset="0"/>
              </a:rPr>
              <a:t>aws</a:t>
            </a:r>
            <a:r>
              <a:rPr kumimoji="0" lang="en-US" altLang="en-US" sz="1000" b="0" i="1" u="none" strike="noStrike" cap="none" normalizeH="0" baseline="0" dirty="0">
                <a:ln>
                  <a:noFill/>
                </a:ln>
                <a:solidFill>
                  <a:srgbClr val="333333"/>
                </a:solidFill>
                <a:effectLst/>
                <a:latin typeface="Consolas" panose="020B0609020204030204" pitchFamily="49" charset="0"/>
              </a:rPr>
              <a:t>-account-id=111122223333 --namespace=default --group-name="Sales-Management" --description="Sales Management - Forecasting"</a:t>
            </a:r>
            <a:endParaRPr kumimoji="0" lang="en-US" altLang="en-US" sz="1800" b="0" i="1" u="none" strike="noStrike" cap="none" normalizeH="0" baseline="0" dirty="0">
              <a:ln>
                <a:noFill/>
              </a:ln>
              <a:solidFill>
                <a:schemeClr val="tx1"/>
              </a:solidFill>
              <a:effectLst/>
            </a:endParaRPr>
          </a:p>
        </p:txBody>
      </p:sp>
      <p:sp>
        <p:nvSpPr>
          <p:cNvPr id="8" name="Rectangle 7"/>
          <p:cNvSpPr/>
          <p:nvPr/>
        </p:nvSpPr>
        <p:spPr>
          <a:xfrm>
            <a:off x="329184" y="4694675"/>
            <a:ext cx="5217197" cy="461665"/>
          </a:xfrm>
          <a:prstGeom prst="rect">
            <a:avLst/>
          </a:prstGeom>
          <a:noFill/>
        </p:spPr>
        <p:txBody>
          <a:bodyPr wrap="none" rtlCol="0">
            <a:spAutoFit/>
          </a:bodyPr>
          <a:lstStyle/>
          <a:p>
            <a:r>
              <a:rPr lang="en-US" altLang="en-US" sz="2400" b="1" dirty="0">
                <a:solidFill>
                  <a:schemeClr val="accent5"/>
                </a:solidFill>
              </a:rPr>
              <a:t>CLI Sample to create Group if SSO used:</a:t>
            </a:r>
          </a:p>
        </p:txBody>
      </p:sp>
    </p:spTree>
    <p:extLst>
      <p:ext uri="{BB962C8B-B14F-4D97-AF65-F5344CB8AC3E}">
        <p14:creationId xmlns:p14="http://schemas.microsoft.com/office/powerpoint/2010/main" val="42270123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748</Words>
  <Application>Microsoft Office PowerPoint</Application>
  <PresentationFormat>Widescreen</PresentationFormat>
  <Paragraphs>219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Chittepu, Jayapal Reddy</dc:creator>
  <cp:lastModifiedBy>Chittepu, Jayapal Reddy</cp:lastModifiedBy>
  <cp:revision>1</cp:revision>
  <dcterms:created xsi:type="dcterms:W3CDTF">2019-11-12T03:11:15Z</dcterms:created>
  <dcterms:modified xsi:type="dcterms:W3CDTF">2019-11-12T03:11:38Z</dcterms:modified>
</cp:coreProperties>
</file>