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6" r:id="rId4"/>
    <p:sldId id="268" r:id="rId5"/>
    <p:sldId id="269" r:id="rId6"/>
    <p:sldId id="267" r:id="rId7"/>
    <p:sldId id="256" r:id="rId8"/>
    <p:sldId id="258" r:id="rId9"/>
    <p:sldId id="257" r:id="rId10"/>
    <p:sldId id="272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C8C1CF54-6C5B-42D8-AAB9-CF4B6064F132}">
          <p14:sldIdLst>
            <p14:sldId id="271"/>
          </p14:sldIdLst>
        </p14:section>
        <p14:section name="eflows architecture" id="{5B70542D-0864-4511-849B-3260EAAE84D0}">
          <p14:sldIdLst>
            <p14:sldId id="270"/>
            <p14:sldId id="266"/>
            <p14:sldId id="268"/>
            <p14:sldId id="269"/>
          </p14:sldIdLst>
        </p14:section>
        <p14:section name="distribute" id="{D785152C-1FEE-4B1C-A119-950820F4891F}">
          <p14:sldIdLst>
            <p14:sldId id="267"/>
            <p14:sldId id="256"/>
            <p14:sldId id="258"/>
          </p14:sldIdLst>
        </p14:section>
        <p14:section name="foreshift" id="{105557A5-3F18-491E-9FC9-54BAD336D97D}">
          <p14:sldIdLst>
            <p14:sldId id="257"/>
            <p14:sldId id="272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CC99FF"/>
    <a:srgbClr val="E789DA"/>
    <a:srgbClr val="FAC28A"/>
    <a:srgbClr val="C41616"/>
    <a:srgbClr val="9B195D"/>
    <a:srgbClr val="F49090"/>
    <a:srgbClr val="1866E6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F8D06-0986-4D06-9A3B-60EFB308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1D6B0-2C84-4832-A430-90DBBBE2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C2550-DBA8-4D2E-B115-4CAABEB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7C41A3-4D60-4754-98FE-02DEDF8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0D8F7-EEB5-4D45-BA7C-E165F091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9A8F-C9F3-4241-BEC2-1577AF1F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890169-3CB1-42B9-912C-E9A730AA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2F4A5-2700-446E-92B8-99F420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1A72CE-ECE5-4107-8604-AF0C329F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7AFBB9-48A2-4EBB-B689-07E87567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7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21560A-8EBF-459B-B01A-7F46972E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6298E-A7D2-44A6-A96D-10ACE785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67F40E-E0E5-40BB-965D-EE14EDF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B1ECB-13DE-443F-8AC0-CDE4A95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AB25E-B41F-43B8-B716-C85345B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7873E-7F0D-47C8-BA3D-43196040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083055-5D9D-4CF0-B716-C5CA26D8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4C0EC-FC5F-4FA9-9900-460DBF22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6128AA-2F69-4CE4-87EE-7CB8794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89C8D8-DE78-4420-9261-742C89D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3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0019-A526-4BA9-8DB8-81A59B72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5F6AB-12CA-41A2-A5E0-BA537A16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A473F-EF57-4332-B530-455F376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69219-BF2F-49B7-B7C4-AC2A58F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444526-2089-40A8-ABAC-84DC309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3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1F9F-BDAC-41B7-940C-D634AFA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4B248-DC0A-4E84-B3F8-F5179110F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326BBB-4FE6-46A9-AF5D-56DE88B4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3B25B9-0EEB-4597-8F64-B8C053E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04BEA6-A0BB-413D-85F8-E088C47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1B360-5306-434D-AE2E-0D82FDE3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6385-8635-42BC-9963-5FAE9B44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C0768-9D13-4B94-BAEF-76E8765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0FAE2B-4611-4EEC-A60E-496FB315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61DCA8-4A13-405A-A1FA-ABCB24CB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7E1C3F-A809-439E-9FD5-95CE2F9D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0913C4-0FF5-48CD-9076-14333A9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910484-23E4-4624-B3EC-1F1978A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24F838-3F2C-4184-B3EE-62404D9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0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835E0-C874-40A2-BAC8-4A5419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E83D5A-161B-4D68-9EA1-1A329C9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AAB715E-8F52-4641-8123-F6832CF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840D91-CCD1-4225-A757-0AA872A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1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0756F6-D6A4-4BBD-8B64-2F17A339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862CB2-F8AD-4AEA-8421-A3677A3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1350EA-0547-4078-B035-2CD5177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8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D94C-4808-42D4-BC4C-10442B4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C6217-6E0D-47FA-8D32-0A17C750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3B9A93-9CEB-489D-9ED0-815CAB4B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174A8B-EA57-4C5A-A641-188C3F0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AFEA7-6B28-42B8-A569-246FCBE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3D93EE-C859-4BAB-8B12-6B15077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94EEF-5D20-411B-BD1D-CAE5860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A81351-0E6A-4E67-BE5F-2D7D2B57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6EAE33-29A0-429F-80FB-0E2310FC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C0493B-ED0A-46C8-92D9-92961BB8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5C69A6-5AA7-4C5B-8C9B-64B6F92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4E2703-BDB9-4FBB-AF7B-E230A07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9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C6563C-6D09-4BCE-A709-0DFC7D99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29FDAC-6073-4E94-A914-176E7C5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67686-114E-4D47-8A57-449E5B42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469B-4AAA-4FDE-898A-4F118D9816DE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F33D39-EBC0-44AC-9BE0-D9A4885A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0181B-40D3-495E-AA0A-679C227B9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3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2.svg"/><Relationship Id="rId2" Type="http://schemas.openxmlformats.org/officeDocument/2006/relationships/image" Target="../media/image15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18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3E5719E-9C55-48BB-BA86-A4FA517271D9}"/>
              </a:ext>
            </a:extLst>
          </p:cNvPr>
          <p:cNvSpPr/>
          <p:nvPr/>
        </p:nvSpPr>
        <p:spPr>
          <a:xfrm>
            <a:off x="468298" y="335220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AB32D6-9F8E-4DEA-A55B-D63BF16E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532" y="1319560"/>
            <a:ext cx="657225" cy="4381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BFF73B-0B78-4D08-BC68-CBF4EFF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3" y="1219009"/>
            <a:ext cx="795791" cy="722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1FBF43-5B11-4222-889D-BE350022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5187" y="1290985"/>
            <a:ext cx="352425" cy="495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91760-6C88-4E35-BB68-872A90B69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7533" y="397852"/>
            <a:ext cx="5572125" cy="1428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9676F3E-61BE-40CE-B3CE-394B07FFF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567" y="2516129"/>
            <a:ext cx="670409" cy="4243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5C001F2-DA6A-4E8E-B04D-44313E5CE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568" y="2206310"/>
            <a:ext cx="4953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AFAE5C-6B5A-4F4C-A0D2-3F7A97CCA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3737" y="220440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1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520BF02-63DE-4455-A34A-D6E5834B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066" y="3938534"/>
            <a:ext cx="1605978" cy="2265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E3F59D38-F9DB-4070-BC6F-681A4E2E2C15}"/>
              </a:ext>
            </a:extLst>
          </p:cNvPr>
          <p:cNvSpPr/>
          <p:nvPr/>
        </p:nvSpPr>
        <p:spPr>
          <a:xfrm>
            <a:off x="3723089" y="2882432"/>
            <a:ext cx="690113" cy="2301177"/>
          </a:xfrm>
          <a:prstGeom prst="roundRect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594C2BB-3848-4470-84F2-97C732A5A5FA}"/>
              </a:ext>
            </a:extLst>
          </p:cNvPr>
          <p:cNvSpPr/>
          <p:nvPr/>
        </p:nvSpPr>
        <p:spPr>
          <a:xfrm>
            <a:off x="3855751" y="454272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7" name="Tekstballon: rechthoek met afgeronde hoeken 6">
            <a:extLst>
              <a:ext uri="{FF2B5EF4-FFF2-40B4-BE49-F238E27FC236}">
                <a16:creationId xmlns:a16="http://schemas.microsoft.com/office/drawing/2014/main" id="{7D4A070D-167D-43BB-B5C5-ECBD76B01D05}"/>
              </a:ext>
            </a:extLst>
          </p:cNvPr>
          <p:cNvSpPr/>
          <p:nvPr/>
        </p:nvSpPr>
        <p:spPr>
          <a:xfrm>
            <a:off x="2518999" y="5349999"/>
            <a:ext cx="2536647" cy="756796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“I need my car charged as soon as possible”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CE5CED6-A87B-45A8-92DF-6050111E8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6779" y="3785311"/>
            <a:ext cx="883959" cy="589307"/>
          </a:xfrm>
          <a:prstGeom prst="rect">
            <a:avLst/>
          </a:prstGeom>
        </p:spPr>
      </p:pic>
      <p:sp>
        <p:nvSpPr>
          <p:cNvPr id="9" name="Pijl: omhoog 8">
            <a:extLst>
              <a:ext uri="{FF2B5EF4-FFF2-40B4-BE49-F238E27FC236}">
                <a16:creationId xmlns:a16="http://schemas.microsoft.com/office/drawing/2014/main" id="{358E9332-474A-4852-BA9C-CE4E70F7D2E9}"/>
              </a:ext>
            </a:extLst>
          </p:cNvPr>
          <p:cNvSpPr/>
          <p:nvPr/>
        </p:nvSpPr>
        <p:spPr>
          <a:xfrm rot="5400000">
            <a:off x="6089957" y="4370048"/>
            <a:ext cx="481002" cy="2664062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AF1FD2E-2E87-4ECD-8438-5A2DA63F4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876" y="2847597"/>
            <a:ext cx="1753197" cy="3356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kstballon: rechthoek met afgeronde hoeken 10">
            <a:extLst>
              <a:ext uri="{FF2B5EF4-FFF2-40B4-BE49-F238E27FC236}">
                <a16:creationId xmlns:a16="http://schemas.microsoft.com/office/drawing/2014/main" id="{90285B22-EAF6-4ADB-8970-E7140BCABA7B}"/>
              </a:ext>
            </a:extLst>
          </p:cNvPr>
          <p:cNvSpPr/>
          <p:nvPr/>
        </p:nvSpPr>
        <p:spPr>
          <a:xfrm>
            <a:off x="7441994" y="2717718"/>
            <a:ext cx="1872122" cy="1000107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Source Sans Pro" panose="020B0503030403020204" pitchFamily="34" charset="0"/>
              </a:rPr>
              <a:t>The instant demand is limited by the capacity to provide and take energy</a:t>
            </a:r>
          </a:p>
        </p:txBody>
      </p:sp>
    </p:spTree>
    <p:extLst>
      <p:ext uri="{BB962C8B-B14F-4D97-AF65-F5344CB8AC3E}">
        <p14:creationId xmlns:p14="http://schemas.microsoft.com/office/powerpoint/2010/main" val="159766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43BC55A8-E8EC-49E6-8B96-42B08C3491F2}"/>
              </a:ext>
            </a:extLst>
          </p:cNvPr>
          <p:cNvGrpSpPr/>
          <p:nvPr/>
        </p:nvGrpSpPr>
        <p:grpSpPr>
          <a:xfrm>
            <a:off x="2793077" y="980902"/>
            <a:ext cx="2094807" cy="1529541"/>
            <a:chOff x="631768" y="648393"/>
            <a:chExt cx="2094807" cy="1529541"/>
          </a:xfrm>
        </p:grpSpPr>
        <p:sp>
          <p:nvSpPr>
            <p:cNvPr id="4" name="Pijl: gebogen 3">
              <a:extLst>
                <a:ext uri="{FF2B5EF4-FFF2-40B4-BE49-F238E27FC236}">
                  <a16:creationId xmlns:a16="http://schemas.microsoft.com/office/drawing/2014/main" id="{6D87BF87-B789-4275-A3FB-15A8A1D3D7FE}"/>
                </a:ext>
              </a:extLst>
            </p:cNvPr>
            <p:cNvSpPr/>
            <p:nvPr/>
          </p:nvSpPr>
          <p:spPr>
            <a:xfrm rot="16200000">
              <a:off x="914401" y="365760"/>
              <a:ext cx="1529541" cy="2094807"/>
            </a:xfrm>
            <a:prstGeom prst="bentArrow">
              <a:avLst>
                <a:gd name="adj1" fmla="val 50000"/>
                <a:gd name="adj2" fmla="val 25000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" name="Tekstballon: rechthoek met afgeronde hoeken 4">
              <a:extLst>
                <a:ext uri="{FF2B5EF4-FFF2-40B4-BE49-F238E27FC236}">
                  <a16:creationId xmlns:a16="http://schemas.microsoft.com/office/drawing/2014/main" id="{687020DA-7684-46A4-835E-1EA391507744}"/>
                </a:ext>
              </a:extLst>
            </p:cNvPr>
            <p:cNvSpPr/>
            <p:nvPr/>
          </p:nvSpPr>
          <p:spPr>
            <a:xfrm>
              <a:off x="1202132" y="1533522"/>
              <a:ext cx="1275061" cy="494784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Click me</a:t>
              </a:r>
            </a:p>
          </p:txBody>
        </p:sp>
      </p:grpSp>
      <p:sp>
        <p:nvSpPr>
          <p:cNvPr id="7" name="Pijl: omlaag 34">
            <a:extLst>
              <a:ext uri="{FF2B5EF4-FFF2-40B4-BE49-F238E27FC236}">
                <a16:creationId xmlns:a16="http://schemas.microsoft.com/office/drawing/2014/main" id="{18381FBF-C02C-4032-8E2D-F07F24807CC2}"/>
              </a:ext>
            </a:extLst>
          </p:cNvPr>
          <p:cNvSpPr/>
          <p:nvPr/>
        </p:nvSpPr>
        <p:spPr>
          <a:xfrm rot="18411430">
            <a:off x="3388519" y="425544"/>
            <a:ext cx="765585" cy="7879710"/>
          </a:xfrm>
          <a:prstGeom prst="downArrow">
            <a:avLst/>
          </a:prstGeom>
          <a:gradFill flip="none" rotWithShape="1">
            <a:gsLst>
              <a:gs pos="100000">
                <a:srgbClr val="66A266"/>
              </a:gs>
              <a:gs pos="0">
                <a:srgbClr val="FFC96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ijl: omlaag 34">
            <a:extLst>
              <a:ext uri="{FF2B5EF4-FFF2-40B4-BE49-F238E27FC236}">
                <a16:creationId xmlns:a16="http://schemas.microsoft.com/office/drawing/2014/main" id="{FF7CF8B5-3F7C-4B70-A26F-432646B86670}"/>
              </a:ext>
            </a:extLst>
          </p:cNvPr>
          <p:cNvSpPr/>
          <p:nvPr/>
        </p:nvSpPr>
        <p:spPr>
          <a:xfrm rot="18411430">
            <a:off x="3920476" y="-107272"/>
            <a:ext cx="765585" cy="7879710"/>
          </a:xfrm>
          <a:prstGeom prst="downArrow">
            <a:avLst/>
          </a:prstGeom>
          <a:gradFill flip="none" rotWithShape="1">
            <a:gsLst>
              <a:gs pos="0">
                <a:srgbClr val="F49090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922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09FAEDFA-E3AC-4D4B-8D28-EBD594FAEE4B}"/>
              </a:ext>
            </a:extLst>
          </p:cNvPr>
          <p:cNvGrpSpPr/>
          <p:nvPr/>
        </p:nvGrpSpPr>
        <p:grpSpPr>
          <a:xfrm>
            <a:off x="645955" y="2171699"/>
            <a:ext cx="6262051" cy="4007757"/>
            <a:chOff x="607855" y="1028699"/>
            <a:chExt cx="6262051" cy="4007757"/>
          </a:xfrm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98B3FAB9-3923-4B99-8890-4E0BE65DCEF1}"/>
                </a:ext>
              </a:extLst>
            </p:cNvPr>
            <p:cNvSpPr/>
            <p:nvPr/>
          </p:nvSpPr>
          <p:spPr>
            <a:xfrm>
              <a:off x="3240881" y="2076736"/>
              <a:ext cx="3629025" cy="1810829"/>
            </a:xfrm>
            <a:custGeom>
              <a:avLst/>
              <a:gdLst>
                <a:gd name="connsiteX0" fmla="*/ 0 w 3629025"/>
                <a:gd name="connsiteY0" fmla="*/ 921258 h 1810829"/>
                <a:gd name="connsiteX1" fmla="*/ 57150 w 3629025"/>
                <a:gd name="connsiteY1" fmla="*/ 935545 h 1810829"/>
                <a:gd name="connsiteX2" fmla="*/ 100013 w 3629025"/>
                <a:gd name="connsiteY2" fmla="*/ 664083 h 1810829"/>
                <a:gd name="connsiteX3" fmla="*/ 171450 w 3629025"/>
                <a:gd name="connsiteY3" fmla="*/ 449770 h 1810829"/>
                <a:gd name="connsiteX4" fmla="*/ 228600 w 3629025"/>
                <a:gd name="connsiteY4" fmla="*/ 321183 h 1810829"/>
                <a:gd name="connsiteX5" fmla="*/ 285750 w 3629025"/>
                <a:gd name="connsiteY5" fmla="*/ 235458 h 1810829"/>
                <a:gd name="connsiteX6" fmla="*/ 314325 w 3629025"/>
                <a:gd name="connsiteY6" fmla="*/ 278320 h 1810829"/>
                <a:gd name="connsiteX7" fmla="*/ 400050 w 3629025"/>
                <a:gd name="connsiteY7" fmla="*/ 664083 h 1810829"/>
                <a:gd name="connsiteX8" fmla="*/ 457200 w 3629025"/>
                <a:gd name="connsiteY8" fmla="*/ 1135570 h 1810829"/>
                <a:gd name="connsiteX9" fmla="*/ 514350 w 3629025"/>
                <a:gd name="connsiteY9" fmla="*/ 1521333 h 1810829"/>
                <a:gd name="connsiteX10" fmla="*/ 585788 w 3629025"/>
                <a:gd name="connsiteY10" fmla="*/ 1721358 h 1810829"/>
                <a:gd name="connsiteX11" fmla="*/ 657225 w 3629025"/>
                <a:gd name="connsiteY11" fmla="*/ 1764220 h 1810829"/>
                <a:gd name="connsiteX12" fmla="*/ 771525 w 3629025"/>
                <a:gd name="connsiteY12" fmla="*/ 1664208 h 1810829"/>
                <a:gd name="connsiteX13" fmla="*/ 800100 w 3629025"/>
                <a:gd name="connsiteY13" fmla="*/ 1307020 h 1810829"/>
                <a:gd name="connsiteX14" fmla="*/ 857250 w 3629025"/>
                <a:gd name="connsiteY14" fmla="*/ 906970 h 1810829"/>
                <a:gd name="connsiteX15" fmla="*/ 900113 w 3629025"/>
                <a:gd name="connsiteY15" fmla="*/ 592645 h 1810829"/>
                <a:gd name="connsiteX16" fmla="*/ 957263 w 3629025"/>
                <a:gd name="connsiteY16" fmla="*/ 464058 h 1810829"/>
                <a:gd name="connsiteX17" fmla="*/ 1028700 w 3629025"/>
                <a:gd name="connsiteY17" fmla="*/ 478345 h 1810829"/>
                <a:gd name="connsiteX18" fmla="*/ 1100138 w 3629025"/>
                <a:gd name="connsiteY18" fmla="*/ 621220 h 1810829"/>
                <a:gd name="connsiteX19" fmla="*/ 1157288 w 3629025"/>
                <a:gd name="connsiteY19" fmla="*/ 792670 h 1810829"/>
                <a:gd name="connsiteX20" fmla="*/ 1200150 w 3629025"/>
                <a:gd name="connsiteY20" fmla="*/ 749808 h 1810829"/>
                <a:gd name="connsiteX21" fmla="*/ 1271588 w 3629025"/>
                <a:gd name="connsiteY21" fmla="*/ 435483 h 1810829"/>
                <a:gd name="connsiteX22" fmla="*/ 1328738 w 3629025"/>
                <a:gd name="connsiteY22" fmla="*/ 164020 h 1810829"/>
                <a:gd name="connsiteX23" fmla="*/ 1414463 w 3629025"/>
                <a:gd name="connsiteY23" fmla="*/ 164020 h 1810829"/>
                <a:gd name="connsiteX24" fmla="*/ 1500188 w 3629025"/>
                <a:gd name="connsiteY24" fmla="*/ 321183 h 1810829"/>
                <a:gd name="connsiteX25" fmla="*/ 1571625 w 3629025"/>
                <a:gd name="connsiteY25" fmla="*/ 792670 h 1810829"/>
                <a:gd name="connsiteX26" fmla="*/ 1643063 w 3629025"/>
                <a:gd name="connsiteY26" fmla="*/ 1378458 h 1810829"/>
                <a:gd name="connsiteX27" fmla="*/ 1714500 w 3629025"/>
                <a:gd name="connsiteY27" fmla="*/ 1707070 h 1810829"/>
                <a:gd name="connsiteX28" fmla="*/ 1871663 w 3629025"/>
                <a:gd name="connsiteY28" fmla="*/ 1792795 h 1810829"/>
                <a:gd name="connsiteX29" fmla="*/ 1943100 w 3629025"/>
                <a:gd name="connsiteY29" fmla="*/ 1464183 h 1810829"/>
                <a:gd name="connsiteX30" fmla="*/ 2014538 w 3629025"/>
                <a:gd name="connsiteY30" fmla="*/ 778383 h 1810829"/>
                <a:gd name="connsiteX31" fmla="*/ 2071688 w 3629025"/>
                <a:gd name="connsiteY31" fmla="*/ 578358 h 1810829"/>
                <a:gd name="connsiteX32" fmla="*/ 2171700 w 3629025"/>
                <a:gd name="connsiteY32" fmla="*/ 535495 h 1810829"/>
                <a:gd name="connsiteX33" fmla="*/ 2214563 w 3629025"/>
                <a:gd name="connsiteY33" fmla="*/ 578358 h 1810829"/>
                <a:gd name="connsiteX34" fmla="*/ 2271713 w 3629025"/>
                <a:gd name="connsiteY34" fmla="*/ 764095 h 1810829"/>
                <a:gd name="connsiteX35" fmla="*/ 2314575 w 3629025"/>
                <a:gd name="connsiteY35" fmla="*/ 806958 h 1810829"/>
                <a:gd name="connsiteX36" fmla="*/ 2357438 w 3629025"/>
                <a:gd name="connsiteY36" fmla="*/ 806958 h 1810829"/>
                <a:gd name="connsiteX37" fmla="*/ 2400300 w 3629025"/>
                <a:gd name="connsiteY37" fmla="*/ 649795 h 1810829"/>
                <a:gd name="connsiteX38" fmla="*/ 2443163 w 3629025"/>
                <a:gd name="connsiteY38" fmla="*/ 421195 h 1810829"/>
                <a:gd name="connsiteX39" fmla="*/ 2471738 w 3629025"/>
                <a:gd name="connsiteY39" fmla="*/ 306895 h 1810829"/>
                <a:gd name="connsiteX40" fmla="*/ 2528888 w 3629025"/>
                <a:gd name="connsiteY40" fmla="*/ 235458 h 1810829"/>
                <a:gd name="connsiteX41" fmla="*/ 2586038 w 3629025"/>
                <a:gd name="connsiteY41" fmla="*/ 64008 h 1810829"/>
                <a:gd name="connsiteX42" fmla="*/ 2600325 w 3629025"/>
                <a:gd name="connsiteY42" fmla="*/ 6858 h 1810829"/>
                <a:gd name="connsiteX43" fmla="*/ 2643188 w 3629025"/>
                <a:gd name="connsiteY43" fmla="*/ 206883 h 1810829"/>
                <a:gd name="connsiteX44" fmla="*/ 2686050 w 3629025"/>
                <a:gd name="connsiteY44" fmla="*/ 521208 h 1810829"/>
                <a:gd name="connsiteX45" fmla="*/ 2714625 w 3629025"/>
                <a:gd name="connsiteY45" fmla="*/ 1021270 h 1810829"/>
                <a:gd name="connsiteX46" fmla="*/ 2757488 w 3629025"/>
                <a:gd name="connsiteY46" fmla="*/ 1407033 h 1810829"/>
                <a:gd name="connsiteX47" fmla="*/ 2814638 w 3629025"/>
                <a:gd name="connsiteY47" fmla="*/ 1678495 h 1810829"/>
                <a:gd name="connsiteX48" fmla="*/ 2886075 w 3629025"/>
                <a:gd name="connsiteY48" fmla="*/ 1792795 h 1810829"/>
                <a:gd name="connsiteX49" fmla="*/ 2971800 w 3629025"/>
                <a:gd name="connsiteY49" fmla="*/ 1792795 h 1810829"/>
                <a:gd name="connsiteX50" fmla="*/ 3000375 w 3629025"/>
                <a:gd name="connsiteY50" fmla="*/ 1621345 h 1810829"/>
                <a:gd name="connsiteX51" fmla="*/ 3071813 w 3629025"/>
                <a:gd name="connsiteY51" fmla="*/ 1307020 h 1810829"/>
                <a:gd name="connsiteX52" fmla="*/ 3128963 w 3629025"/>
                <a:gd name="connsiteY52" fmla="*/ 978408 h 1810829"/>
                <a:gd name="connsiteX53" fmla="*/ 3157538 w 3629025"/>
                <a:gd name="connsiteY53" fmla="*/ 692658 h 1810829"/>
                <a:gd name="connsiteX54" fmla="*/ 3243263 w 3629025"/>
                <a:gd name="connsiteY54" fmla="*/ 564070 h 1810829"/>
                <a:gd name="connsiteX55" fmla="*/ 3414713 w 3629025"/>
                <a:gd name="connsiteY55" fmla="*/ 506920 h 1810829"/>
                <a:gd name="connsiteX56" fmla="*/ 3629025 w 3629025"/>
                <a:gd name="connsiteY56" fmla="*/ 706945 h 181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29025" h="1810829">
                  <a:moveTo>
                    <a:pt x="0" y="921258"/>
                  </a:moveTo>
                  <a:cubicBezTo>
                    <a:pt x="20240" y="949832"/>
                    <a:pt x="40481" y="978407"/>
                    <a:pt x="57150" y="935545"/>
                  </a:cubicBezTo>
                  <a:cubicBezTo>
                    <a:pt x="73819" y="892683"/>
                    <a:pt x="80963" y="745045"/>
                    <a:pt x="100013" y="664083"/>
                  </a:cubicBezTo>
                  <a:cubicBezTo>
                    <a:pt x="119063" y="583121"/>
                    <a:pt x="150019" y="506920"/>
                    <a:pt x="171450" y="449770"/>
                  </a:cubicBezTo>
                  <a:cubicBezTo>
                    <a:pt x="192881" y="392620"/>
                    <a:pt x="209550" y="356902"/>
                    <a:pt x="228600" y="321183"/>
                  </a:cubicBezTo>
                  <a:cubicBezTo>
                    <a:pt x="247650" y="285464"/>
                    <a:pt x="271463" y="242602"/>
                    <a:pt x="285750" y="235458"/>
                  </a:cubicBezTo>
                  <a:cubicBezTo>
                    <a:pt x="300038" y="228314"/>
                    <a:pt x="295275" y="206882"/>
                    <a:pt x="314325" y="278320"/>
                  </a:cubicBezTo>
                  <a:cubicBezTo>
                    <a:pt x="333375" y="349757"/>
                    <a:pt x="376238" y="521208"/>
                    <a:pt x="400050" y="664083"/>
                  </a:cubicBezTo>
                  <a:cubicBezTo>
                    <a:pt x="423862" y="806958"/>
                    <a:pt x="438150" y="992695"/>
                    <a:pt x="457200" y="1135570"/>
                  </a:cubicBezTo>
                  <a:cubicBezTo>
                    <a:pt x="476250" y="1278445"/>
                    <a:pt x="492919" y="1423702"/>
                    <a:pt x="514350" y="1521333"/>
                  </a:cubicBezTo>
                  <a:cubicBezTo>
                    <a:pt x="535781" y="1618964"/>
                    <a:pt x="561976" y="1680877"/>
                    <a:pt x="585788" y="1721358"/>
                  </a:cubicBezTo>
                  <a:cubicBezTo>
                    <a:pt x="609601" y="1761839"/>
                    <a:pt x="626269" y="1773745"/>
                    <a:pt x="657225" y="1764220"/>
                  </a:cubicBezTo>
                  <a:cubicBezTo>
                    <a:pt x="688181" y="1754695"/>
                    <a:pt x="747713" y="1740408"/>
                    <a:pt x="771525" y="1664208"/>
                  </a:cubicBezTo>
                  <a:cubicBezTo>
                    <a:pt x="795337" y="1588008"/>
                    <a:pt x="785813" y="1433226"/>
                    <a:pt x="800100" y="1307020"/>
                  </a:cubicBezTo>
                  <a:cubicBezTo>
                    <a:pt x="814387" y="1180814"/>
                    <a:pt x="840581" y="1026032"/>
                    <a:pt x="857250" y="906970"/>
                  </a:cubicBezTo>
                  <a:cubicBezTo>
                    <a:pt x="873919" y="787908"/>
                    <a:pt x="883444" y="666464"/>
                    <a:pt x="900113" y="592645"/>
                  </a:cubicBezTo>
                  <a:cubicBezTo>
                    <a:pt x="916782" y="518826"/>
                    <a:pt x="935832" y="483108"/>
                    <a:pt x="957263" y="464058"/>
                  </a:cubicBezTo>
                  <a:cubicBezTo>
                    <a:pt x="978694" y="445008"/>
                    <a:pt x="1004888" y="452151"/>
                    <a:pt x="1028700" y="478345"/>
                  </a:cubicBezTo>
                  <a:cubicBezTo>
                    <a:pt x="1052512" y="504539"/>
                    <a:pt x="1078707" y="568833"/>
                    <a:pt x="1100138" y="621220"/>
                  </a:cubicBezTo>
                  <a:cubicBezTo>
                    <a:pt x="1121569" y="673607"/>
                    <a:pt x="1140619" y="771239"/>
                    <a:pt x="1157288" y="792670"/>
                  </a:cubicBezTo>
                  <a:cubicBezTo>
                    <a:pt x="1173957" y="814101"/>
                    <a:pt x="1181100" y="809339"/>
                    <a:pt x="1200150" y="749808"/>
                  </a:cubicBezTo>
                  <a:cubicBezTo>
                    <a:pt x="1219200" y="690277"/>
                    <a:pt x="1250157" y="533114"/>
                    <a:pt x="1271588" y="435483"/>
                  </a:cubicBezTo>
                  <a:cubicBezTo>
                    <a:pt x="1293019" y="337852"/>
                    <a:pt x="1304925" y="209264"/>
                    <a:pt x="1328738" y="164020"/>
                  </a:cubicBezTo>
                  <a:cubicBezTo>
                    <a:pt x="1352551" y="118776"/>
                    <a:pt x="1385888" y="137826"/>
                    <a:pt x="1414463" y="164020"/>
                  </a:cubicBezTo>
                  <a:cubicBezTo>
                    <a:pt x="1443038" y="190214"/>
                    <a:pt x="1473994" y="216408"/>
                    <a:pt x="1500188" y="321183"/>
                  </a:cubicBezTo>
                  <a:cubicBezTo>
                    <a:pt x="1526382" y="425958"/>
                    <a:pt x="1547813" y="616458"/>
                    <a:pt x="1571625" y="792670"/>
                  </a:cubicBezTo>
                  <a:cubicBezTo>
                    <a:pt x="1595437" y="968882"/>
                    <a:pt x="1619251" y="1226058"/>
                    <a:pt x="1643063" y="1378458"/>
                  </a:cubicBezTo>
                  <a:cubicBezTo>
                    <a:pt x="1666875" y="1530858"/>
                    <a:pt x="1676400" y="1638014"/>
                    <a:pt x="1714500" y="1707070"/>
                  </a:cubicBezTo>
                  <a:cubicBezTo>
                    <a:pt x="1752600" y="1776126"/>
                    <a:pt x="1833563" y="1833276"/>
                    <a:pt x="1871663" y="1792795"/>
                  </a:cubicBezTo>
                  <a:cubicBezTo>
                    <a:pt x="1909763" y="1752314"/>
                    <a:pt x="1919287" y="1633252"/>
                    <a:pt x="1943100" y="1464183"/>
                  </a:cubicBezTo>
                  <a:cubicBezTo>
                    <a:pt x="1966913" y="1295114"/>
                    <a:pt x="1993107" y="926020"/>
                    <a:pt x="2014538" y="778383"/>
                  </a:cubicBezTo>
                  <a:cubicBezTo>
                    <a:pt x="2035969" y="630746"/>
                    <a:pt x="2045494" y="618839"/>
                    <a:pt x="2071688" y="578358"/>
                  </a:cubicBezTo>
                  <a:cubicBezTo>
                    <a:pt x="2097882" y="537877"/>
                    <a:pt x="2147888" y="535495"/>
                    <a:pt x="2171700" y="535495"/>
                  </a:cubicBezTo>
                  <a:cubicBezTo>
                    <a:pt x="2195512" y="535495"/>
                    <a:pt x="2197894" y="540258"/>
                    <a:pt x="2214563" y="578358"/>
                  </a:cubicBezTo>
                  <a:cubicBezTo>
                    <a:pt x="2231232" y="616458"/>
                    <a:pt x="2255044" y="725995"/>
                    <a:pt x="2271713" y="764095"/>
                  </a:cubicBezTo>
                  <a:cubicBezTo>
                    <a:pt x="2288382" y="802195"/>
                    <a:pt x="2300288" y="799814"/>
                    <a:pt x="2314575" y="806958"/>
                  </a:cubicBezTo>
                  <a:cubicBezTo>
                    <a:pt x="2328863" y="814102"/>
                    <a:pt x="2343151" y="833152"/>
                    <a:pt x="2357438" y="806958"/>
                  </a:cubicBezTo>
                  <a:cubicBezTo>
                    <a:pt x="2371725" y="780764"/>
                    <a:pt x="2386013" y="714089"/>
                    <a:pt x="2400300" y="649795"/>
                  </a:cubicBezTo>
                  <a:cubicBezTo>
                    <a:pt x="2414587" y="585501"/>
                    <a:pt x="2431257" y="478345"/>
                    <a:pt x="2443163" y="421195"/>
                  </a:cubicBezTo>
                  <a:cubicBezTo>
                    <a:pt x="2455069" y="364045"/>
                    <a:pt x="2457451" y="337851"/>
                    <a:pt x="2471738" y="306895"/>
                  </a:cubicBezTo>
                  <a:cubicBezTo>
                    <a:pt x="2486026" y="275939"/>
                    <a:pt x="2509838" y="275939"/>
                    <a:pt x="2528888" y="235458"/>
                  </a:cubicBezTo>
                  <a:cubicBezTo>
                    <a:pt x="2547938" y="194977"/>
                    <a:pt x="2574132" y="102108"/>
                    <a:pt x="2586038" y="64008"/>
                  </a:cubicBezTo>
                  <a:cubicBezTo>
                    <a:pt x="2597944" y="25908"/>
                    <a:pt x="2590800" y="-16955"/>
                    <a:pt x="2600325" y="6858"/>
                  </a:cubicBezTo>
                  <a:cubicBezTo>
                    <a:pt x="2609850" y="30670"/>
                    <a:pt x="2628900" y="121158"/>
                    <a:pt x="2643188" y="206883"/>
                  </a:cubicBezTo>
                  <a:cubicBezTo>
                    <a:pt x="2657476" y="292608"/>
                    <a:pt x="2674144" y="385477"/>
                    <a:pt x="2686050" y="521208"/>
                  </a:cubicBezTo>
                  <a:cubicBezTo>
                    <a:pt x="2697956" y="656939"/>
                    <a:pt x="2702719" y="873633"/>
                    <a:pt x="2714625" y="1021270"/>
                  </a:cubicBezTo>
                  <a:cubicBezTo>
                    <a:pt x="2726531" y="1168907"/>
                    <a:pt x="2740819" y="1297496"/>
                    <a:pt x="2757488" y="1407033"/>
                  </a:cubicBezTo>
                  <a:cubicBezTo>
                    <a:pt x="2774157" y="1516570"/>
                    <a:pt x="2793207" y="1614201"/>
                    <a:pt x="2814638" y="1678495"/>
                  </a:cubicBezTo>
                  <a:cubicBezTo>
                    <a:pt x="2836069" y="1742789"/>
                    <a:pt x="2859881" y="1773745"/>
                    <a:pt x="2886075" y="1792795"/>
                  </a:cubicBezTo>
                  <a:cubicBezTo>
                    <a:pt x="2912269" y="1811845"/>
                    <a:pt x="2952750" y="1821370"/>
                    <a:pt x="2971800" y="1792795"/>
                  </a:cubicBezTo>
                  <a:cubicBezTo>
                    <a:pt x="2990850" y="1764220"/>
                    <a:pt x="2983706" y="1702308"/>
                    <a:pt x="3000375" y="1621345"/>
                  </a:cubicBezTo>
                  <a:cubicBezTo>
                    <a:pt x="3017044" y="1540383"/>
                    <a:pt x="3050382" y="1414176"/>
                    <a:pt x="3071813" y="1307020"/>
                  </a:cubicBezTo>
                  <a:cubicBezTo>
                    <a:pt x="3093244" y="1199864"/>
                    <a:pt x="3114676" y="1080802"/>
                    <a:pt x="3128963" y="978408"/>
                  </a:cubicBezTo>
                  <a:cubicBezTo>
                    <a:pt x="3143250" y="876014"/>
                    <a:pt x="3138488" y="761714"/>
                    <a:pt x="3157538" y="692658"/>
                  </a:cubicBezTo>
                  <a:cubicBezTo>
                    <a:pt x="3176588" y="623602"/>
                    <a:pt x="3200401" y="595026"/>
                    <a:pt x="3243263" y="564070"/>
                  </a:cubicBezTo>
                  <a:cubicBezTo>
                    <a:pt x="3286126" y="533114"/>
                    <a:pt x="3350419" y="483107"/>
                    <a:pt x="3414713" y="506920"/>
                  </a:cubicBezTo>
                  <a:cubicBezTo>
                    <a:pt x="3479007" y="530732"/>
                    <a:pt x="3554016" y="618838"/>
                    <a:pt x="3629025" y="70694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0C8B7C-C79E-4682-A63B-741D45E69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49" r="47535"/>
            <a:stretch/>
          </p:blipFill>
          <p:spPr>
            <a:xfrm>
              <a:off x="607855" y="1028699"/>
              <a:ext cx="3068796" cy="4007757"/>
            </a:xfrm>
            <a:prstGeom prst="rect">
              <a:avLst/>
            </a:prstGeom>
          </p:spPr>
        </p:pic>
      </p:grp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480B655C-6B45-47F2-ABE7-CFAAA6CE00DD}"/>
              </a:ext>
            </a:extLst>
          </p:cNvPr>
          <p:cNvSpPr/>
          <p:nvPr/>
        </p:nvSpPr>
        <p:spPr>
          <a:xfrm>
            <a:off x="7821635" y="2356304"/>
            <a:ext cx="2794015" cy="3276600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This is the fitting curve. So far it is the demand, but it could be anything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Electricity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Solar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Grid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Any combination of several factors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2497752-3FB7-4E3A-9C4D-388153923350}"/>
              </a:ext>
            </a:extLst>
          </p:cNvPr>
          <p:cNvSpPr/>
          <p:nvPr/>
        </p:nvSpPr>
        <p:spPr>
          <a:xfrm>
            <a:off x="4161509" y="2723968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C943623E-6967-4B95-96F4-D9BA113E86E7}"/>
              </a:ext>
            </a:extLst>
          </p:cNvPr>
          <p:cNvSpPr/>
          <p:nvPr/>
        </p:nvSpPr>
        <p:spPr>
          <a:xfrm rot="2762498">
            <a:off x="3748455" y="2815756"/>
            <a:ext cx="228600" cy="6477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Pijl: omhoog 14">
            <a:extLst>
              <a:ext uri="{FF2B5EF4-FFF2-40B4-BE49-F238E27FC236}">
                <a16:creationId xmlns:a16="http://schemas.microsoft.com/office/drawing/2014/main" id="{0CEC8281-3B0B-4377-BC55-1AB493A70578}"/>
              </a:ext>
            </a:extLst>
          </p:cNvPr>
          <p:cNvSpPr/>
          <p:nvPr/>
        </p:nvSpPr>
        <p:spPr>
          <a:xfrm rot="11296975">
            <a:off x="3947344" y="3089095"/>
            <a:ext cx="228600" cy="1811018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9C87CDB2-319A-49E5-8C9F-0F7DBFD3624C}"/>
              </a:ext>
            </a:extLst>
          </p:cNvPr>
          <p:cNvSpPr/>
          <p:nvPr/>
        </p:nvSpPr>
        <p:spPr>
          <a:xfrm rot="9379233">
            <a:off x="4596177" y="3029022"/>
            <a:ext cx="228600" cy="181388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CCBDA44D-55C3-479F-9950-8EF6310A7367}"/>
              </a:ext>
            </a:extLst>
          </p:cNvPr>
          <p:cNvSpPr/>
          <p:nvPr/>
        </p:nvSpPr>
        <p:spPr>
          <a:xfrm rot="8354261">
            <a:off x="5229113" y="2703600"/>
            <a:ext cx="228600" cy="250859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AB85EA-B0F5-4E8B-A165-A8C846A1EE52}"/>
              </a:ext>
            </a:extLst>
          </p:cNvPr>
          <p:cNvSpPr/>
          <p:nvPr/>
        </p:nvSpPr>
        <p:spPr>
          <a:xfrm>
            <a:off x="4962953" y="2245634"/>
            <a:ext cx="639914" cy="119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rgbClr val="D9D9D9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5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56F8C04-399F-412B-B2A1-83967987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1" y="3251201"/>
            <a:ext cx="1830465" cy="183046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6479157-42E4-42D7-B06F-5E414E605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19" y="1266669"/>
            <a:ext cx="1802224" cy="180222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F88EA9E-0F2E-4A26-9995-9B297D007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500" y="3935799"/>
            <a:ext cx="2143962" cy="214396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27F637C-DAF4-4423-8C77-72D216989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99" y="1528997"/>
            <a:ext cx="2208855" cy="22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2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09" y="244401"/>
            <a:ext cx="438135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-9517" y="1527880"/>
            <a:ext cx="11547467" cy="5218761"/>
            <a:chOff x="-9517" y="845708"/>
            <a:chExt cx="11547467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-9517" y="1306525"/>
              <a:ext cx="8268329" cy="4757944"/>
              <a:chOff x="-9517" y="1306525"/>
              <a:chExt cx="8268329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547545" y="-296384"/>
                <a:ext cx="765585" cy="7879710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/>
            <p:nvPr/>
          </p:nvCxnSpPr>
          <p:spPr>
            <a:xfrm>
              <a:off x="8258812" y="6064469"/>
              <a:ext cx="32791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kstballon: rechthoek met afgeronde hoeken 45">
              <a:extLst>
                <a:ext uri="{FF2B5EF4-FFF2-40B4-BE49-F238E27FC236}">
                  <a16:creationId xmlns:a16="http://schemas.microsoft.com/office/drawing/2014/main" id="{95B105D7-FE4D-41F1-B0F7-12FD2A8E64F6}"/>
                </a:ext>
              </a:extLst>
            </p:cNvPr>
            <p:cNvSpPr/>
            <p:nvPr/>
          </p:nvSpPr>
          <p:spPr>
            <a:xfrm>
              <a:off x="8887104" y="5529045"/>
              <a:ext cx="2242940" cy="40422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Solid demand</a:t>
              </a:r>
            </a:p>
          </p:txBody>
        </p: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010070" y="1288871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>
            <a:off x="3536950" y="939959"/>
            <a:ext cx="5181600" cy="66024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6900135" y="3304903"/>
            <a:ext cx="2799785" cy="10103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kstballon: rechthoek met afgeronde hoeken 57">
            <a:extLst>
              <a:ext uri="{FF2B5EF4-FFF2-40B4-BE49-F238E27FC236}">
                <a16:creationId xmlns:a16="http://schemas.microsoft.com/office/drawing/2014/main" id="{1E76BC88-E8CB-4FA3-9106-20DFF277B133}"/>
              </a:ext>
            </a:extLst>
          </p:cNvPr>
          <p:cNvSpPr/>
          <p:nvPr/>
        </p:nvSpPr>
        <p:spPr>
          <a:xfrm>
            <a:off x="1046532" y="482248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At every timestep, the allocated flexible demand is reduced by one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2759EED9-A59D-447F-BE0B-F20E44E474B0}"/>
              </a:ext>
            </a:extLst>
          </p:cNvPr>
          <p:cNvSpPr/>
          <p:nvPr/>
        </p:nvSpPr>
        <p:spPr>
          <a:xfrm>
            <a:off x="6422172" y="52579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06B4E2-BDA2-449E-963F-E410BBFC020E}"/>
              </a:ext>
            </a:extLst>
          </p:cNvPr>
          <p:cNvSpPr/>
          <p:nvPr/>
        </p:nvSpPr>
        <p:spPr>
          <a:xfrm>
            <a:off x="5358296" y="4539218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3h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47D29F45-AD16-4755-8123-1FED8EBAFC0F}"/>
              </a:ext>
            </a:extLst>
          </p:cNvPr>
          <p:cNvSpPr/>
          <p:nvPr/>
        </p:nvSpPr>
        <p:spPr>
          <a:xfrm>
            <a:off x="7459113" y="609212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1h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5052FE26-8FCC-4C96-A776-AF46D7B8304C}"/>
              </a:ext>
            </a:extLst>
          </p:cNvPr>
          <p:cNvSpPr/>
          <p:nvPr/>
        </p:nvSpPr>
        <p:spPr>
          <a:xfrm>
            <a:off x="4252584" y="375638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4h</a:t>
            </a: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974835" y="2117315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15h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5" name="Tekstballon: rechthoek met afgeronde hoeken 64">
            <a:extLst>
              <a:ext uri="{FF2B5EF4-FFF2-40B4-BE49-F238E27FC236}">
                <a16:creationId xmlns:a16="http://schemas.microsoft.com/office/drawing/2014/main" id="{7ADAFA4D-9234-47DE-9308-2D4693A38223}"/>
              </a:ext>
            </a:extLst>
          </p:cNvPr>
          <p:cNvSpPr/>
          <p:nvPr/>
        </p:nvSpPr>
        <p:spPr>
          <a:xfrm>
            <a:off x="4174207" y="1202978"/>
            <a:ext cx="3362157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flex_15 will become flex_14. It can be re-allocated, but with one hour less of flexibility</a:t>
            </a:r>
          </a:p>
        </p:txBody>
      </p:sp>
      <p:sp>
        <p:nvSpPr>
          <p:cNvPr id="66" name="Tekstballon: rechthoek met afgeronde hoeken 65">
            <a:extLst>
              <a:ext uri="{FF2B5EF4-FFF2-40B4-BE49-F238E27FC236}">
                <a16:creationId xmlns:a16="http://schemas.microsoft.com/office/drawing/2014/main" id="{A6060F96-5DA9-436E-B288-A11A9FB69C3C}"/>
              </a:ext>
            </a:extLst>
          </p:cNvPr>
          <p:cNvSpPr/>
          <p:nvPr/>
        </p:nvSpPr>
        <p:spPr>
          <a:xfrm>
            <a:off x="8631005" y="3717601"/>
            <a:ext cx="3133593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 always has to be resolved in the next timestep (it becomes solid demand)</a:t>
            </a:r>
          </a:p>
        </p:txBody>
      </p:sp>
    </p:spTree>
    <p:extLst>
      <p:ext uri="{BB962C8B-B14F-4D97-AF65-F5344CB8AC3E}">
        <p14:creationId xmlns:p14="http://schemas.microsoft.com/office/powerpoint/2010/main" val="175771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D670C1A-258B-4592-BD2D-B84C5A02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66" y="753624"/>
            <a:ext cx="4381350" cy="29115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383A986-6179-4693-BE43-F3F56071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" y="1040133"/>
            <a:ext cx="1055402" cy="10554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5F5A5D-286A-4515-A887-5143BCC3A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5" y="3665174"/>
            <a:ext cx="1055401" cy="1055401"/>
          </a:xfrm>
          <a:prstGeom prst="rect">
            <a:avLst/>
          </a:prstGeom>
        </p:spPr>
      </p:pic>
      <p:sp>
        <p:nvSpPr>
          <p:cNvPr id="7" name="Tekstballon: rechthoek met afgeronde hoeken 6">
            <a:extLst>
              <a:ext uri="{FF2B5EF4-FFF2-40B4-BE49-F238E27FC236}">
                <a16:creationId xmlns:a16="http://schemas.microsoft.com/office/drawing/2014/main" id="{5253AEA8-CE4F-4D8F-AF85-5456463CD44F}"/>
              </a:ext>
            </a:extLst>
          </p:cNvPr>
          <p:cNvSpPr/>
          <p:nvPr/>
        </p:nvSpPr>
        <p:spPr>
          <a:xfrm>
            <a:off x="1262446" y="2761412"/>
            <a:ext cx="2196953" cy="120098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EV and charging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How fast </a:t>
            </a:r>
            <a:r>
              <a:rPr lang="en-US" b="1" dirty="0">
                <a:latin typeface="Myriad Pro" panose="020B0503030403020204" pitchFamily="34" charset="0"/>
              </a:rPr>
              <a:t>can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  <p:sp>
        <p:nvSpPr>
          <p:cNvPr id="8" name="Tekstballon: rechthoek met afgeronde hoeken 7">
            <a:extLst>
              <a:ext uri="{FF2B5EF4-FFF2-40B4-BE49-F238E27FC236}">
                <a16:creationId xmlns:a16="http://schemas.microsoft.com/office/drawing/2014/main" id="{4A57BD91-D98E-4302-A577-E727E38866AE}"/>
              </a:ext>
            </a:extLst>
          </p:cNvPr>
          <p:cNvSpPr/>
          <p:nvPr/>
        </p:nvSpPr>
        <p:spPr>
          <a:xfrm>
            <a:off x="1217136" y="784189"/>
            <a:ext cx="2242263" cy="176592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Electric Vehicle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Preferences of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State of charge and capacity.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0801E61-49CD-4392-8EB8-8AAF1B67C985}"/>
              </a:ext>
            </a:extLst>
          </p:cNvPr>
          <p:cNvGrpSpPr/>
          <p:nvPr/>
        </p:nvGrpSpPr>
        <p:grpSpPr>
          <a:xfrm>
            <a:off x="4008549" y="784189"/>
            <a:ext cx="1881331" cy="2764470"/>
            <a:chOff x="3058969" y="3820480"/>
            <a:chExt cx="1881331" cy="2764470"/>
          </a:xfrm>
        </p:grpSpPr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30835B5F-AE19-4968-89CF-683C347A8AD4}"/>
                </a:ext>
              </a:extLst>
            </p:cNvPr>
            <p:cNvSpPr/>
            <p:nvPr/>
          </p:nvSpPr>
          <p:spPr>
            <a:xfrm>
              <a:off x="3058969" y="3820480"/>
              <a:ext cx="1881331" cy="276447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Algorithm</a:t>
              </a:r>
            </a:p>
          </p:txBody>
        </p:sp>
        <p:sp>
          <p:nvSpPr>
            <p:cNvPr id="14" name="Tekstballon: rechthoek met afgeronde hoeken 13">
              <a:extLst>
                <a:ext uri="{FF2B5EF4-FFF2-40B4-BE49-F238E27FC236}">
                  <a16:creationId xmlns:a16="http://schemas.microsoft.com/office/drawing/2014/main" id="{80C61869-8DCD-4A0A-A554-7BB89F0A2469}"/>
                </a:ext>
              </a:extLst>
            </p:cNvPr>
            <p:cNvSpPr/>
            <p:nvPr/>
          </p:nvSpPr>
          <p:spPr>
            <a:xfrm>
              <a:off x="3130550" y="4337050"/>
              <a:ext cx="1751852" cy="209550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AAA0DF49-2682-45FE-B4DE-4D5749B11F7B}"/>
                </a:ext>
              </a:extLst>
            </p:cNvPr>
            <p:cNvGrpSpPr/>
            <p:nvPr/>
          </p:nvGrpSpPr>
          <p:grpSpPr>
            <a:xfrm>
              <a:off x="3185001" y="4576157"/>
              <a:ext cx="1629266" cy="1616637"/>
              <a:chOff x="5092700" y="2676469"/>
              <a:chExt cx="1629266" cy="1616637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9DFEA306-E6CB-43E7-AB9C-60E73C29C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572" r="59428"/>
              <a:stretch/>
            </p:blipFill>
            <p:spPr>
              <a:xfrm>
                <a:off x="5092700" y="2676469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E7ED6DD5-D36D-45A6-A233-95FCB69B5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948" r="30052"/>
              <a:stretch/>
            </p:blipFill>
            <p:spPr>
              <a:xfrm>
                <a:off x="5092700" y="3234741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D22E6852-7877-45AD-9C2D-E543E9ED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939" r="61"/>
              <a:stretch/>
            </p:blipFill>
            <p:spPr>
              <a:xfrm>
                <a:off x="5115417" y="3758695"/>
                <a:ext cx="1606549" cy="534411"/>
              </a:xfrm>
              <a:prstGeom prst="rect">
                <a:avLst/>
              </a:prstGeom>
            </p:spPr>
          </p:pic>
        </p:grpSp>
      </p:grp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5C64170A-4788-4450-8257-CABED6511E16}"/>
              </a:ext>
            </a:extLst>
          </p:cNvPr>
          <p:cNvSpPr/>
          <p:nvPr/>
        </p:nvSpPr>
        <p:spPr>
          <a:xfrm>
            <a:off x="3438670" y="906825"/>
            <a:ext cx="420068" cy="3055574"/>
          </a:xfrm>
          <a:prstGeom prst="rightBrace">
            <a:avLst>
              <a:gd name="adj1" fmla="val 7182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Pijl: omhoog 17">
            <a:extLst>
              <a:ext uri="{FF2B5EF4-FFF2-40B4-BE49-F238E27FC236}">
                <a16:creationId xmlns:a16="http://schemas.microsoft.com/office/drawing/2014/main" id="{BB1E68E6-38D3-438D-8026-24C2D088250D}"/>
              </a:ext>
            </a:extLst>
          </p:cNvPr>
          <p:cNvSpPr/>
          <p:nvPr/>
        </p:nvSpPr>
        <p:spPr>
          <a:xfrm rot="16200000">
            <a:off x="6579662" y="716911"/>
            <a:ext cx="534409" cy="153318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Pijl: omhoog 18">
            <a:extLst>
              <a:ext uri="{FF2B5EF4-FFF2-40B4-BE49-F238E27FC236}">
                <a16:creationId xmlns:a16="http://schemas.microsoft.com/office/drawing/2014/main" id="{75979C32-8831-4EF3-8B93-4A138CD27EF0}"/>
              </a:ext>
            </a:extLst>
          </p:cNvPr>
          <p:cNvSpPr/>
          <p:nvPr/>
        </p:nvSpPr>
        <p:spPr>
          <a:xfrm rot="5400000">
            <a:off x="6671590" y="1829231"/>
            <a:ext cx="534409" cy="1533189"/>
          </a:xfrm>
          <a:prstGeom prst="upArrow">
            <a:avLst/>
          </a:prstGeom>
          <a:solidFill>
            <a:srgbClr val="428B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Pijl: omhoog 19">
            <a:extLst>
              <a:ext uri="{FF2B5EF4-FFF2-40B4-BE49-F238E27FC236}">
                <a16:creationId xmlns:a16="http://schemas.microsoft.com/office/drawing/2014/main" id="{D3493F2B-D242-4EA5-8B5A-C0AA5C808BA0}"/>
              </a:ext>
            </a:extLst>
          </p:cNvPr>
          <p:cNvSpPr/>
          <p:nvPr/>
        </p:nvSpPr>
        <p:spPr>
          <a:xfrm rot="10800000">
            <a:off x="413681" y="4813291"/>
            <a:ext cx="534409" cy="96012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1D79696-B2CC-4CF0-9526-279EB6F9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" y="5715000"/>
            <a:ext cx="1035050" cy="103505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1837868-756D-4444-8B5D-E5D9F950A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" y="4941687"/>
            <a:ext cx="534410" cy="534410"/>
          </a:xfrm>
          <a:prstGeom prst="rect">
            <a:avLst/>
          </a:prstGeom>
        </p:spPr>
      </p:pic>
      <p:sp>
        <p:nvSpPr>
          <p:cNvPr id="23" name="Pijl: gebogen 22">
            <a:extLst>
              <a:ext uri="{FF2B5EF4-FFF2-40B4-BE49-F238E27FC236}">
                <a16:creationId xmlns:a16="http://schemas.microsoft.com/office/drawing/2014/main" id="{A8025E67-453A-4D45-B2EB-744200A1F33F}"/>
              </a:ext>
            </a:extLst>
          </p:cNvPr>
          <p:cNvSpPr/>
          <p:nvPr/>
        </p:nvSpPr>
        <p:spPr>
          <a:xfrm rot="10800000">
            <a:off x="985541" y="3766792"/>
            <a:ext cx="9048750" cy="1622487"/>
          </a:xfrm>
          <a:prstGeom prst="bentArrow">
            <a:avLst>
              <a:gd name="adj1" fmla="val 15274"/>
              <a:gd name="adj2" fmla="val 12927"/>
              <a:gd name="adj3" fmla="val 20976"/>
              <a:gd name="adj4" fmla="val 43750"/>
            </a:avLst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Tekstballon: rechthoek met afgeronde hoeken 23">
            <a:extLst>
              <a:ext uri="{FF2B5EF4-FFF2-40B4-BE49-F238E27FC236}">
                <a16:creationId xmlns:a16="http://schemas.microsoft.com/office/drawing/2014/main" id="{69ADA8DA-620A-49C2-A4F5-6995C6AB0A38}"/>
              </a:ext>
            </a:extLst>
          </p:cNvPr>
          <p:cNvSpPr/>
          <p:nvPr/>
        </p:nvSpPr>
        <p:spPr>
          <a:xfrm>
            <a:off x="5927330" y="2898652"/>
            <a:ext cx="2085565" cy="1747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On new connection, the preferences recalculate the flexible demand</a:t>
            </a:r>
          </a:p>
        </p:txBody>
      </p: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D2DF59A8-D46D-43E2-90A1-2A622703768F}"/>
              </a:ext>
            </a:extLst>
          </p:cNvPr>
          <p:cNvSpPr/>
          <p:nvPr/>
        </p:nvSpPr>
        <p:spPr>
          <a:xfrm>
            <a:off x="2748898" y="5418741"/>
            <a:ext cx="5683902" cy="749872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Periodically, the server updates the  charging station about how fast it </a:t>
            </a:r>
            <a:r>
              <a:rPr lang="en-US" b="1" dirty="0">
                <a:latin typeface="Myriad Pro" panose="020B0503030403020204" pitchFamily="34" charset="0"/>
              </a:rPr>
              <a:t>should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</p:spTree>
    <p:extLst>
      <p:ext uri="{BB962C8B-B14F-4D97-AF65-F5344CB8AC3E}">
        <p14:creationId xmlns:p14="http://schemas.microsoft.com/office/powerpoint/2010/main" val="29132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6C8E5205-E823-4C34-B71A-F2D3C5E4198F}"/>
              </a:ext>
            </a:extLst>
          </p:cNvPr>
          <p:cNvCxnSpPr>
            <a:cxnSpLocks/>
          </p:cNvCxnSpPr>
          <p:nvPr/>
        </p:nvCxnSpPr>
        <p:spPr>
          <a:xfrm>
            <a:off x="1619250" y="3305231"/>
            <a:ext cx="5424280" cy="2790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ABBC751-34F1-4780-82C0-F38C3274C951}"/>
              </a:ext>
            </a:extLst>
          </p:cNvPr>
          <p:cNvSpPr/>
          <p:nvPr/>
        </p:nvSpPr>
        <p:spPr>
          <a:xfrm>
            <a:off x="1880691" y="3145213"/>
            <a:ext cx="646390" cy="3200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now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CADE6CB4-57E3-4DFA-8F55-E6F04A4B67C0}"/>
              </a:ext>
            </a:extLst>
          </p:cNvPr>
          <p:cNvSpPr/>
          <p:nvPr/>
        </p:nvSpPr>
        <p:spPr>
          <a:xfrm>
            <a:off x="5389939" y="3145213"/>
            <a:ext cx="983768" cy="3200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future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C1BE3025-6757-4883-9705-2DFB281555B8}"/>
              </a:ext>
            </a:extLst>
          </p:cNvPr>
          <p:cNvSpPr/>
          <p:nvPr/>
        </p:nvSpPr>
        <p:spPr>
          <a:xfrm>
            <a:off x="2891262" y="3250214"/>
            <a:ext cx="157654" cy="1576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798F0C1A-44BE-432C-B61E-E919792B9BE8}"/>
              </a:ext>
            </a:extLst>
          </p:cNvPr>
          <p:cNvSpPr/>
          <p:nvPr/>
        </p:nvSpPr>
        <p:spPr>
          <a:xfrm>
            <a:off x="3574435" y="3250214"/>
            <a:ext cx="157654" cy="1576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34C69027-1ECF-464A-80A5-A545BE2CC17A}"/>
              </a:ext>
            </a:extLst>
          </p:cNvPr>
          <p:cNvSpPr/>
          <p:nvPr/>
        </p:nvSpPr>
        <p:spPr>
          <a:xfrm>
            <a:off x="4260659" y="3255030"/>
            <a:ext cx="157654" cy="1576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A1731FBD-CC82-419A-9A6D-225D875DBC87}"/>
              </a:ext>
            </a:extLst>
          </p:cNvPr>
          <p:cNvSpPr/>
          <p:nvPr/>
        </p:nvSpPr>
        <p:spPr>
          <a:xfrm>
            <a:off x="4943832" y="3250214"/>
            <a:ext cx="157654" cy="1576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8D47475E-6043-435C-8693-FF079C00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7385" flipV="1">
            <a:off x="2915676" y="1471145"/>
            <a:ext cx="2607502" cy="2332411"/>
          </a:xfrm>
          <a:prstGeom prst="rect">
            <a:avLst/>
          </a:prstGeom>
          <a:noFill/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0AB6ECA8-FFBD-4735-984A-CBA6085A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72073" flipV="1">
            <a:off x="2549443" y="2774165"/>
            <a:ext cx="2607502" cy="2332411"/>
          </a:xfrm>
          <a:prstGeom prst="rect">
            <a:avLst/>
          </a:prstGeom>
        </p:spPr>
      </p:pic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3A9527AD-BDF8-4B4D-8AC4-D16659B8A56C}"/>
              </a:ext>
            </a:extLst>
          </p:cNvPr>
          <p:cNvSpPr/>
          <p:nvPr/>
        </p:nvSpPr>
        <p:spPr>
          <a:xfrm>
            <a:off x="5963673" y="186066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Allocate in the future demand that would be consumed now</a:t>
            </a:r>
          </a:p>
        </p:txBody>
      </p:sp>
      <p:sp>
        <p:nvSpPr>
          <p:cNvPr id="26" name="Tekstballon: rechthoek met afgeronde hoeken 25">
            <a:extLst>
              <a:ext uri="{FF2B5EF4-FFF2-40B4-BE49-F238E27FC236}">
                <a16:creationId xmlns:a16="http://schemas.microsoft.com/office/drawing/2014/main" id="{65EDF68F-90A1-4231-BAF9-901E501A612B}"/>
              </a:ext>
            </a:extLst>
          </p:cNvPr>
          <p:cNvSpPr/>
          <p:nvPr/>
        </p:nvSpPr>
        <p:spPr>
          <a:xfrm>
            <a:off x="5963672" y="390314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Consume (store) now demand that would happen in the future</a:t>
            </a:r>
          </a:p>
        </p:txBody>
      </p:sp>
      <p:sp>
        <p:nvSpPr>
          <p:cNvPr id="27" name="Tekstballon: rechthoek met afgeronde hoeken 26">
            <a:extLst>
              <a:ext uri="{FF2B5EF4-FFF2-40B4-BE49-F238E27FC236}">
                <a16:creationId xmlns:a16="http://schemas.microsoft.com/office/drawing/2014/main" id="{FC66D985-444D-4406-8EBC-050FA26E1C2A}"/>
              </a:ext>
            </a:extLst>
          </p:cNvPr>
          <p:cNvSpPr/>
          <p:nvPr/>
        </p:nvSpPr>
        <p:spPr>
          <a:xfrm>
            <a:off x="2996581" y="2264579"/>
            <a:ext cx="1713226" cy="427871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foreshift</a:t>
            </a:r>
          </a:p>
        </p:txBody>
      </p:sp>
      <p:sp>
        <p:nvSpPr>
          <p:cNvPr id="28" name="Tekstballon: rechthoek met afgeronde hoeken 27">
            <a:extLst>
              <a:ext uri="{FF2B5EF4-FFF2-40B4-BE49-F238E27FC236}">
                <a16:creationId xmlns:a16="http://schemas.microsoft.com/office/drawing/2014/main" id="{5896707E-75F7-4A54-967A-4635BAC48E5E}"/>
              </a:ext>
            </a:extLst>
          </p:cNvPr>
          <p:cNvSpPr/>
          <p:nvPr/>
        </p:nvSpPr>
        <p:spPr>
          <a:xfrm>
            <a:off x="3362814" y="3844312"/>
            <a:ext cx="1713226" cy="427871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backshift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885B9-A98E-4A1C-A59F-7D3CA31B29C5}"/>
              </a:ext>
            </a:extLst>
          </p:cNvPr>
          <p:cNvSpPr/>
          <p:nvPr/>
        </p:nvSpPr>
        <p:spPr>
          <a:xfrm>
            <a:off x="154188" y="211315"/>
            <a:ext cx="5941812" cy="1000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Myriad Pro" panose="020B0503030403020204" pitchFamily="34" charset="0"/>
              </a:rPr>
              <a:t>T</a:t>
            </a:r>
            <a:r>
              <a:rPr lang="en-US" sz="3200" dirty="0" err="1">
                <a:latin typeface="Myriad Pro" panose="020B0503030403020204" pitchFamily="34" charset="0"/>
              </a:rPr>
              <a:t>imeshifting</a:t>
            </a:r>
            <a:r>
              <a:rPr lang="en-US" sz="3200" dirty="0">
                <a:latin typeface="Myriad Pro" panose="020B0503030403020204" pitchFamily="34" charset="0"/>
              </a:rPr>
              <a:t> energy demand</a:t>
            </a:r>
          </a:p>
        </p:txBody>
      </p:sp>
      <p:sp>
        <p:nvSpPr>
          <p:cNvPr id="16" name="Pijl: omlaag 34">
            <a:extLst>
              <a:ext uri="{FF2B5EF4-FFF2-40B4-BE49-F238E27FC236}">
                <a16:creationId xmlns:a16="http://schemas.microsoft.com/office/drawing/2014/main" id="{AA46C6B0-1979-49C7-BE51-39514F5E17B6}"/>
              </a:ext>
            </a:extLst>
          </p:cNvPr>
          <p:cNvSpPr/>
          <p:nvPr/>
        </p:nvSpPr>
        <p:spPr>
          <a:xfrm rot="18411430">
            <a:off x="9615765" y="949334"/>
            <a:ext cx="708757" cy="1672547"/>
          </a:xfrm>
          <a:prstGeom prst="downArrow">
            <a:avLst/>
          </a:prstGeom>
          <a:gradFill flip="none" rotWithShape="1">
            <a:gsLst>
              <a:gs pos="100000">
                <a:srgbClr val="66A266"/>
              </a:gs>
              <a:gs pos="0">
                <a:srgbClr val="FFC96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Pijl: omlaag 34">
            <a:extLst>
              <a:ext uri="{FF2B5EF4-FFF2-40B4-BE49-F238E27FC236}">
                <a16:creationId xmlns:a16="http://schemas.microsoft.com/office/drawing/2014/main" id="{BA8029DA-7E9C-453A-819A-BC5E272FCD4A}"/>
              </a:ext>
            </a:extLst>
          </p:cNvPr>
          <p:cNvSpPr/>
          <p:nvPr/>
        </p:nvSpPr>
        <p:spPr>
          <a:xfrm rot="18411430">
            <a:off x="10290151" y="239222"/>
            <a:ext cx="708757" cy="1672547"/>
          </a:xfrm>
          <a:prstGeom prst="downArrow">
            <a:avLst/>
          </a:prstGeom>
          <a:gradFill flip="none" rotWithShape="1">
            <a:gsLst>
              <a:gs pos="48700">
                <a:srgbClr val="CC99FF"/>
              </a:gs>
              <a:gs pos="0">
                <a:srgbClr val="F49090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Arrow: Circular 1">
            <a:extLst>
              <a:ext uri="{FF2B5EF4-FFF2-40B4-BE49-F238E27FC236}">
                <a16:creationId xmlns:a16="http://schemas.microsoft.com/office/drawing/2014/main" id="{C381051A-99DB-4709-9758-43ED13F3F0D4}"/>
              </a:ext>
            </a:extLst>
          </p:cNvPr>
          <p:cNvSpPr/>
          <p:nvPr/>
        </p:nvSpPr>
        <p:spPr>
          <a:xfrm>
            <a:off x="5517855" y="0"/>
            <a:ext cx="3526631" cy="368821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51922"/>
              <a:gd name="adj5" fmla="val 12500"/>
            </a:avLst>
          </a:prstGeom>
          <a:gradFill flip="none" rotWithShape="1">
            <a:gsLst>
              <a:gs pos="100000">
                <a:srgbClr val="66A266"/>
              </a:gs>
              <a:gs pos="0">
                <a:srgbClr val="FFC966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D8DF489F-D9EC-40D6-88CF-AF4C61BC458D}"/>
              </a:ext>
            </a:extLst>
          </p:cNvPr>
          <p:cNvSpPr/>
          <p:nvPr/>
        </p:nvSpPr>
        <p:spPr>
          <a:xfrm rot="10800000">
            <a:off x="5812171" y="966718"/>
            <a:ext cx="3526631" cy="368821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51922"/>
              <a:gd name="adj5" fmla="val 12500"/>
            </a:avLst>
          </a:prstGeom>
          <a:gradFill flip="none" rotWithShape="1">
            <a:gsLst>
              <a:gs pos="0">
                <a:srgbClr val="F49090"/>
              </a:gs>
              <a:gs pos="100000">
                <a:schemeClr val="accent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E988D0D-BB85-43A6-9D4D-E50AA91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243" y="273190"/>
            <a:ext cx="3159501" cy="645991"/>
          </a:xfrm>
          <a:prstGeom prst="rect">
            <a:avLst/>
          </a:prstGeom>
        </p:spPr>
      </p:pic>
      <p:grpSp>
        <p:nvGrpSpPr>
          <p:cNvPr id="18" name="Groep 17">
            <a:extLst>
              <a:ext uri="{FF2B5EF4-FFF2-40B4-BE49-F238E27FC236}">
                <a16:creationId xmlns:a16="http://schemas.microsoft.com/office/drawing/2014/main" id="{F01BEDF8-439E-4188-8DF7-27302F81A281}"/>
              </a:ext>
            </a:extLst>
          </p:cNvPr>
          <p:cNvGrpSpPr/>
          <p:nvPr/>
        </p:nvGrpSpPr>
        <p:grpSpPr>
          <a:xfrm>
            <a:off x="239076" y="2245710"/>
            <a:ext cx="5342573" cy="2739041"/>
            <a:chOff x="3064826" y="1727200"/>
            <a:chExt cx="5581891" cy="2861735"/>
          </a:xfrm>
        </p:grpSpPr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D569CBFA-987A-4033-8683-DFB3BA7676F4}"/>
                </a:ext>
              </a:extLst>
            </p:cNvPr>
            <p:cNvSpPr/>
            <p:nvPr/>
          </p:nvSpPr>
          <p:spPr>
            <a:xfrm>
              <a:off x="6032501" y="1727200"/>
              <a:ext cx="1631950" cy="211656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BE05CB35-69BA-4A4E-A1EE-D41CCA67ED59}"/>
                </a:ext>
              </a:extLst>
            </p:cNvPr>
            <p:cNvSpPr/>
            <p:nvPr/>
          </p:nvSpPr>
          <p:spPr>
            <a:xfrm>
              <a:off x="5938321" y="2022231"/>
              <a:ext cx="1834079" cy="2068514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C58A81FE-D6CB-4106-A890-9D2248428C92}"/>
                </a:ext>
              </a:extLst>
            </p:cNvPr>
            <p:cNvGrpSpPr/>
            <p:nvPr/>
          </p:nvGrpSpPr>
          <p:grpSpPr>
            <a:xfrm>
              <a:off x="3064826" y="2426923"/>
              <a:ext cx="5581891" cy="2162012"/>
              <a:chOff x="2965343" y="2409988"/>
              <a:chExt cx="3487119" cy="1468993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F60ABB94-66F2-4D49-AEB8-8608C7AC3889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" name="Vrije vorm: vorm 7">
                <a:extLst>
                  <a:ext uri="{FF2B5EF4-FFF2-40B4-BE49-F238E27FC236}">
                    <a16:creationId xmlns:a16="http://schemas.microsoft.com/office/drawing/2014/main" id="{52EAC83A-C050-4663-8709-C9228C7F0D5D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E5E2A5B7-9D84-4ACB-A924-EC1D9D0D0E05}"/>
              </a:ext>
            </a:extLst>
          </p:cNvPr>
          <p:cNvGrpSpPr/>
          <p:nvPr/>
        </p:nvGrpSpPr>
        <p:grpSpPr>
          <a:xfrm>
            <a:off x="6538276" y="2893936"/>
            <a:ext cx="5342573" cy="2089039"/>
            <a:chOff x="5725477" y="3091105"/>
            <a:chExt cx="4842868" cy="1893646"/>
          </a:xfrm>
        </p:grpSpPr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CEE8658C-4A22-4265-A9C3-6BF335612402}"/>
                </a:ext>
              </a:extLst>
            </p:cNvPr>
            <p:cNvSpPr/>
            <p:nvPr/>
          </p:nvSpPr>
          <p:spPr>
            <a:xfrm>
              <a:off x="8236742" y="3107961"/>
              <a:ext cx="2071253" cy="1836335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5DA2E14B-1729-452B-9974-223AC0F6623E}"/>
                </a:ext>
              </a:extLst>
            </p:cNvPr>
            <p:cNvSpPr/>
            <p:nvPr/>
          </p:nvSpPr>
          <p:spPr>
            <a:xfrm>
              <a:off x="7478181" y="3091105"/>
              <a:ext cx="2326219" cy="179465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dirty="0"/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A3B4F46D-3161-4287-BE78-F79CCFA8B518}"/>
                </a:ext>
              </a:extLst>
            </p:cNvPr>
            <p:cNvGrpSpPr/>
            <p:nvPr/>
          </p:nvGrpSpPr>
          <p:grpSpPr>
            <a:xfrm>
              <a:off x="5725477" y="3108982"/>
              <a:ext cx="4842868" cy="1875769"/>
              <a:chOff x="2965343" y="2409988"/>
              <a:chExt cx="3487119" cy="1468993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01A87D00-D7C8-4935-947F-A2A56E8C7313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75E767D0-04A8-4DAE-9B2D-643403856409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024AB121-144F-4CF3-A634-5775C42A40C8}"/>
              </a:ext>
            </a:extLst>
          </p:cNvPr>
          <p:cNvSpPr/>
          <p:nvPr/>
        </p:nvSpPr>
        <p:spPr>
          <a:xfrm>
            <a:off x="1809716" y="4284929"/>
            <a:ext cx="2141921" cy="44500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Baseline demand</a:t>
            </a:r>
          </a:p>
        </p:txBody>
      </p:sp>
      <p:sp>
        <p:nvSpPr>
          <p:cNvPr id="27" name="Tekstballon: rechthoek met afgeronde hoeken 26">
            <a:extLst>
              <a:ext uri="{FF2B5EF4-FFF2-40B4-BE49-F238E27FC236}">
                <a16:creationId xmlns:a16="http://schemas.microsoft.com/office/drawing/2014/main" id="{E8853CAB-B5DE-4B9A-8C8D-FF24760A29B6}"/>
              </a:ext>
            </a:extLst>
          </p:cNvPr>
          <p:cNvSpPr/>
          <p:nvPr/>
        </p:nvSpPr>
        <p:spPr>
          <a:xfrm>
            <a:off x="8184617" y="4322382"/>
            <a:ext cx="2141921" cy="44500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Baseline demand</a:t>
            </a:r>
          </a:p>
        </p:txBody>
      </p:sp>
      <p:sp>
        <p:nvSpPr>
          <p:cNvPr id="28" name="Pijl: omhoog 27">
            <a:extLst>
              <a:ext uri="{FF2B5EF4-FFF2-40B4-BE49-F238E27FC236}">
                <a16:creationId xmlns:a16="http://schemas.microsoft.com/office/drawing/2014/main" id="{7C0E0545-2B29-48EA-943E-F0698BC10FC5}"/>
              </a:ext>
            </a:extLst>
          </p:cNvPr>
          <p:cNvSpPr/>
          <p:nvPr/>
        </p:nvSpPr>
        <p:spPr>
          <a:xfrm rot="5400000">
            <a:off x="5601016" y="3767834"/>
            <a:ext cx="989967" cy="793029"/>
          </a:xfrm>
          <a:prstGeom prst="upArrow">
            <a:avLst>
              <a:gd name="adj1" fmla="val 50000"/>
              <a:gd name="adj2" fmla="val 474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D1EC95DE-3281-4470-9856-3B32485190F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43655" flipV="1">
            <a:off x="10354470" y="2591975"/>
            <a:ext cx="714166" cy="638822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3E3F4C37-E330-4C66-8D03-AACC337178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6345" flipH="1" flipV="1">
            <a:off x="9047160" y="2601557"/>
            <a:ext cx="714166" cy="638822"/>
          </a:xfrm>
          <a:prstGeom prst="rect">
            <a:avLst/>
          </a:prstGeom>
        </p:spPr>
      </p:pic>
      <p:sp>
        <p:nvSpPr>
          <p:cNvPr id="31" name="Tekstballon: rechthoek met afgeronde hoeken 30">
            <a:extLst>
              <a:ext uri="{FF2B5EF4-FFF2-40B4-BE49-F238E27FC236}">
                <a16:creationId xmlns:a16="http://schemas.microsoft.com/office/drawing/2014/main" id="{FA962BF5-D2F6-42DF-A339-38ED915CA18F}"/>
              </a:ext>
            </a:extLst>
          </p:cNvPr>
          <p:cNvSpPr/>
          <p:nvPr/>
        </p:nvSpPr>
        <p:spPr>
          <a:xfrm>
            <a:off x="4470472" y="2882864"/>
            <a:ext cx="1454003" cy="359296"/>
          </a:xfrm>
          <a:prstGeom prst="wedgeRoundRectCallout">
            <a:avLst>
              <a:gd name="adj1" fmla="val -65173"/>
              <a:gd name="adj2" fmla="val -1147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Heat pumps</a:t>
            </a:r>
          </a:p>
        </p:txBody>
      </p:sp>
      <p:sp>
        <p:nvSpPr>
          <p:cNvPr id="32" name="Tekstballon: rechthoek met afgeronde hoeken 31">
            <a:extLst>
              <a:ext uri="{FF2B5EF4-FFF2-40B4-BE49-F238E27FC236}">
                <a16:creationId xmlns:a16="http://schemas.microsoft.com/office/drawing/2014/main" id="{C1C3705F-8422-4315-B048-3606B6489F0D}"/>
              </a:ext>
            </a:extLst>
          </p:cNvPr>
          <p:cNvSpPr/>
          <p:nvPr/>
        </p:nvSpPr>
        <p:spPr>
          <a:xfrm>
            <a:off x="4266132" y="2334356"/>
            <a:ext cx="1794203" cy="359296"/>
          </a:xfrm>
          <a:prstGeom prst="wedgeRoundRectCallout">
            <a:avLst>
              <a:gd name="adj1" fmla="val -62361"/>
              <a:gd name="adj2" fmla="val -663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Electric vehicles</a:t>
            </a:r>
          </a:p>
        </p:txBody>
      </p:sp>
      <p:sp>
        <p:nvSpPr>
          <p:cNvPr id="33" name="Tekstballon: rechthoek met afgeronde hoeken 32">
            <a:extLst>
              <a:ext uri="{FF2B5EF4-FFF2-40B4-BE49-F238E27FC236}">
                <a16:creationId xmlns:a16="http://schemas.microsoft.com/office/drawing/2014/main" id="{16CE558D-287C-40F4-AACE-08CE0E3C3905}"/>
              </a:ext>
            </a:extLst>
          </p:cNvPr>
          <p:cNvSpPr/>
          <p:nvPr/>
        </p:nvSpPr>
        <p:spPr>
          <a:xfrm>
            <a:off x="9991687" y="2265399"/>
            <a:ext cx="1713226" cy="427871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foreshift</a:t>
            </a:r>
          </a:p>
        </p:txBody>
      </p:sp>
      <p:sp>
        <p:nvSpPr>
          <p:cNvPr id="34" name="Tekstballon: rechthoek met afgeronde hoeken 33">
            <a:extLst>
              <a:ext uri="{FF2B5EF4-FFF2-40B4-BE49-F238E27FC236}">
                <a16:creationId xmlns:a16="http://schemas.microsoft.com/office/drawing/2014/main" id="{9DE38D3F-15A5-4EC9-A05A-5474EDF501D8}"/>
              </a:ext>
            </a:extLst>
          </p:cNvPr>
          <p:cNvSpPr/>
          <p:nvPr/>
        </p:nvSpPr>
        <p:spPr>
          <a:xfrm>
            <a:off x="8471830" y="2282305"/>
            <a:ext cx="1713226" cy="35929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backshift</a:t>
            </a:r>
          </a:p>
        </p:txBody>
      </p:sp>
    </p:spTree>
    <p:extLst>
      <p:ext uri="{BB962C8B-B14F-4D97-AF65-F5344CB8AC3E}">
        <p14:creationId xmlns:p14="http://schemas.microsoft.com/office/powerpoint/2010/main" val="15075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AF44E19-9BDE-49C1-9DEA-C9EC503BA79F}"/>
              </a:ext>
            </a:extLst>
          </p:cNvPr>
          <p:cNvGrpSpPr/>
          <p:nvPr/>
        </p:nvGrpSpPr>
        <p:grpSpPr>
          <a:xfrm>
            <a:off x="1528129" y="1825273"/>
            <a:ext cx="8547022" cy="2582427"/>
            <a:chOff x="1528129" y="1825273"/>
            <a:chExt cx="8547022" cy="258242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2155228-0829-4947-BC7C-92B9E5A1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879" y="2315960"/>
              <a:ext cx="1145010" cy="1322520"/>
            </a:xfrm>
            <a:prstGeom prst="rect">
              <a:avLst/>
            </a:prstGeom>
          </p:spPr>
        </p:pic>
        <p:sp>
          <p:nvSpPr>
            <p:cNvPr id="6" name="Pijl: rechts 5">
              <a:extLst>
                <a:ext uri="{FF2B5EF4-FFF2-40B4-BE49-F238E27FC236}">
                  <a16:creationId xmlns:a16="http://schemas.microsoft.com/office/drawing/2014/main" id="{7D0F822F-B683-411E-8EEB-6CBBB30489EE}"/>
                </a:ext>
              </a:extLst>
            </p:cNvPr>
            <p:cNvSpPr/>
            <p:nvPr/>
          </p:nvSpPr>
          <p:spPr>
            <a:xfrm>
              <a:off x="2215417" y="2822976"/>
              <a:ext cx="267889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0C17BC-A526-4AE9-A426-80B273CA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9901" y="1825273"/>
              <a:ext cx="486470" cy="32431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8C25E9F-9CCB-4957-BC54-0D6C9B2D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8129" y="2738159"/>
              <a:ext cx="528772" cy="3666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E16F33E-5B1C-44C3-A82C-1E33C376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055924">
              <a:off x="1685935" y="3502511"/>
              <a:ext cx="478620" cy="4348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CF32EDF-D305-4824-8C84-2458F0312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75120" y="1961799"/>
              <a:ext cx="535504" cy="338926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B6AC2D-529F-4777-931F-FBDC5370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40499" y="3972236"/>
              <a:ext cx="395632" cy="3651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1CA3AE6-72F3-4D96-B859-FEFF942E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56693" y="2697951"/>
              <a:ext cx="418458" cy="418458"/>
            </a:xfrm>
            <a:prstGeom prst="rect">
              <a:avLst/>
            </a:prstGeom>
          </p:spPr>
        </p:pic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AD3183C4-1A58-4A81-8DFE-C083448597BD}"/>
                </a:ext>
              </a:extLst>
            </p:cNvPr>
            <p:cNvSpPr/>
            <p:nvPr/>
          </p:nvSpPr>
          <p:spPr>
            <a:xfrm rot="5400000">
              <a:off x="7007447" y="2825680"/>
              <a:ext cx="700256" cy="145990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61EC5406-BEA6-4818-904D-1021E7418942}"/>
                </a:ext>
              </a:extLst>
            </p:cNvPr>
            <p:cNvSpPr/>
            <p:nvPr/>
          </p:nvSpPr>
          <p:spPr>
            <a:xfrm rot="5400000" flipH="1">
              <a:off x="7785874" y="1268483"/>
              <a:ext cx="311425" cy="2627926"/>
            </a:xfrm>
            <a:prstGeom prst="bentArrow">
              <a:avLst>
                <a:gd name="adj1" fmla="val 46619"/>
                <a:gd name="adj2" fmla="val 50000"/>
                <a:gd name="adj3" fmla="val 41975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6" name="Pijl: gebogen 15">
              <a:extLst>
                <a:ext uri="{FF2B5EF4-FFF2-40B4-BE49-F238E27FC236}">
                  <a16:creationId xmlns:a16="http://schemas.microsoft.com/office/drawing/2014/main" id="{26C19057-F834-4437-AA7C-A0A2005620E4}"/>
                </a:ext>
              </a:extLst>
            </p:cNvPr>
            <p:cNvSpPr/>
            <p:nvPr/>
          </p:nvSpPr>
          <p:spPr>
            <a:xfrm rot="10800000" flipH="1">
              <a:off x="1905920" y="2306112"/>
              <a:ext cx="3004805" cy="438151"/>
            </a:xfrm>
            <a:prstGeom prst="bentArrow">
              <a:avLst>
                <a:gd name="adj1" fmla="val 38096"/>
                <a:gd name="adj2" fmla="val 37341"/>
                <a:gd name="adj3" fmla="val 36952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7" name="Pijl: gebogen 16">
              <a:extLst>
                <a:ext uri="{FF2B5EF4-FFF2-40B4-BE49-F238E27FC236}">
                  <a16:creationId xmlns:a16="http://schemas.microsoft.com/office/drawing/2014/main" id="{11A1C6AE-44FA-4DEA-A9D5-4C1202A24FDA}"/>
                </a:ext>
              </a:extLst>
            </p:cNvPr>
            <p:cNvSpPr/>
            <p:nvPr/>
          </p:nvSpPr>
          <p:spPr>
            <a:xfrm rot="10800000" flipH="1" flipV="1">
              <a:off x="1863059" y="3189623"/>
              <a:ext cx="3004805" cy="308488"/>
            </a:xfrm>
            <a:prstGeom prst="bentArrow">
              <a:avLst>
                <a:gd name="adj1" fmla="val 53358"/>
                <a:gd name="adj2" fmla="val 50000"/>
                <a:gd name="adj3" fmla="val 50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8" name="Pijl: gebogen 17">
              <a:extLst>
                <a:ext uri="{FF2B5EF4-FFF2-40B4-BE49-F238E27FC236}">
                  <a16:creationId xmlns:a16="http://schemas.microsoft.com/office/drawing/2014/main" id="{AD378C8B-81EF-4B12-81EF-9D13D3EC949C}"/>
                </a:ext>
              </a:extLst>
            </p:cNvPr>
            <p:cNvSpPr/>
            <p:nvPr/>
          </p:nvSpPr>
          <p:spPr>
            <a:xfrm rot="5400000" flipH="1">
              <a:off x="4508781" y="3168149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Pijl: gebogen 18">
              <a:extLst>
                <a:ext uri="{FF2B5EF4-FFF2-40B4-BE49-F238E27FC236}">
                  <a16:creationId xmlns:a16="http://schemas.microsoft.com/office/drawing/2014/main" id="{205D9AA1-A152-4C46-873F-6FAE960E30FF}"/>
                </a:ext>
              </a:extLst>
            </p:cNvPr>
            <p:cNvSpPr/>
            <p:nvPr/>
          </p:nvSpPr>
          <p:spPr>
            <a:xfrm rot="5400000">
              <a:off x="4972252" y="1790365"/>
              <a:ext cx="264974" cy="609096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EE9FE747-D86E-43A9-B478-4218E9964936}"/>
                </a:ext>
              </a:extLst>
            </p:cNvPr>
            <p:cNvSpPr/>
            <p:nvPr/>
          </p:nvSpPr>
          <p:spPr>
            <a:xfrm>
              <a:off x="4171857" y="2197856"/>
              <a:ext cx="886133" cy="1209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C70C30E2-4CBC-4B31-BA3E-B3CE0128DBF9}"/>
                </a:ext>
              </a:extLst>
            </p:cNvPr>
            <p:cNvSpPr/>
            <p:nvPr/>
          </p:nvSpPr>
          <p:spPr>
            <a:xfrm>
              <a:off x="6136590" y="2121738"/>
              <a:ext cx="670409" cy="10235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2" name="Pijl: gebogen 21">
              <a:extLst>
                <a:ext uri="{FF2B5EF4-FFF2-40B4-BE49-F238E27FC236}">
                  <a16:creationId xmlns:a16="http://schemas.microsoft.com/office/drawing/2014/main" id="{49A946D0-8743-4249-8825-23F00472C6F5}"/>
                </a:ext>
              </a:extLst>
            </p:cNvPr>
            <p:cNvSpPr/>
            <p:nvPr/>
          </p:nvSpPr>
          <p:spPr>
            <a:xfrm rot="5400000" flipH="1">
              <a:off x="5134036" y="3622613"/>
              <a:ext cx="231564" cy="37773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3" name="Pijl: rechts 22">
              <a:extLst>
                <a:ext uri="{FF2B5EF4-FFF2-40B4-BE49-F238E27FC236}">
                  <a16:creationId xmlns:a16="http://schemas.microsoft.com/office/drawing/2014/main" id="{A07FF774-A63B-4F2C-94C1-6DE19BBFB102}"/>
                </a:ext>
              </a:extLst>
            </p:cNvPr>
            <p:cNvSpPr/>
            <p:nvPr/>
          </p:nvSpPr>
          <p:spPr>
            <a:xfrm>
              <a:off x="6627622" y="2797389"/>
              <a:ext cx="291157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F651517-A12A-4F54-9C84-DF0A38F4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65479" y="3632278"/>
              <a:ext cx="673108" cy="775422"/>
            </a:xfrm>
            <a:prstGeom prst="rect">
              <a:avLst/>
            </a:prstGeom>
          </p:spPr>
        </p:pic>
        <p:sp>
          <p:nvSpPr>
            <p:cNvPr id="25" name="Pijl: gebogen 24">
              <a:extLst>
                <a:ext uri="{FF2B5EF4-FFF2-40B4-BE49-F238E27FC236}">
                  <a16:creationId xmlns:a16="http://schemas.microsoft.com/office/drawing/2014/main" id="{8DC84DD8-8849-4D43-9C67-435D5C385CE6}"/>
                </a:ext>
              </a:extLst>
            </p:cNvPr>
            <p:cNvSpPr/>
            <p:nvPr/>
          </p:nvSpPr>
          <p:spPr>
            <a:xfrm rot="5400000">
              <a:off x="8540617" y="2744655"/>
              <a:ext cx="411199" cy="1317379"/>
            </a:xfrm>
            <a:prstGeom prst="bentArrow">
              <a:avLst>
                <a:gd name="adj1" fmla="val 30721"/>
                <a:gd name="adj2" fmla="val 34391"/>
                <a:gd name="adj3" fmla="val 33553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6" name="Pijl: gebogen 25">
              <a:extLst>
                <a:ext uri="{FF2B5EF4-FFF2-40B4-BE49-F238E27FC236}">
                  <a16:creationId xmlns:a16="http://schemas.microsoft.com/office/drawing/2014/main" id="{D82DA25C-84C1-46DD-986C-F807DBE0A8C8}"/>
                </a:ext>
              </a:extLst>
            </p:cNvPr>
            <p:cNvSpPr/>
            <p:nvPr/>
          </p:nvSpPr>
          <p:spPr>
            <a:xfrm rot="5400000" flipH="1">
              <a:off x="6768082" y="1780140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7" name="Pijl: gebogen 26">
              <a:extLst>
                <a:ext uri="{FF2B5EF4-FFF2-40B4-BE49-F238E27FC236}">
                  <a16:creationId xmlns:a16="http://schemas.microsoft.com/office/drawing/2014/main" id="{D640E185-B5FA-47AB-80B8-0AB5A136CC61}"/>
                </a:ext>
              </a:extLst>
            </p:cNvPr>
            <p:cNvSpPr/>
            <p:nvPr/>
          </p:nvSpPr>
          <p:spPr>
            <a:xfrm rot="5400000">
              <a:off x="6395089" y="3530346"/>
              <a:ext cx="296249" cy="346822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9392FF0E-230B-4056-81C1-1F746FF22A4B}"/>
              </a:ext>
            </a:extLst>
          </p:cNvPr>
          <p:cNvSpPr/>
          <p:nvPr/>
        </p:nvSpPr>
        <p:spPr>
          <a:xfrm>
            <a:off x="468298" y="335220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349849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F1FBC-7B93-41DC-8E7E-E8706DFC29CF}"/>
              </a:ext>
            </a:extLst>
          </p:cNvPr>
          <p:cNvSpPr/>
          <p:nvPr/>
        </p:nvSpPr>
        <p:spPr>
          <a:xfrm>
            <a:off x="468298" y="335220"/>
            <a:ext cx="3420932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eflows architecture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D066D7-F317-417C-94EC-166454E93184}"/>
              </a:ext>
            </a:extLst>
          </p:cNvPr>
          <p:cNvGrpSpPr/>
          <p:nvPr/>
        </p:nvGrpSpPr>
        <p:grpSpPr>
          <a:xfrm>
            <a:off x="3272121" y="2103118"/>
            <a:ext cx="5378827" cy="4514620"/>
            <a:chOff x="647255" y="1715843"/>
            <a:chExt cx="5378827" cy="4514620"/>
          </a:xfrm>
        </p:grpSpPr>
        <p:sp>
          <p:nvSpPr>
            <p:cNvPr id="12" name="Flowchart: Delay 11">
              <a:extLst>
                <a:ext uri="{FF2B5EF4-FFF2-40B4-BE49-F238E27FC236}">
                  <a16:creationId xmlns:a16="http://schemas.microsoft.com/office/drawing/2014/main" id="{C70B15AE-5B7E-43B6-864F-B66E564FF14D}"/>
                </a:ext>
              </a:extLst>
            </p:cNvPr>
            <p:cNvSpPr/>
            <p:nvPr/>
          </p:nvSpPr>
          <p:spPr>
            <a:xfrm rot="16200000">
              <a:off x="1784978" y="618170"/>
              <a:ext cx="3103982" cy="5299329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A3C156D4-66FF-4F6D-A840-972E1D235191}"/>
                </a:ext>
              </a:extLst>
            </p:cNvPr>
            <p:cNvSpPr/>
            <p:nvPr/>
          </p:nvSpPr>
          <p:spPr>
            <a:xfrm rot="16200000">
              <a:off x="1886184" y="1993744"/>
              <a:ext cx="2900972" cy="5378825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85142759-5F11-4877-BA79-556A0F6DF6CF}"/>
                </a:ext>
              </a:extLst>
            </p:cNvPr>
            <p:cNvSpPr/>
            <p:nvPr/>
          </p:nvSpPr>
          <p:spPr>
            <a:xfrm rot="16200000">
              <a:off x="2312802" y="2517184"/>
              <a:ext cx="2047732" cy="5378825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3C718739-F34A-4BC6-9161-1E0E9FB082F4}"/>
                </a:ext>
              </a:extLst>
            </p:cNvPr>
            <p:cNvSpPr/>
            <p:nvPr/>
          </p:nvSpPr>
          <p:spPr>
            <a:xfrm rot="16200000">
              <a:off x="2792516" y="2996897"/>
              <a:ext cx="1088305" cy="5378825"/>
            </a:xfrm>
            <a:prstGeom prst="flowChartDelay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kstballon: rechthoek met afgeronde hoeken 24">
              <a:extLst>
                <a:ext uri="{FF2B5EF4-FFF2-40B4-BE49-F238E27FC236}">
                  <a16:creationId xmlns:a16="http://schemas.microsoft.com/office/drawing/2014/main" id="{60DD5D61-D5D1-4061-9F0E-0283963DEDE2}"/>
                </a:ext>
              </a:extLst>
            </p:cNvPr>
            <p:cNvSpPr/>
            <p:nvPr/>
          </p:nvSpPr>
          <p:spPr>
            <a:xfrm>
              <a:off x="2309947" y="5452134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yriad Pro" panose="020B0503030403020204" pitchFamily="34" charset="0"/>
                </a:rPr>
                <a:t>C ++ algorithms</a:t>
              </a:r>
            </a:p>
          </p:txBody>
        </p:sp>
        <p:sp>
          <p:nvSpPr>
            <p:cNvPr id="9" name="Tekstballon: rechthoek met afgeronde hoeken 24">
              <a:extLst>
                <a:ext uri="{FF2B5EF4-FFF2-40B4-BE49-F238E27FC236}">
                  <a16:creationId xmlns:a16="http://schemas.microsoft.com/office/drawing/2014/main" id="{A6814409-50B9-4FBB-9793-8E8AF0AF1873}"/>
                </a:ext>
              </a:extLst>
            </p:cNvPr>
            <p:cNvSpPr/>
            <p:nvPr/>
          </p:nvSpPr>
          <p:spPr>
            <a:xfrm>
              <a:off x="2225658" y="4428375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yriad Pro" panose="020B0503030403020204" pitchFamily="34" charset="0"/>
                </a:rPr>
                <a:t>R functions</a:t>
              </a:r>
            </a:p>
          </p:txBody>
        </p:sp>
        <p:sp>
          <p:nvSpPr>
            <p:cNvPr id="10" name="Tekstballon: rechthoek met afgeronde hoeken 24">
              <a:extLst>
                <a:ext uri="{FF2B5EF4-FFF2-40B4-BE49-F238E27FC236}">
                  <a16:creationId xmlns:a16="http://schemas.microsoft.com/office/drawing/2014/main" id="{DC199A4A-E0A0-4D17-9C05-8E56209BACBF}"/>
                </a:ext>
              </a:extLst>
            </p:cNvPr>
            <p:cNvSpPr/>
            <p:nvPr/>
          </p:nvSpPr>
          <p:spPr>
            <a:xfrm>
              <a:off x="2225658" y="3516794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yriad Pro" panose="020B0503030403020204" pitchFamily="34" charset="0"/>
                </a:rPr>
                <a:t>R6 classes and methods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C89D26-35BA-4AEE-9833-0EC5AE881921}"/>
                </a:ext>
              </a:extLst>
            </p:cNvPr>
            <p:cNvCxnSpPr>
              <a:cxnSpLocks/>
              <a:stCxn id="12" idx="3"/>
              <a:endCxn id="6" idx="3"/>
            </p:cNvCxnSpPr>
            <p:nvPr/>
          </p:nvCxnSpPr>
          <p:spPr>
            <a:xfrm flipH="1">
              <a:off x="3336671" y="1715843"/>
              <a:ext cx="299" cy="151682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Tekstballon: rechthoek met afgeronde hoeken 24">
              <a:extLst>
                <a:ext uri="{FF2B5EF4-FFF2-40B4-BE49-F238E27FC236}">
                  <a16:creationId xmlns:a16="http://schemas.microsoft.com/office/drawing/2014/main" id="{9EA6B4E1-10AF-46E0-94F6-D58C396AFA0B}"/>
                </a:ext>
              </a:extLst>
            </p:cNvPr>
            <p:cNvSpPr/>
            <p:nvPr/>
          </p:nvSpPr>
          <p:spPr>
            <a:xfrm>
              <a:off x="1190182" y="2201565"/>
              <a:ext cx="2138979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Visualization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 and dahsboarding</a:t>
              </a:r>
            </a:p>
          </p:txBody>
        </p:sp>
        <p:sp>
          <p:nvSpPr>
            <p:cNvPr id="16" name="Tekstballon: rechthoek met afgeronde hoeken 24">
              <a:extLst>
                <a:ext uri="{FF2B5EF4-FFF2-40B4-BE49-F238E27FC236}">
                  <a16:creationId xmlns:a16="http://schemas.microsoft.com/office/drawing/2014/main" id="{66F1FBD5-C4AF-4E7E-9870-5039CE03B51D}"/>
                </a:ext>
              </a:extLst>
            </p:cNvPr>
            <p:cNvSpPr/>
            <p:nvPr/>
          </p:nvSpPr>
          <p:spPr>
            <a:xfrm>
              <a:off x="3398266" y="2233183"/>
              <a:ext cx="2141921" cy="834179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APIs and  Integration with web infrastructure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FCCC444-48E3-42FD-8A8F-01B92EB259F1}"/>
                </a:ext>
              </a:extLst>
            </p:cNvPr>
            <p:cNvSpPr/>
            <p:nvPr/>
          </p:nvSpPr>
          <p:spPr>
            <a:xfrm rot="16200000">
              <a:off x="4478335" y="3795039"/>
              <a:ext cx="1186509" cy="413305"/>
            </a:xfrm>
            <a:prstGeom prst="rightArrow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kstballon: rechthoek met afgeronde hoeken 24">
              <a:extLst>
                <a:ext uri="{FF2B5EF4-FFF2-40B4-BE49-F238E27FC236}">
                  <a16:creationId xmlns:a16="http://schemas.microsoft.com/office/drawing/2014/main" id="{4B1164A3-9832-4D00-9D1E-0377DEE2AE1A}"/>
                </a:ext>
              </a:extLst>
            </p:cNvPr>
            <p:cNvSpPr/>
            <p:nvPr/>
          </p:nvSpPr>
          <p:spPr>
            <a:xfrm>
              <a:off x="1808705" y="2753686"/>
              <a:ext cx="1120434" cy="42952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eflows.viz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Tekstballon: rechthoek met afgeronde hoeken 25">
            <a:extLst>
              <a:ext uri="{FF2B5EF4-FFF2-40B4-BE49-F238E27FC236}">
                <a16:creationId xmlns:a16="http://schemas.microsoft.com/office/drawing/2014/main" id="{BC1C4AD1-E8A1-4FD3-ADA6-8F5CD643BBD8}"/>
              </a:ext>
            </a:extLst>
          </p:cNvPr>
          <p:cNvSpPr/>
          <p:nvPr/>
        </p:nvSpPr>
        <p:spPr>
          <a:xfrm>
            <a:off x="224899" y="5835701"/>
            <a:ext cx="2627112" cy="687079"/>
          </a:xfrm>
          <a:prstGeom prst="wedgeRoundRectCallout">
            <a:avLst>
              <a:gd name="adj1" fmla="val 72670"/>
              <a:gd name="adj2" fmla="val -101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C++ core, for performance</a:t>
            </a:r>
          </a:p>
        </p:txBody>
      </p:sp>
      <p:sp>
        <p:nvSpPr>
          <p:cNvPr id="29" name="Tekstballon: rechthoek met afgeronde hoeken 25">
            <a:extLst>
              <a:ext uri="{FF2B5EF4-FFF2-40B4-BE49-F238E27FC236}">
                <a16:creationId xmlns:a16="http://schemas.microsoft.com/office/drawing/2014/main" id="{C3F63ECC-F3C9-41E0-A2B8-0BBBEFB90B10}"/>
              </a:ext>
            </a:extLst>
          </p:cNvPr>
          <p:cNvSpPr/>
          <p:nvPr/>
        </p:nvSpPr>
        <p:spPr>
          <a:xfrm>
            <a:off x="9114378" y="5126999"/>
            <a:ext cx="2627112" cy="687080"/>
          </a:xfrm>
          <a:prstGeom prst="wedgeRoundRectCallout">
            <a:avLst>
              <a:gd name="adj1" fmla="val -76588"/>
              <a:gd name="adj2" fmla="val -779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Exposed R functions  wrapping C++</a:t>
            </a:r>
          </a:p>
        </p:txBody>
      </p:sp>
      <p:sp>
        <p:nvSpPr>
          <p:cNvPr id="30" name="Tekstballon: rechthoek met afgeronde hoeken 25">
            <a:extLst>
              <a:ext uri="{FF2B5EF4-FFF2-40B4-BE49-F238E27FC236}">
                <a16:creationId xmlns:a16="http://schemas.microsoft.com/office/drawing/2014/main" id="{E59A6F10-1626-4B12-8478-BEBEC8E5D5FE}"/>
              </a:ext>
            </a:extLst>
          </p:cNvPr>
          <p:cNvSpPr/>
          <p:nvPr/>
        </p:nvSpPr>
        <p:spPr>
          <a:xfrm>
            <a:off x="224899" y="3943685"/>
            <a:ext cx="2628303" cy="1440092"/>
          </a:xfrm>
          <a:prstGeom prst="wedgeRoundRectCallout">
            <a:avLst>
              <a:gd name="adj1" fmla="val 74674"/>
              <a:gd name="adj2" fmla="val 238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object-oriented approach to arrange data and work with it in an standardized way </a:t>
            </a:r>
          </a:p>
        </p:txBody>
      </p:sp>
      <p:sp>
        <p:nvSpPr>
          <p:cNvPr id="31" name="Tekstballon: rechthoek met afgeronde hoeken 25">
            <a:extLst>
              <a:ext uri="{FF2B5EF4-FFF2-40B4-BE49-F238E27FC236}">
                <a16:creationId xmlns:a16="http://schemas.microsoft.com/office/drawing/2014/main" id="{70C9176D-5DE5-4D96-BA2F-BFE7948197DB}"/>
              </a:ext>
            </a:extLst>
          </p:cNvPr>
          <p:cNvSpPr/>
          <p:nvPr/>
        </p:nvSpPr>
        <p:spPr>
          <a:xfrm>
            <a:off x="9080628" y="2103118"/>
            <a:ext cx="2627112" cy="1728833"/>
          </a:xfrm>
          <a:prstGeom prst="wedgeRoundRectCallout">
            <a:avLst>
              <a:gd name="adj1" fmla="val -78818"/>
              <a:gd name="adj2" fmla="val -299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The exposed part of the package (functions and classes) are easily exposed as APIs, what allows web integration</a:t>
            </a:r>
          </a:p>
        </p:txBody>
      </p:sp>
      <p:sp>
        <p:nvSpPr>
          <p:cNvPr id="32" name="Tekstballon: rechthoek met afgeronde hoeken 25">
            <a:extLst>
              <a:ext uri="{FF2B5EF4-FFF2-40B4-BE49-F238E27FC236}">
                <a16:creationId xmlns:a16="http://schemas.microsoft.com/office/drawing/2014/main" id="{E8EC9E56-E7B6-4605-9E7B-8A1BA6ABEE4C}"/>
              </a:ext>
            </a:extLst>
          </p:cNvPr>
          <p:cNvSpPr/>
          <p:nvPr/>
        </p:nvSpPr>
        <p:spPr>
          <a:xfrm>
            <a:off x="224899" y="2087891"/>
            <a:ext cx="2627112" cy="1446903"/>
          </a:xfrm>
          <a:prstGeom prst="wedgeRoundRectCallout">
            <a:avLst>
              <a:gd name="adj1" fmla="val 77993"/>
              <a:gd name="adj2" fmla="val -199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Additional functions generate standard visualizations ready to use with shiny</a:t>
            </a:r>
          </a:p>
        </p:txBody>
      </p:sp>
    </p:spTree>
    <p:extLst>
      <p:ext uri="{BB962C8B-B14F-4D97-AF65-F5344CB8AC3E}">
        <p14:creationId xmlns:p14="http://schemas.microsoft.com/office/powerpoint/2010/main" val="17737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62C7AB3-8EA4-4E82-8A88-D703FF292E5E}"/>
              </a:ext>
            </a:extLst>
          </p:cNvPr>
          <p:cNvSpPr/>
          <p:nvPr/>
        </p:nvSpPr>
        <p:spPr>
          <a:xfrm>
            <a:off x="382344" y="199124"/>
            <a:ext cx="6278848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Functional approach is not enough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93D2AED1-8972-4C1A-99D7-497297881B8D}"/>
              </a:ext>
            </a:extLst>
          </p:cNvPr>
          <p:cNvGrpSpPr/>
          <p:nvPr/>
        </p:nvGrpSpPr>
        <p:grpSpPr>
          <a:xfrm>
            <a:off x="940039" y="2066484"/>
            <a:ext cx="5508197" cy="3463313"/>
            <a:chOff x="2357056" y="1793981"/>
            <a:chExt cx="5508197" cy="3463313"/>
          </a:xfrm>
        </p:grpSpPr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A6E628BA-5650-462A-B3D4-3CF761E50AB2}"/>
                </a:ext>
              </a:extLst>
            </p:cNvPr>
            <p:cNvCxnSpPr/>
            <p:nvPr/>
          </p:nvCxnSpPr>
          <p:spPr>
            <a:xfrm flipV="1">
              <a:off x="2809812" y="1793981"/>
              <a:ext cx="0" cy="304598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A9AF4D80-48E3-4B91-B53F-4F4B8C3D2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812" y="4839961"/>
              <a:ext cx="5055441" cy="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45FA7949-8C38-4D44-875A-49204DEEB2C9}"/>
                </a:ext>
              </a:extLst>
            </p:cNvPr>
            <p:cNvSpPr/>
            <p:nvPr/>
          </p:nvSpPr>
          <p:spPr>
            <a:xfrm rot="16200000">
              <a:off x="1338295" y="3166372"/>
              <a:ext cx="2338720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Functional paradigm</a:t>
              </a:r>
            </a:p>
          </p:txBody>
        </p:sp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E9697D09-9C46-456D-83A9-6067997A2D50}"/>
                </a:ext>
              </a:extLst>
            </p:cNvPr>
            <p:cNvSpPr/>
            <p:nvPr/>
          </p:nvSpPr>
          <p:spPr>
            <a:xfrm>
              <a:off x="3587336" y="4956096"/>
              <a:ext cx="3285799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Object - Oriented paradigm</a:t>
              </a:r>
            </a:p>
          </p:txBody>
        </p:sp>
      </p:grp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9C5B2B-4A91-476E-AF51-43DDBCADCACB}"/>
              </a:ext>
            </a:extLst>
          </p:cNvPr>
          <p:cNvCxnSpPr>
            <a:cxnSpLocks/>
          </p:cNvCxnSpPr>
          <p:nvPr/>
        </p:nvCxnSpPr>
        <p:spPr>
          <a:xfrm>
            <a:off x="2186502" y="2501864"/>
            <a:ext cx="2246219" cy="0"/>
          </a:xfrm>
          <a:prstGeom prst="straightConnector1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D545D89C-9302-438D-9F7B-AFAADAB67828}"/>
              </a:ext>
            </a:extLst>
          </p:cNvPr>
          <p:cNvSpPr/>
          <p:nvPr/>
        </p:nvSpPr>
        <p:spPr>
          <a:xfrm>
            <a:off x="2104751" y="2420113"/>
            <a:ext cx="163502" cy="16350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582ED9C-BC30-4C5F-BC09-3B4A2979FFD0}"/>
              </a:ext>
            </a:extLst>
          </p:cNvPr>
          <p:cNvSpPr/>
          <p:nvPr/>
        </p:nvSpPr>
        <p:spPr>
          <a:xfrm>
            <a:off x="4514472" y="2420113"/>
            <a:ext cx="163502" cy="16350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1440464C-83BC-41F8-B6F7-AE37711CCC95}"/>
              </a:ext>
            </a:extLst>
          </p:cNvPr>
          <p:cNvSpPr/>
          <p:nvPr/>
        </p:nvSpPr>
        <p:spPr>
          <a:xfrm>
            <a:off x="1598603" y="2108135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Typical R code</a:t>
            </a:r>
          </a:p>
        </p:txBody>
      </p:sp>
      <p:sp>
        <p:nvSpPr>
          <p:cNvPr id="20" name="Tekstballon: rechthoek met afgeronde hoeken 19">
            <a:extLst>
              <a:ext uri="{FF2B5EF4-FFF2-40B4-BE49-F238E27FC236}">
                <a16:creationId xmlns:a16="http://schemas.microsoft.com/office/drawing/2014/main" id="{26A2FA2D-4F52-471D-A3E2-27CE6D389DB7}"/>
              </a:ext>
            </a:extLst>
          </p:cNvPr>
          <p:cNvSpPr/>
          <p:nvPr/>
        </p:nvSpPr>
        <p:spPr>
          <a:xfrm>
            <a:off x="4008324" y="2084532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eflows</a:t>
            </a:r>
          </a:p>
        </p:txBody>
      </p:sp>
      <p:sp>
        <p:nvSpPr>
          <p:cNvPr id="21" name="Tekstballon: rechthoek met afgeronde hoeken 20">
            <a:extLst>
              <a:ext uri="{FF2B5EF4-FFF2-40B4-BE49-F238E27FC236}">
                <a16:creationId xmlns:a16="http://schemas.microsoft.com/office/drawing/2014/main" id="{57A6DCFF-5F23-475B-B1C2-5B0B9100BBA7}"/>
              </a:ext>
            </a:extLst>
          </p:cNvPr>
          <p:cNvSpPr/>
          <p:nvPr/>
        </p:nvSpPr>
        <p:spPr>
          <a:xfrm>
            <a:off x="7430340" y="2063356"/>
            <a:ext cx="4628310" cy="5356617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Immutability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There is a distinction between "core" functions, written in C++, and the R functions, higher level.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 C++ functions require to pass each argument in an individual way, while the R functions are made to work with methods, and are more directly executable.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C++ functions are named in camelCase and suffixed by </a:t>
            </a:r>
            <a:r>
              <a:rPr lang="en-US" dirty="0" err="1">
                <a:latin typeface="Myriad Pro" panose="020B0503030403020204" pitchFamily="34" charset="0"/>
              </a:rPr>
              <a:t>Cpp</a:t>
            </a:r>
            <a:r>
              <a:rPr lang="en-US" dirty="0">
                <a:latin typeface="Myriad Pro" panose="020B0503030403020204" pitchFamily="34" charset="0"/>
              </a:rPr>
              <a:t>, to let clear that are the "core" functions.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Functional and OO design: the objects "are stuff" that are subject to functions. Manage project entropy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Nesting: </a:t>
            </a:r>
            <a:r>
              <a:rPr lang="en-US" dirty="0" err="1">
                <a:latin typeface="Myriad Pro" panose="020B0503030403020204" pitchFamily="34" charset="0"/>
              </a:rPr>
              <a:t>Objects&amp;methods</a:t>
            </a:r>
            <a:r>
              <a:rPr lang="en-US" dirty="0">
                <a:latin typeface="Myriad Pro" panose="020B0503030403020204" pitchFamily="34" charset="0"/>
              </a:rPr>
              <a:t>(R functions(</a:t>
            </a:r>
            <a:r>
              <a:rPr lang="en-US" dirty="0" err="1">
                <a:latin typeface="Myriad Pro" panose="020B0503030403020204" pitchFamily="34" charset="0"/>
              </a:rPr>
              <a:t>Cppfunctions</a:t>
            </a:r>
            <a:r>
              <a:rPr lang="en-US" dirty="0">
                <a:latin typeface="Myriad Pro" panose="020B0503030403020204" pitchFamily="34" charset="0"/>
              </a:rPr>
              <a:t>())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Then, the objects are manipulated by other functions.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Objects: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functions to modify objects, or to "exercise" something over objects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methods so you "extract something through an object", or to get a result from an object that doesn't depend of other stuff except the fields of an object.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Most probably, more than objects what you want to do is to create active bindings so you can "extract" something while </a:t>
            </a:r>
            <a:r>
              <a:rPr lang="en-US" dirty="0" err="1">
                <a:latin typeface="Myriad Pro" panose="020B0503030403020204" pitchFamily="34" charset="0"/>
              </a:rPr>
              <a:t>computating</a:t>
            </a:r>
            <a:r>
              <a:rPr lang="en-US" dirty="0">
                <a:latin typeface="Myriad Pro" panose="020B0503030403020204" pitchFamily="34" charset="0"/>
              </a:rPr>
              <a:t> it.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At least you can make the methods of a call "idempotent". If you call them twice, it is ok, in this way the object behaves a bit in a "</a:t>
            </a:r>
            <a:r>
              <a:rPr lang="en-US" dirty="0" err="1">
                <a:latin typeface="Myriad Pro" panose="020B0503030403020204" pitchFamily="34" charset="0"/>
              </a:rPr>
              <a:t>quasifunctional</a:t>
            </a:r>
            <a:r>
              <a:rPr lang="en-US" dirty="0">
                <a:latin typeface="Myriad Pro" panose="020B0503030403020204" pitchFamily="34" charset="0"/>
              </a:rPr>
              <a:t>" way. </a:t>
            </a:r>
          </a:p>
        </p:txBody>
      </p:sp>
      <p:sp>
        <p:nvSpPr>
          <p:cNvPr id="22" name="Tekstballon: rechthoek met afgeronde hoeken 21">
            <a:extLst>
              <a:ext uri="{FF2B5EF4-FFF2-40B4-BE49-F238E27FC236}">
                <a16:creationId xmlns:a16="http://schemas.microsoft.com/office/drawing/2014/main" id="{2AF74916-98E3-408B-9B6C-D0BCCAC08C06}"/>
              </a:ext>
            </a:extLst>
          </p:cNvPr>
          <p:cNvSpPr/>
          <p:nvPr/>
        </p:nvSpPr>
        <p:spPr>
          <a:xfrm>
            <a:off x="871245" y="991075"/>
            <a:ext cx="2794015" cy="602986"/>
          </a:xfrm>
          <a:prstGeom prst="wedgeRoundRectCallout">
            <a:avLst>
              <a:gd name="adj1" fmla="val -12102"/>
              <a:gd name="adj2" fmla="val 756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functional approach is ideal to iterate over data</a:t>
            </a:r>
          </a:p>
        </p:txBody>
      </p:sp>
      <p:sp>
        <p:nvSpPr>
          <p:cNvPr id="23" name="Tekstballon: rechthoek met afgeronde hoeken 22">
            <a:extLst>
              <a:ext uri="{FF2B5EF4-FFF2-40B4-BE49-F238E27FC236}">
                <a16:creationId xmlns:a16="http://schemas.microsoft.com/office/drawing/2014/main" id="{6E4B70C1-CB14-4A14-ADC9-F29C2F78E69C}"/>
              </a:ext>
            </a:extLst>
          </p:cNvPr>
          <p:cNvSpPr/>
          <p:nvPr/>
        </p:nvSpPr>
        <p:spPr>
          <a:xfrm>
            <a:off x="3932320" y="991075"/>
            <a:ext cx="5321218" cy="602986"/>
          </a:xfrm>
          <a:prstGeom prst="wedgeRoundRectCallout">
            <a:avLst>
              <a:gd name="adj1" fmla="val -32687"/>
              <a:gd name="adj2" fmla="val 8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Building objects of interrelated data with self-contained methods helps to manage project entropy  </a:t>
            </a:r>
          </a:p>
        </p:txBody>
      </p:sp>
    </p:spTree>
    <p:extLst>
      <p:ext uri="{BB962C8B-B14F-4D97-AF65-F5344CB8AC3E}">
        <p14:creationId xmlns:p14="http://schemas.microsoft.com/office/powerpoint/2010/main" val="171006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D3A40C2-5DFF-4E25-BE95-C39C40B0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95" y="509945"/>
            <a:ext cx="4762500" cy="2571750"/>
          </a:xfrm>
          <a:prstGeom prst="rect">
            <a:avLst/>
          </a:prstGeom>
        </p:spPr>
      </p:pic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C3840F02-3BF8-43B5-BCC9-0ECDBD32A843}"/>
              </a:ext>
            </a:extLst>
          </p:cNvPr>
          <p:cNvSpPr/>
          <p:nvPr/>
        </p:nvSpPr>
        <p:spPr>
          <a:xfrm>
            <a:off x="2684310" y="3331198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OOP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Inheritance and encapsulation</a:t>
            </a:r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7649A52F-2D75-4561-8468-91F047F49D60}"/>
              </a:ext>
            </a:extLst>
          </p:cNvPr>
          <p:cNvSpPr/>
          <p:nvPr/>
        </p:nvSpPr>
        <p:spPr>
          <a:xfrm>
            <a:off x="5652577" y="3331198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Separation of data and functions and high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5388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716A2B5-E08F-4204-836D-0FC3D02A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11" y="2761464"/>
            <a:ext cx="984762" cy="984762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F79FD1A2-0BFA-453C-BD42-874713B4211B}"/>
              </a:ext>
            </a:extLst>
          </p:cNvPr>
          <p:cNvGrpSpPr/>
          <p:nvPr/>
        </p:nvGrpSpPr>
        <p:grpSpPr>
          <a:xfrm>
            <a:off x="6705200" y="1773193"/>
            <a:ext cx="1263535" cy="2276950"/>
            <a:chOff x="6400799" y="1934095"/>
            <a:chExt cx="1263535" cy="2276950"/>
          </a:xfrm>
        </p:grpSpPr>
        <p:sp>
          <p:nvSpPr>
            <p:cNvPr id="8" name="Tekstballon: rechthoek met afgeronde hoeken 7">
              <a:extLst>
                <a:ext uri="{FF2B5EF4-FFF2-40B4-BE49-F238E27FC236}">
                  <a16:creationId xmlns:a16="http://schemas.microsoft.com/office/drawing/2014/main" id="{B825CB90-364F-46F4-BB6F-4770D4134561}"/>
                </a:ext>
              </a:extLst>
            </p:cNvPr>
            <p:cNvSpPr/>
            <p:nvPr/>
          </p:nvSpPr>
          <p:spPr>
            <a:xfrm>
              <a:off x="6535847" y="3230880"/>
              <a:ext cx="1025546" cy="98016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4675D7-B32A-4947-8FEE-150D73C446FA}"/>
                </a:ext>
              </a:extLst>
            </p:cNvPr>
            <p:cNvSpPr/>
            <p:nvPr/>
          </p:nvSpPr>
          <p:spPr>
            <a:xfrm>
              <a:off x="6400799" y="1934095"/>
              <a:ext cx="1263535" cy="1629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762CD59F-9FF0-430C-B816-D0D695134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47" y="2964873"/>
              <a:ext cx="1025546" cy="0"/>
            </a:xfrm>
            <a:prstGeom prst="line">
              <a:avLst/>
            </a:prstGeom>
            <a:ln w="3810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6430DD4D-5B76-45EE-8F4E-9B54EDF1A876}"/>
                </a:ext>
              </a:extLst>
            </p:cNvPr>
            <p:cNvSpPr/>
            <p:nvPr/>
          </p:nvSpPr>
          <p:spPr>
            <a:xfrm>
              <a:off x="6535848" y="2223337"/>
              <a:ext cx="1025545" cy="198770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Pijl: omhoog 14">
              <a:extLst>
                <a:ext uri="{FF2B5EF4-FFF2-40B4-BE49-F238E27FC236}">
                  <a16:creationId xmlns:a16="http://schemas.microsoft.com/office/drawing/2014/main" id="{93D93CEF-432A-46DD-A9DA-9A10143F112D}"/>
                </a:ext>
              </a:extLst>
            </p:cNvPr>
            <p:cNvSpPr/>
            <p:nvPr/>
          </p:nvSpPr>
          <p:spPr>
            <a:xfrm>
              <a:off x="6566401" y="3019245"/>
              <a:ext cx="932330" cy="46616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FDD4AFAB-C1A8-440A-A647-C26ABAD92D09}"/>
              </a:ext>
            </a:extLst>
          </p:cNvPr>
          <p:cNvSpPr/>
          <p:nvPr/>
        </p:nvSpPr>
        <p:spPr>
          <a:xfrm>
            <a:off x="2513197" y="2771617"/>
            <a:ext cx="4159623" cy="65738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Pijl: gebogen 17">
            <a:extLst>
              <a:ext uri="{FF2B5EF4-FFF2-40B4-BE49-F238E27FC236}">
                <a16:creationId xmlns:a16="http://schemas.microsoft.com/office/drawing/2014/main" id="{9640E399-FB4C-496D-B535-C1BA979BBD32}"/>
              </a:ext>
            </a:extLst>
          </p:cNvPr>
          <p:cNvSpPr/>
          <p:nvPr/>
        </p:nvSpPr>
        <p:spPr>
          <a:xfrm rot="5400000">
            <a:off x="3114561" y="2600589"/>
            <a:ext cx="1513483" cy="2716216"/>
          </a:xfrm>
          <a:prstGeom prst="bentArrow">
            <a:avLst>
              <a:gd name="adj1" fmla="val 17892"/>
              <a:gd name="adj2" fmla="val 22631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Rechthoek: afgeschuinde diagonale hoeken 23">
            <a:extLst>
              <a:ext uri="{FF2B5EF4-FFF2-40B4-BE49-F238E27FC236}">
                <a16:creationId xmlns:a16="http://schemas.microsoft.com/office/drawing/2014/main" id="{7F59A8D9-2048-4273-A8A7-AAA15663D254}"/>
              </a:ext>
            </a:extLst>
          </p:cNvPr>
          <p:cNvSpPr/>
          <p:nvPr/>
        </p:nvSpPr>
        <p:spPr>
          <a:xfrm>
            <a:off x="2410253" y="2997677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8" name="Rechthoek: afgeschuinde diagonale hoeken 27">
            <a:extLst>
              <a:ext uri="{FF2B5EF4-FFF2-40B4-BE49-F238E27FC236}">
                <a16:creationId xmlns:a16="http://schemas.microsoft.com/office/drawing/2014/main" id="{C02EB816-B73C-4255-A719-5E9CD69A61C4}"/>
              </a:ext>
            </a:extLst>
          </p:cNvPr>
          <p:cNvSpPr/>
          <p:nvPr/>
        </p:nvSpPr>
        <p:spPr>
          <a:xfrm>
            <a:off x="4943922" y="2789563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9" name="Rechthoek: afgeschuinde diagonale hoeken 28">
            <a:extLst>
              <a:ext uri="{FF2B5EF4-FFF2-40B4-BE49-F238E27FC236}">
                <a16:creationId xmlns:a16="http://schemas.microsoft.com/office/drawing/2014/main" id="{44C3B0EC-A98A-47C1-B951-C0F3CE8A8866}"/>
              </a:ext>
            </a:extLst>
          </p:cNvPr>
          <p:cNvSpPr/>
          <p:nvPr/>
        </p:nvSpPr>
        <p:spPr>
          <a:xfrm>
            <a:off x="4271569" y="3677772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30" name="Rechthoek: afgeschuinde diagonale hoeken 29">
            <a:extLst>
              <a:ext uri="{FF2B5EF4-FFF2-40B4-BE49-F238E27FC236}">
                <a16:creationId xmlns:a16="http://schemas.microsoft.com/office/drawing/2014/main" id="{3DD244B8-733C-405D-9966-E36EA11C3857}"/>
              </a:ext>
            </a:extLst>
          </p:cNvPr>
          <p:cNvSpPr/>
          <p:nvPr/>
        </p:nvSpPr>
        <p:spPr>
          <a:xfrm>
            <a:off x="7999288" y="32019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1" name="Rechthoek: afgeschuinde diagonale hoeken 29">
            <a:extLst>
              <a:ext uri="{FF2B5EF4-FFF2-40B4-BE49-F238E27FC236}">
                <a16:creationId xmlns:a16="http://schemas.microsoft.com/office/drawing/2014/main" id="{21A5B0D8-FCE5-4C8F-A6DC-674B0DAB6136}"/>
              </a:ext>
            </a:extLst>
          </p:cNvPr>
          <p:cNvSpPr/>
          <p:nvPr/>
        </p:nvSpPr>
        <p:spPr>
          <a:xfrm>
            <a:off x="7999288" y="26000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2" name="Rechthoek: afgeschuinde diagonale hoeken 29">
            <a:extLst>
              <a:ext uri="{FF2B5EF4-FFF2-40B4-BE49-F238E27FC236}">
                <a16:creationId xmlns:a16="http://schemas.microsoft.com/office/drawing/2014/main" id="{48F22EB8-CECE-4ACB-8A5D-5DF2715F5964}"/>
              </a:ext>
            </a:extLst>
          </p:cNvPr>
          <p:cNvSpPr/>
          <p:nvPr/>
        </p:nvSpPr>
        <p:spPr>
          <a:xfrm>
            <a:off x="7968735" y="1946949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9FF53CC1-C5C2-4780-82A0-ABC4B2417132}"/>
              </a:ext>
            </a:extLst>
          </p:cNvPr>
          <p:cNvSpPr/>
          <p:nvPr/>
        </p:nvSpPr>
        <p:spPr>
          <a:xfrm>
            <a:off x="8951884" y="155125"/>
            <a:ext cx="2971871" cy="113595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3" name="Rechthoek: afgeschuinde diagonale hoeken 32">
            <a:extLst>
              <a:ext uri="{FF2B5EF4-FFF2-40B4-BE49-F238E27FC236}">
                <a16:creationId xmlns:a16="http://schemas.microsoft.com/office/drawing/2014/main" id="{BBBF8BEE-B317-4201-8722-2893901CDE56}"/>
              </a:ext>
            </a:extLst>
          </p:cNvPr>
          <p:cNvSpPr/>
          <p:nvPr/>
        </p:nvSpPr>
        <p:spPr>
          <a:xfrm>
            <a:off x="9143127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input</a:t>
            </a:r>
          </a:p>
        </p:txBody>
      </p:sp>
      <p:sp>
        <p:nvSpPr>
          <p:cNvPr id="34" name="Rechthoek: afgeschuinde diagonale hoeken 33">
            <a:extLst>
              <a:ext uri="{FF2B5EF4-FFF2-40B4-BE49-F238E27FC236}">
                <a16:creationId xmlns:a16="http://schemas.microsoft.com/office/drawing/2014/main" id="{E9EBB375-2D40-4DC3-8E13-68DBBFA3E73C}"/>
              </a:ext>
            </a:extLst>
          </p:cNvPr>
          <p:cNvSpPr/>
          <p:nvPr/>
        </p:nvSpPr>
        <p:spPr>
          <a:xfrm>
            <a:off x="10553570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return</a:t>
            </a:r>
          </a:p>
        </p:txBody>
      </p:sp>
      <p:sp>
        <p:nvSpPr>
          <p:cNvPr id="36" name="Tekstballon: rechthoek met afgeronde hoeken 35">
            <a:extLst>
              <a:ext uri="{FF2B5EF4-FFF2-40B4-BE49-F238E27FC236}">
                <a16:creationId xmlns:a16="http://schemas.microsoft.com/office/drawing/2014/main" id="{CA8F498A-1FCD-4166-96F1-B93AF055011E}"/>
              </a:ext>
            </a:extLst>
          </p:cNvPr>
          <p:cNvSpPr/>
          <p:nvPr/>
        </p:nvSpPr>
        <p:spPr>
          <a:xfrm>
            <a:off x="973062" y="3822462"/>
            <a:ext cx="1719906" cy="75462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Energy / Power source</a:t>
            </a:r>
          </a:p>
        </p:txBody>
      </p:sp>
      <p:sp>
        <p:nvSpPr>
          <p:cNvPr id="37" name="Tekstballon: rechthoek met afgeronde hoeken 36">
            <a:extLst>
              <a:ext uri="{FF2B5EF4-FFF2-40B4-BE49-F238E27FC236}">
                <a16:creationId xmlns:a16="http://schemas.microsoft.com/office/drawing/2014/main" id="{AF06C631-9BDC-482D-9B04-486D6904300E}"/>
              </a:ext>
            </a:extLst>
          </p:cNvPr>
          <p:cNvSpPr/>
          <p:nvPr/>
        </p:nvSpPr>
        <p:spPr>
          <a:xfrm>
            <a:off x="9576407" y="199450"/>
            <a:ext cx="1865504" cy="347159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distribute()</a:t>
            </a:r>
          </a:p>
        </p:txBody>
      </p:sp>
      <p:sp>
        <p:nvSpPr>
          <p:cNvPr id="38" name="Tekstballon: rechthoek met afgeronde hoeken 37">
            <a:extLst>
              <a:ext uri="{FF2B5EF4-FFF2-40B4-BE49-F238E27FC236}">
                <a16:creationId xmlns:a16="http://schemas.microsoft.com/office/drawing/2014/main" id="{76F5E04D-F276-4BD6-86AA-B8369FF9BDF6}"/>
              </a:ext>
            </a:extLst>
          </p:cNvPr>
          <p:cNvSpPr/>
          <p:nvPr/>
        </p:nvSpPr>
        <p:spPr>
          <a:xfrm>
            <a:off x="6666707" y="4214796"/>
            <a:ext cx="1332581" cy="50064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Storage</a:t>
            </a:r>
          </a:p>
        </p:txBody>
      </p:sp>
      <p:sp>
        <p:nvSpPr>
          <p:cNvPr id="23" name="Rechthoek: afgeschuinde diagonale hoeken 22">
            <a:extLst>
              <a:ext uri="{FF2B5EF4-FFF2-40B4-BE49-F238E27FC236}">
                <a16:creationId xmlns:a16="http://schemas.microsoft.com/office/drawing/2014/main" id="{E530E280-1AA7-47CE-97BC-CCFDEDB182E3}"/>
              </a:ext>
            </a:extLst>
          </p:cNvPr>
          <p:cNvSpPr/>
          <p:nvPr/>
        </p:nvSpPr>
        <p:spPr>
          <a:xfrm>
            <a:off x="1338252" y="1798852"/>
            <a:ext cx="916879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7D31"/>
                </a:solidFill>
                <a:latin typeface="Source Sans Pro" panose="020B0503030403020204" pitchFamily="34" charset="0"/>
              </a:rPr>
              <a:t>- input</a:t>
            </a:r>
          </a:p>
        </p:txBody>
      </p:sp>
      <p:sp>
        <p:nvSpPr>
          <p:cNvPr id="25" name="Rechthoek: afgeschuinde diagonale hoeken 24">
            <a:extLst>
              <a:ext uri="{FF2B5EF4-FFF2-40B4-BE49-F238E27FC236}">
                <a16:creationId xmlns:a16="http://schemas.microsoft.com/office/drawing/2014/main" id="{8DA4849E-ED8B-4D56-BF85-21EDBAEA18DD}"/>
              </a:ext>
            </a:extLst>
          </p:cNvPr>
          <p:cNvSpPr/>
          <p:nvPr/>
        </p:nvSpPr>
        <p:spPr>
          <a:xfrm>
            <a:off x="1345651" y="2144172"/>
            <a:ext cx="984762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472C4"/>
                </a:solidFill>
                <a:latin typeface="Source Sans Pro" panose="020B0503030403020204" pitchFamily="34" charset="0"/>
              </a:rPr>
              <a:t>- return</a:t>
            </a:r>
          </a:p>
        </p:txBody>
      </p:sp>
    </p:spTree>
    <p:extLst>
      <p:ext uri="{BB962C8B-B14F-4D97-AF65-F5344CB8AC3E}">
        <p14:creationId xmlns:p14="http://schemas.microsoft.com/office/powerpoint/2010/main" val="312015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EE4AF6-B50B-4068-9AF1-AF5C82650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53" y="2533468"/>
            <a:ext cx="2059112" cy="394227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30081CA-0F3F-47C2-859F-26078A83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664" y="3930066"/>
            <a:ext cx="1884602" cy="265871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63BA113-8901-463C-B3C6-7AC1EE0CF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893" y="4039187"/>
            <a:ext cx="4810125" cy="2009775"/>
          </a:xfrm>
          <a:prstGeom prst="rect">
            <a:avLst/>
          </a:prstGeom>
        </p:spPr>
      </p:pic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7089AB2-42F0-452A-87D4-3423D3E8DE43}"/>
              </a:ext>
            </a:extLst>
          </p:cNvPr>
          <p:cNvSpPr/>
          <p:nvPr/>
        </p:nvSpPr>
        <p:spPr>
          <a:xfrm>
            <a:off x="2020904" y="517636"/>
            <a:ext cx="690113" cy="2301177"/>
          </a:xfrm>
          <a:prstGeom prst="roundRect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7ACA546-41C7-45FB-8840-C40C9DD78E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2" y="1001033"/>
            <a:ext cx="1275971" cy="1275971"/>
          </a:xfrm>
          <a:prstGeom prst="rect">
            <a:avLst/>
          </a:prstGeom>
        </p:spPr>
      </p:pic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9639CFE3-CEDC-4C89-8455-2BABEFECB377}"/>
              </a:ext>
            </a:extLst>
          </p:cNvPr>
          <p:cNvSpPr/>
          <p:nvPr/>
        </p:nvSpPr>
        <p:spPr>
          <a:xfrm>
            <a:off x="4874642" y="517637"/>
            <a:ext cx="690113" cy="2301177"/>
          </a:xfrm>
          <a:prstGeom prst="roundRect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221F89F-95AA-4C88-91A5-BB1AEC136D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40" y="1001033"/>
            <a:ext cx="1275971" cy="1275971"/>
          </a:xfrm>
          <a:prstGeom prst="rect">
            <a:avLst/>
          </a:prstGeom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D52F4993-FB10-4197-8F96-6187E21FADC0}"/>
              </a:ext>
            </a:extLst>
          </p:cNvPr>
          <p:cNvSpPr/>
          <p:nvPr/>
        </p:nvSpPr>
        <p:spPr>
          <a:xfrm>
            <a:off x="7511449" y="517637"/>
            <a:ext cx="690113" cy="2301177"/>
          </a:xfrm>
          <a:prstGeom prst="roundRect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825C8BD3-BC64-45CC-A04B-D3DC5674EA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347" y="1001033"/>
            <a:ext cx="1275971" cy="1275971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4BE47563-4A71-4EBD-AE3F-3A68176ECF15}"/>
              </a:ext>
            </a:extLst>
          </p:cNvPr>
          <p:cNvSpPr/>
          <p:nvPr/>
        </p:nvSpPr>
        <p:spPr>
          <a:xfrm>
            <a:off x="10622872" y="517637"/>
            <a:ext cx="690113" cy="2301177"/>
          </a:xfrm>
          <a:prstGeom prst="roundRect">
            <a:avLst/>
          </a:prstGeom>
          <a:solidFill>
            <a:srgbClr val="FFC9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9262EDF-82A8-40D6-A8F2-4E32FFA5E0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70" y="1001033"/>
            <a:ext cx="1275971" cy="1275971"/>
          </a:xfrm>
          <a:prstGeom prst="rect">
            <a:avLst/>
          </a:prstGeom>
        </p:spPr>
      </p:pic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5F972285-3C45-439B-ADCE-22100946954D}"/>
              </a:ext>
            </a:extLst>
          </p:cNvPr>
          <p:cNvSpPr/>
          <p:nvPr/>
        </p:nvSpPr>
        <p:spPr>
          <a:xfrm>
            <a:off x="7511449" y="517637"/>
            <a:ext cx="690113" cy="1759367"/>
          </a:xfrm>
          <a:prstGeom prst="roundRect">
            <a:avLst/>
          </a:prstGeom>
          <a:solidFill>
            <a:srgbClr val="FFC9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39E68883-E5F3-47CD-ADB8-F411F3CABEA5}"/>
              </a:ext>
            </a:extLst>
          </p:cNvPr>
          <p:cNvSpPr/>
          <p:nvPr/>
        </p:nvSpPr>
        <p:spPr>
          <a:xfrm>
            <a:off x="4874641" y="517637"/>
            <a:ext cx="690113" cy="1189244"/>
          </a:xfrm>
          <a:prstGeom prst="roundRect">
            <a:avLst/>
          </a:prstGeom>
          <a:solidFill>
            <a:srgbClr val="B2B5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0DB56BEC-F5A9-4281-BD27-BDE7BED8785A}"/>
              </a:ext>
            </a:extLst>
          </p:cNvPr>
          <p:cNvSpPr/>
          <p:nvPr/>
        </p:nvSpPr>
        <p:spPr>
          <a:xfrm>
            <a:off x="2153566" y="217793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04E03EF-0641-492A-B80F-3BEA0F81E4BD}"/>
              </a:ext>
            </a:extLst>
          </p:cNvPr>
          <p:cNvSpPr/>
          <p:nvPr/>
        </p:nvSpPr>
        <p:spPr>
          <a:xfrm>
            <a:off x="7575708" y="1182592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12h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6B3834A9-2B7A-4F1A-A342-C567EC34AF38}"/>
              </a:ext>
            </a:extLst>
          </p:cNvPr>
          <p:cNvSpPr/>
          <p:nvPr/>
        </p:nvSpPr>
        <p:spPr>
          <a:xfrm>
            <a:off x="5005236" y="922125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6h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F97F1C9B-AD0C-4E1C-82CB-E9A59A4AE87E}"/>
              </a:ext>
            </a:extLst>
          </p:cNvPr>
          <p:cNvSpPr/>
          <p:nvPr/>
        </p:nvSpPr>
        <p:spPr>
          <a:xfrm>
            <a:off x="7642044" y="2333962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DB5B8954-2C7C-450F-91FB-81024500DC04}"/>
              </a:ext>
            </a:extLst>
          </p:cNvPr>
          <p:cNvSpPr/>
          <p:nvPr/>
        </p:nvSpPr>
        <p:spPr>
          <a:xfrm>
            <a:off x="4990453" y="217793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8DA733FE-9A36-48CB-B840-DA0718DACA31}"/>
              </a:ext>
            </a:extLst>
          </p:cNvPr>
          <p:cNvSpPr/>
          <p:nvPr/>
        </p:nvSpPr>
        <p:spPr>
          <a:xfrm>
            <a:off x="10688169" y="2277004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15h</a:t>
            </a:r>
          </a:p>
        </p:txBody>
      </p:sp>
    </p:spTree>
    <p:extLst>
      <p:ext uri="{BB962C8B-B14F-4D97-AF65-F5344CB8AC3E}">
        <p14:creationId xmlns:p14="http://schemas.microsoft.com/office/powerpoint/2010/main" val="324855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330081CA-0F3F-47C2-859F-26078A83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074" y="2646195"/>
            <a:ext cx="1886205" cy="2660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7089AB2-42F0-452A-87D4-3423D3E8DE43}"/>
              </a:ext>
            </a:extLst>
          </p:cNvPr>
          <p:cNvSpPr/>
          <p:nvPr/>
        </p:nvSpPr>
        <p:spPr>
          <a:xfrm>
            <a:off x="2386664" y="1448662"/>
            <a:ext cx="690113" cy="2301177"/>
          </a:xfrm>
          <a:prstGeom prst="roundRect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0DB56BEC-F5A9-4281-BD27-BDE7BED8785A}"/>
              </a:ext>
            </a:extLst>
          </p:cNvPr>
          <p:cNvSpPr/>
          <p:nvPr/>
        </p:nvSpPr>
        <p:spPr>
          <a:xfrm>
            <a:off x="2519326" y="310895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27" name="Tekstballon: rechthoek met afgeronde hoeken 26">
            <a:extLst>
              <a:ext uri="{FF2B5EF4-FFF2-40B4-BE49-F238E27FC236}">
                <a16:creationId xmlns:a16="http://schemas.microsoft.com/office/drawing/2014/main" id="{48E94879-8F04-4C6D-B34B-5C020F8C8B6C}"/>
              </a:ext>
            </a:extLst>
          </p:cNvPr>
          <p:cNvSpPr/>
          <p:nvPr/>
        </p:nvSpPr>
        <p:spPr>
          <a:xfrm>
            <a:off x="1294009" y="4040863"/>
            <a:ext cx="2794015" cy="870978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“I need my car charged as soon as possible” </a:t>
            </a:r>
          </a:p>
        </p:txBody>
      </p:sp>
      <p:sp>
        <p:nvSpPr>
          <p:cNvPr id="2" name="Pijl: gebogen 1">
            <a:extLst>
              <a:ext uri="{FF2B5EF4-FFF2-40B4-BE49-F238E27FC236}">
                <a16:creationId xmlns:a16="http://schemas.microsoft.com/office/drawing/2014/main" id="{802763DC-EAC5-481A-A035-D01EF24FEFB6}"/>
              </a:ext>
            </a:extLst>
          </p:cNvPr>
          <p:cNvSpPr/>
          <p:nvPr/>
        </p:nvSpPr>
        <p:spPr>
          <a:xfrm rot="5400000">
            <a:off x="6036980" y="-1185953"/>
            <a:ext cx="1060147" cy="6384176"/>
          </a:xfrm>
          <a:prstGeom prst="bentArrow">
            <a:avLst>
              <a:gd name="adj1" fmla="val 43819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EE4AF6-B50B-4068-9AF1-AF5C8265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578" y="1337329"/>
            <a:ext cx="2059112" cy="3942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Tekstballon: rechthoek met afgeronde hoeken 27">
            <a:extLst>
              <a:ext uri="{FF2B5EF4-FFF2-40B4-BE49-F238E27FC236}">
                <a16:creationId xmlns:a16="http://schemas.microsoft.com/office/drawing/2014/main" id="{4A9B5BE7-33FE-414C-82C5-A86A7B29BCA1}"/>
              </a:ext>
            </a:extLst>
          </p:cNvPr>
          <p:cNvSpPr/>
          <p:nvPr/>
        </p:nvSpPr>
        <p:spPr>
          <a:xfrm>
            <a:off x="3363441" y="1300765"/>
            <a:ext cx="1979370" cy="870978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Business as usual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3EA1E6-6748-43B7-9912-311313FF8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7478" y="2269129"/>
            <a:ext cx="6572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0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82FF5190-3D87-4E54-9842-D808F2BA2FD7}"/>
              </a:ext>
            </a:extLst>
          </p:cNvPr>
          <p:cNvGrpSpPr/>
          <p:nvPr/>
        </p:nvGrpSpPr>
        <p:grpSpPr>
          <a:xfrm>
            <a:off x="5770242" y="1402969"/>
            <a:ext cx="690113" cy="2301177"/>
            <a:chOff x="7511449" y="517637"/>
            <a:chExt cx="690113" cy="2301177"/>
          </a:xfrm>
        </p:grpSpPr>
        <p:sp>
          <p:nvSpPr>
            <p:cNvPr id="15" name="Rechthoek: afgeronde hoeken 14">
              <a:extLst>
                <a:ext uri="{FF2B5EF4-FFF2-40B4-BE49-F238E27FC236}">
                  <a16:creationId xmlns:a16="http://schemas.microsoft.com/office/drawing/2014/main" id="{D52F4993-FB10-4197-8F96-6187E21FADC0}"/>
                </a:ext>
              </a:extLst>
            </p:cNvPr>
            <p:cNvSpPr/>
            <p:nvPr/>
          </p:nvSpPr>
          <p:spPr>
            <a:xfrm>
              <a:off x="7511449" y="517637"/>
              <a:ext cx="690113" cy="2301177"/>
            </a:xfrm>
            <a:prstGeom prst="roundRect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5F972285-3C45-439B-ADCE-22100946954D}"/>
                </a:ext>
              </a:extLst>
            </p:cNvPr>
            <p:cNvSpPr/>
            <p:nvPr/>
          </p:nvSpPr>
          <p:spPr>
            <a:xfrm>
              <a:off x="7511449" y="517637"/>
              <a:ext cx="690113" cy="1759367"/>
            </a:xfrm>
            <a:prstGeom prst="roundRect">
              <a:avLst/>
            </a:prstGeom>
            <a:solidFill>
              <a:srgbClr val="FFC9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04E03EF-0641-492A-B80F-3BEA0F81E4BD}"/>
                </a:ext>
              </a:extLst>
            </p:cNvPr>
            <p:cNvSpPr/>
            <p:nvPr/>
          </p:nvSpPr>
          <p:spPr>
            <a:xfrm>
              <a:off x="7575708" y="1182592"/>
              <a:ext cx="559518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12h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97F1C9B-AD0C-4E1C-82CB-E9A59A4AE87E}"/>
                </a:ext>
              </a:extLst>
            </p:cNvPr>
            <p:cNvSpPr/>
            <p:nvPr/>
          </p:nvSpPr>
          <p:spPr>
            <a:xfrm>
              <a:off x="7642044" y="2333962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2h</a:t>
              </a:r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18004B48-A1D3-4DCB-8CA0-DEA6739EECB4}"/>
              </a:ext>
            </a:extLst>
          </p:cNvPr>
          <p:cNvGrpSpPr/>
          <p:nvPr/>
        </p:nvGrpSpPr>
        <p:grpSpPr>
          <a:xfrm>
            <a:off x="3510560" y="1402969"/>
            <a:ext cx="690114" cy="2301177"/>
            <a:chOff x="2302414" y="1315658"/>
            <a:chExt cx="690114" cy="2301177"/>
          </a:xfrm>
        </p:grpSpPr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9639CFE3-CEDC-4C89-8455-2BABEFECB377}"/>
                </a:ext>
              </a:extLst>
            </p:cNvPr>
            <p:cNvSpPr/>
            <p:nvPr/>
          </p:nvSpPr>
          <p:spPr>
            <a:xfrm>
              <a:off x="2302415" y="1315658"/>
              <a:ext cx="690113" cy="2301177"/>
            </a:xfrm>
            <a:prstGeom prst="roundRect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hthoek: afgeronde hoeken 19">
              <a:extLst>
                <a:ext uri="{FF2B5EF4-FFF2-40B4-BE49-F238E27FC236}">
                  <a16:creationId xmlns:a16="http://schemas.microsoft.com/office/drawing/2014/main" id="{39E68883-E5F3-47CD-ADB8-F411F3CABEA5}"/>
                </a:ext>
              </a:extLst>
            </p:cNvPr>
            <p:cNvSpPr/>
            <p:nvPr/>
          </p:nvSpPr>
          <p:spPr>
            <a:xfrm>
              <a:off x="2302414" y="1315658"/>
              <a:ext cx="690113" cy="1189244"/>
            </a:xfrm>
            <a:prstGeom prst="roundRect">
              <a:avLst/>
            </a:prstGeom>
            <a:solidFill>
              <a:srgbClr val="B2B5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B3834A9-2B7A-4F1A-A342-C567EC34AF38}"/>
                </a:ext>
              </a:extLst>
            </p:cNvPr>
            <p:cNvSpPr/>
            <p:nvPr/>
          </p:nvSpPr>
          <p:spPr>
            <a:xfrm>
              <a:off x="2433009" y="1720146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6h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B5B8954-2C7C-450F-91FB-81024500DC04}"/>
                </a:ext>
              </a:extLst>
            </p:cNvPr>
            <p:cNvSpPr/>
            <p:nvPr/>
          </p:nvSpPr>
          <p:spPr>
            <a:xfrm>
              <a:off x="2418226" y="2975955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2h</a:t>
              </a:r>
            </a:p>
          </p:txBody>
        </p:sp>
      </p:grpSp>
      <p:grpSp>
        <p:nvGrpSpPr>
          <p:cNvPr id="4" name="Groep 3">
            <a:extLst>
              <a:ext uri="{FF2B5EF4-FFF2-40B4-BE49-F238E27FC236}">
                <a16:creationId xmlns:a16="http://schemas.microsoft.com/office/drawing/2014/main" id="{4B6ACFF2-86D8-4E0E-8790-FEB0A44C0C70}"/>
              </a:ext>
            </a:extLst>
          </p:cNvPr>
          <p:cNvGrpSpPr/>
          <p:nvPr/>
        </p:nvGrpSpPr>
        <p:grpSpPr>
          <a:xfrm>
            <a:off x="8244017" y="1382657"/>
            <a:ext cx="690113" cy="2301177"/>
            <a:chOff x="10622872" y="517637"/>
            <a:chExt cx="690113" cy="2301177"/>
          </a:xfrm>
        </p:grpSpPr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4BE47563-4A71-4EBD-AE3F-3A68176ECF15}"/>
                </a:ext>
              </a:extLst>
            </p:cNvPr>
            <p:cNvSpPr/>
            <p:nvPr/>
          </p:nvSpPr>
          <p:spPr>
            <a:xfrm>
              <a:off x="10622872" y="517637"/>
              <a:ext cx="690113" cy="2301177"/>
            </a:xfrm>
            <a:prstGeom prst="roundRect">
              <a:avLst/>
            </a:prstGeom>
            <a:solidFill>
              <a:srgbClr val="FFC9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8DA733FE-9A36-48CB-B840-DA0718DACA31}"/>
                </a:ext>
              </a:extLst>
            </p:cNvPr>
            <p:cNvSpPr/>
            <p:nvPr/>
          </p:nvSpPr>
          <p:spPr>
            <a:xfrm>
              <a:off x="10688169" y="1384243"/>
              <a:ext cx="559518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12h</a:t>
              </a:r>
            </a:p>
          </p:txBody>
        </p:sp>
      </p:grpSp>
      <p:sp>
        <p:nvSpPr>
          <p:cNvPr id="28" name="Tekstballon: rechthoek met afgeronde hoeken 27">
            <a:extLst>
              <a:ext uri="{FF2B5EF4-FFF2-40B4-BE49-F238E27FC236}">
                <a16:creationId xmlns:a16="http://schemas.microsoft.com/office/drawing/2014/main" id="{4C44F019-3BD8-4235-86B5-97C97FEEBAFC}"/>
              </a:ext>
            </a:extLst>
          </p:cNvPr>
          <p:cNvSpPr/>
          <p:nvPr/>
        </p:nvSpPr>
        <p:spPr>
          <a:xfrm>
            <a:off x="2326750" y="3954155"/>
            <a:ext cx="1945597" cy="984611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“I am not in a hurry”</a:t>
            </a:r>
          </a:p>
        </p:txBody>
      </p:sp>
      <p:sp>
        <p:nvSpPr>
          <p:cNvPr id="29" name="Tekstballon: rechthoek met afgeronde hoeken 28">
            <a:extLst>
              <a:ext uri="{FF2B5EF4-FFF2-40B4-BE49-F238E27FC236}">
                <a16:creationId xmlns:a16="http://schemas.microsoft.com/office/drawing/2014/main" id="{7895EE43-6356-48EE-A18F-B3C193270CFE}"/>
              </a:ext>
            </a:extLst>
          </p:cNvPr>
          <p:cNvSpPr/>
          <p:nvPr/>
        </p:nvSpPr>
        <p:spPr>
          <a:xfrm>
            <a:off x="4535591" y="3938659"/>
            <a:ext cx="1945597" cy="100010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“Just a minimum charge in case of an emergency”</a:t>
            </a:r>
          </a:p>
        </p:txBody>
      </p:sp>
      <p:sp>
        <p:nvSpPr>
          <p:cNvPr id="30" name="Tekstballon: rechthoek met afgeronde hoeken 29">
            <a:extLst>
              <a:ext uri="{FF2B5EF4-FFF2-40B4-BE49-F238E27FC236}">
                <a16:creationId xmlns:a16="http://schemas.microsoft.com/office/drawing/2014/main" id="{06A82350-AE16-4D39-938D-77B62C2AFBDE}"/>
              </a:ext>
            </a:extLst>
          </p:cNvPr>
          <p:cNvSpPr/>
          <p:nvPr/>
        </p:nvSpPr>
        <p:spPr>
          <a:xfrm>
            <a:off x="6782026" y="3938659"/>
            <a:ext cx="2191158" cy="1000108"/>
          </a:xfrm>
          <a:prstGeom prst="wedgeRoundRectCallout">
            <a:avLst>
              <a:gd name="adj1" fmla="val -43918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“My battery is huge. Charge whenever it is better”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E42DDCE-B4AB-42CD-A889-55BB309FC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8588" y="2154118"/>
            <a:ext cx="883959" cy="58930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B221658-A14E-4483-985B-6FE0E8332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4749" y="2154117"/>
            <a:ext cx="883959" cy="58930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B0D9327-522A-4F97-AC89-C2618134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210" y="2154116"/>
            <a:ext cx="883959" cy="5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335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6027</TotalTime>
  <Words>652</Words>
  <Application>Microsoft Office PowerPoint</Application>
  <PresentationFormat>Breedbeeld</PresentationFormat>
  <Paragraphs>117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Myriad Pro</vt:lpstr>
      <vt:lpstr>Source Sans Pro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Carlos Varela Martín</dc:creator>
  <cp:lastModifiedBy>Carlos Varela Martín</cp:lastModifiedBy>
  <cp:revision>53</cp:revision>
  <dcterms:created xsi:type="dcterms:W3CDTF">2018-03-09T16:43:59Z</dcterms:created>
  <dcterms:modified xsi:type="dcterms:W3CDTF">2018-11-07T21:50:09Z</dcterms:modified>
</cp:coreProperties>
</file>