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32918400" cy="16459200"/>
  <p:notesSz cx="6881813" cy="9296400"/>
  <p:defaultTextStyle>
    <a:defPPr>
      <a:defRPr lang="en-US"/>
    </a:defPPr>
    <a:lvl1pPr marL="0" algn="l" defTabSz="2370125" rtl="0" eaLnBrk="1" latinLnBrk="0" hangingPunct="1">
      <a:defRPr sz="4666" kern="1200">
        <a:solidFill>
          <a:schemeClr val="tx1"/>
        </a:solidFill>
        <a:latin typeface="+mn-lt"/>
        <a:ea typeface="+mn-ea"/>
        <a:cs typeface="+mn-cs"/>
      </a:defRPr>
    </a:lvl1pPr>
    <a:lvl2pPr marL="1185062" algn="l" defTabSz="2370125" rtl="0" eaLnBrk="1" latinLnBrk="0" hangingPunct="1">
      <a:defRPr sz="4666" kern="1200">
        <a:solidFill>
          <a:schemeClr val="tx1"/>
        </a:solidFill>
        <a:latin typeface="+mn-lt"/>
        <a:ea typeface="+mn-ea"/>
        <a:cs typeface="+mn-cs"/>
      </a:defRPr>
    </a:lvl2pPr>
    <a:lvl3pPr marL="2370125" algn="l" defTabSz="2370125" rtl="0" eaLnBrk="1" latinLnBrk="0" hangingPunct="1">
      <a:defRPr sz="4666" kern="1200">
        <a:solidFill>
          <a:schemeClr val="tx1"/>
        </a:solidFill>
        <a:latin typeface="+mn-lt"/>
        <a:ea typeface="+mn-ea"/>
        <a:cs typeface="+mn-cs"/>
      </a:defRPr>
    </a:lvl3pPr>
    <a:lvl4pPr marL="3555187" algn="l" defTabSz="2370125" rtl="0" eaLnBrk="1" latinLnBrk="0" hangingPunct="1">
      <a:defRPr sz="4666" kern="1200">
        <a:solidFill>
          <a:schemeClr val="tx1"/>
        </a:solidFill>
        <a:latin typeface="+mn-lt"/>
        <a:ea typeface="+mn-ea"/>
        <a:cs typeface="+mn-cs"/>
      </a:defRPr>
    </a:lvl4pPr>
    <a:lvl5pPr marL="4740250" algn="l" defTabSz="2370125" rtl="0" eaLnBrk="1" latinLnBrk="0" hangingPunct="1">
      <a:defRPr sz="4666" kern="1200">
        <a:solidFill>
          <a:schemeClr val="tx1"/>
        </a:solidFill>
        <a:latin typeface="+mn-lt"/>
        <a:ea typeface="+mn-ea"/>
        <a:cs typeface="+mn-cs"/>
      </a:defRPr>
    </a:lvl5pPr>
    <a:lvl6pPr marL="5925312" algn="l" defTabSz="2370125" rtl="0" eaLnBrk="1" latinLnBrk="0" hangingPunct="1">
      <a:defRPr sz="4666" kern="1200">
        <a:solidFill>
          <a:schemeClr val="tx1"/>
        </a:solidFill>
        <a:latin typeface="+mn-lt"/>
        <a:ea typeface="+mn-ea"/>
        <a:cs typeface="+mn-cs"/>
      </a:defRPr>
    </a:lvl6pPr>
    <a:lvl7pPr marL="7110374" algn="l" defTabSz="2370125" rtl="0" eaLnBrk="1" latinLnBrk="0" hangingPunct="1">
      <a:defRPr sz="4666" kern="1200">
        <a:solidFill>
          <a:schemeClr val="tx1"/>
        </a:solidFill>
        <a:latin typeface="+mn-lt"/>
        <a:ea typeface="+mn-ea"/>
        <a:cs typeface="+mn-cs"/>
      </a:defRPr>
    </a:lvl7pPr>
    <a:lvl8pPr marL="8295437" algn="l" defTabSz="2370125" rtl="0" eaLnBrk="1" latinLnBrk="0" hangingPunct="1">
      <a:defRPr sz="4666" kern="1200">
        <a:solidFill>
          <a:schemeClr val="tx1"/>
        </a:solidFill>
        <a:latin typeface="+mn-lt"/>
        <a:ea typeface="+mn-ea"/>
        <a:cs typeface="+mn-cs"/>
      </a:defRPr>
    </a:lvl8pPr>
    <a:lvl9pPr marL="9480499" algn="l" defTabSz="2370125" rtl="0" eaLnBrk="1" latinLnBrk="0" hangingPunct="1">
      <a:defRPr sz="46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84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Steven M. Smith" initials="SMS [7]" lastIdx="1" clrIdx="6">
    <p:extLst/>
  </p:cmAuthor>
  <p:cmAuthor id="1" name="Steven M. Smith" initials="SMS" lastIdx="1" clrIdx="0">
    <p:extLst/>
  </p:cmAuthor>
  <p:cmAuthor id="8" name="Steven M. Smith" initials="SMS [8]" lastIdx="1" clrIdx="7">
    <p:extLst/>
  </p:cmAuthor>
  <p:cmAuthor id="2" name="Steven M. Smith" initials="SMS [2]" lastIdx="1" clrIdx="1">
    <p:extLst/>
  </p:cmAuthor>
  <p:cmAuthor id="9" name="Steven M. Smith" initials="SMS [9]" lastIdx="1" clrIdx="8">
    <p:extLst/>
  </p:cmAuthor>
  <p:cmAuthor id="3" name="Steven M. Smith" initials="SMS [3]" lastIdx="1" clrIdx="2">
    <p:extLst/>
  </p:cmAuthor>
  <p:cmAuthor id="10" name="Steven M. Smith" initials="SMS [10]" lastIdx="1" clrIdx="9">
    <p:extLst/>
  </p:cmAuthor>
  <p:cmAuthor id="4" name="Steven M. Smith" initials="SMS [4]" lastIdx="1" clrIdx="3">
    <p:extLst/>
  </p:cmAuthor>
  <p:cmAuthor id="5" name="Steven M. Smith" initials="SMS [5]" lastIdx="1" clrIdx="4">
    <p:extLst/>
  </p:cmAuthor>
  <p:cmAuthor id="6" name="Steven M. Smith" initials="SMS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4E61"/>
    <a:srgbClr val="F93F41"/>
    <a:srgbClr val="55A0FB"/>
    <a:srgbClr val="254061"/>
    <a:srgbClr val="C55A11"/>
    <a:srgbClr val="CDD9E1"/>
    <a:srgbClr val="7C0B41"/>
    <a:srgbClr val="A1B8C7"/>
    <a:srgbClr val="B6C8D4"/>
    <a:srgbClr val="FDED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721" autoAdjust="0"/>
    <p:restoredTop sz="94624"/>
  </p:normalViewPr>
  <p:slideViewPr>
    <p:cSldViewPr snapToGrid="0" showGuides="1">
      <p:cViewPr varScale="1">
        <p:scale>
          <a:sx n="51" d="100"/>
          <a:sy n="51" d="100"/>
        </p:scale>
        <p:origin x="234" y="222"/>
      </p:cViewPr>
      <p:guideLst>
        <p:guide orient="horz" pos="5184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BA979-A1A1-498F-99D0-9C90D238453B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4800" y="1162050"/>
            <a:ext cx="62738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73575"/>
            <a:ext cx="55054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77218-3763-4F51-AA21-14F1DB917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78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77218-3763-4F51-AA21-14F1DB9177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98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2693671"/>
            <a:ext cx="24688800" cy="573024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8644891"/>
            <a:ext cx="24688800" cy="3973829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2DB8-6717-4540-BC5D-E66D91C00D75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8FD0-A4B6-4CDA-A8E0-9BEBA0BB2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6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2DB8-6717-4540-BC5D-E66D91C00D75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8FD0-A4B6-4CDA-A8E0-9BEBA0BB2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4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0" y="876300"/>
            <a:ext cx="7098030" cy="139484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0" y="876300"/>
            <a:ext cx="20882610" cy="139484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2DB8-6717-4540-BC5D-E66D91C00D75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8FD0-A4B6-4CDA-A8E0-9BEBA0BB2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8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2DB8-6717-4540-BC5D-E66D91C00D75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8FD0-A4B6-4CDA-A8E0-9BEBA0BB2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9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5" y="4103372"/>
            <a:ext cx="28392120" cy="6846569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5" y="11014712"/>
            <a:ext cx="28392120" cy="3600449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2DB8-6717-4540-BC5D-E66D91C00D75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8FD0-A4B6-4CDA-A8E0-9BEBA0BB2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5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4381500"/>
            <a:ext cx="13990320" cy="104432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4381500"/>
            <a:ext cx="13990320" cy="104432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2DB8-6717-4540-BC5D-E66D91C00D75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8FD0-A4B6-4CDA-A8E0-9BEBA0BB2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4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876301"/>
            <a:ext cx="28392120" cy="31813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29" y="4034791"/>
            <a:ext cx="13926025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29" y="6012180"/>
            <a:ext cx="13926025" cy="88430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0" y="4034791"/>
            <a:ext cx="13994608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0" y="6012180"/>
            <a:ext cx="13994608" cy="88430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2DB8-6717-4540-BC5D-E66D91C00D75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8FD0-A4B6-4CDA-A8E0-9BEBA0BB2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1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2DB8-6717-4540-BC5D-E66D91C00D75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8FD0-A4B6-4CDA-A8E0-9BEBA0BB2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9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2DB8-6717-4540-BC5D-E66D91C00D75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8FD0-A4B6-4CDA-A8E0-9BEBA0BB2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8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097280"/>
            <a:ext cx="10617040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2369821"/>
            <a:ext cx="16664940" cy="116967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4937760"/>
            <a:ext cx="10617040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2DB8-6717-4540-BC5D-E66D91C00D75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8FD0-A4B6-4CDA-A8E0-9BEBA0BB2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6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097280"/>
            <a:ext cx="10617040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2369821"/>
            <a:ext cx="16664940" cy="116967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4937760"/>
            <a:ext cx="10617040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2DB8-6717-4540-BC5D-E66D91C00D75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8FD0-A4B6-4CDA-A8E0-9BEBA0BB2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0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876301"/>
            <a:ext cx="2839212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4381500"/>
            <a:ext cx="2839212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15255241"/>
            <a:ext cx="740664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E2DB8-6717-4540-BC5D-E66D91C00D75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15255241"/>
            <a:ext cx="1110996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15255241"/>
            <a:ext cx="740664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D8FD0-A4B6-4CDA-A8E0-9BEBA0BB2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0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f"/><Relationship Id="rId3" Type="http://schemas.openxmlformats.org/officeDocument/2006/relationships/image" Target="../media/image1.png"/><Relationship Id="rId7" Type="http://schemas.openxmlformats.org/officeDocument/2006/relationships/image" Target="../media/image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tiff"/><Relationship Id="rId5" Type="http://schemas.openxmlformats.org/officeDocument/2006/relationships/image" Target="../media/image3.tiff"/><Relationship Id="rId4" Type="http://schemas.openxmlformats.org/officeDocument/2006/relationships/image" Target="../media/image2.tiff"/><Relationship Id="rId9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-469"/>
            <a:ext cx="7271287" cy="1645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458200" y="406400"/>
            <a:ext cx="6813086" cy="174559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r">
              <a:tabLst>
                <a:tab pos="1819275" algn="l"/>
              </a:tabLst>
            </a:pPr>
            <a:r>
              <a:rPr lang="en-US" sz="10300" dirty="0">
                <a:solidFill>
                  <a:schemeClr val="bg1"/>
                </a:solidFill>
                <a:latin typeface="Arial Black" pitchFamily="34" charset="0"/>
              </a:rPr>
              <a:t>	</a:t>
            </a:r>
            <a:r>
              <a:rPr lang="en-US" sz="12400" dirty="0" smtClean="0">
                <a:solidFill>
                  <a:schemeClr val="bg1"/>
                </a:solidFill>
                <a:latin typeface="Arial Black" pitchFamily="34" charset="0"/>
              </a:rPr>
              <a:t>361</a:t>
            </a:r>
            <a:r>
              <a:rPr lang="en-US" sz="103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endParaRPr lang="en-US" sz="103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7277099" y="406400"/>
            <a:ext cx="25211113" cy="1745592"/>
          </a:xfrm>
          <a:prstGeom prst="rect">
            <a:avLst/>
          </a:prstGeom>
          <a:noFill/>
          <a:ln w="9525" algn="ctr">
            <a:solidFill>
              <a:srgbClr val="C55A1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7524750" y="343193"/>
            <a:ext cx="20915850" cy="12311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251200"/>
            <a:r>
              <a:rPr lang="en-US" sz="3700" b="1" spc="-100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  <a:cs typeface="Arial"/>
              </a:rPr>
              <a:t>Use of Medications that Potentially Interfere with Blood Pressure Control among Patients with Resistant Hypertension </a:t>
            </a:r>
          </a:p>
          <a:p>
            <a:pPr defTabSz="3251200"/>
            <a:r>
              <a:rPr lang="en-US" sz="3700" b="1" spc="-100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  <a:cs typeface="Arial"/>
              </a:rPr>
              <a:t>on ≥4 Antihypertensive Drugs</a:t>
            </a:r>
            <a:endParaRPr lang="en-US" sz="3700" b="1" spc="-100" dirty="0">
              <a:solidFill>
                <a:schemeClr val="accent2">
                  <a:lumMod val="75000"/>
                </a:schemeClr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7518937" y="1463270"/>
            <a:ext cx="18162508" cy="6924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251200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Andrew Y. Hwang,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Chintan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Dave, Steven M.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Smith</a:t>
            </a:r>
          </a:p>
          <a:p>
            <a:pPr defTabSz="3251200"/>
            <a:endParaRPr lang="en-US" sz="300" b="1" dirty="0" smtClean="0">
              <a:latin typeface="Arial" pitchFamily="34" charset="0"/>
              <a:cs typeface="Arial" pitchFamily="34" charset="0"/>
            </a:endParaRPr>
          </a:p>
          <a:p>
            <a:pPr defTabSz="3251200"/>
            <a:r>
              <a:rPr lang="en-US" sz="1600" dirty="0" smtClean="0">
                <a:latin typeface="Arial" pitchFamily="34" charset="0"/>
                <a:cs typeface="Arial" pitchFamily="34" charset="0"/>
              </a:rPr>
              <a:t>University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of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Florida College of Pharmacy, Gainesville, FL, USA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28446413" y="558799"/>
            <a:ext cx="3885265" cy="1427163"/>
          </a:xfrm>
          <a:prstGeom prst="rect">
            <a:avLst/>
          </a:prstGeom>
          <a:solidFill>
            <a:srgbClr val="254061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noAutofit/>
          </a:bodyPr>
          <a:lstStyle/>
          <a:p>
            <a:pPr defTabSz="3251200">
              <a:spcBef>
                <a:spcPct val="0"/>
              </a:spcBef>
              <a:spcAft>
                <a:spcPts val="200"/>
              </a:spcAft>
            </a:pP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Andrew Hwang, PharmD, </a:t>
            </a:r>
            <a:r>
              <a: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BCPS</a:t>
            </a:r>
          </a:p>
          <a:p>
            <a:pPr defTabSz="3251200">
              <a:spcBef>
                <a:spcPct val="0"/>
              </a:spcBef>
              <a:spcAft>
                <a:spcPts val="20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University of Florida</a:t>
            </a:r>
          </a:p>
          <a:p>
            <a:pPr defTabSz="3251200">
              <a:spcBef>
                <a:spcPct val="0"/>
              </a:spcBef>
              <a:spcAft>
                <a:spcPts val="20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1707 N. Main St, Gainesville, FL 32609 USA</a:t>
            </a:r>
          </a:p>
          <a:p>
            <a:pPr defTabSz="3251200">
              <a:spcBef>
                <a:spcPct val="0"/>
              </a:spcBef>
              <a:spcAft>
                <a:spcPts val="20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Tel: +1.352.265.9553   Fax: +1.352.265.9586</a:t>
            </a:r>
          </a:p>
          <a:p>
            <a:pPr defTabSz="3251200">
              <a:spcBef>
                <a:spcPct val="0"/>
              </a:spcBef>
              <a:spcAft>
                <a:spcPts val="20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E-mail</a:t>
            </a:r>
            <a:r>
              <a:rPr lang="en-US" sz="14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ayhwang@cop.ufl.edu</a:t>
            </a: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1214"/>
          <p:cNvSpPr>
            <a:spLocks noChangeArrowheads="1"/>
          </p:cNvSpPr>
          <p:nvPr/>
        </p:nvSpPr>
        <p:spPr bwMode="auto">
          <a:xfrm>
            <a:off x="459952" y="2521124"/>
            <a:ext cx="6531398" cy="381000"/>
          </a:xfrm>
          <a:prstGeom prst="rect">
            <a:avLst/>
          </a:prstGeom>
          <a:solidFill>
            <a:srgbClr val="254061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noAutofit/>
          </a:bodyPr>
          <a:lstStyle/>
          <a:p>
            <a:pPr marL="0" marR="0" lvl="0" indent="0" defTabSz="250801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0" cap="small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Background &amp; Objectives</a:t>
            </a:r>
            <a:endParaRPr kumimoji="0" lang="en-US" sz="2200" b="1" i="1" u="none" strike="noStrike" kern="0" cap="small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1214"/>
          <p:cNvSpPr>
            <a:spLocks noChangeArrowheads="1"/>
          </p:cNvSpPr>
          <p:nvPr/>
        </p:nvSpPr>
        <p:spPr bwMode="auto">
          <a:xfrm>
            <a:off x="459952" y="7397072"/>
            <a:ext cx="6531398" cy="381000"/>
          </a:xfrm>
          <a:prstGeom prst="rect">
            <a:avLst/>
          </a:prstGeom>
          <a:solidFill>
            <a:srgbClr val="254061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noAutofit/>
          </a:bodyPr>
          <a:lstStyle/>
          <a:p>
            <a:pPr marL="0" marR="0" lvl="0" indent="0" defTabSz="250801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0" cap="small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kumimoji="0" lang="en-US" sz="2200" b="1" i="1" u="none" strike="noStrike" kern="0" cap="small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9581" y="2913710"/>
            <a:ext cx="6772069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2508016">
              <a:spcAft>
                <a:spcPts val="600"/>
              </a:spcAft>
              <a:buSzPct val="129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Approximately 20% of U.S. hypertensive adults have treatment-resistant hypertension (TRH), a high-risk phenotype </a:t>
            </a:r>
          </a:p>
          <a:p>
            <a:pPr marL="228600" indent="-228600" defTabSz="2508016">
              <a:spcAft>
                <a:spcPts val="600"/>
              </a:spcAft>
              <a:buSzPct val="129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Avoidance or withdrawal of medications that may potentially interfere with blood pressure (BP) control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is recommended in patients with TRH</a:t>
            </a:r>
          </a:p>
          <a:p>
            <a:pPr marL="228600" indent="-228600" defTabSz="2508016">
              <a:spcAft>
                <a:spcPts val="600"/>
              </a:spcAft>
              <a:buSzPct val="129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Little is currently known regarding the use of these medications among hypertensive patients around development of incident TRH</a:t>
            </a:r>
          </a:p>
          <a:p>
            <a:pPr marL="228600" indent="-228600" defTabSz="2508016">
              <a:spcAft>
                <a:spcPts val="600"/>
              </a:spcAft>
              <a:buSzPct val="129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We aimed to assess the use </a:t>
            </a:r>
            <a:r>
              <a:rPr lang="en-US" sz="200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lang="en-US" sz="200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medications 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with potential to interfere with BP control around the time of TRH development, using nationally-representative claims data</a:t>
            </a:r>
          </a:p>
        </p:txBody>
      </p:sp>
      <p:sp>
        <p:nvSpPr>
          <p:cNvPr id="31" name="Text Box 36"/>
          <p:cNvSpPr txBox="1">
            <a:spLocks noChangeArrowheads="1"/>
          </p:cNvSpPr>
          <p:nvPr/>
        </p:nvSpPr>
        <p:spPr bwMode="auto">
          <a:xfrm>
            <a:off x="459767" y="7782355"/>
            <a:ext cx="567019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251200"/>
            <a:r>
              <a:rPr lang="en-US" sz="2000" b="1" i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Data Source</a:t>
            </a:r>
            <a:endParaRPr lang="en-US" sz="2000" b="1" i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9582" y="8150943"/>
            <a:ext cx="6772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2508016">
              <a:spcAft>
                <a:spcPts val="600"/>
              </a:spcAft>
              <a:buSzPct val="129000"/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Marketscan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administrative claims data (nationally-representative for patients in employer-based insurance programs) from 2008 through 2014</a:t>
            </a:r>
          </a:p>
        </p:txBody>
      </p:sp>
      <p:sp>
        <p:nvSpPr>
          <p:cNvPr id="52" name="Text Box 36"/>
          <p:cNvSpPr txBox="1">
            <a:spLocks noChangeArrowheads="1"/>
          </p:cNvSpPr>
          <p:nvPr/>
        </p:nvSpPr>
        <p:spPr bwMode="auto">
          <a:xfrm>
            <a:off x="459767" y="9298067"/>
            <a:ext cx="567019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251200"/>
            <a:r>
              <a:rPr lang="en-US" sz="2000" b="1" i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Study Population</a:t>
            </a:r>
            <a:endParaRPr lang="en-US" sz="2000" b="1" i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9582" y="9664874"/>
            <a:ext cx="677206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2508016">
              <a:spcAft>
                <a:spcPts val="600"/>
              </a:spcAft>
              <a:buSzPct val="129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dults, aged 18 to 65 years, with ≥1 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ICD-9 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HTN diagnosis (401.X), and 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≥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6 months of continuous enrollment prior to having TRH</a:t>
            </a:r>
          </a:p>
          <a:p>
            <a:pPr marL="228600" indent="-228600" defTabSz="2508016">
              <a:spcAft>
                <a:spcPts val="600"/>
              </a:spcAft>
              <a:buSzPct val="129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TRH defined 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as any overlapping use of ≥4 antihypertensive 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drugs</a:t>
            </a:r>
          </a:p>
          <a:p>
            <a:pPr marL="228600" indent="-228600" defTabSz="2508016">
              <a:spcAft>
                <a:spcPts val="600"/>
              </a:spcAft>
              <a:buSzPct val="129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Patients with heart failure (ICD-9 428.X) were excluded</a:t>
            </a:r>
          </a:p>
        </p:txBody>
      </p:sp>
      <p:sp>
        <p:nvSpPr>
          <p:cNvPr id="59" name="Rectangle 1214"/>
          <p:cNvSpPr>
            <a:spLocks noChangeArrowheads="1"/>
          </p:cNvSpPr>
          <p:nvPr/>
        </p:nvSpPr>
        <p:spPr bwMode="auto">
          <a:xfrm>
            <a:off x="25124230" y="8202153"/>
            <a:ext cx="7211581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>
            <a:noAutofit/>
          </a:bodyPr>
          <a:lstStyle/>
          <a:p>
            <a:pPr defTabSz="3251200"/>
            <a:r>
              <a:rPr lang="en-US" sz="2200" b="1" i="1" cap="small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Conclusions</a:t>
            </a:r>
            <a:endParaRPr lang="en-US" sz="2200" b="1" i="1" cap="small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5155940" y="8654455"/>
            <a:ext cx="716082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2508016">
              <a:spcAft>
                <a:spcPts val="1800"/>
              </a:spcAft>
              <a:buSzPct val="129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 use of medications that potentially interfere with BP control in hypertensive patients appear to persist after development of TRH</a:t>
            </a:r>
          </a:p>
          <a:p>
            <a:pPr marL="228600" indent="-228600" defTabSz="2508016">
              <a:spcAft>
                <a:spcPts val="1800"/>
              </a:spcAft>
              <a:buSzPct val="129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 slight increase in the use of antidepressants, hormones, and NSAIDs was observed around the time of TRH development, and these trends continued to remain relatively stable 6 months post-development</a:t>
            </a:r>
          </a:p>
          <a:p>
            <a:pPr marL="228600" indent="-228600" defTabSz="2508016">
              <a:spcAft>
                <a:spcPts val="1800"/>
              </a:spcAft>
              <a:buSzPct val="129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Our preliminary results suggest that increased efforts may be necessary to limit use, where feasible of select medications (i.e., NSAIDs) with, or at risk of TRH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9396" y="12236131"/>
            <a:ext cx="6772253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2508016">
              <a:spcAft>
                <a:spcPts val="600"/>
              </a:spcAft>
              <a:buSzPct val="129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BP-interfering medications were grouped by therapeutic class or putative mechanism of BP interference</a:t>
            </a:r>
          </a:p>
          <a:p>
            <a:pPr marL="228600" indent="-228600" defTabSz="2508016">
              <a:spcAft>
                <a:spcPts val="600"/>
              </a:spcAft>
              <a:buSzPct val="129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Patients with a prescription claim for a BP-interfering medication were identified as being exposed to the specific medication class</a:t>
            </a:r>
          </a:p>
          <a:p>
            <a:pPr marL="228600" indent="-228600" defTabSz="2508016">
              <a:spcAft>
                <a:spcPts val="600"/>
              </a:spcAft>
              <a:buSzPct val="129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We 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analyzed patients 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with any 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exposure to the medication class, 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patients with 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≥15 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days of exposure, and total number of 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patient-days exposed</a:t>
            </a: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228600" indent="-228600" defTabSz="2508016">
              <a:spcAft>
                <a:spcPts val="600"/>
              </a:spcAft>
              <a:buSzPct val="129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 primary outcome was the trend in proportion of patients 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with ≥15 days of exposed 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to the specific medication around TRH development</a:t>
            </a:r>
          </a:p>
        </p:txBody>
      </p:sp>
      <p:sp>
        <p:nvSpPr>
          <p:cNvPr id="64" name="Text Box 36"/>
          <p:cNvSpPr txBox="1">
            <a:spLocks noChangeArrowheads="1"/>
          </p:cNvSpPr>
          <p:nvPr/>
        </p:nvSpPr>
        <p:spPr bwMode="auto">
          <a:xfrm>
            <a:off x="462115" y="11852478"/>
            <a:ext cx="567019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251200"/>
            <a:r>
              <a:rPr lang="en-US" sz="2000" b="1" i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Analysis</a:t>
            </a:r>
            <a:endParaRPr lang="en-US" sz="2000" b="1" i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1214"/>
          <p:cNvSpPr>
            <a:spLocks noChangeArrowheads="1"/>
          </p:cNvSpPr>
          <p:nvPr/>
        </p:nvSpPr>
        <p:spPr bwMode="auto">
          <a:xfrm>
            <a:off x="7456509" y="2508309"/>
            <a:ext cx="7154793" cy="4103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>
            <a:noAutofit/>
          </a:bodyPr>
          <a:lstStyle/>
          <a:p>
            <a:pPr marL="0" marR="0" lvl="0" indent="0" defTabSz="250801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0" cap="small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Results</a:t>
            </a:r>
            <a:endParaRPr kumimoji="0" lang="en-US" sz="2200" b="1" i="1" u="none" strike="noStrike" kern="0" cap="small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457622" y="3037264"/>
            <a:ext cx="715256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2508016">
              <a:spcAft>
                <a:spcPts val="1800"/>
              </a:spcAft>
              <a:buSzPct val="129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We identified 132,917 patients meeting the inclusion criteria; baseline characteristics are summarized in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 1</a:t>
            </a:r>
            <a:endParaRPr lang="en-US" sz="20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228600" indent="-228600" defTabSz="2508016">
              <a:spcAft>
                <a:spcPts val="1800"/>
              </a:spcAft>
              <a:buSzPct val="129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We analyzed trends in the use of selected drugs that are commonly prescribed, clinically important, or not well-studied previously, even in the general hypertensive population</a:t>
            </a: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228600" indent="-228600" defTabSz="2508016">
              <a:spcAft>
                <a:spcPts val="1800"/>
              </a:spcAft>
              <a:buClr>
                <a:schemeClr val="tx1"/>
              </a:buClr>
              <a:buSzPct val="129000"/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1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displays trends in medication use 6-months pre- and post-development of TRH. 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Notable findings included:</a:t>
            </a:r>
          </a:p>
          <a:p>
            <a:pPr marL="514350" lvl="1" indent="-285750" defTabSz="2508016">
              <a:spcAft>
                <a:spcPts val="1800"/>
              </a:spcAft>
              <a:buClr>
                <a:srgbClr val="C55A11"/>
              </a:buClr>
              <a:buSzPct val="80000"/>
              <a:buFont typeface="Arial" panose="020B0604020202020204" pitchFamily="34" charset="0"/>
              <a:buChar char="►"/>
            </a:pP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Antidepressant use in patients with ≥15 days exposure increased slightly (+0.61%) after TRH development and remained elevated (5.79% at month 6)</a:t>
            </a:r>
          </a:p>
          <a:p>
            <a:pPr marL="514350" lvl="1" indent="-285750" defTabSz="2508016">
              <a:spcAft>
                <a:spcPts val="1800"/>
              </a:spcAft>
              <a:buClr>
                <a:srgbClr val="C55A11"/>
              </a:buClr>
              <a:buSzPct val="80000"/>
              <a:buFont typeface="Arial" panose="020B0604020202020204" pitchFamily="34" charset="0"/>
              <a:buChar char="►"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NSAID use in patients with ≥15 days exposure increased slightly (+1.21%) after TRH development and gradually declined (-0.41%) after 6 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months</a:t>
            </a: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 Box 36"/>
          <p:cNvSpPr txBox="1">
            <a:spLocks noChangeArrowheads="1"/>
          </p:cNvSpPr>
          <p:nvPr/>
        </p:nvSpPr>
        <p:spPr bwMode="auto">
          <a:xfrm>
            <a:off x="7606254" y="8804120"/>
            <a:ext cx="585603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251200"/>
            <a:r>
              <a:rPr lang="en-US" sz="2000" b="1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 1. Baseline demographic characteristics.</a:t>
            </a:r>
            <a:endParaRPr lang="en-US" sz="2000" b="1" i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 Box 36"/>
          <p:cNvSpPr txBox="1">
            <a:spLocks noChangeArrowheads="1"/>
          </p:cNvSpPr>
          <p:nvPr/>
        </p:nvSpPr>
        <p:spPr bwMode="auto">
          <a:xfrm>
            <a:off x="15229610" y="2546744"/>
            <a:ext cx="961855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251200"/>
            <a:r>
              <a:rPr lang="en-US" sz="2000" b="1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1. Trends in selected BP-interfering medications 6 months pre- and post-development of TRH.</a:t>
            </a:r>
            <a:endParaRPr lang="en-US" sz="2000" b="1" i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155940" y="5883384"/>
            <a:ext cx="716082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2508016">
              <a:spcAft>
                <a:spcPts val="1800"/>
              </a:spcAft>
              <a:buSzPct val="129000"/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Marketscan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administrative claims data do not contain blood pressure data, thus patients with TRH defined by uncontrolled BP on 3 </a:t>
            </a:r>
            <a:r>
              <a:rPr lang="en-US" sz="20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antihypertensives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were excluded</a:t>
            </a:r>
          </a:p>
          <a:p>
            <a:pPr marL="228600" indent="-228600" defTabSz="2508016">
              <a:spcAft>
                <a:spcPts val="1800"/>
              </a:spcAft>
              <a:buSzPct val="129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We were not able to ascertain over-the-counter use of certain classes (i.e., NSAIDs), and the true prevalence use of these medications is almost certainly much higher</a:t>
            </a:r>
          </a:p>
        </p:txBody>
      </p:sp>
      <p:sp>
        <p:nvSpPr>
          <p:cNvPr id="77" name="Rectangle 76"/>
          <p:cNvSpPr/>
          <p:nvPr/>
        </p:nvSpPr>
        <p:spPr>
          <a:xfrm rot="16200000">
            <a:off x="23507436" y="14543713"/>
            <a:ext cx="1571625" cy="339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"/>
              <a:cs typeface="Arial"/>
            </a:endParaRPr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577337"/>
              </p:ext>
            </p:extLst>
          </p:nvPr>
        </p:nvGraphicFramePr>
        <p:xfrm>
          <a:off x="7726637" y="9208736"/>
          <a:ext cx="6915263" cy="6736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472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2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05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Characteristic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(%) or mean (SD)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05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p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atients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132,917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05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years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56.59 (6.65)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05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Female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50,289 (37.83%)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05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Comorbidities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051">
                <a:tc>
                  <a:txBody>
                    <a:bodyPr/>
                    <a:lstStyle/>
                    <a:p>
                      <a:pPr marL="228600" lvl="0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55,153 (41.49%)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051">
                <a:tc>
                  <a:txBody>
                    <a:bodyPr/>
                    <a:lstStyle/>
                    <a:p>
                      <a:pPr marL="228600" lvl="0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CKD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10,339 (7.78%)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051">
                <a:tc>
                  <a:txBody>
                    <a:bodyPr/>
                    <a:lstStyle/>
                    <a:p>
                      <a:pPr marL="228600" lvl="0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 or other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ischemic HD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23,119 (17.39%)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3051">
                <a:tc>
                  <a:txBody>
                    <a:bodyPr/>
                    <a:lstStyle/>
                    <a:p>
                      <a:pPr marL="228600" lvl="0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Hemorrhagic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stroke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578 (0.43%)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3051">
                <a:tc>
                  <a:txBody>
                    <a:bodyPr/>
                    <a:lstStyle/>
                    <a:p>
                      <a:pPr marL="228600" lvl="0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Ischemic stoke/TIA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8,052 (6.06%)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051">
                <a:tc>
                  <a:txBody>
                    <a:bodyPr/>
                    <a:lstStyle/>
                    <a:p>
                      <a:pPr marL="228600" lvl="0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PAD/PVD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5,4232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(4.08%)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3051">
                <a:tc>
                  <a:txBody>
                    <a:bodyPr/>
                    <a:lstStyle/>
                    <a:p>
                      <a:pPr marL="228600" lvl="0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Depression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3,484 (2.62%)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901436"/>
                  </a:ext>
                </a:extLst>
              </a:tr>
              <a:tr h="393051">
                <a:tc>
                  <a:txBody>
                    <a:bodyPr/>
                    <a:lstStyle/>
                    <a:p>
                      <a:pPr marL="228600" lvl="0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Anxiety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6,576 (4.95%)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278627"/>
                  </a:ext>
                </a:extLst>
              </a:tr>
              <a:tr h="393051">
                <a:tc>
                  <a:txBody>
                    <a:bodyPr/>
                    <a:lstStyle/>
                    <a:p>
                      <a:pPr marL="228600" lvl="0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Osteoarthritis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19,590 (14.74%)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249000"/>
                  </a:ext>
                </a:extLst>
              </a:tr>
              <a:tr h="393051">
                <a:tc>
                  <a:txBody>
                    <a:bodyPr/>
                    <a:lstStyle/>
                    <a:p>
                      <a:pPr marL="228600" lvl="0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Diabetic neuropathy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1,238 (0.93%)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887937"/>
                  </a:ext>
                </a:extLst>
              </a:tr>
              <a:tr h="393051">
                <a:tc>
                  <a:txBody>
                    <a:bodyPr/>
                    <a:lstStyle/>
                    <a:p>
                      <a:pPr marL="228600" lvl="0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Chronic pain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1,354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(1.02%)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66796"/>
                  </a:ext>
                </a:extLst>
              </a:tr>
              <a:tr h="393051">
                <a:tc>
                  <a:txBody>
                    <a:bodyPr/>
                    <a:lstStyle/>
                    <a:p>
                      <a:pPr marL="228600" lvl="0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ADHD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432 (0.33%)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837830"/>
                  </a:ext>
                </a:extLst>
              </a:tr>
            </a:tbl>
          </a:graphicData>
        </a:graphic>
      </p:graphicFrame>
      <p:sp>
        <p:nvSpPr>
          <p:cNvPr id="69" name="Rectangle 1214"/>
          <p:cNvSpPr>
            <a:spLocks noChangeArrowheads="1"/>
          </p:cNvSpPr>
          <p:nvPr/>
        </p:nvSpPr>
        <p:spPr bwMode="auto">
          <a:xfrm>
            <a:off x="25124230" y="5434337"/>
            <a:ext cx="7211582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>
            <a:noAutofit/>
          </a:bodyPr>
          <a:lstStyle/>
          <a:p>
            <a:pPr lvl="0" defTabSz="2508016">
              <a:defRPr/>
            </a:pPr>
            <a:r>
              <a:rPr lang="en-US" sz="2200" b="1" i="1" cap="sm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Limitations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7" name="Rectangle 22"/>
          <p:cNvSpPr>
            <a:spLocks noChangeArrowheads="1"/>
          </p:cNvSpPr>
          <p:nvPr/>
        </p:nvSpPr>
        <p:spPr bwMode="auto">
          <a:xfrm>
            <a:off x="25124230" y="14890055"/>
            <a:ext cx="7192531" cy="1073811"/>
          </a:xfrm>
          <a:prstGeom prst="rect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  <p:pic>
        <p:nvPicPr>
          <p:cNvPr id="58" name="Picture 1206" descr="UFverticalSignat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8476" y="15001508"/>
            <a:ext cx="906155" cy="89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 Box 23"/>
          <p:cNvSpPr txBox="1">
            <a:spLocks noChangeArrowheads="1"/>
          </p:cNvSpPr>
          <p:nvPr/>
        </p:nvSpPr>
        <p:spPr bwMode="auto">
          <a:xfrm>
            <a:off x="26704631" y="14900499"/>
            <a:ext cx="5579687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 defTabSz="3251200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at the 2016 ACCP Annual Meeting </a:t>
            </a:r>
          </a:p>
          <a:p>
            <a:pPr algn="ctr" defTabSz="3251200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October 23</a:t>
            </a:r>
            <a:r>
              <a:rPr lang="en-US" sz="1600" baseline="30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rd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2016, Hollywood, FL, USA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55940" y="2521124"/>
            <a:ext cx="7198921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1" indent="-285750" defTabSz="2508016">
              <a:spcAft>
                <a:spcPts val="1800"/>
              </a:spcAft>
              <a:buClr>
                <a:srgbClr val="C55A11"/>
              </a:buClr>
              <a:buSzPct val="80000"/>
              <a:buFont typeface="Arial" panose="020B0604020202020204" pitchFamily="34" charset="0"/>
              <a:buChar char="►"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Trends in hormone use among patients with ≥15 days exposure decreased (-0.88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%) until 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TRH 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development, 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where use increased slightly (+0.83%) 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before gradually trending downwards (7.78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% at month 6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514350" lvl="1" indent="-285750" defTabSz="2508016">
              <a:spcAft>
                <a:spcPts val="1800"/>
              </a:spcAft>
              <a:buClr>
                <a:srgbClr val="C55A11"/>
              </a:buClr>
              <a:buSzPct val="80000"/>
              <a:buFont typeface="Arial" panose="020B0604020202020204" pitchFamily="34" charset="0"/>
              <a:buChar char="►"/>
            </a:pP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Use of 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antidepressants, </a:t>
            </a:r>
            <a:r>
              <a:rPr lang="en-US" sz="2000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buspirone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corticosteroids, hormones, and NSAIDs among patients with any 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exposure increased 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slightly one month prior to 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development 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TRH</a:t>
            </a: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1214"/>
          <p:cNvSpPr>
            <a:spLocks noChangeArrowheads="1"/>
          </p:cNvSpPr>
          <p:nvPr/>
        </p:nvSpPr>
        <p:spPr bwMode="auto">
          <a:xfrm>
            <a:off x="25124230" y="12415049"/>
            <a:ext cx="7211581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>
            <a:noAutofit/>
          </a:bodyPr>
          <a:lstStyle/>
          <a:p>
            <a:pPr defTabSz="3251200"/>
            <a:r>
              <a:rPr lang="en-US" sz="2200" b="1" i="1" cap="small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Future Aims</a:t>
            </a:r>
            <a:endParaRPr lang="en-US" sz="2200" b="1" i="1" cap="small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155941" y="12873067"/>
            <a:ext cx="717148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2508016">
              <a:spcAft>
                <a:spcPts val="1800"/>
              </a:spcAft>
              <a:buSzPct val="129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Temporal trends in the use of these medications and others that may interfere with BP control</a:t>
            </a:r>
          </a:p>
          <a:p>
            <a:pPr marL="228600" indent="-228600" defTabSz="2508016">
              <a:spcAft>
                <a:spcPts val="1800"/>
              </a:spcAft>
              <a:buSzPct val="129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Comparison of trends in the use of medications that potentially interfere with BP control among patients developing incident HTN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304" y="3403866"/>
            <a:ext cx="4235928" cy="3749040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15960202" y="15314722"/>
            <a:ext cx="2280044" cy="307777"/>
            <a:chOff x="15411562" y="15314722"/>
            <a:chExt cx="2280044" cy="307777"/>
          </a:xfrm>
        </p:grpSpPr>
        <p:sp>
          <p:nvSpPr>
            <p:cNvPr id="18" name="TextBox 17"/>
            <p:cNvSpPr txBox="1"/>
            <p:nvPr/>
          </p:nvSpPr>
          <p:spPr>
            <a:xfrm>
              <a:off x="15696633" y="15314722"/>
              <a:ext cx="19949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% pts w/ any exposure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5411562" y="15411443"/>
              <a:ext cx="285773" cy="114334"/>
              <a:chOff x="15342371" y="15759802"/>
              <a:chExt cx="285773" cy="114334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5342371" y="15816969"/>
                <a:ext cx="285773" cy="0"/>
              </a:xfrm>
              <a:prstGeom prst="line">
                <a:avLst/>
              </a:prstGeom>
              <a:ln w="19050">
                <a:solidFill>
                  <a:srgbClr val="55A0F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/>
              <p:cNvSpPr/>
              <p:nvPr/>
            </p:nvSpPr>
            <p:spPr>
              <a:xfrm>
                <a:off x="15429145" y="15759802"/>
                <a:ext cx="112225" cy="114334"/>
              </a:xfrm>
              <a:prstGeom prst="ellipse">
                <a:avLst/>
              </a:prstGeom>
              <a:solidFill>
                <a:srgbClr val="55A0FB"/>
              </a:solidFill>
              <a:ln>
                <a:solidFill>
                  <a:srgbClr val="55A0F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18806022" y="15314722"/>
            <a:ext cx="2434448" cy="307777"/>
            <a:chOff x="18453877" y="15314722"/>
            <a:chExt cx="2434448" cy="307777"/>
          </a:xfrm>
        </p:grpSpPr>
        <p:sp>
          <p:nvSpPr>
            <p:cNvPr id="43" name="TextBox 42"/>
            <p:cNvSpPr txBox="1"/>
            <p:nvPr/>
          </p:nvSpPr>
          <p:spPr>
            <a:xfrm>
              <a:off x="18732087" y="15314722"/>
              <a:ext cx="2156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% pts w/ ≥15d exposure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18453877" y="15411443"/>
              <a:ext cx="285773" cy="114334"/>
              <a:chOff x="15342371" y="15759802"/>
              <a:chExt cx="285773" cy="114334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15342371" y="15816969"/>
                <a:ext cx="285773" cy="0"/>
              </a:xfrm>
              <a:prstGeom prst="line">
                <a:avLst/>
              </a:prstGeom>
              <a:ln w="19050">
                <a:solidFill>
                  <a:srgbClr val="F93F4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Oval 59"/>
              <p:cNvSpPr/>
              <p:nvPr/>
            </p:nvSpPr>
            <p:spPr>
              <a:xfrm>
                <a:off x="15429145" y="15759802"/>
                <a:ext cx="112225" cy="114334"/>
              </a:xfrm>
              <a:prstGeom prst="ellipse">
                <a:avLst/>
              </a:prstGeom>
              <a:solidFill>
                <a:srgbClr val="F93F41"/>
              </a:solidFill>
              <a:ln>
                <a:solidFill>
                  <a:srgbClr val="F93F4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21806245" y="15314722"/>
            <a:ext cx="2277504" cy="307777"/>
            <a:chOff x="21806245" y="15314722"/>
            <a:chExt cx="2277504" cy="307777"/>
          </a:xfrm>
        </p:grpSpPr>
        <p:sp>
          <p:nvSpPr>
            <p:cNvPr id="45" name="TextBox 44"/>
            <p:cNvSpPr txBox="1"/>
            <p:nvPr/>
          </p:nvSpPr>
          <p:spPr>
            <a:xfrm>
              <a:off x="22093096" y="15314722"/>
              <a:ext cx="19906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% days exposed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21806245" y="15411443"/>
              <a:ext cx="285773" cy="114334"/>
              <a:chOff x="15342371" y="15759802"/>
              <a:chExt cx="285773" cy="114334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>
                <a:off x="15342371" y="15816969"/>
                <a:ext cx="285773" cy="0"/>
              </a:xfrm>
              <a:prstGeom prst="line">
                <a:avLst/>
              </a:prstGeom>
              <a:ln w="19050">
                <a:solidFill>
                  <a:srgbClr val="024E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/>
              <p:cNvSpPr/>
              <p:nvPr/>
            </p:nvSpPr>
            <p:spPr>
              <a:xfrm>
                <a:off x="15429145" y="15759802"/>
                <a:ext cx="112225" cy="114334"/>
              </a:xfrm>
              <a:prstGeom prst="ellipse">
                <a:avLst/>
              </a:prstGeom>
              <a:solidFill>
                <a:srgbClr val="024E61"/>
              </a:solidFill>
              <a:ln>
                <a:solidFill>
                  <a:srgbClr val="024E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304" y="7411234"/>
            <a:ext cx="4235928" cy="374904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304" y="11418601"/>
            <a:ext cx="4235928" cy="374904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5437" y="3403866"/>
            <a:ext cx="4235928" cy="374904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5437" y="7411234"/>
            <a:ext cx="4235928" cy="374904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5437" y="11418601"/>
            <a:ext cx="4235928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8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7175</TotalTime>
  <Words>819</Words>
  <Application>Microsoft Office PowerPoint</Application>
  <PresentationFormat>Custom</PresentationFormat>
  <Paragraphs>87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Arial Narrow</vt:lpstr>
      <vt:lpstr>Calibri</vt:lpstr>
      <vt:lpstr>Calibri Light</vt:lpstr>
      <vt:lpstr>Office Theme</vt:lpstr>
      <vt:lpstr>PowerPoint Presentation</vt:lpstr>
    </vt:vector>
  </TitlesOfParts>
  <Company>College of Pharmacy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Smith</dc:creator>
  <cp:lastModifiedBy>Hwang,Andrew Y</cp:lastModifiedBy>
  <cp:revision>217</cp:revision>
  <cp:lastPrinted>2014-05-05T18:37:20Z</cp:lastPrinted>
  <dcterms:created xsi:type="dcterms:W3CDTF">2014-03-04T17:02:12Z</dcterms:created>
  <dcterms:modified xsi:type="dcterms:W3CDTF">2016-10-17T14:34:30Z</dcterms:modified>
</cp:coreProperties>
</file>