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2918400" cy="16459200"/>
  <p:notesSz cx="6881813" cy="9296400"/>
  <p:defaultTextStyle>
    <a:defPPr>
      <a:defRPr lang="en-US"/>
    </a:defPPr>
    <a:lvl1pPr marL="0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1pPr>
    <a:lvl2pPr marL="1185062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2pPr>
    <a:lvl3pPr marL="2370125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3pPr>
    <a:lvl4pPr marL="3555187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4pPr>
    <a:lvl5pPr marL="4740250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5pPr>
    <a:lvl6pPr marL="5925312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6pPr>
    <a:lvl7pPr marL="7110374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7pPr>
    <a:lvl8pPr marL="8295437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8pPr>
    <a:lvl9pPr marL="9480499" algn="l" defTabSz="2370125" rtl="0" eaLnBrk="1" latinLnBrk="0" hangingPunct="1">
      <a:defRPr sz="46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  <a:srgbClr val="C55A11"/>
    <a:srgbClr val="CDD9E1"/>
    <a:srgbClr val="7C0B41"/>
    <a:srgbClr val="A1B8C7"/>
    <a:srgbClr val="B6C8D4"/>
    <a:srgbClr val="FDE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4624"/>
  </p:normalViewPr>
  <p:slideViewPr>
    <p:cSldViewPr snapToGrid="0" showGuides="1">
      <p:cViewPr varScale="1">
        <p:scale>
          <a:sx n="45" d="100"/>
          <a:sy n="45" d="100"/>
        </p:scale>
        <p:origin x="630" y="96"/>
      </p:cViewPr>
      <p:guideLst>
        <p:guide orient="horz" pos="5184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6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4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0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96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84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0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2DB8-6717-4540-BC5D-E66D91C00D75}" type="datetimeFigureOut">
              <a:rPr lang="en-US" smtClean="0"/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D8FD0-A4B6-4CDA-A8E0-9BEBA0BB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0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6400801" cy="1645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458200" y="406400"/>
            <a:ext cx="5936788" cy="174559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>
              <a:tabLst>
                <a:tab pos="1819275" algn="l"/>
              </a:tabLst>
            </a:pPr>
            <a:r>
              <a:rPr lang="en-US" sz="10300" dirty="0">
                <a:solidFill>
                  <a:schemeClr val="bg1"/>
                </a:solidFill>
                <a:latin typeface="Arial Black" pitchFamily="34" charset="0"/>
              </a:rPr>
              <a:t>	</a:t>
            </a:r>
            <a:r>
              <a:rPr lang="en-US" sz="12400" dirty="0" smtClean="0">
                <a:solidFill>
                  <a:schemeClr val="bg1"/>
                </a:solidFill>
                <a:latin typeface="Arial Black" pitchFamily="34" charset="0"/>
              </a:rPr>
              <a:t>P-44</a:t>
            </a:r>
            <a:r>
              <a:rPr lang="en-US" sz="10300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endParaRPr lang="en-US" sz="103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6397755" y="406400"/>
            <a:ext cx="26090458" cy="1745592"/>
          </a:xfrm>
          <a:prstGeom prst="rect">
            <a:avLst/>
          </a:prstGeom>
          <a:noFill/>
          <a:ln w="9525" algn="ctr">
            <a:solidFill>
              <a:srgbClr val="C55A1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495341" y="444203"/>
            <a:ext cx="22284612" cy="7694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4400" b="1" spc="-100" dirty="0" smtClean="0">
                <a:solidFill>
                  <a:schemeClr val="accent2">
                    <a:lumMod val="75000"/>
                  </a:schemeClr>
                </a:solidFill>
                <a:latin typeface="Arial Narrow" pitchFamily="34" charset="0"/>
                <a:cs typeface="Arial"/>
              </a:rPr>
              <a:t>Trends in Antihypertensive Medication Use Among U.S. Patients with Resistant Hypertension, 2008-2014</a:t>
            </a:r>
            <a:endParaRPr lang="en-US" sz="4400" b="1" spc="-100" dirty="0">
              <a:solidFill>
                <a:schemeClr val="accent2">
                  <a:lumMod val="75000"/>
                </a:schemeClr>
              </a:solidFill>
              <a:latin typeface="Arial Narrow" pitchFamily="34" charset="0"/>
              <a:cs typeface="Arial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6498577" y="1145180"/>
            <a:ext cx="19182867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400" b="1" dirty="0">
                <a:latin typeface="Arial" pitchFamily="34" charset="0"/>
                <a:cs typeface="Arial" pitchFamily="34" charset="0"/>
              </a:rPr>
              <a:t>Steven M.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Smith, Andrew Y. Hwang,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Chintan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Dave </a:t>
            </a:r>
          </a:p>
          <a:p>
            <a:pPr defTabSz="3251200"/>
            <a:endParaRPr lang="en-US" sz="400" b="1" dirty="0" smtClean="0">
              <a:latin typeface="Arial" pitchFamily="34" charset="0"/>
              <a:cs typeface="Arial" pitchFamily="34" charset="0"/>
            </a:endParaRPr>
          </a:p>
          <a:p>
            <a:pPr defTabSz="3251200"/>
            <a:r>
              <a:rPr lang="en-US" sz="1800" dirty="0" smtClean="0">
                <a:latin typeface="Arial" pitchFamily="34" charset="0"/>
                <a:cs typeface="Arial" pitchFamily="34" charset="0"/>
              </a:rPr>
              <a:t>University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Florida College of Pharmacy, Gainesville, FL, USA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28446413" y="558799"/>
            <a:ext cx="3885265" cy="1427163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Steven M. Smith, </a:t>
            </a:r>
            <a:r>
              <a:rPr lang="en-US" sz="1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PharmD</a:t>
            </a:r>
            <a:r>
              <a:rPr 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MPH, BCPS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University of Florida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P.O. Box 100486, Gainesville, FL 32610 USA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Tel: +1.352.273.5134   Fax: +1.352.273.6242</a:t>
            </a:r>
          </a:p>
          <a:p>
            <a:pPr defTabSz="3251200">
              <a:spcBef>
                <a:spcPct val="0"/>
              </a:spcBef>
              <a:spcAft>
                <a:spcPts val="20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E-mail: </a:t>
            </a:r>
            <a:r>
              <a:rPr lang="en-US" sz="14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ssmith@cop.ufl.edu</a:t>
            </a:r>
            <a:endParaRPr 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214"/>
          <p:cNvSpPr>
            <a:spLocks noChangeArrowheads="1"/>
          </p:cNvSpPr>
          <p:nvPr/>
        </p:nvSpPr>
        <p:spPr bwMode="auto">
          <a:xfrm>
            <a:off x="459952" y="2513660"/>
            <a:ext cx="5670198" cy="381000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Background &amp; Objectives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214"/>
          <p:cNvSpPr>
            <a:spLocks noChangeArrowheads="1"/>
          </p:cNvSpPr>
          <p:nvPr/>
        </p:nvSpPr>
        <p:spPr bwMode="auto">
          <a:xfrm>
            <a:off x="459952" y="7528607"/>
            <a:ext cx="5670198" cy="381000"/>
          </a:xfrm>
          <a:prstGeom prst="rect">
            <a:avLst/>
          </a:prstGeom>
          <a:solidFill>
            <a:srgbClr val="254061"/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9582" y="3028010"/>
            <a:ext cx="5670560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Treatment-resistant hypertension (TRH) is associated with significant cardiovascular morbidity and mortality and its prevalence is increasing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 2008, the American Heart Association (AHA) published a scientific statement with recommendations for pharmacologic management of TRH, including appropriate use of diuretics and the addition of aldosterone antagonists</a:t>
            </a:r>
            <a:endParaRPr lang="en-US" sz="1800" baseline="30000" dirty="0" smtClean="0">
              <a:latin typeface="Arial" pitchFamily="34" charset="0"/>
              <a:cs typeface="Arial" pitchFamily="34" charset="0"/>
            </a:endParaRP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However, little is currently known regarding trends in antihypertensive drug use for patients with TRH in the U.S. since 2008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We aimed to characterize antihypertensive use among patients with TRH from July 2008 through December 2014 (most recent data available)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59767" y="7993713"/>
            <a:ext cx="567019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18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Source</a:t>
            </a:r>
            <a:endParaRPr lang="en-US" sz="18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9582" y="8419451"/>
            <a:ext cx="567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Marketscan commercial claims 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(nationally-representative for patients in employer-based insurance programs) from 2008 through 2014</a:t>
            </a: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459767" y="9466791"/>
            <a:ext cx="567019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18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Study Population</a:t>
            </a:r>
            <a:endParaRPr lang="en-US" sz="18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59582" y="9871698"/>
            <a:ext cx="567056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included adults, aged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18 to 64 years, with ≥1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ICD-9 diagnosis of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HTN (401.X), and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≥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6 months of continuous enrollment prior to having a TRH episode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TRH episodes were defined as overlapping fills of ≥4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antihypertensives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from multiple classes, lasting ≥60 days, and with ≥2 antihypertensive fills of each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agent;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BP was not considered </a:t>
            </a:r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 the definition since the Marketscan database contains no vitals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Patients with heart failure diagnosis (ICD-9 428.X) were excluded</a:t>
            </a:r>
          </a:p>
        </p:txBody>
      </p:sp>
      <p:sp>
        <p:nvSpPr>
          <p:cNvPr id="59" name="Rectangle 1214"/>
          <p:cNvSpPr>
            <a:spLocks noChangeArrowheads="1"/>
          </p:cNvSpPr>
          <p:nvPr/>
        </p:nvSpPr>
        <p:spPr bwMode="auto">
          <a:xfrm>
            <a:off x="23654359" y="11095942"/>
            <a:ext cx="8838716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defTabSz="3251200"/>
            <a:r>
              <a:rPr lang="en-US" sz="2200" b="1" i="1" cap="sm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3652830" y="11611134"/>
            <a:ext cx="8840244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infrequent use of recommended therapies, spironolactone and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chlorthalidone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persisted from 2008 through 2014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Interestingly, an unanticipated decrease in the use of ACE inhibitors was also observed from 2008 through 2014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Our results reinforce and extend previous data documenting the underutilization of effective medications for resistant hypertension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These results suggest greater efforts are needed to increase use of recommended antihypertensive treatments among patients with TRH, especially given recently published evidence demonstrating their efficacy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9582" y="13745118"/>
            <a:ext cx="5670560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Antihypertensive use was assessed during each ”episode” of TRH, such that a single patient could have ≥1 distinct episode(s) of TRH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Episodes </a:t>
            </a:r>
            <a:r>
              <a:rPr lang="en-US" sz="1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of TRH treatment were used as the denominator to evaluate proportion of antihypertensive use and antihypertensive use was assessed by quarter to assess time </a:t>
            </a:r>
            <a:r>
              <a:rPr lang="en-US" sz="1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trends</a:t>
            </a:r>
            <a:endParaRPr lang="en-US" sz="1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Text Box 36"/>
          <p:cNvSpPr txBox="1">
            <a:spLocks noChangeArrowheads="1"/>
          </p:cNvSpPr>
          <p:nvPr/>
        </p:nvSpPr>
        <p:spPr bwMode="auto">
          <a:xfrm>
            <a:off x="459767" y="13299586"/>
            <a:ext cx="567019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1800" b="1" i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</a:t>
            </a:r>
            <a:endParaRPr lang="en-US" sz="1800" b="1" i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Rectangle 1214"/>
          <p:cNvSpPr>
            <a:spLocks noChangeArrowheads="1"/>
          </p:cNvSpPr>
          <p:nvPr/>
        </p:nvSpPr>
        <p:spPr bwMode="auto">
          <a:xfrm>
            <a:off x="6625604" y="2513659"/>
            <a:ext cx="6496838" cy="41034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marL="0" marR="0" lvl="0" indent="0" defTabSz="250801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0" cap="small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Results</a:t>
            </a:r>
            <a:endParaRPr kumimoji="0" lang="en-US" sz="2200" b="1" i="1" u="none" strike="noStrike" kern="0" cap="small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89725" y="3005833"/>
            <a:ext cx="6532717" cy="647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We identified 411,652 TRH episodes from 261,854 patients; patient baseline characteristics are summarized in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1</a:t>
            </a:r>
            <a:endParaRPr lang="en-US" sz="20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mean number of antihypertensive drugs per TRH episode was 4.21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Notable trends in antihypertensive use from 2008 to 2014 included: </a:t>
            </a:r>
          </a:p>
          <a:p>
            <a:pPr marL="514350" lvl="1" indent="-285750" defTabSz="2508016">
              <a:spcAft>
                <a:spcPts val="6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ACE inhibitor use decreased steadily from 60.9% of episodes in Q3 2008 to 47.9% of episodes in Q4 2014 (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1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4350" lvl="1" indent="-285750" defTabSz="2508016">
              <a:spcAft>
                <a:spcPts val="6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DHP CCB use increased from 69% to 77% of TRH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episodes, whereas non-DHP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CCB use decreased modestly (15% to 10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%)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514350" lvl="1" indent="-285750" defTabSz="2508016">
              <a:spcAft>
                <a:spcPts val="6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l-GR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β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-blockers use increased from 79% in 2008 to 86% in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2014</a:t>
            </a:r>
          </a:p>
          <a:p>
            <a:pPr marL="514350" lvl="1" indent="-285750" defTabSz="2508016">
              <a:spcAft>
                <a:spcPts val="6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Renin inhibitor use peaked in 2011 at 7.8%, then decreased to 1.3% by Q4 2014</a:t>
            </a:r>
          </a:p>
          <a:p>
            <a:pPr marL="514350" lvl="1" indent="-285750" defTabSz="2508016">
              <a:spcAft>
                <a:spcPts val="600"/>
              </a:spcAft>
              <a:buClr>
                <a:srgbClr val="C55A11"/>
              </a:buClr>
              <a:buSzPct val="80000"/>
              <a:buFont typeface="Arial" panose="020B0604020202020204" pitchFamily="34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Combined ACE inhibitor + ARB use decreased from 17.7% (Q3 2008) to 6.3% (Q4 2014)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6745293" y="9809676"/>
            <a:ext cx="585603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Table 1. Baseline demographic characteristics.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13556719" y="2485542"/>
            <a:ext cx="95524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1. Trends in antihypertensive class use by quarter, 2008 through 2014.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654359" y="9219620"/>
            <a:ext cx="879888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Marketscan commercial claims data do not contain blood pressure data, thus patients with TRH defined by uncontrolled BP on 3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antihypertensives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were misclassified as having non-resistant HTN</a:t>
            </a:r>
          </a:p>
          <a:p>
            <a:pPr marL="228600" indent="-228600" defTabSz="2508016">
              <a:spcAft>
                <a:spcPts val="600"/>
              </a:spcAft>
              <a:buSzPct val="1290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We were not able to ascertain whether optimal doses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antihypertensives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were being utilized</a:t>
            </a:r>
          </a:p>
        </p:txBody>
      </p:sp>
      <p:sp>
        <p:nvSpPr>
          <p:cNvPr id="77" name="Rectangle 76"/>
          <p:cNvSpPr/>
          <p:nvPr/>
        </p:nvSpPr>
        <p:spPr>
          <a:xfrm rot="16200000">
            <a:off x="19446875" y="14213050"/>
            <a:ext cx="1571625" cy="339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/>
              <a:cs typeface="Arial"/>
            </a:endParaRPr>
          </a:p>
        </p:txBody>
      </p: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025122"/>
              </p:ext>
            </p:extLst>
          </p:nvPr>
        </p:nvGraphicFramePr>
        <p:xfrm>
          <a:off x="6741960" y="10249555"/>
          <a:ext cx="6380482" cy="515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04145"/>
                <a:gridCol w="3176337"/>
              </a:tblGrid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(%) or mean (SD)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p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atients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261,854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t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reatment episodes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411,652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Follow-up time,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ays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220.74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(195.53)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years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55.89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(7.12)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248,962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(60.47%)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Comorbidities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151,592 (36.82%)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CKD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27,798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(6.75%)</a:t>
                      </a: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 or other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ischemic HD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50,930 (12.37%)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Hemorrhagic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stroke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1,539 (0.37%)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Ischemic stoke/TIA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16,157 (3.95%)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93051">
                <a:tc>
                  <a:txBody>
                    <a:bodyPr/>
                    <a:lstStyle/>
                    <a:p>
                      <a:pPr marL="228600" lvl="0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PAD/PVD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9,944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(2.42%)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8" name="Text Box 36"/>
          <p:cNvSpPr txBox="1">
            <a:spLocks noChangeArrowheads="1"/>
          </p:cNvSpPr>
          <p:nvPr/>
        </p:nvSpPr>
        <p:spPr bwMode="auto">
          <a:xfrm>
            <a:off x="23654359" y="2485542"/>
            <a:ext cx="883385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3. Aldosterone antagonist and </a:t>
            </a:r>
            <a:r>
              <a:rPr lang="en-US" sz="2000" b="1" i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amiloride</a:t>
            </a:r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use by drug from 2008 through 2014. 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Text Box 36"/>
          <p:cNvSpPr txBox="1">
            <a:spLocks noChangeArrowheads="1"/>
          </p:cNvSpPr>
          <p:nvPr/>
        </p:nvSpPr>
        <p:spPr bwMode="auto">
          <a:xfrm>
            <a:off x="13556719" y="10029157"/>
            <a:ext cx="8947348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251200"/>
            <a:r>
              <a:rPr lang="en-US" sz="2000" b="1" i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2. Thiazide diuretic use by individual drugs from 2008 to 2014.</a:t>
            </a:r>
            <a:endParaRPr lang="en-US" sz="2000" b="1" i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1214"/>
          <p:cNvSpPr>
            <a:spLocks noChangeArrowheads="1"/>
          </p:cNvSpPr>
          <p:nvPr/>
        </p:nvSpPr>
        <p:spPr bwMode="auto">
          <a:xfrm>
            <a:off x="23654358" y="8732414"/>
            <a:ext cx="8833853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lvl="0" defTabSz="2508016">
              <a:defRPr/>
            </a:pPr>
            <a:r>
              <a:rPr lang="en-US" sz="2200" b="1" i="1" cap="small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Limitations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842" y="2709762"/>
            <a:ext cx="9652828" cy="546252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3592070" y="8189138"/>
            <a:ext cx="96174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defTabSz="2508016">
              <a:spcAft>
                <a:spcPts val="600"/>
              </a:spcAft>
              <a:buClr>
                <a:srgbClr val="C55A11"/>
              </a:buClr>
              <a:buSzPct val="80000"/>
              <a:buFont typeface="LucidaGrande" charset="0"/>
              <a:buChar char="►"/>
            </a:pP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Thiazide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diuretic use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was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largely unchanged from 2008 (80.1%) to Q4 2014 (82.1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%):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HCTZ remains by far the most prevalent thiazide diuretic, whereas </a:t>
            </a:r>
            <a:r>
              <a:rPr lang="en-US" sz="20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chlorthalidone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use increased only from 3.8% (2008)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 6.4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% (2014)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2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342900" lvl="1" indent="-342900" defTabSz="2508016">
              <a:spcAft>
                <a:spcPts val="600"/>
              </a:spcAft>
              <a:buClr>
                <a:srgbClr val="C55A11"/>
              </a:buClr>
              <a:buSzPct val="80000"/>
              <a:buFont typeface="LucidaGrande" charset="0"/>
              <a:buChar char="►"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 of K</a:t>
            </a:r>
            <a:r>
              <a:rPr lang="en-US" sz="2000" baseline="30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-sparing diuretics increased modestly from 2008 to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2014,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almost exclusively due to 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small increase in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spironolactone use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Figure 3</a:t>
            </a:r>
            <a:r>
              <a:rPr lang="en-US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23652830" y="14871005"/>
            <a:ext cx="8835382" cy="1073811"/>
          </a:xfrm>
          <a:prstGeom prst="rect">
            <a:avLst/>
          </a:prstGeom>
          <a:noFill/>
          <a:ln w="9525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dirty="0"/>
          </a:p>
        </p:txBody>
      </p:sp>
      <p:pic>
        <p:nvPicPr>
          <p:cNvPr id="58" name="Picture 1206" descr="UFverticalSignat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743" y="14964679"/>
            <a:ext cx="906155" cy="897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23"/>
          <p:cNvSpPr txBox="1">
            <a:spLocks noChangeArrowheads="1"/>
          </p:cNvSpPr>
          <p:nvPr/>
        </p:nvSpPr>
        <p:spPr bwMode="auto">
          <a:xfrm>
            <a:off x="25099593" y="14881449"/>
            <a:ext cx="7224712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 defTabSz="3251200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at the 31</a:t>
            </a:r>
            <a:r>
              <a:rPr lang="en-US" sz="1600" baseline="30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Annual Scientific Meeting and Exposition of the 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American Society of Hypertension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 defTabSz="3251200"/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May 14</a:t>
            </a:r>
            <a:r>
              <a:rPr lang="en-US" sz="1600" b="1" baseline="30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2016, New York, NY, USA 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072" y="10257600"/>
            <a:ext cx="9443128" cy="57805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343" y="3152782"/>
            <a:ext cx="7193171" cy="54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5635</TotalTime>
  <Words>825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Narrow</vt:lpstr>
      <vt:lpstr>Calibri</vt:lpstr>
      <vt:lpstr>Calibri Light</vt:lpstr>
      <vt:lpstr>LucidaGrande</vt:lpstr>
      <vt:lpstr>Office Theme</vt:lpstr>
      <vt:lpstr>PowerPoint Presentation</vt:lpstr>
    </vt:vector>
  </TitlesOfParts>
  <Company>College of Pharmacy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Smith</dc:creator>
  <cp:lastModifiedBy>Smith, Steven M</cp:lastModifiedBy>
  <cp:revision>135</cp:revision>
  <cp:lastPrinted>2014-05-05T18:37:20Z</cp:lastPrinted>
  <dcterms:created xsi:type="dcterms:W3CDTF">2014-03-04T17:02:12Z</dcterms:created>
  <dcterms:modified xsi:type="dcterms:W3CDTF">2016-05-03T21:03:19Z</dcterms:modified>
</cp:coreProperties>
</file>