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8" r:id="rId1"/>
  </p:sldMasterIdLst>
  <p:notesMasterIdLst>
    <p:notesMasterId r:id="rId5"/>
  </p:notesMasterIdLst>
  <p:handoutMasterIdLst>
    <p:handoutMasterId r:id="rId6"/>
  </p:handoutMasterIdLst>
  <p:sldIdLst>
    <p:sldId id="367" r:id="rId2"/>
    <p:sldId id="369" r:id="rId3"/>
    <p:sldId id="368" r:id="rId4"/>
  </p:sldIdLst>
  <p:sldSz cx="9144000" cy="6858000" type="screen4x3"/>
  <p:notesSz cx="9928225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맑은 고딕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맑은 고딕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맑은 고딕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맑은 고딕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맑은 고딕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맑은 고딕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맑은 고딕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맑은 고딕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0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호 짱짱맨2" initials="성짱" lastIdx="1" clrIdx="0">
    <p:extLst>
      <p:ext uri="{19B8F6BF-5375-455C-9EA6-DF929625EA0E}">
        <p15:presenceInfo xmlns:p15="http://schemas.microsoft.com/office/powerpoint/2012/main" userId="성호 짱짱맨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FF00"/>
    <a:srgbClr val="CC0000"/>
    <a:srgbClr val="0000FF"/>
    <a:srgbClr val="6290F8"/>
    <a:srgbClr val="0944C7"/>
    <a:srgbClr val="073396"/>
    <a:srgbClr val="3399FF"/>
    <a:srgbClr val="FFFF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68EC60B-5C72-4F00-A40B-8A06571290DB}" styleName="Normal Style 1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B5AC75-323D-4BF5-8D33-902B30104892}" styleName="Normal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3"/>
              </a:solidFill>
            </a:ln>
          </a:left>
          <a:right>
            <a:ln w="40000" cmpd="sng">
              <a:solidFill>
                <a:schemeClr val="accent3"/>
              </a:solidFill>
            </a:ln>
          </a:right>
          <a:top>
            <a:ln w="40000" cmpd="sng">
              <a:solidFill>
                <a:schemeClr val="accent3"/>
              </a:solidFill>
            </a:ln>
          </a:top>
          <a:bottom>
            <a:ln w="400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3">
          <a:shade val="80000"/>
        </a:schemeClr>
      </a:tcTxStyle>
      <a:tcStyle>
        <a:tcBdr>
          <a:bottom>
            <a:ln w="35400" cmpd="sng">
              <a:solidFill>
                <a:schemeClr val="accent3">
                  <a:shade val="80000"/>
                </a:schemeClr>
              </a:solidFill>
            </a:ln>
          </a:bottom>
        </a:tcBdr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17" autoAdjust="0"/>
    <p:restoredTop sz="91335" autoAdjust="0"/>
  </p:normalViewPr>
  <p:slideViewPr>
    <p:cSldViewPr>
      <p:cViewPr varScale="1">
        <p:scale>
          <a:sx n="106" d="100"/>
          <a:sy n="106" d="100"/>
        </p:scale>
        <p:origin x="2304" y="108"/>
      </p:cViewPr>
      <p:guideLst>
        <p:guide orient="horz" pos="2158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25" d="100"/>
          <a:sy n="125" d="100"/>
        </p:scale>
        <p:origin x="1800" y="-96"/>
      </p:cViewPr>
      <p:guideLst>
        <p:guide orient="horz" pos="2140"/>
        <p:guide pos="312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8"/>
            <a:ext cx="4301438" cy="339803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 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5201" y="8"/>
            <a:ext cx="4301438" cy="339803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 lang="en-US"/>
            </a:pPr>
            <a:fld id="{CFB48CEE-AF27-4101-8221-90C3F4E4C6BB}" type="datetime1">
              <a:rPr lang="ko-KR" altLang="en-US"/>
              <a:pPr>
                <a:defRPr lang="en-US"/>
              </a:pPr>
              <a:t>2021-04-21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262"/>
            <a:ext cx="4301438" cy="33980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 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5201" y="6456262"/>
            <a:ext cx="4301438" cy="33980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 lang="en-US"/>
            </a:pPr>
            <a:fld id="{E1B208F0-334C-41DF-B5EE-36658DE27900}" type="slidenum">
              <a:rPr lang="ko-KR" altLang="en-US"/>
              <a:pPr>
                <a:defRPr 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785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5" y="8"/>
            <a:ext cx="4303025" cy="339803"/>
          </a:xfrm>
          <a:prstGeom prst="rect">
            <a:avLst/>
          </a:prstGeom>
        </p:spPr>
        <p:txBody>
          <a:bodyPr vert="horz" lIns="92398" tIns="46200" rIns="92398" bIns="4620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14" y="8"/>
            <a:ext cx="4303024" cy="339803"/>
          </a:xfrm>
          <a:prstGeom prst="rect">
            <a:avLst/>
          </a:prstGeom>
        </p:spPr>
        <p:txBody>
          <a:bodyPr vert="horz" lIns="92398" tIns="46200" rIns="92398" bIns="4620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 lang="ko-KR"/>
            </a:pPr>
            <a:fld id="{5920BAB1-F586-4CEA-ACBD-26C3093223DC}" type="datetime1">
              <a:rPr lang="ko-KR" altLang="en-US"/>
              <a:pPr>
                <a:defRPr lang="ko-KR"/>
              </a:pPr>
              <a:t>2021-04-21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98" tIns="46200" rIns="92398" bIns="4620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5" y="6456262"/>
            <a:ext cx="4303025" cy="339803"/>
          </a:xfrm>
          <a:prstGeom prst="rect">
            <a:avLst/>
          </a:prstGeom>
        </p:spPr>
        <p:txBody>
          <a:bodyPr vert="horz" lIns="92398" tIns="46200" rIns="92398" bIns="4620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14" y="6456262"/>
            <a:ext cx="4303024" cy="339803"/>
          </a:xfrm>
          <a:prstGeom prst="rect">
            <a:avLst/>
          </a:prstGeom>
        </p:spPr>
        <p:txBody>
          <a:bodyPr vert="horz" lIns="92398" tIns="46200" rIns="92398" bIns="4620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 lang="ko-KR"/>
            </a:pPr>
            <a:fld id="{02108EED-5010-4BE4-9A0E-AE0B39BF9D09}" type="slidenum">
              <a:rPr lang="ko-KR" altLang="en-US"/>
              <a:pPr>
                <a:defRPr lang="ko-KR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7524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맑은 고딕"/>
      </a:defRPr>
    </a:lvl1pPr>
    <a:lvl2pPr marL="457200" algn="l" rtl="0" fontAlgn="base" latinLnBrk="1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맑은 고딕"/>
      </a:defRPr>
    </a:lvl2pPr>
    <a:lvl3pPr marL="914400" algn="l" rtl="0" fontAlgn="base" latinLnBrk="1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맑은 고딕"/>
      </a:defRPr>
    </a:lvl3pPr>
    <a:lvl4pPr marL="1371600" algn="l" rtl="0" fontAlgn="base" latinLnBrk="1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맑은 고딕"/>
      </a:defRPr>
    </a:lvl4pPr>
    <a:lvl5pPr marL="1828800" algn="l" rtl="0" fontAlgn="base" latinLnBrk="1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맑은 고딕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ar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371600"/>
            <a:ext cx="9140825" cy="4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bar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278563"/>
            <a:ext cx="9140825" cy="5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9961" y="598488"/>
            <a:ext cx="2383577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1752600"/>
            <a:ext cx="7010400" cy="1752600"/>
          </a:xfrm>
        </p:spPr>
        <p:txBody>
          <a:bodyPr/>
          <a:lstStyle>
            <a:lvl1pPr algn="ctr">
              <a:defRPr sz="3600"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62000" y="4114800"/>
            <a:ext cx="7696200" cy="17526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000"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89D69-7A2C-4A0D-A8A2-45221ABDE2B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1"/>
          </p:nvPr>
        </p:nvSpPr>
        <p:spPr>
          <a:xfrm>
            <a:off x="2033588" y="6429375"/>
            <a:ext cx="4038600" cy="304800"/>
          </a:xfrm>
          <a:prstGeom prst="rect">
            <a:avLst/>
          </a:prstGeom>
        </p:spPr>
        <p:txBody>
          <a:bodyPr/>
          <a:lstStyle>
            <a:lvl1pPr>
              <a:defRPr kumimoji="0" sz="120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IST (Information Sciences &amp; Technology) Laboratory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228600"/>
            <a:ext cx="2000250" cy="6019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848350" cy="6019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4D25C-B6C1-4AC0-AD7C-9F2C58978F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1"/>
          </p:nvPr>
        </p:nvSpPr>
        <p:spPr>
          <a:xfrm>
            <a:off x="2033588" y="6429375"/>
            <a:ext cx="4038600" cy="304800"/>
          </a:xfrm>
          <a:prstGeom prst="rect">
            <a:avLst/>
          </a:prstGeom>
        </p:spPr>
        <p:txBody>
          <a:bodyPr/>
          <a:lstStyle>
            <a:lvl1pPr>
              <a:defRPr kumimoji="0" sz="120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IST (Information Sciences &amp; Technology) Laboratory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0010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3924300" cy="5029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3924300" cy="5029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4E760-9598-450B-90AD-D4F5649876B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1"/>
          </p:nvPr>
        </p:nvSpPr>
        <p:spPr>
          <a:xfrm>
            <a:off x="2033588" y="6429375"/>
            <a:ext cx="4038600" cy="304800"/>
          </a:xfrm>
          <a:prstGeom prst="rect">
            <a:avLst/>
          </a:prstGeom>
        </p:spPr>
        <p:txBody>
          <a:bodyPr/>
          <a:lstStyle>
            <a:lvl1pPr>
              <a:defRPr kumimoji="0" sz="120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IST (Information Sciences &amp; Technology) Laboratory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0010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3924300" cy="5029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86300" y="1219200"/>
            <a:ext cx="3924300" cy="2438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86300" y="3810000"/>
            <a:ext cx="3924300" cy="2438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BC0ED-FA48-4E34-8B86-37B90DC5F9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1"/>
          </p:nvPr>
        </p:nvSpPr>
        <p:spPr>
          <a:xfrm>
            <a:off x="2033588" y="6429375"/>
            <a:ext cx="4038600" cy="304800"/>
          </a:xfrm>
          <a:prstGeom prst="rect">
            <a:avLst/>
          </a:prstGeom>
        </p:spPr>
        <p:txBody>
          <a:bodyPr/>
          <a:lstStyle>
            <a:lvl1pPr>
              <a:defRPr kumimoji="0" sz="120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IST (Information Sciences &amp; Technology) Laboratory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609600" y="228600"/>
            <a:ext cx="80010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3924300" cy="2438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86300" y="1219200"/>
            <a:ext cx="3924300" cy="2438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9600" y="3810000"/>
            <a:ext cx="3924300" cy="2438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86300" y="3810000"/>
            <a:ext cx="3924300" cy="2438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B4EF2-288E-4437-BD46-3FE311EB18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ftr" sz="quarter" idx="11"/>
          </p:nvPr>
        </p:nvSpPr>
        <p:spPr>
          <a:xfrm>
            <a:off x="2033588" y="6429375"/>
            <a:ext cx="4038600" cy="304800"/>
          </a:xfrm>
          <a:prstGeom prst="rect">
            <a:avLst/>
          </a:prstGeom>
        </p:spPr>
        <p:txBody>
          <a:bodyPr/>
          <a:lstStyle>
            <a:lvl1pPr>
              <a:defRPr kumimoji="0" sz="120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IST (Information Sciences &amp; Technology) Laboratory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굴림" pitchFamily="50" charset="-127"/>
                <a:ea typeface="굴림" pitchFamily="50" charset="-127"/>
              </a:defRPr>
            </a:lvl1pPr>
            <a:lvl2pPr>
              <a:buFont typeface="Wingdings" pitchFamily="2" charset="2"/>
              <a:buChar char="ü"/>
              <a:defRPr sz="1800">
                <a:latin typeface="굴림" pitchFamily="50" charset="-127"/>
                <a:ea typeface="굴림" pitchFamily="50" charset="-127"/>
              </a:defRPr>
            </a:lvl2pPr>
            <a:lvl3pPr>
              <a:buFont typeface="Wingdings" pitchFamily="2" charset="2"/>
              <a:buChar char="Ø"/>
              <a:defRPr sz="1600">
                <a:latin typeface="굴림" pitchFamily="50" charset="-127"/>
                <a:ea typeface="굴림" pitchFamily="50" charset="-127"/>
              </a:defRPr>
            </a:lvl3pPr>
            <a:lvl4pPr>
              <a:buFont typeface="Wingdings" pitchFamily="2" charset="2"/>
              <a:buChar char="§"/>
              <a:defRPr sz="1400">
                <a:latin typeface="굴림" pitchFamily="50" charset="-127"/>
                <a:ea typeface="굴림" pitchFamily="50" charset="-127"/>
              </a:defRPr>
            </a:lvl4pPr>
            <a:lvl5pPr>
              <a:defRPr sz="1400">
                <a:latin typeface="굴림" pitchFamily="50" charset="-127"/>
                <a:ea typeface="굴림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EBD41-55A8-4BD8-8FB4-DEA4850E4E3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1"/>
          </p:nvPr>
        </p:nvSpPr>
        <p:spPr>
          <a:xfrm>
            <a:off x="2033588" y="6429375"/>
            <a:ext cx="4038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CB2316D-3408-4524-B9F3-C15ABDAE2B55}"/>
              </a:ext>
            </a:extLst>
          </p:cNvPr>
          <p:cNvSpPr/>
          <p:nvPr userDrawn="1"/>
        </p:nvSpPr>
        <p:spPr>
          <a:xfrm>
            <a:off x="2011626" y="6417276"/>
            <a:ext cx="40318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i="1" dirty="0">
                <a:solidFill>
                  <a:srgbClr val="073396"/>
                </a:solidFill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Computer Vision &amp; Machine Learning LAB</a:t>
            </a:r>
            <a:endParaRPr lang="ko-KR" altLang="en-US" sz="1600" b="1" i="1" dirty="0">
              <a:solidFill>
                <a:srgbClr val="073396"/>
              </a:solidFill>
              <a:latin typeface="Times New Roman" panose="02020603050405020304" pitchFamily="18" charset="0"/>
              <a:ea typeface="Arial Unicode MS" panose="020B06040202020202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6299C-E386-43E1-A583-FA923AEAD43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3924300" cy="50292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3924300" cy="50292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7E148-68D4-489E-B6AF-10BE0217C84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72DF0-251D-4E60-B8E8-727BD5DE5F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TextBox 8"/>
          <p:cNvSpPr txBox="1"/>
          <p:nvPr userDrawn="1"/>
        </p:nvSpPr>
        <p:spPr>
          <a:xfrm>
            <a:off x="1285852" y="4786322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400" dirty="0">
              <a:latin typeface="좋은_아스피린" pitchFamily="2" charset="-127"/>
              <a:ea typeface="좋은_아스피린" pitchFamily="2" charset="-127"/>
            </a:endParaRPr>
          </a:p>
          <a:p>
            <a:endParaRPr lang="ko-KR" altLang="en-US" sz="1400" dirty="0">
              <a:latin typeface="좋은_아스피린" pitchFamily="2" charset="-127"/>
              <a:ea typeface="좋은_아스피린" pitchFamily="2" charset="-127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 userDrawn="1"/>
        </p:nvSpPr>
        <p:spPr bwMode="auto">
          <a:xfrm>
            <a:off x="2033588" y="6429375"/>
            <a:ext cx="403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kumimoji="0" sz="120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>
                <a:cs typeface="+mn-cs"/>
              </a:rPr>
              <a:t>IST</a:t>
            </a:r>
            <a:r>
              <a:rPr lang="en-US" altLang="ko-KR">
                <a:solidFill>
                  <a:schemeClr val="bg2"/>
                </a:solidFill>
                <a:cs typeface="+mn-cs"/>
              </a:rPr>
              <a:t>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cs typeface="+mn-cs"/>
              </a:rPr>
              <a:t>(</a:t>
            </a:r>
            <a:r>
              <a:rPr lang="en-US" altLang="ko-KR">
                <a:cs typeface="+mn-cs"/>
              </a:rPr>
              <a:t>I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cs typeface="+mn-cs"/>
              </a:rPr>
              <a:t>nformation</a:t>
            </a:r>
            <a:r>
              <a:rPr lang="en-US" altLang="ko-KR">
                <a:solidFill>
                  <a:schemeClr val="bg2"/>
                </a:solidFill>
                <a:cs typeface="+mn-cs"/>
              </a:rPr>
              <a:t> </a:t>
            </a:r>
            <a:r>
              <a:rPr lang="en-US" altLang="ko-KR">
                <a:cs typeface="+mn-cs"/>
              </a:rPr>
              <a:t>S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cs typeface="+mn-cs"/>
              </a:rPr>
              <a:t>ciences &amp; </a:t>
            </a:r>
            <a:r>
              <a:rPr lang="en-US" altLang="ko-KR">
                <a:solidFill>
                  <a:srgbClr val="0000FF"/>
                </a:solidFill>
                <a:cs typeface="+mn-cs"/>
              </a:rPr>
              <a:t>T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cs typeface="+mn-cs"/>
              </a:rPr>
              <a:t>echnology) Laboratory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dirty="0">
              <a:solidFill>
                <a:schemeClr val="bg1">
                  <a:lumMod val="50000"/>
                </a:schemeClr>
              </a:solidFill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02D15-BFC5-4965-9D58-7AACB3B0B6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50B72-3535-4110-8C6D-5EED0737E4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1"/>
          </p:nvPr>
        </p:nvSpPr>
        <p:spPr>
          <a:xfrm>
            <a:off x="2033588" y="6429375"/>
            <a:ext cx="4038600" cy="304800"/>
          </a:xfrm>
          <a:prstGeom prst="rect">
            <a:avLst/>
          </a:prstGeom>
        </p:spPr>
        <p:txBody>
          <a:bodyPr/>
          <a:lstStyle>
            <a:lvl1pPr>
              <a:defRPr kumimoji="0" sz="120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IST (Information Sciences &amp; Technology) Laboratory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89429-AA97-42DE-8DE3-BF1A4D98292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1"/>
          </p:nvPr>
        </p:nvSpPr>
        <p:spPr>
          <a:xfrm>
            <a:off x="2033588" y="6429375"/>
            <a:ext cx="4038600" cy="304800"/>
          </a:xfrm>
          <a:prstGeom prst="rect">
            <a:avLst/>
          </a:prstGeom>
        </p:spPr>
        <p:txBody>
          <a:bodyPr/>
          <a:lstStyle>
            <a:lvl1pPr>
              <a:defRPr kumimoji="0" sz="120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IST (Information Sciences &amp; Technology) Laboratory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2AC52-6D9A-4D83-933E-D4D90BB420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1"/>
          </p:nvPr>
        </p:nvSpPr>
        <p:spPr>
          <a:xfrm>
            <a:off x="2033588" y="6429375"/>
            <a:ext cx="4038600" cy="304800"/>
          </a:xfrm>
          <a:prstGeom prst="rect">
            <a:avLst/>
          </a:prstGeom>
        </p:spPr>
        <p:txBody>
          <a:bodyPr/>
          <a:lstStyle>
            <a:lvl1pPr>
              <a:defRPr kumimoji="0" sz="120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IST (Information Sciences &amp; Technology) Laboratory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8B42890-2757-40BB-947C-53C730F45FF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60648"/>
            <a:ext cx="8001000" cy="687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0"/>
            <a:ext cx="8001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029" name="Picture 6" descr="bar"/>
          <p:cNvPicPr>
            <a:picLocks noChangeAspect="1" noChangeArrowheads="1"/>
          </p:cNvPicPr>
          <p:nvPr/>
        </p:nvPicPr>
        <p:blipFill>
          <a:blip r:embed="rId16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998111"/>
            <a:ext cx="8637588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7" descr="bar"/>
          <p:cNvPicPr>
            <a:picLocks noChangeAspect="1" noChangeArrowheads="1"/>
          </p:cNvPicPr>
          <p:nvPr/>
        </p:nvPicPr>
        <p:blipFill>
          <a:blip r:embed="rId16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278563"/>
            <a:ext cx="8637588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516" y="6435281"/>
            <a:ext cx="1722438" cy="30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헤움솔개142" pitchFamily="18" charset="-127"/>
          <a:ea typeface="헤움솔개142" pitchFamily="18" charset="-127"/>
          <a:cs typeface="헤움솔개142" pitchFamily="18" charset="-127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/>
          <a:ea typeface="맑은 고딕"/>
          <a:cs typeface="맑은 고딕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/>
          <a:ea typeface="맑은 고딕"/>
          <a:cs typeface="맑은 고딕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/>
          <a:ea typeface="맑은 고딕"/>
          <a:cs typeface="맑은 고딕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/>
          <a:ea typeface="맑은 고딕"/>
          <a:cs typeface="맑은 고딕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v"/>
        <a:defRPr kumimoji="1" sz="2400" b="1">
          <a:solidFill>
            <a:schemeClr val="tx1"/>
          </a:solidFill>
          <a:latin typeface="헤움솔개142" pitchFamily="18" charset="-127"/>
          <a:ea typeface="헤움솔개142" pitchFamily="18" charset="-127"/>
          <a:cs typeface="헤움솔개142" pitchFamily="18" charset="-127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v"/>
        <a:defRPr kumimoji="1" sz="2000">
          <a:solidFill>
            <a:schemeClr val="tx1"/>
          </a:solidFill>
          <a:latin typeface="헤움솔개142" pitchFamily="18" charset="-127"/>
          <a:ea typeface="헤움솔개142" pitchFamily="18" charset="-127"/>
          <a:cs typeface="헤움솔개142" pitchFamily="18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Times New Roman" pitchFamily="18" charset="0"/>
        <a:buChar char="–"/>
        <a:defRPr kumimoji="1" sz="1800">
          <a:solidFill>
            <a:schemeClr val="tx1"/>
          </a:solidFill>
          <a:latin typeface="헤움솔개142" pitchFamily="18" charset="-127"/>
          <a:ea typeface="헤움솔개142" pitchFamily="18" charset="-127"/>
          <a:cs typeface="헤움솔개142" pitchFamily="18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Ø"/>
        <a:defRPr kumimoji="1" sz="1600">
          <a:solidFill>
            <a:schemeClr val="tx1"/>
          </a:solidFill>
          <a:latin typeface="헤움솔개142" pitchFamily="18" charset="-127"/>
          <a:ea typeface="헤움솔개142" pitchFamily="18" charset="-127"/>
          <a:cs typeface="헤움솔개142" pitchFamily="18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ü"/>
        <a:defRPr kumimoji="1" sz="1600">
          <a:solidFill>
            <a:schemeClr val="tx1"/>
          </a:solidFill>
          <a:latin typeface="헤움솔개142" pitchFamily="18" charset="-127"/>
          <a:ea typeface="헤움솔개142" pitchFamily="18" charset="-127"/>
          <a:cs typeface="헤움솔개142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w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w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w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w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98792FE-6601-4F8A-94DC-96F0CF03D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9F9EB4F-99A4-4502-9000-CA1F2AD47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Dataset</a:t>
            </a:r>
          </a:p>
          <a:p>
            <a:pPr lvl="1"/>
            <a:r>
              <a:rPr lang="en-US" altLang="ko-KR" dirty="0" err="1" smtClean="0"/>
              <a:t>SoundLeaf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558</a:t>
            </a:r>
            <a:endParaRPr lang="en-US" altLang="ko-KR" dirty="0"/>
          </a:p>
          <a:p>
            <a:pPr lvl="1"/>
            <a:r>
              <a:rPr lang="en-US" altLang="ko-KR" dirty="0" err="1" smtClean="0"/>
              <a:t>MarssoniaBlotch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2281</a:t>
            </a:r>
            <a:endParaRPr lang="en-US" altLang="ko-KR" dirty="0"/>
          </a:p>
          <a:p>
            <a:pPr lvl="1"/>
            <a:r>
              <a:rPr lang="en-US" altLang="ko-KR" dirty="0" err="1" smtClean="0"/>
              <a:t>AlternariaLeafSpot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900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E6888FD-59A9-4E71-A0BC-0FEFE38623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2EBD41-55A8-4BD8-8FB4-DEA4850E4E39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72F2899-6A51-4938-82DE-75CC678F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551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D2E544F-97CD-428C-AE34-C9765136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E841138-DB3A-408E-B61F-57CB2CBF2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Accuracy</a:t>
            </a:r>
            <a:endParaRPr lang="en-US" altLang="ko-KR" dirty="0"/>
          </a:p>
          <a:p>
            <a:pPr lvl="1"/>
            <a:r>
              <a:rPr lang="en-US" altLang="ko-KR" dirty="0"/>
              <a:t>VGG16</a:t>
            </a:r>
          </a:p>
          <a:p>
            <a:pPr lvl="2"/>
            <a:r>
              <a:rPr lang="en-US" altLang="ko-KR" dirty="0"/>
              <a:t>Epoch</a:t>
            </a:r>
            <a:r>
              <a:rPr lang="ko-KR" altLang="en-US" dirty="0"/>
              <a:t> </a:t>
            </a:r>
            <a:r>
              <a:rPr lang="en-US" altLang="ko-KR" dirty="0"/>
              <a:t>30</a:t>
            </a:r>
          </a:p>
          <a:p>
            <a:pPr lvl="3"/>
            <a:r>
              <a:rPr lang="en-US" altLang="ko-KR" dirty="0"/>
              <a:t>Accuracy, 0.9019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Attention-</a:t>
            </a:r>
            <a:r>
              <a:rPr lang="en-US" altLang="ko-KR" dirty="0" err="1" smtClean="0"/>
              <a:t>Sononet</a:t>
            </a:r>
            <a:endParaRPr lang="en-US" altLang="ko-KR" dirty="0"/>
          </a:p>
          <a:p>
            <a:pPr lvl="2"/>
            <a:r>
              <a:rPr lang="en-US" altLang="ko-KR" dirty="0"/>
              <a:t>Epoch 30</a:t>
            </a:r>
          </a:p>
          <a:p>
            <a:pPr lvl="3"/>
            <a:r>
              <a:rPr lang="en-US" altLang="ko-KR" dirty="0"/>
              <a:t>Accuracy : 0.8769</a:t>
            </a:r>
          </a:p>
          <a:p>
            <a:pPr lvl="3"/>
            <a:endParaRPr lang="en-US" altLang="ko-KR" dirty="0"/>
          </a:p>
          <a:p>
            <a:pPr lvl="1"/>
            <a:r>
              <a:rPr lang="en-US" altLang="ko-KR" b="1" dirty="0"/>
              <a:t>Proposed </a:t>
            </a:r>
            <a:r>
              <a:rPr lang="en-US" altLang="ko-KR" b="1" dirty="0" smtClean="0"/>
              <a:t>LSA-Net(Leaf Spot Attention Network)</a:t>
            </a:r>
          </a:p>
          <a:p>
            <a:pPr lvl="2"/>
            <a:r>
              <a:rPr lang="en-US" altLang="ko-KR" b="1" dirty="0" smtClean="0"/>
              <a:t>Epoch </a:t>
            </a:r>
            <a:r>
              <a:rPr lang="en-US" altLang="ko-KR" b="1" dirty="0"/>
              <a:t>30</a:t>
            </a:r>
          </a:p>
          <a:p>
            <a:pPr lvl="3"/>
            <a:r>
              <a:rPr lang="en-US" altLang="ko-KR" b="1" dirty="0"/>
              <a:t>Accuracy, </a:t>
            </a:r>
            <a:r>
              <a:rPr lang="en-US" altLang="ko-KR" b="1" dirty="0" smtClean="0"/>
              <a:t>0.9607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343DF7C-9013-4CAD-9428-08F54824FC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2EBD41-55A8-4BD8-8FB4-DEA4850E4E39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C696EB3-EE8C-4236-B3A8-E477E48E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17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0F4A8B9-A553-4E24-907A-F645F7F7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64C5BC3-580D-4491-A371-EDA8973A1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Accuracy</a:t>
            </a:r>
          </a:p>
          <a:p>
            <a:pPr lvl="1"/>
            <a:r>
              <a:rPr lang="en-US" altLang="ko-KR" dirty="0" err="1" smtClean="0"/>
              <a:t>Resnet</a:t>
            </a:r>
            <a:r>
              <a:rPr lang="en-US" altLang="ko-KR" dirty="0" smtClean="0"/>
              <a:t>–50</a:t>
            </a:r>
            <a:endParaRPr lang="en-US" altLang="ko-KR" dirty="0"/>
          </a:p>
          <a:p>
            <a:pPr lvl="2"/>
            <a:r>
              <a:rPr lang="en-US" altLang="ko-KR" dirty="0"/>
              <a:t>Epoch 30</a:t>
            </a:r>
          </a:p>
          <a:p>
            <a:pPr lvl="3"/>
            <a:r>
              <a:rPr lang="en-US" altLang="ko-KR" dirty="0"/>
              <a:t>Accuracy, 0.8787</a:t>
            </a:r>
          </a:p>
          <a:p>
            <a:pPr lvl="3"/>
            <a:endParaRPr lang="en-US" altLang="ko-KR" dirty="0"/>
          </a:p>
          <a:p>
            <a:pPr lvl="1"/>
            <a:r>
              <a:rPr lang="en-US" altLang="ko-KR" dirty="0" err="1"/>
              <a:t>Squeezenet</a:t>
            </a:r>
            <a:endParaRPr lang="en-US" altLang="ko-KR" dirty="0"/>
          </a:p>
          <a:p>
            <a:pPr lvl="2"/>
            <a:r>
              <a:rPr lang="en-US" altLang="ko-KR" dirty="0"/>
              <a:t>Epoch 30</a:t>
            </a:r>
          </a:p>
          <a:p>
            <a:pPr lvl="3"/>
            <a:r>
              <a:rPr lang="en-US" altLang="ko-KR" dirty="0"/>
              <a:t>Accuracy, 0.9224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A5EE274-5747-47D3-90C7-EC73B7B33D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2EBD41-55A8-4BD8-8FB4-DEA4850E4E39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40529FD-6644-467D-B8DE-8F150806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7458630"/>
      </p:ext>
    </p:extLst>
  </p:cSld>
  <p:clrMapOvr>
    <a:masterClrMapping/>
  </p:clrMapOvr>
</p:sld>
</file>

<file path=ppt/theme/theme1.xml><?xml version="1.0" encoding="utf-8"?>
<a:theme xmlns:a="http://schemas.openxmlformats.org/drawingml/2006/main" name="1_KNU-로고왼쪽하단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2"/>
          </a:solidFill>
        </a:ln>
      </a:spPr>
      <a:bodyPr rtlCol="0" anchor="ctr"/>
      <a:lstStyle>
        <a:defPPr algn="ctr">
          <a:defRPr sz="1200">
            <a:latin typeface="굴림" panose="020B0600000101010101" pitchFamily="50" charset="-127"/>
            <a:ea typeface="굴림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500" dirty="0" smtClean="0">
            <a:latin typeface="자연Block"/>
            <a:ea typeface="자연Block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82134</TotalTime>
  <Words>50</Words>
  <Application>Microsoft Office PowerPoint</Application>
  <PresentationFormat>화면 슬라이드 쇼(4:3)</PresentationFormat>
  <Paragraphs>33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Arial Unicode MS</vt:lpstr>
      <vt:lpstr>굴림</vt:lpstr>
      <vt:lpstr>맑은 고딕</vt:lpstr>
      <vt:lpstr>좋은_아스피린</vt:lpstr>
      <vt:lpstr>헤움솔개142</vt:lpstr>
      <vt:lpstr>Times New Roman</vt:lpstr>
      <vt:lpstr>Wingdings</vt:lpstr>
      <vt:lpstr>1_KNU-로고왼쪽하단</vt:lpstr>
      <vt:lpstr>PowerPoint 프레젠테이션</vt:lpstr>
      <vt:lpstr>PowerPoint 프레젠테이션</vt:lpstr>
      <vt:lpstr>PowerPoint 프레젠테이션</vt:lpstr>
    </vt:vector>
  </TitlesOfParts>
  <Company>ISTLAB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이재현</dc:creator>
  <cp:lastModifiedBy>Windows 사용자</cp:lastModifiedBy>
  <cp:revision>11615</cp:revision>
  <cp:lastPrinted>2019-11-28T16:20:57Z</cp:lastPrinted>
  <dcterms:created xsi:type="dcterms:W3CDTF">2008-10-01T13:38:18Z</dcterms:created>
  <dcterms:modified xsi:type="dcterms:W3CDTF">2021-04-21T13:32:26Z</dcterms:modified>
</cp:coreProperties>
</file>