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5"/>
  </p:notesMasterIdLst>
  <p:handoutMasterIdLst>
    <p:handoutMasterId r:id="rId6"/>
  </p:handoutMasterIdLst>
  <p:sldIdLst>
    <p:sldId id="367" r:id="rId2"/>
    <p:sldId id="369" r:id="rId3"/>
    <p:sldId id="368" r:id="rId4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호 짱짱맨2" initials="성짱" lastIdx="1" clrIdx="0">
    <p:extLst>
      <p:ext uri="{19B8F6BF-5375-455C-9EA6-DF929625EA0E}">
        <p15:presenceInfo xmlns:p15="http://schemas.microsoft.com/office/powerpoint/2012/main" userId="성호 짱짱맨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00"/>
    <a:srgbClr val="CC0000"/>
    <a:srgbClr val="0000FF"/>
    <a:srgbClr val="6290F8"/>
    <a:srgbClr val="0944C7"/>
    <a:srgbClr val="073396"/>
    <a:srgbClr val="3399FF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1335" autoAdjust="0"/>
  </p:normalViewPr>
  <p:slideViewPr>
    <p:cSldViewPr>
      <p:cViewPr varScale="1">
        <p:scale>
          <a:sx n="106" d="100"/>
          <a:sy n="106" d="100"/>
        </p:scale>
        <p:origin x="2304" y="108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800" y="-96"/>
      </p:cViewPr>
      <p:guideLst>
        <p:guide orient="horz" pos="2140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4301438" cy="33980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201" y="8"/>
            <a:ext cx="4301438" cy="33980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fld id="{CFB48CEE-AF27-4101-8221-90C3F4E4C6BB}" type="datetime1">
              <a:rPr lang="ko-KR" altLang="en-US"/>
              <a:pPr>
                <a:defRPr lang="en-US"/>
              </a:pPr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262"/>
            <a:ext cx="4301438" cy="33980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201" y="6456262"/>
            <a:ext cx="4301438" cy="33980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fld id="{E1B208F0-334C-41DF-B5EE-36658DE27900}" type="slidenum">
              <a:rPr lang="ko-KR" altLang="en-US"/>
              <a:pPr>
                <a:defRPr 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8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8"/>
            <a:ext cx="4303025" cy="339803"/>
          </a:xfrm>
          <a:prstGeom prst="rect">
            <a:avLst/>
          </a:prstGeom>
        </p:spPr>
        <p:txBody>
          <a:bodyPr vert="horz" lIns="92398" tIns="46200" rIns="92398" bIns="4620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14" y="8"/>
            <a:ext cx="4303024" cy="339803"/>
          </a:xfrm>
          <a:prstGeom prst="rect">
            <a:avLst/>
          </a:prstGeom>
        </p:spPr>
        <p:txBody>
          <a:bodyPr vert="horz" lIns="92398" tIns="46200" rIns="92398" bIns="4620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fld id="{5920BAB1-F586-4CEA-ACBD-26C3093223DC}" type="datetime1">
              <a:rPr lang="ko-KR" altLang="en-US"/>
              <a:pPr>
                <a:defRPr lang="ko-KR"/>
              </a:pPr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8" tIns="46200" rIns="92398" bIns="4620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262"/>
            <a:ext cx="4303025" cy="339803"/>
          </a:xfrm>
          <a:prstGeom prst="rect">
            <a:avLst/>
          </a:prstGeom>
        </p:spPr>
        <p:txBody>
          <a:bodyPr vert="horz" lIns="92398" tIns="46200" rIns="92398" bIns="4620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14" y="6456262"/>
            <a:ext cx="4303024" cy="339803"/>
          </a:xfrm>
          <a:prstGeom prst="rect">
            <a:avLst/>
          </a:prstGeom>
        </p:spPr>
        <p:txBody>
          <a:bodyPr vert="horz" lIns="92398" tIns="46200" rIns="92398" bIns="4620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fld id="{02108EED-5010-4BE4-9A0E-AE0B39BF9D09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371600"/>
            <a:ext cx="9140825" cy="4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278563"/>
            <a:ext cx="9140825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9961" y="598488"/>
            <a:ext cx="238357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1752600"/>
            <a:ext cx="7010400" cy="1752600"/>
          </a:xfrm>
        </p:spPr>
        <p:txBody>
          <a:bodyPr/>
          <a:lstStyle>
            <a:lvl1pPr algn="ctr">
              <a:defRPr sz="36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4114800"/>
            <a:ext cx="76962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89D69-7A2C-4A0D-A8A2-45221ABDE2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0025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84835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4D25C-B6C1-4AC0-AD7C-9F2C58978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E760-9598-450B-90AD-D4F5649876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863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BC0ED-FA48-4E34-8B86-37B90DC5F9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96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63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B4EF2-288E-4437-BD46-3FE311EB18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buFont typeface="Wingdings" pitchFamily="2" charset="2"/>
              <a:buChar char="ü"/>
              <a:defRPr sz="1800">
                <a:latin typeface="굴림" pitchFamily="50" charset="-127"/>
                <a:ea typeface="굴림" pitchFamily="50" charset="-127"/>
              </a:defRPr>
            </a:lvl2pPr>
            <a:lvl3pPr>
              <a:buFont typeface="Wingdings" pitchFamily="2" charset="2"/>
              <a:buChar char="Ø"/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buFont typeface="Wingdings" pitchFamily="2" charset="2"/>
              <a:buChar char="§"/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400"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CB2316D-3408-4524-B9F3-C15ABDAE2B55}"/>
              </a:ext>
            </a:extLst>
          </p:cNvPr>
          <p:cNvSpPr/>
          <p:nvPr userDrawn="1"/>
        </p:nvSpPr>
        <p:spPr>
          <a:xfrm>
            <a:off x="2011626" y="6417276"/>
            <a:ext cx="40318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73396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Computer Vision &amp; Machine Learning LAB</a:t>
            </a:r>
            <a:endParaRPr lang="ko-KR" altLang="en-US" sz="1600" b="1" i="1" dirty="0">
              <a:solidFill>
                <a:srgbClr val="073396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6299C-E386-43E1-A583-FA923AEAD4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924300" cy="50292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E148-68D4-489E-B6AF-10BE0217C8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72DF0-251D-4E60-B8E8-727BD5DE5F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Box 8"/>
          <p:cNvSpPr txBox="1"/>
          <p:nvPr userDrawn="1"/>
        </p:nvSpPr>
        <p:spPr>
          <a:xfrm>
            <a:off x="1285852" y="478632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atin typeface="좋은_아스피린" pitchFamily="2" charset="-127"/>
              <a:ea typeface="좋은_아스피린" pitchFamily="2" charset="-127"/>
            </a:endParaRPr>
          </a:p>
          <a:p>
            <a:endParaRPr lang="ko-KR" altLang="en-US" sz="1400" dirty="0">
              <a:latin typeface="좋은_아스피린" pitchFamily="2" charset="-127"/>
              <a:ea typeface="좋은_아스피린" pitchFamily="2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 userDrawn="1"/>
        </p:nvSpPr>
        <p:spPr bwMode="auto">
          <a:xfrm>
            <a:off x="2033588" y="6429375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sz="120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cs typeface="+mn-cs"/>
              </a:rPr>
              <a:t>IST</a:t>
            </a:r>
            <a:r>
              <a:rPr lang="en-US" altLang="ko-KR">
                <a:solidFill>
                  <a:schemeClr val="bg2"/>
                </a:solidFill>
                <a:cs typeface="+mn-cs"/>
              </a:rPr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(</a:t>
            </a:r>
            <a:r>
              <a:rPr lang="en-US" altLang="ko-KR">
                <a:cs typeface="+mn-cs"/>
              </a:rPr>
              <a:t>I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nformation</a:t>
            </a:r>
            <a:r>
              <a:rPr lang="en-US" altLang="ko-KR">
                <a:solidFill>
                  <a:schemeClr val="bg2"/>
                </a:solidFill>
                <a:cs typeface="+mn-cs"/>
              </a:rPr>
              <a:t> </a:t>
            </a:r>
            <a:r>
              <a:rPr lang="en-US" altLang="ko-KR">
                <a:cs typeface="+mn-cs"/>
              </a:rPr>
              <a:t>S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ciences &amp; </a:t>
            </a:r>
            <a:r>
              <a:rPr lang="en-US" altLang="ko-KR">
                <a:solidFill>
                  <a:srgbClr val="0000FF"/>
                </a:solidFill>
                <a:cs typeface="+mn-cs"/>
              </a:rPr>
              <a:t>T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echnology) Laboratory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chemeClr val="bg1">
                  <a:lumMod val="50000"/>
                </a:schemeClr>
              </a:solidFill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02D15-BFC5-4965-9D58-7AACB3B0B6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0B72-3535-4110-8C6D-5EED0737E4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9429-AA97-42DE-8DE3-BF1A4D9829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2AC52-6D9A-4D83-933E-D4D90BB420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8B42890-2757-40BB-947C-53C730F45FF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0648"/>
            <a:ext cx="8001000" cy="68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29" name="Picture 6" descr="bar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998111"/>
            <a:ext cx="8637588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7" descr="bar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278563"/>
            <a:ext cx="8637588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6435281"/>
            <a:ext cx="1722438" cy="30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v"/>
        <a:defRPr kumimoji="1" sz="20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8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16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ü"/>
        <a:defRPr kumimoji="1" sz="16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8792FE-6601-4F8A-94DC-96F0CF03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9F9EB4F-99A4-4502-9000-CA1F2AD4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 err="1" smtClean="0"/>
              <a:t>SoundLeaf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정상잎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558</a:t>
            </a:r>
            <a:endParaRPr lang="en-US" altLang="ko-KR" dirty="0"/>
          </a:p>
          <a:p>
            <a:pPr lvl="1"/>
            <a:r>
              <a:rPr lang="en-US" altLang="ko-KR" dirty="0" err="1" smtClean="0"/>
              <a:t>MarssoniaBlotch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갈색무늬병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2281</a:t>
            </a:r>
            <a:endParaRPr lang="en-US" altLang="ko-KR" dirty="0"/>
          </a:p>
          <a:p>
            <a:pPr lvl="1"/>
            <a:r>
              <a:rPr lang="en-US" altLang="ko-KR" dirty="0" err="1" smtClean="0"/>
              <a:t>AlternariaLeafSpot</a:t>
            </a:r>
            <a:r>
              <a:rPr lang="en-US" altLang="ko-KR" smtClean="0"/>
              <a:t>, </a:t>
            </a:r>
            <a:r>
              <a:rPr lang="ko-KR" altLang="en-US" smtClean="0"/>
              <a:t>점무늬낙엽병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896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E6888FD-59A9-4E71-A0BC-0FEFE3862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2F2899-6A51-4938-82DE-75CC678F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51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D2E544F-97CD-428C-AE34-C9765136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E841138-DB3A-408E-B61F-57CB2CBF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Accuracy</a:t>
            </a:r>
            <a:endParaRPr lang="en-US" altLang="ko-KR" dirty="0"/>
          </a:p>
          <a:p>
            <a:pPr lvl="1"/>
            <a:r>
              <a:rPr lang="en-US" altLang="ko-KR" dirty="0"/>
              <a:t>VGG16</a:t>
            </a:r>
          </a:p>
          <a:p>
            <a:pPr lvl="2"/>
            <a:r>
              <a:rPr lang="en-US" altLang="ko-KR" dirty="0"/>
              <a:t>Epoch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</a:p>
          <a:p>
            <a:pPr lvl="3"/>
            <a:r>
              <a:rPr lang="en-US" altLang="ko-KR" dirty="0"/>
              <a:t>Accuracy, 0.9019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Attention-</a:t>
            </a:r>
            <a:r>
              <a:rPr lang="en-US" altLang="ko-KR" dirty="0" err="1" smtClean="0"/>
              <a:t>Sononet</a:t>
            </a:r>
            <a:endParaRPr lang="en-US" altLang="ko-KR" dirty="0"/>
          </a:p>
          <a:p>
            <a:pPr lvl="2"/>
            <a:r>
              <a:rPr lang="en-US" altLang="ko-KR" dirty="0"/>
              <a:t>Epoch 30</a:t>
            </a:r>
          </a:p>
          <a:p>
            <a:pPr lvl="3"/>
            <a:r>
              <a:rPr lang="en-US" altLang="ko-KR" dirty="0"/>
              <a:t>Accuracy : 0.8769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b="1" dirty="0"/>
              <a:t>Proposed </a:t>
            </a:r>
            <a:r>
              <a:rPr lang="en-US" altLang="ko-KR" b="1" dirty="0" smtClean="0"/>
              <a:t>LSA-Net(Leaf Spot Attention Network)</a:t>
            </a:r>
          </a:p>
          <a:p>
            <a:pPr lvl="2"/>
            <a:r>
              <a:rPr lang="en-US" altLang="ko-KR" b="1" dirty="0" smtClean="0"/>
              <a:t>Epoch </a:t>
            </a:r>
            <a:r>
              <a:rPr lang="en-US" altLang="ko-KR" b="1" dirty="0"/>
              <a:t>30</a:t>
            </a:r>
          </a:p>
          <a:p>
            <a:pPr lvl="3"/>
            <a:r>
              <a:rPr lang="en-US" altLang="ko-KR" b="1" dirty="0"/>
              <a:t>Accuracy, </a:t>
            </a:r>
            <a:r>
              <a:rPr lang="en-US" altLang="ko-KR" b="1" dirty="0" smtClean="0"/>
              <a:t>0.9607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343DF7C-9013-4CAD-9428-08F54824F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696EB3-EE8C-4236-B3A8-E477E48E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17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F4A8B9-A553-4E24-907A-F645F7F7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64C5BC3-580D-4491-A371-EDA8973A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Accuracy</a:t>
            </a:r>
          </a:p>
          <a:p>
            <a:pPr lvl="1"/>
            <a:r>
              <a:rPr lang="en-US" altLang="ko-KR" dirty="0" err="1" smtClean="0"/>
              <a:t>Resnet</a:t>
            </a:r>
            <a:r>
              <a:rPr lang="en-US" altLang="ko-KR" dirty="0" smtClean="0"/>
              <a:t>–50</a:t>
            </a:r>
            <a:endParaRPr lang="en-US" altLang="ko-KR" dirty="0"/>
          </a:p>
          <a:p>
            <a:pPr lvl="2"/>
            <a:r>
              <a:rPr lang="en-US" altLang="ko-KR" dirty="0"/>
              <a:t>Epoch 30</a:t>
            </a:r>
          </a:p>
          <a:p>
            <a:pPr lvl="3"/>
            <a:r>
              <a:rPr lang="en-US" altLang="ko-KR" dirty="0"/>
              <a:t>Accuracy, 0.8787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 err="1"/>
              <a:t>Squeezenet</a:t>
            </a:r>
            <a:endParaRPr lang="en-US" altLang="ko-KR" dirty="0"/>
          </a:p>
          <a:p>
            <a:pPr lvl="2"/>
            <a:r>
              <a:rPr lang="en-US" altLang="ko-KR" dirty="0"/>
              <a:t>Epoch 30</a:t>
            </a:r>
          </a:p>
          <a:p>
            <a:pPr lvl="3"/>
            <a:r>
              <a:rPr lang="en-US" altLang="ko-KR" dirty="0"/>
              <a:t>Accuracy, 0.9224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A5EE274-5747-47D3-90C7-EC73B7B33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40529FD-6644-467D-B8DE-8F15080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458630"/>
      </p:ext>
    </p:extLst>
  </p:cSld>
  <p:clrMapOvr>
    <a:masterClrMapping/>
  </p:clrMapOvr>
</p:sld>
</file>

<file path=ppt/theme/theme1.xml><?xml version="1.0" encoding="utf-8"?>
<a:theme xmlns:a="http://schemas.openxmlformats.org/drawingml/2006/main" name="1_KNU-로고왼쪽하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 sz="1200">
            <a:latin typeface="굴림" panose="020B0600000101010101" pitchFamily="50" charset="-127"/>
            <a:ea typeface="굴림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500" dirty="0" smtClean="0">
            <a:latin typeface="자연Block"/>
            <a:ea typeface="자연Bloc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82135</TotalTime>
  <Words>56</Words>
  <Application>Microsoft Office PowerPoint</Application>
  <PresentationFormat>화면 슬라이드 쇼(4:3)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Arial Unicode MS</vt:lpstr>
      <vt:lpstr>굴림</vt:lpstr>
      <vt:lpstr>맑은 고딕</vt:lpstr>
      <vt:lpstr>좋은_아스피린</vt:lpstr>
      <vt:lpstr>헤움솔개142</vt:lpstr>
      <vt:lpstr>Times New Roman</vt:lpstr>
      <vt:lpstr>Wingdings</vt:lpstr>
      <vt:lpstr>1_KNU-로고왼쪽하단</vt:lpstr>
      <vt:lpstr>PowerPoint 프레젠테이션</vt:lpstr>
      <vt:lpstr>PowerPoint 프레젠테이션</vt:lpstr>
      <vt:lpstr>PowerPoint 프레젠테이션</vt:lpstr>
    </vt:vector>
  </TitlesOfParts>
  <Company>ISTLAB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이재현</dc:creator>
  <cp:lastModifiedBy>Windows 사용자</cp:lastModifiedBy>
  <cp:revision>11616</cp:revision>
  <cp:lastPrinted>2019-11-28T16:20:57Z</cp:lastPrinted>
  <dcterms:created xsi:type="dcterms:W3CDTF">2008-10-01T13:38:18Z</dcterms:created>
  <dcterms:modified xsi:type="dcterms:W3CDTF">2021-04-30T02:12:33Z</dcterms:modified>
</cp:coreProperties>
</file>