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5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70.xml"/>
  <Override ContentType="application/vnd.openxmlformats-officedocument.presentationml.slide+xml" PartName="/ppt/slides/slide112.xml"/>
  <Override ContentType="application/vnd.openxmlformats-officedocument.presentationml.slide+xml" PartName="/ppt/slides/slide47.xml"/>
  <Override ContentType="application/vnd.openxmlformats-officedocument.presentationml.slide+xml" PartName="/ppt/slides/slide94.xml"/>
  <Override ContentType="application/vnd.openxmlformats-officedocument.presentationml.slide+xml" PartName="/ppt/slides/slide77.xml"/>
  <Override ContentType="application/vnd.openxmlformats-officedocument.presentationml.slide+xml" PartName="/ppt/slides/slide33.xml"/>
  <Override ContentType="application/vnd.openxmlformats-officedocument.presentationml.slide+xml" PartName="/ppt/slides/slide35.xml"/>
  <Override ContentType="application/vnd.openxmlformats-officedocument.presentationml.slide+xml" PartName="/ppt/slides/slide90.xml"/>
  <Override ContentType="application/vnd.openxmlformats-officedocument.presentationml.slide+xml" PartName="/ppt/slides/slide97.xml"/>
  <Override ContentType="application/vnd.openxmlformats-officedocument.presentationml.slide+xml" PartName="/ppt/slides/slide56.xml"/>
  <Override ContentType="application/vnd.openxmlformats-officedocument.presentationml.slide+xml" PartName="/ppt/slides/slide50.xml"/>
  <Override ContentType="application/vnd.openxmlformats-officedocument.presentationml.slide+xml" PartName="/ppt/slides/slide61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53.xml"/>
  <Override ContentType="application/vnd.openxmlformats-officedocument.presentationml.slide+xml" PartName="/ppt/slides/slide44.xml"/>
  <Override ContentType="application/vnd.openxmlformats-officedocument.presentationml.slide+xml" PartName="/ppt/slides/slide72.xml"/>
  <Override ContentType="application/vnd.openxmlformats-officedocument.presentationml.slide+xml" PartName="/ppt/slides/slide39.xml"/>
  <Override ContentType="application/vnd.openxmlformats-officedocument.presentationml.slide+xml" PartName="/ppt/slides/slide105.xml"/>
  <Override ContentType="application/vnd.openxmlformats-officedocument.presentationml.slide+xml" PartName="/ppt/slides/slide9.xml"/>
  <Override ContentType="application/vnd.openxmlformats-officedocument.presentationml.slide+xml" PartName="/ppt/slides/slide102.xml"/>
  <Override ContentType="application/vnd.openxmlformats-officedocument.presentationml.slide+xml" PartName="/ppt/slides/slide74.xml"/>
  <Override ContentType="application/vnd.openxmlformats-officedocument.presentationml.slide+xml" PartName="/ppt/slides/slide8.xml"/>
  <Override ContentType="application/vnd.openxmlformats-officedocument.presentationml.slide+xml" PartName="/ppt/slides/slide73.xml"/>
  <Override ContentType="application/vnd.openxmlformats-officedocument.presentationml.slide+xml" PartName="/ppt/slides/slide28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124.xml"/>
  <Override ContentType="application/vnd.openxmlformats-officedocument.presentationml.slide+xml" PartName="/ppt/slides/slide22.xml"/>
  <Override ContentType="application/vnd.openxmlformats-officedocument.presentationml.slide+xml" PartName="/ppt/slides/slide118.xml"/>
  <Override ContentType="application/vnd.openxmlformats-officedocument.presentationml.slide+xml" PartName="/ppt/slides/slide62.xml"/>
  <Override ContentType="application/vnd.openxmlformats-officedocument.presentationml.slide+xml" PartName="/ppt/slides/slide91.xml"/>
  <Override ContentType="application/vnd.openxmlformats-officedocument.presentationml.slide+xml" PartName="/ppt/slides/slide95.xml"/>
  <Override ContentType="application/vnd.openxmlformats-officedocument.presentationml.slide+xml" PartName="/ppt/slides/slide65.xml"/>
  <Override ContentType="application/vnd.openxmlformats-officedocument.presentationml.slide+xml" PartName="/ppt/slides/slide69.xml"/>
  <Override ContentType="application/vnd.openxmlformats-officedocument.presentationml.slide+xml" PartName="/ppt/slides/slide122.xml"/>
  <Override ContentType="application/vnd.openxmlformats-officedocument.presentationml.slide+xml" PartName="/ppt/slides/slide111.xml"/>
  <Override ContentType="application/vnd.openxmlformats-officedocument.presentationml.slide+xml" PartName="/ppt/slides/slide25.xml"/>
  <Override ContentType="application/vnd.openxmlformats-officedocument.presentationml.slide+xml" PartName="/ppt/slides/slide17.xml"/>
  <Override ContentType="application/vnd.openxmlformats-officedocument.presentationml.slide+xml" PartName="/ppt/slides/slide116.xml"/>
  <Override ContentType="application/vnd.openxmlformats-officedocument.presentationml.slide+xml" PartName="/ppt/slides/slide93.xml"/>
  <Override ContentType="application/vnd.openxmlformats-officedocument.presentationml.slide+xml" PartName="/ppt/slides/slide106.xml"/>
  <Override ContentType="application/vnd.openxmlformats-officedocument.presentationml.slide+xml" PartName="/ppt/slides/slide34.xml"/>
  <Override ContentType="application/vnd.openxmlformats-officedocument.presentationml.slide+xml" PartName="/ppt/slides/slide10.xml"/>
  <Override ContentType="application/vnd.openxmlformats-officedocument.presentationml.slide+xml" PartName="/ppt/slides/slide81.xml"/>
  <Override ContentType="application/vnd.openxmlformats-officedocument.presentationml.slide+xml" PartName="/ppt/slides/slide88.xml"/>
  <Override ContentType="application/vnd.openxmlformats-officedocument.presentationml.slide+xml" PartName="/ppt/slides/slide113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64.xml"/>
  <Override ContentType="application/vnd.openxmlformats-officedocument.presentationml.slide+xml" PartName="/ppt/slides/slide29.xml"/>
  <Override ContentType="application/vnd.openxmlformats-officedocument.presentationml.slide+xml" PartName="/ppt/slides/slide66.xml"/>
  <Override ContentType="application/vnd.openxmlformats-officedocument.presentationml.slide+xml" PartName="/ppt/slides/slide117.xml"/>
  <Override ContentType="application/vnd.openxmlformats-officedocument.presentationml.slide+xml" PartName="/ppt/slides/slide114.xml"/>
  <Override ContentType="application/vnd.openxmlformats-officedocument.presentationml.slide+xml" PartName="/ppt/slides/slide110.xml"/>
  <Override ContentType="application/vnd.openxmlformats-officedocument.presentationml.slide+xml" PartName="/ppt/slides/slide15.xml"/>
  <Override ContentType="application/vnd.openxmlformats-officedocument.presentationml.slide+xml" PartName="/ppt/slides/slide107.xml"/>
  <Override ContentType="application/vnd.openxmlformats-officedocument.presentationml.slide+xml" PartName="/ppt/slides/slide59.xml"/>
  <Override ContentType="application/vnd.openxmlformats-officedocument.presentationml.slide+xml" PartName="/ppt/slides/slide76.xml"/>
  <Override ContentType="application/vnd.openxmlformats-officedocument.presentationml.slide+xml" PartName="/ppt/slides/slide27.xml"/>
  <Override ContentType="application/vnd.openxmlformats-officedocument.presentationml.slide+xml" PartName="/ppt/slides/slide5.xml"/>
  <Override ContentType="application/vnd.openxmlformats-officedocument.presentationml.slide+xml" PartName="/ppt/slides/slide55.xml"/>
  <Override ContentType="application/vnd.openxmlformats-officedocument.presentationml.slide+xml" PartName="/ppt/slides/slide63.xml"/>
  <Override ContentType="application/vnd.openxmlformats-officedocument.presentationml.slide+xml" PartName="/ppt/slides/slide37.xml"/>
  <Override ContentType="application/vnd.openxmlformats-officedocument.presentationml.slide+xml" PartName="/ppt/slides/slide130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3.xml"/>
  <Override ContentType="application/vnd.openxmlformats-officedocument.presentationml.slide+xml" PartName="/ppt/slides/slide45.xml"/>
  <Override ContentType="application/vnd.openxmlformats-officedocument.presentationml.slide+xml" PartName="/ppt/slides/slide120.xml"/>
  <Override ContentType="application/vnd.openxmlformats-officedocument.presentationml.slide+xml" PartName="/ppt/slides/slide6.xml"/>
  <Override ContentType="application/vnd.openxmlformats-officedocument.presentationml.slide+xml" PartName="/ppt/slides/slide133.xml"/>
  <Override ContentType="application/vnd.openxmlformats-officedocument.presentationml.slide+xml" PartName="/ppt/slides/slide36.xml"/>
  <Override ContentType="application/vnd.openxmlformats-officedocument.presentationml.slide+xml" PartName="/ppt/slides/slide109.xml"/>
  <Override ContentType="application/vnd.openxmlformats-officedocument.presentationml.slide+xml" PartName="/ppt/slides/slide96.xml"/>
  <Override ContentType="application/vnd.openxmlformats-officedocument.presentationml.slide+xml" PartName="/ppt/slides/slide24.xml"/>
  <Override ContentType="application/vnd.openxmlformats-officedocument.presentationml.slide+xml" PartName="/ppt/slides/slide104.xml"/>
  <Override ContentType="application/vnd.openxmlformats-officedocument.presentationml.slide+xml" PartName="/ppt/slides/slide68.xml"/>
  <Override ContentType="application/vnd.openxmlformats-officedocument.presentationml.slide+xml" PartName="/ppt/slides/slide85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78.xml"/>
  <Override ContentType="application/vnd.openxmlformats-officedocument.presentationml.slide+xml" PartName="/ppt/slides/slide46.xml"/>
  <Override ContentType="application/vnd.openxmlformats-officedocument.presentationml.slide+xml" PartName="/ppt/slides/slide71.xml"/>
  <Override ContentType="application/vnd.openxmlformats-officedocument.presentationml.slide+xml" PartName="/ppt/slides/slide80.xml"/>
  <Override ContentType="application/vnd.openxmlformats-officedocument.presentationml.slide+xml" PartName="/ppt/slides/slide98.xml"/>
  <Override ContentType="application/vnd.openxmlformats-officedocument.presentationml.slide+xml" PartName="/ppt/slides/slide18.xml"/>
  <Override ContentType="application/vnd.openxmlformats-officedocument.presentationml.slide+xml" PartName="/ppt/slides/slide79.xml"/>
  <Override ContentType="application/vnd.openxmlformats-officedocument.presentationml.slide+xml" PartName="/ppt/slides/slide58.xml"/>
  <Override ContentType="application/vnd.openxmlformats-officedocument.presentationml.slide+xml" PartName="/ppt/slides/slide89.xml"/>
  <Override ContentType="application/vnd.openxmlformats-officedocument.presentationml.slide+xml" PartName="/ppt/slides/slide30.xml"/>
  <Override ContentType="application/vnd.openxmlformats-officedocument.presentationml.slide+xml" PartName="/ppt/slides/slide125.xml"/>
  <Override ContentType="application/vnd.openxmlformats-officedocument.presentationml.slide+xml" PartName="/ppt/slides/slide123.xml"/>
  <Override ContentType="application/vnd.openxmlformats-officedocument.presentationml.slide+xml" PartName="/ppt/slides/slide4.xml"/>
  <Override ContentType="application/vnd.openxmlformats-officedocument.presentationml.slide+xml" PartName="/ppt/slides/slide49.xml"/>
  <Override ContentType="application/vnd.openxmlformats-officedocument.presentationml.slide+xml" PartName="/ppt/slides/slide129.xml"/>
  <Override ContentType="application/vnd.openxmlformats-officedocument.presentationml.slide+xml" PartName="/ppt/slides/slide108.xml"/>
  <Override ContentType="application/vnd.openxmlformats-officedocument.presentationml.slide+xml" PartName="/ppt/slides/slide128.xml"/>
  <Override ContentType="application/vnd.openxmlformats-officedocument.presentationml.slide+xml" PartName="/ppt/slides/slide75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132.xml"/>
  <Override ContentType="application/vnd.openxmlformats-officedocument.presentationml.slide+xml" PartName="/ppt/slides/slide127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67.xml"/>
  <Override ContentType="application/vnd.openxmlformats-officedocument.presentationml.slide+xml" PartName="/ppt/slides/slide3.xml"/>
  <Override ContentType="application/vnd.openxmlformats-officedocument.presentationml.slide+xml" PartName="/ppt/slides/slide54.xml"/>
  <Override ContentType="application/vnd.openxmlformats-officedocument.presentationml.slide+xml" PartName="/ppt/slides/slide87.xml"/>
  <Override ContentType="application/vnd.openxmlformats-officedocument.presentationml.slide+xml" PartName="/ppt/slides/slide119.xml"/>
  <Override ContentType="application/vnd.openxmlformats-officedocument.presentationml.slide+xml" PartName="/ppt/slides/slide23.xml"/>
  <Override ContentType="application/vnd.openxmlformats-officedocument.presentationml.slide+xml" PartName="/ppt/slides/slide86.xml"/>
  <Override ContentType="application/vnd.openxmlformats-officedocument.presentationml.slide+xml" PartName="/ppt/slides/slide60.xml"/>
  <Override ContentType="application/vnd.openxmlformats-officedocument.presentationml.slide+xml" PartName="/ppt/slides/slide51.xml"/>
  <Override ContentType="application/vnd.openxmlformats-officedocument.presentationml.slide+xml" PartName="/ppt/slides/slide57.xml"/>
  <Override ContentType="application/vnd.openxmlformats-officedocument.presentationml.slide+xml" PartName="/ppt/slides/slide131.xml"/>
  <Override ContentType="application/vnd.openxmlformats-officedocument.presentationml.slide+xml" PartName="/ppt/slides/slide43.xml"/>
  <Override ContentType="application/vnd.openxmlformats-officedocument.presentationml.slide+xml" PartName="/ppt/slides/slide38.xml"/>
  <Override ContentType="application/vnd.openxmlformats-officedocument.presentationml.slide+xml" PartName="/ppt/slides/slide84.xml"/>
  <Override ContentType="application/vnd.openxmlformats-officedocument.presentationml.slide+xml" PartName="/ppt/slides/slide99.xml"/>
  <Override ContentType="application/vnd.openxmlformats-officedocument.presentationml.slide+xml" PartName="/ppt/slides/slide101.xml"/>
  <Override ContentType="application/vnd.openxmlformats-officedocument.presentationml.slide+xml" PartName="/ppt/slides/slide7.xml"/>
  <Override ContentType="application/vnd.openxmlformats-officedocument.presentationml.slide+xml" PartName="/ppt/slides/slide19.xml"/>
  <Override ContentType="application/vnd.openxmlformats-officedocument.presentationml.slide+xml" PartName="/ppt/slides/slide100.xml"/>
  <Override ContentType="application/vnd.openxmlformats-officedocument.presentationml.slide+xml" PartName="/ppt/slides/slide83.xml"/>
  <Override ContentType="application/vnd.openxmlformats-officedocument.presentationml.slide+xml" PartName="/ppt/slides/slide126.xml"/>
  <Override ContentType="application/vnd.openxmlformats-officedocument.presentationml.slide+xml" PartName="/ppt/slides/slide82.xml"/>
  <Override ContentType="application/vnd.openxmlformats-officedocument.presentationml.slide+xml" PartName="/ppt/slides/slide41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2" Type="http://schemas.openxmlformats.org/officeDocument/2006/relationships/presProps" Target="presProps.xml"/><Relationship Id="rId130" Type="http://schemas.openxmlformats.org/officeDocument/2006/relationships/slide" Target="slides/slide125.xml"/><Relationship Id="rId40" Type="http://schemas.openxmlformats.org/officeDocument/2006/relationships/slide" Target="slides/slide35.xml"/><Relationship Id="rId1" Type="http://schemas.openxmlformats.org/officeDocument/2006/relationships/theme" Target="theme/theme3.xml"/><Relationship Id="rId131" Type="http://schemas.openxmlformats.org/officeDocument/2006/relationships/slide" Target="slides/slide126.xml"/><Relationship Id="rId41" Type="http://schemas.openxmlformats.org/officeDocument/2006/relationships/slide" Target="slides/slide36.xml"/><Relationship Id="rId4" Type="http://schemas.openxmlformats.org/officeDocument/2006/relationships/slideMaster" Target="slideMasters/slideMaster1.xml"/><Relationship Id="rId132" Type="http://schemas.openxmlformats.org/officeDocument/2006/relationships/slide" Target="slides/slide127.xml"/><Relationship Id="rId42" Type="http://schemas.openxmlformats.org/officeDocument/2006/relationships/slide" Target="slides/slide37.xml"/><Relationship Id="rId3" Type="http://schemas.openxmlformats.org/officeDocument/2006/relationships/tableStyles" Target="tableStyles.xml"/><Relationship Id="rId133" Type="http://schemas.openxmlformats.org/officeDocument/2006/relationships/slide" Target="slides/slide128.xml"/><Relationship Id="rId43" Type="http://schemas.openxmlformats.org/officeDocument/2006/relationships/slide" Target="slides/slide38.xml"/><Relationship Id="rId134" Type="http://schemas.openxmlformats.org/officeDocument/2006/relationships/slide" Target="slides/slide129.xml"/><Relationship Id="rId44" Type="http://schemas.openxmlformats.org/officeDocument/2006/relationships/slide" Target="slides/slide39.xml"/><Relationship Id="rId135" Type="http://schemas.openxmlformats.org/officeDocument/2006/relationships/slide" Target="slides/slide130.xml"/><Relationship Id="rId45" Type="http://schemas.openxmlformats.org/officeDocument/2006/relationships/slide" Target="slides/slide40.xml"/><Relationship Id="rId136" Type="http://schemas.openxmlformats.org/officeDocument/2006/relationships/slide" Target="slides/slide131.xml"/><Relationship Id="rId46" Type="http://schemas.openxmlformats.org/officeDocument/2006/relationships/slide" Target="slides/slide4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19" Type="http://schemas.openxmlformats.org/officeDocument/2006/relationships/slide" Target="slides/slide14.xml"/><Relationship Id="rId92" Type="http://schemas.openxmlformats.org/officeDocument/2006/relationships/slide" Target="slides/slide87.xml"/><Relationship Id="rId18" Type="http://schemas.openxmlformats.org/officeDocument/2006/relationships/slide" Target="slides/slide13.xml"/><Relationship Id="rId93" Type="http://schemas.openxmlformats.org/officeDocument/2006/relationships/slide" Target="slides/slide88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58" Type="http://schemas.openxmlformats.org/officeDocument/2006/relationships/slide" Target="slides/slide53.xml"/><Relationship Id="rId119" Type="http://schemas.openxmlformats.org/officeDocument/2006/relationships/slide" Target="slides/slide114.xml"/><Relationship Id="rId59" Type="http://schemas.openxmlformats.org/officeDocument/2006/relationships/slide" Target="slides/slide54.xml"/><Relationship Id="rId110" Type="http://schemas.openxmlformats.org/officeDocument/2006/relationships/slide" Target="slides/slide105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69" Type="http://schemas.openxmlformats.org/officeDocument/2006/relationships/slide" Target="slides/slide64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60" Type="http://schemas.openxmlformats.org/officeDocument/2006/relationships/slide" Target="slides/slide55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8" name="Shape 9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5" name="Shape 9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1" name="Shape 9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9" name="Shape 9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7" name="Shape 9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4" name="Shape 9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2" name="Shape 9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0" name="Shape 9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8" name="Shape 9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6" name="Shape 10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3" name="Shape 10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1" name="Shape 10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9" name="Shape 10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7" name="Shape 10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5" name="Shape 10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Shape 10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1" name="Shape 10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8" name="Shape 10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2" name="Shape 10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9" name="Shape 10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6" name="Shape 10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4" name="Shape 10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1" name="Shape 1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9" name="Shape 1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7" name="Shape 1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5" name="Shape 1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Shape 1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1" name="Shape 1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8" name="Shape 1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-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0" name="Shape 1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8" name="Shape 1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7" name="Shape 1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0" name="Shape 7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6" name="Shape 7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" name="Shape 7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0" name="Shape 7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1" name="Shape 7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4" name="Shape 8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2" name="Shape 8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8" name="Shape 8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6" name="Shape 8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5" name="Shape 8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4" name="Shape 9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Font typeface="Arial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Font typeface="Open Sans"/>
              <a:defRPr b="0">
                <a:latin typeface="Open Sans"/>
                <a:ea typeface="Open Sans"/>
                <a:cs typeface="Open Sans"/>
                <a:sym typeface="Open Sans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Font typeface="Source Sans Pro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0"/>
              </a:spcBef>
              <a:buFont typeface="Source Sans Pro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0"/>
              </a:spcBef>
              <a:buFont typeface="Source Sans Pro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0"/>
              </a:spcBef>
              <a:buFont typeface="Source Sans Pro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0"/>
              </a:spcBef>
              <a:buFont typeface="Source Sans Pro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0"/>
              </a:spcBef>
              <a:buFont typeface="Source Sans Pro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0"/>
              </a:spcBef>
              <a:buFont typeface="Source Sans Pro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0"/>
              </a:spcBef>
              <a:buFont typeface="Source Sans Pro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0"/>
              </a:spcBef>
              <a:buFont typeface="Source Sans Pro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2424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" name="Shape 8"/>
          <p:cNvSpPr/>
          <p:nvPr/>
        </p:nvSpPr>
        <p:spPr>
          <a:xfrm>
            <a:off x="-125" y="5078250"/>
            <a:ext cx="9144000" cy="65400"/>
          </a:xfrm>
          <a:prstGeom prst="rect">
            <a:avLst/>
          </a:prstGeom>
          <a:solidFill>
            <a:srgbClr val="FEC324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10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1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1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1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ng-auth.firebaseapp.com" TargetMode="External"/></Relationships>
</file>

<file path=ppt/slides/_rels/slide1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_rels/slide1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irebase.com/tutorial/" TargetMode="External"/><Relationship Id="rId3" Type="http://schemas.openxmlformats.org/officeDocument/2006/relationships/hyperlink" Target="firebase.com/docs" TargetMode="External"/><Relationship Id="rId5" Type="http://schemas.openxmlformats.org/officeDocument/2006/relationships/image" Target="../media/image00.png"/></Relationships>
</file>

<file path=ppt/slides/_rels/slide1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Relationship Id="rId5" Type="http://schemas.openxmlformats.org/officeDocument/2006/relationships/hyperlink" Target="https://github.com/jwngr/ng-auth" TargetMode="Externa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4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4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4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2p.wrox.com/content/sites/default/files/users/17/image/figures%20ch6/531327%20f0602.png" TargetMode="External"/><Relationship Id="rId3" Type="http://schemas.openxmlformats.org/officeDocument/2006/relationships/image" Target="../media/image07.png"/></Relationships>
</file>

<file path=ppt/slides/_rels/slide6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2p.wrox.com/content/sites/default/files/users/17/image/figures%20ch6/531327%20f0602.png" TargetMode="External"/><Relationship Id="rId3" Type="http://schemas.openxmlformats.org/officeDocument/2006/relationships/image" Target="../media/image07.png"/></Relationships>
</file>

<file path=ppt/slides/_rels/slide6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_rels/slide6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6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gif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9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318650" y="635025"/>
            <a:ext cx="8506799" cy="7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Authentication in Angular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293" y="1720387"/>
            <a:ext cx="1362643" cy="13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idx="2" type="ctrTitle"/>
          </p:nvPr>
        </p:nvSpPr>
        <p:spPr>
          <a:xfrm>
            <a:off x="318650" y="3425925"/>
            <a:ext cx="8506799" cy="87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Jacob Wenger / </a:t>
            </a:r>
            <a:r>
              <a:rPr b="0" lang="en" sz="2200">
                <a:solidFill>
                  <a:srgbClr val="FEC324"/>
                </a:solidFill>
                <a:latin typeface="Roboto"/>
                <a:ea typeface="Roboto"/>
                <a:cs typeface="Roboto"/>
                <a:sym typeface="Roboto"/>
              </a:rPr>
              <a:t>@_jwngr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0" sz="1000">
              <a:solidFill>
                <a:srgbClr val="FEC32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0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AngularJS Meetup / </a:t>
            </a:r>
            <a:r>
              <a:rPr b="0" lang="en" sz="2200">
                <a:solidFill>
                  <a:srgbClr val="FEC324"/>
                </a:solidFill>
                <a:latin typeface="Roboto"/>
                <a:ea typeface="Roboto"/>
                <a:cs typeface="Roboto"/>
                <a:sym typeface="Roboto"/>
              </a:rPr>
              <a:t>June 15 &amp; 16, 2015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070" y="1699100"/>
            <a:ext cx="1256429" cy="1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0" y="335125"/>
            <a:ext cx="4841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97" name="Shape 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Shape 98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100" name="Shape 100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101" name="Shape 1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/>
          <p:nvPr/>
        </p:nvSpPr>
        <p:spPr>
          <a:xfrm>
            <a:off x="0" y="335125"/>
            <a:ext cx="43674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$firebaseAuth</a:t>
            </a:r>
          </a:p>
        </p:txBody>
      </p:sp>
      <p:sp>
        <p:nvSpPr>
          <p:cNvPr id="908" name="Shape 908"/>
          <p:cNvSpPr/>
          <p:nvPr/>
        </p:nvSpPr>
        <p:spPr>
          <a:xfrm>
            <a:off x="6055800" y="2086625"/>
            <a:ext cx="1814700" cy="3614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x="505500" y="1607175"/>
            <a:ext cx="8132999" cy="27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app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angular.module(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"app"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[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"firebase"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app.controller(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"Ctrl"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($scope, $firebaseAuth) 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ref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"https://..."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$scope.authObj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$firebaseAuth(ref);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/>
          <p:nvPr/>
        </p:nvSpPr>
        <p:spPr>
          <a:xfrm>
            <a:off x="0" y="335125"/>
            <a:ext cx="43674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$firebaseAuth</a:t>
            </a:r>
          </a:p>
        </p:txBody>
      </p:sp>
      <p:sp>
        <p:nvSpPr>
          <p:cNvPr id="916" name="Shape 916"/>
          <p:cNvSpPr/>
          <p:nvPr/>
        </p:nvSpPr>
        <p:spPr>
          <a:xfrm>
            <a:off x="2358275" y="2445700"/>
            <a:ext cx="3716999" cy="3614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 txBox="1"/>
          <p:nvPr>
            <p:ph idx="1" type="body"/>
          </p:nvPr>
        </p:nvSpPr>
        <p:spPr>
          <a:xfrm>
            <a:off x="505500" y="1607175"/>
            <a:ext cx="8132999" cy="27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app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angular.module(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"app"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[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"firebase"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app.controller(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"Ctrl"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($scope, $firebaseAuth) 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ref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"https://..."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$scope.authObj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$firebaseAuth(ref);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/>
          <p:nvPr/>
        </p:nvSpPr>
        <p:spPr>
          <a:xfrm>
            <a:off x="0" y="335125"/>
            <a:ext cx="43674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$firebaseAuth</a:t>
            </a:r>
          </a:p>
        </p:txBody>
      </p:sp>
      <p:sp>
        <p:nvSpPr>
          <p:cNvPr id="924" name="Shape 924"/>
          <p:cNvSpPr/>
          <p:nvPr/>
        </p:nvSpPr>
        <p:spPr>
          <a:xfrm>
            <a:off x="3319050" y="2786925"/>
            <a:ext cx="2484300" cy="3614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 txBox="1"/>
          <p:nvPr>
            <p:ph idx="1" type="body"/>
          </p:nvPr>
        </p:nvSpPr>
        <p:spPr>
          <a:xfrm>
            <a:off x="505500" y="1607175"/>
            <a:ext cx="8132999" cy="27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app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angular.module(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"app"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[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"firebase"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app.controller(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"Ctrl"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($scope, $firebaseAuth) 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ref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"https://..."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$scope.authObj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$firebaseAuth(ref);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/>
          <p:nvPr/>
        </p:nvSpPr>
        <p:spPr>
          <a:xfrm>
            <a:off x="0" y="334800"/>
            <a:ext cx="5275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Authenticating Users</a:t>
            </a:r>
          </a:p>
        </p:txBody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457200" y="1390300"/>
            <a:ext cx="8229600" cy="332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$authWithPassword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}).then(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User authenticated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}).catch(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(error) {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Authentication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334800"/>
            <a:ext cx="5275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Authenticating Users</a:t>
            </a:r>
          </a:p>
        </p:txBody>
      </p:sp>
      <p:sp>
        <p:nvSpPr>
          <p:cNvPr id="939" name="Shape 939"/>
          <p:cNvSpPr/>
          <p:nvPr/>
        </p:nvSpPr>
        <p:spPr>
          <a:xfrm>
            <a:off x="2562850" y="1520275"/>
            <a:ext cx="2424900" cy="3614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 txBox="1"/>
          <p:nvPr>
            <p:ph idx="1" type="body"/>
          </p:nvPr>
        </p:nvSpPr>
        <p:spPr>
          <a:xfrm>
            <a:off x="457200" y="1390300"/>
            <a:ext cx="8229600" cy="332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$authWithPassword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}).then(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User authenticated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}).catch(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Authentication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/>
          <p:nvPr/>
        </p:nvSpPr>
        <p:spPr>
          <a:xfrm>
            <a:off x="0" y="334800"/>
            <a:ext cx="5275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6" name="Shape 946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Authenticating Users</a:t>
            </a:r>
          </a:p>
        </p:txBody>
      </p:sp>
      <p:sp>
        <p:nvSpPr>
          <p:cNvPr id="947" name="Shape 947"/>
          <p:cNvSpPr/>
          <p:nvPr/>
        </p:nvSpPr>
        <p:spPr>
          <a:xfrm>
            <a:off x="1023675" y="1890425"/>
            <a:ext cx="5230199" cy="8177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457200" y="1390300"/>
            <a:ext cx="8229600" cy="332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$authWithPassword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}).then(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User authenticated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}).catch(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Authentication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/>
          <p:nvPr/>
        </p:nvSpPr>
        <p:spPr>
          <a:xfrm>
            <a:off x="0" y="334800"/>
            <a:ext cx="5275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4" name="Shape 954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Authenticating Users</a:t>
            </a:r>
          </a:p>
        </p:txBody>
      </p:sp>
      <p:sp>
        <p:nvSpPr>
          <p:cNvPr id="955" name="Shape 955"/>
          <p:cNvSpPr/>
          <p:nvPr/>
        </p:nvSpPr>
        <p:spPr>
          <a:xfrm>
            <a:off x="2835600" y="2689225"/>
            <a:ext cx="1168200" cy="3614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" name="Shape 956"/>
          <p:cNvSpPr txBox="1"/>
          <p:nvPr>
            <p:ph idx="1" type="body"/>
          </p:nvPr>
        </p:nvSpPr>
        <p:spPr>
          <a:xfrm>
            <a:off x="457200" y="1390300"/>
            <a:ext cx="8229600" cy="332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$authWithPassword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}).then(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User authenticated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}).catch(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Authentication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/>
        </p:nvSpPr>
        <p:spPr>
          <a:xfrm>
            <a:off x="0" y="334800"/>
            <a:ext cx="5275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Authenticating Users</a:t>
            </a:r>
          </a:p>
        </p:txBody>
      </p:sp>
      <p:sp>
        <p:nvSpPr>
          <p:cNvPr id="963" name="Shape 963"/>
          <p:cNvSpPr/>
          <p:nvPr/>
        </p:nvSpPr>
        <p:spPr>
          <a:xfrm>
            <a:off x="2991475" y="3478300"/>
            <a:ext cx="729900" cy="3614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4" name="Shape 964"/>
          <p:cNvSpPr txBox="1"/>
          <p:nvPr>
            <p:ph idx="1" type="body"/>
          </p:nvPr>
        </p:nvSpPr>
        <p:spPr>
          <a:xfrm>
            <a:off x="457200" y="1390300"/>
            <a:ext cx="8229600" cy="332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$authWithPassword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}).then(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User authenticated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}).catch(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Authentication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/>
          <p:nvPr/>
        </p:nvSpPr>
        <p:spPr>
          <a:xfrm>
            <a:off x="0" y="334800"/>
            <a:ext cx="5209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0" name="Shape 970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Detecting Auth State</a:t>
            </a:r>
          </a:p>
        </p:txBody>
      </p:sp>
      <p:sp>
        <p:nvSpPr>
          <p:cNvPr id="971" name="Shape 971"/>
          <p:cNvSpPr txBox="1"/>
          <p:nvPr>
            <p:ph idx="1" type="body"/>
          </p:nvPr>
        </p:nvSpPr>
        <p:spPr>
          <a:xfrm>
            <a:off x="457200" y="1420325"/>
            <a:ext cx="8229600" cy="33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$onAuth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in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out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/>
        </p:nvSpPr>
        <p:spPr>
          <a:xfrm>
            <a:off x="0" y="334800"/>
            <a:ext cx="5209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7" name="Shape 977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Detecting Auth State</a:t>
            </a:r>
          </a:p>
        </p:txBody>
      </p:sp>
      <p:sp>
        <p:nvSpPr>
          <p:cNvPr id="978" name="Shape 978"/>
          <p:cNvSpPr/>
          <p:nvPr/>
        </p:nvSpPr>
        <p:spPr>
          <a:xfrm>
            <a:off x="2582350" y="1549475"/>
            <a:ext cx="992700" cy="3614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 txBox="1"/>
          <p:nvPr>
            <p:ph idx="1" type="body"/>
          </p:nvPr>
        </p:nvSpPr>
        <p:spPr>
          <a:xfrm>
            <a:off x="457200" y="1420325"/>
            <a:ext cx="8229600" cy="33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$onAuth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in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out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335125"/>
            <a:ext cx="4841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</a:t>
            </a:r>
          </a:p>
        </p:txBody>
      </p:sp>
      <p:grpSp>
        <p:nvGrpSpPr>
          <p:cNvPr id="108" name="Shape 108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109" name="Shape 1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cxnSp>
        <p:nvCxnSpPr>
          <p:cNvPr id="111" name="Shape 111"/>
          <p:cNvCxnSpPr/>
          <p:nvPr/>
        </p:nvCxnSpPr>
        <p:spPr>
          <a:xfrm flipH="1" rot="10800000">
            <a:off x="2554335" y="200210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2556750" y="15812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/ credentials</a:t>
            </a:r>
          </a:p>
        </p:txBody>
      </p:sp>
      <p:grpSp>
        <p:nvGrpSpPr>
          <p:cNvPr id="113" name="Shape 113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114" name="Shape 114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115" name="Shape 1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/>
          <p:nvPr/>
        </p:nvSpPr>
        <p:spPr>
          <a:xfrm>
            <a:off x="0" y="334800"/>
            <a:ext cx="5209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5" name="Shape 985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Detecting Auth State</a:t>
            </a:r>
          </a:p>
        </p:txBody>
      </p:sp>
      <p:sp>
        <p:nvSpPr>
          <p:cNvPr id="986" name="Shape 986"/>
          <p:cNvSpPr/>
          <p:nvPr/>
        </p:nvSpPr>
        <p:spPr>
          <a:xfrm>
            <a:off x="4910550" y="1568975"/>
            <a:ext cx="1148699" cy="3614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7" name="Shape 987"/>
          <p:cNvSpPr txBox="1"/>
          <p:nvPr>
            <p:ph idx="1" type="body"/>
          </p:nvPr>
        </p:nvSpPr>
        <p:spPr>
          <a:xfrm>
            <a:off x="457200" y="1420325"/>
            <a:ext cx="8229600" cy="33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$onAuth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in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out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/>
        </p:nvSpPr>
        <p:spPr>
          <a:xfrm>
            <a:off x="0" y="334800"/>
            <a:ext cx="5209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3" name="Shape 993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Detecting Auth State</a:t>
            </a:r>
          </a:p>
        </p:txBody>
      </p:sp>
      <p:sp>
        <p:nvSpPr>
          <p:cNvPr id="994" name="Shape 994"/>
          <p:cNvSpPr/>
          <p:nvPr/>
        </p:nvSpPr>
        <p:spPr>
          <a:xfrm>
            <a:off x="1052900" y="1909925"/>
            <a:ext cx="3174900" cy="8079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457200" y="1420325"/>
            <a:ext cx="8229600" cy="33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$onAuth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in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out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/>
        </p:nvSpPr>
        <p:spPr>
          <a:xfrm>
            <a:off x="0" y="334800"/>
            <a:ext cx="5209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1" name="Shape 1001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Detecting Auth State</a:t>
            </a:r>
          </a:p>
        </p:txBody>
      </p:sp>
      <p:sp>
        <p:nvSpPr>
          <p:cNvPr id="1002" name="Shape 1002"/>
          <p:cNvSpPr/>
          <p:nvPr/>
        </p:nvSpPr>
        <p:spPr>
          <a:xfrm>
            <a:off x="1072400" y="2698975"/>
            <a:ext cx="3135900" cy="8574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3" name="Shape 1003"/>
          <p:cNvSpPr txBox="1"/>
          <p:nvPr>
            <p:ph idx="1" type="body"/>
          </p:nvPr>
        </p:nvSpPr>
        <p:spPr>
          <a:xfrm>
            <a:off x="457200" y="1420325"/>
            <a:ext cx="8229600" cy="33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$onAuth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in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out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/>
          <p:nvPr/>
        </p:nvSpPr>
        <p:spPr>
          <a:xfrm>
            <a:off x="0" y="334800"/>
            <a:ext cx="3946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9" name="Shape 1009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Users</a:t>
            </a:r>
          </a:p>
        </p:txBody>
      </p:sp>
      <p:sp>
        <p:nvSpPr>
          <p:cNvPr id="1010" name="Shape 1010"/>
          <p:cNvSpPr txBox="1"/>
          <p:nvPr>
            <p:ph idx="1" type="body"/>
          </p:nvPr>
        </p:nvSpPr>
        <p:spPr>
          <a:xfrm>
            <a:off x="457200" y="1344125"/>
            <a:ext cx="8229600" cy="337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$scope.authObj.ref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$createUser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}).then(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(userData)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User created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}).catch(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(error) {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Error creating user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/>
          <p:nvPr/>
        </p:nvSpPr>
        <p:spPr>
          <a:xfrm>
            <a:off x="0" y="334800"/>
            <a:ext cx="3946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Users</a:t>
            </a:r>
          </a:p>
        </p:txBody>
      </p:sp>
      <p:sp>
        <p:nvSpPr>
          <p:cNvPr id="1017" name="Shape 1017"/>
          <p:cNvSpPr/>
          <p:nvPr/>
        </p:nvSpPr>
        <p:spPr>
          <a:xfrm>
            <a:off x="3108375" y="1461800"/>
            <a:ext cx="1606499" cy="3599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" name="Shape 1018"/>
          <p:cNvSpPr txBox="1"/>
          <p:nvPr>
            <p:ph idx="1" type="body"/>
          </p:nvPr>
        </p:nvSpPr>
        <p:spPr>
          <a:xfrm>
            <a:off x="457200" y="1344125"/>
            <a:ext cx="8229600" cy="337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$scope.authObj.ref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$createUser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}).then(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(userData)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User created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}).catch(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Error creating user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Shape 1023"/>
          <p:cNvSpPr/>
          <p:nvPr/>
        </p:nvSpPr>
        <p:spPr>
          <a:xfrm>
            <a:off x="0" y="334800"/>
            <a:ext cx="3946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4" name="Shape 1024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Users</a:t>
            </a:r>
          </a:p>
        </p:txBody>
      </p:sp>
      <p:sp>
        <p:nvSpPr>
          <p:cNvPr id="1025" name="Shape 1025"/>
          <p:cNvSpPr/>
          <p:nvPr/>
        </p:nvSpPr>
        <p:spPr>
          <a:xfrm>
            <a:off x="1043175" y="1831975"/>
            <a:ext cx="5201100" cy="8574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6" name="Shape 1026"/>
          <p:cNvSpPr txBox="1"/>
          <p:nvPr>
            <p:ph idx="1" type="body"/>
          </p:nvPr>
        </p:nvSpPr>
        <p:spPr>
          <a:xfrm>
            <a:off x="457200" y="1344125"/>
            <a:ext cx="8229600" cy="337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$scope.authObj.ref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$createUser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}).then(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(userData)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User created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}).catch(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Error creating user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/>
        </p:nvSpPr>
        <p:spPr>
          <a:xfrm>
            <a:off x="0" y="334800"/>
            <a:ext cx="3946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2" name="Shape 1032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Users</a:t>
            </a:r>
          </a:p>
        </p:txBody>
      </p:sp>
      <p:sp>
        <p:nvSpPr>
          <p:cNvPr id="1033" name="Shape 1033"/>
          <p:cNvSpPr/>
          <p:nvPr/>
        </p:nvSpPr>
        <p:spPr>
          <a:xfrm>
            <a:off x="2855075" y="2679475"/>
            <a:ext cx="1158299" cy="3210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4" name="Shape 1034"/>
          <p:cNvSpPr txBox="1"/>
          <p:nvPr>
            <p:ph idx="1" type="body"/>
          </p:nvPr>
        </p:nvSpPr>
        <p:spPr>
          <a:xfrm>
            <a:off x="457200" y="1344125"/>
            <a:ext cx="8229600" cy="337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$scope.authObj.ref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$createUser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}).then(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(userData)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User created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}).catch(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Error creating user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/>
          <p:nvPr/>
        </p:nvSpPr>
        <p:spPr>
          <a:xfrm>
            <a:off x="0" y="334800"/>
            <a:ext cx="3946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0" name="Shape 1040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Users</a:t>
            </a:r>
          </a:p>
        </p:txBody>
      </p:sp>
      <p:sp>
        <p:nvSpPr>
          <p:cNvPr id="1041" name="Shape 1041"/>
          <p:cNvSpPr/>
          <p:nvPr/>
        </p:nvSpPr>
        <p:spPr>
          <a:xfrm>
            <a:off x="2991475" y="3449050"/>
            <a:ext cx="739500" cy="3210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 txBox="1"/>
          <p:nvPr>
            <p:ph idx="1" type="body"/>
          </p:nvPr>
        </p:nvSpPr>
        <p:spPr>
          <a:xfrm>
            <a:off x="457200" y="1344125"/>
            <a:ext cx="8229600" cy="337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$scope.authObj.ref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$createUser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}).then(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(userData)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User created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}).catch(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Error creating user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/>
          <p:nvPr/>
        </p:nvSpPr>
        <p:spPr>
          <a:xfrm>
            <a:off x="0" y="335125"/>
            <a:ext cx="53280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8" name="Shape 10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Route-based Security</a:t>
            </a:r>
          </a:p>
        </p:txBody>
      </p:sp>
    </p:spTree>
  </p:cSld>
  <p:clrMapOvr>
    <a:masterClrMapping/>
  </p:clrMapOvr>
  <p:transition spd="slow">
    <p:cut/>
  </p:transition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Shape 1053"/>
          <p:cNvSpPr/>
          <p:nvPr/>
        </p:nvSpPr>
        <p:spPr>
          <a:xfrm>
            <a:off x="0" y="335125"/>
            <a:ext cx="53280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4" name="Shape 10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Route-based Security</a:t>
            </a:r>
          </a:p>
        </p:txBody>
      </p:sp>
      <p:sp>
        <p:nvSpPr>
          <p:cNvPr id="1055" name="Shape 1055"/>
          <p:cNvSpPr txBox="1"/>
          <p:nvPr>
            <p:ph idx="1" type="body"/>
          </p:nvPr>
        </p:nvSpPr>
        <p:spPr>
          <a:xfrm>
            <a:off x="457200" y="1104600"/>
            <a:ext cx="8229600" cy="36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Helper promises for use in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resolve()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335125"/>
            <a:ext cx="4841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123" name="Shape 1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Shape 124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cxnSp>
        <p:nvCxnSpPr>
          <p:cNvPr id="125" name="Shape 125"/>
          <p:cNvCxnSpPr/>
          <p:nvPr/>
        </p:nvCxnSpPr>
        <p:spPr>
          <a:xfrm flipH="1" rot="10800000">
            <a:off x="2554335" y="200210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2556750" y="15812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/ credentials</a:t>
            </a:r>
          </a:p>
        </p:txBody>
      </p:sp>
      <p:sp>
        <p:nvSpPr>
          <p:cNvPr id="127" name="Shape 127"/>
          <p:cNvSpPr/>
          <p:nvPr/>
        </p:nvSpPr>
        <p:spPr>
          <a:xfrm>
            <a:off x="6400950" y="21098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28" name="Shape 128"/>
          <p:cNvSpPr txBox="1"/>
          <p:nvPr/>
        </p:nvSpPr>
        <p:spPr>
          <a:xfrm>
            <a:off x="6528925" y="1679075"/>
            <a:ext cx="198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 / create session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130" name="Shape 130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131" name="Shape 1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/>
          <p:nvPr/>
        </p:nvSpPr>
        <p:spPr>
          <a:xfrm>
            <a:off x="0" y="335125"/>
            <a:ext cx="53280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1" name="Shape 10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Route-based Security</a:t>
            </a:r>
          </a:p>
        </p:txBody>
      </p:sp>
      <p:sp>
        <p:nvSpPr>
          <p:cNvPr id="1062" name="Shape 1062"/>
          <p:cNvSpPr txBox="1"/>
          <p:nvPr>
            <p:ph idx="1" type="body"/>
          </p:nvPr>
        </p:nvSpPr>
        <p:spPr>
          <a:xfrm>
            <a:off x="457200" y="1104600"/>
            <a:ext cx="8229600" cy="36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Helper promises for use in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resolve()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$waitForAuth()</a:t>
            </a:r>
          </a:p>
        </p:txBody>
      </p:sp>
    </p:spTree>
  </p:cSld>
  <p:clrMapOvr>
    <a:masterClrMapping/>
  </p:clrMapOvr>
  <p:transition spd="slow">
    <p:cut/>
  </p:transition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/>
          <p:nvPr/>
        </p:nvSpPr>
        <p:spPr>
          <a:xfrm>
            <a:off x="0" y="335125"/>
            <a:ext cx="53280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8" name="Shape 10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Route-based Security</a:t>
            </a:r>
          </a:p>
        </p:txBody>
      </p:sp>
      <p:sp>
        <p:nvSpPr>
          <p:cNvPr id="1069" name="Shape 1069"/>
          <p:cNvSpPr txBox="1"/>
          <p:nvPr>
            <p:ph idx="1" type="body"/>
          </p:nvPr>
        </p:nvSpPr>
        <p:spPr>
          <a:xfrm>
            <a:off x="457200" y="1104600"/>
            <a:ext cx="8229600" cy="36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Helper promises for use in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resolve()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$waitForAuth()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$requireAuth()</a:t>
            </a:r>
          </a:p>
        </p:txBody>
      </p:sp>
    </p:spTree>
  </p:cSld>
  <p:clrMapOvr>
    <a:masterClrMapping/>
  </p:clrMapOvr>
  <p:transition spd="slow">
    <p:cut/>
  </p:transition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/>
        </p:nvSpPr>
        <p:spPr>
          <a:xfrm>
            <a:off x="0" y="335125"/>
            <a:ext cx="53280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5" name="Shape 10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Route-based Security</a:t>
            </a:r>
          </a:p>
        </p:txBody>
      </p:sp>
      <p:sp>
        <p:nvSpPr>
          <p:cNvPr id="1076" name="Shape 1076"/>
          <p:cNvSpPr txBox="1"/>
          <p:nvPr>
            <p:ph idx="1" type="body"/>
          </p:nvPr>
        </p:nvSpPr>
        <p:spPr>
          <a:xfrm>
            <a:off x="457200" y="1104600"/>
            <a:ext cx="8229600" cy="36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Helper promises for use in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resolve()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$waitForAuth()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$requireAuth()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Works with </a:t>
            </a:r>
            <a:r>
              <a:rPr lang="en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ngRoute</a:t>
            </a:r>
            <a:r>
              <a:rPr lang="en">
                <a:solidFill>
                  <a:srgbClr val="FEC324"/>
                </a:solidFill>
              </a:rPr>
              <a:t> and </a:t>
            </a:r>
            <a:r>
              <a:rPr lang="en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ui-router</a:t>
            </a:r>
          </a:p>
        </p:txBody>
      </p:sp>
    </p:spTree>
  </p:cSld>
  <p:clrMapOvr>
    <a:masterClrMapping/>
  </p:clrMapOvr>
  <p:transition spd="slow">
    <p:cut/>
  </p:transition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/>
          <p:nvPr/>
        </p:nvSpPr>
        <p:spPr>
          <a:xfrm>
            <a:off x="0" y="335125"/>
            <a:ext cx="26492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2" name="Shape 10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ngRoute</a:t>
            </a:r>
          </a:p>
        </p:txBody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457200" y="1247854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$routeProvider.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"/account"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controller: 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"AccountCtrl"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templateUrl: 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"views/account.html"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resolve: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currentAuth: 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(Auth)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20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Auth.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$waitForAuth</a:t>
            </a:r>
            <a:r>
              <a:rPr lang="en" sz="2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/>
        </p:nvSpPr>
        <p:spPr>
          <a:xfrm>
            <a:off x="0" y="335125"/>
            <a:ext cx="26492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" name="Shape 10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ngRoute</a:t>
            </a:r>
          </a:p>
        </p:txBody>
      </p:sp>
      <p:sp>
        <p:nvSpPr>
          <p:cNvPr id="1090" name="Shape 1090"/>
          <p:cNvSpPr/>
          <p:nvPr/>
        </p:nvSpPr>
        <p:spPr>
          <a:xfrm>
            <a:off x="1267225" y="2950200"/>
            <a:ext cx="4519199" cy="1131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1" name="Shape 1091"/>
          <p:cNvSpPr txBox="1"/>
          <p:nvPr>
            <p:ph idx="1" type="body"/>
          </p:nvPr>
        </p:nvSpPr>
        <p:spPr>
          <a:xfrm>
            <a:off x="457200" y="1247854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$routeProvider.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"/account"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controller: 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"AccountCtrl"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templateUrl: 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"views/account.html"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resolve: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currentAuth: 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(Auth)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20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Auth.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$waitForAuth</a:t>
            </a:r>
            <a:r>
              <a:rPr lang="en" sz="2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/>
          <p:nvPr/>
        </p:nvSpPr>
        <p:spPr>
          <a:xfrm>
            <a:off x="0" y="335125"/>
            <a:ext cx="32997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7" name="Shape 10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ui-router</a:t>
            </a:r>
          </a:p>
        </p:txBody>
      </p:sp>
      <p:sp>
        <p:nvSpPr>
          <p:cNvPr id="1098" name="Shape 1098"/>
          <p:cNvSpPr txBox="1"/>
          <p:nvPr>
            <p:ph idx="1" type="body"/>
          </p:nvPr>
        </p:nvSpPr>
        <p:spPr>
          <a:xfrm>
            <a:off x="457200" y="1247854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$stateProvider.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"/account"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controller: 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"AccountCtrl"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templateUrl: 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"views/account.html"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resolve: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currentAuth: 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(Auth)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20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Auth.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$waitForAuth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/>
          <p:nvPr/>
        </p:nvSpPr>
        <p:spPr>
          <a:xfrm>
            <a:off x="0" y="335125"/>
            <a:ext cx="32997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4" name="Shape 1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ui-router</a:t>
            </a:r>
          </a:p>
        </p:txBody>
      </p:sp>
      <p:sp>
        <p:nvSpPr>
          <p:cNvPr id="1105" name="Shape 1105"/>
          <p:cNvSpPr/>
          <p:nvPr/>
        </p:nvSpPr>
        <p:spPr>
          <a:xfrm>
            <a:off x="673025" y="1403350"/>
            <a:ext cx="2200800" cy="3210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6" name="Shape 1106"/>
          <p:cNvSpPr txBox="1"/>
          <p:nvPr>
            <p:ph idx="1" type="body"/>
          </p:nvPr>
        </p:nvSpPr>
        <p:spPr>
          <a:xfrm>
            <a:off x="457200" y="1247854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$stateProvider.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"/account"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controller: 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"AccountCtrl"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templateUrl: 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"views/account.html"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resolve: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currentAuth: 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(Auth)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20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Auth.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$waitForAuth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/>
          <p:nvPr/>
        </p:nvSpPr>
        <p:spPr>
          <a:xfrm>
            <a:off x="0" y="335125"/>
            <a:ext cx="32997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2" name="Shape 1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ui-router</a:t>
            </a:r>
          </a:p>
        </p:txBody>
      </p:sp>
      <p:sp>
        <p:nvSpPr>
          <p:cNvPr id="1113" name="Shape 1113"/>
          <p:cNvSpPr/>
          <p:nvPr/>
        </p:nvSpPr>
        <p:spPr>
          <a:xfrm>
            <a:off x="2981725" y="1413100"/>
            <a:ext cx="768900" cy="3210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4" name="Shape 1114"/>
          <p:cNvSpPr txBox="1"/>
          <p:nvPr>
            <p:ph idx="1" type="body"/>
          </p:nvPr>
        </p:nvSpPr>
        <p:spPr>
          <a:xfrm>
            <a:off x="457200" y="1247854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$stateProvider.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"/account"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controller: 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"AccountCtrl"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templateUrl: 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"views/account.html"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resolve: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currentAuth: 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(Auth)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20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Auth.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$waitForAuth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/>
          <p:nvPr/>
        </p:nvSpPr>
        <p:spPr>
          <a:xfrm>
            <a:off x="0" y="335125"/>
            <a:ext cx="32997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0" name="Shape 1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ui-router</a:t>
            </a:r>
          </a:p>
        </p:txBody>
      </p:sp>
      <p:sp>
        <p:nvSpPr>
          <p:cNvPr id="1121" name="Shape 1121"/>
          <p:cNvSpPr/>
          <p:nvPr/>
        </p:nvSpPr>
        <p:spPr>
          <a:xfrm>
            <a:off x="1265400" y="2950200"/>
            <a:ext cx="4540499" cy="11582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2" name="Shape 1122"/>
          <p:cNvSpPr txBox="1"/>
          <p:nvPr>
            <p:ph idx="1" type="body"/>
          </p:nvPr>
        </p:nvSpPr>
        <p:spPr>
          <a:xfrm>
            <a:off x="457200" y="1247854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$stateProvider.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"/account"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controller: 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"AccountCtrl"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templateUrl: </a:t>
            </a:r>
            <a:r>
              <a:rPr lang="en" sz="20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"views/account.html"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resolve: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currentAuth: 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(Auth)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20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Auth.</a:t>
            </a:r>
            <a:r>
              <a:rPr lang="en" sz="20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$waitForAuth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/>
          <p:nvPr/>
        </p:nvSpPr>
        <p:spPr>
          <a:xfrm>
            <a:off x="2586300" y="924750"/>
            <a:ext cx="3882000" cy="3215399"/>
          </a:xfrm>
          <a:prstGeom prst="rect">
            <a:avLst/>
          </a:prstGeom>
          <a:solidFill>
            <a:srgbClr val="4285F4">
              <a:alpha val="8275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8" name="Shape 1128"/>
          <p:cNvSpPr txBox="1"/>
          <p:nvPr>
            <p:ph type="title"/>
          </p:nvPr>
        </p:nvSpPr>
        <p:spPr>
          <a:xfrm>
            <a:off x="2833800" y="1138350"/>
            <a:ext cx="3386999" cy="2788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Live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Coding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0" y="335125"/>
            <a:ext cx="4841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139" name="Shape 1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Shape 140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cxnSp>
        <p:nvCxnSpPr>
          <p:cNvPr id="141" name="Shape 141"/>
          <p:cNvCxnSpPr/>
          <p:nvPr/>
        </p:nvCxnSpPr>
        <p:spPr>
          <a:xfrm flipH="1" rot="10800000">
            <a:off x="2554335" y="200210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2556750" y="15812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/ credentials</a:t>
            </a:r>
          </a:p>
        </p:txBody>
      </p:sp>
      <p:sp>
        <p:nvSpPr>
          <p:cNvPr id="143" name="Shape 143"/>
          <p:cNvSpPr/>
          <p:nvPr/>
        </p:nvSpPr>
        <p:spPr>
          <a:xfrm>
            <a:off x="6400950" y="21098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4" name="Shape 144"/>
          <p:cNvSpPr txBox="1"/>
          <p:nvPr/>
        </p:nvSpPr>
        <p:spPr>
          <a:xfrm>
            <a:off x="6528925" y="1679075"/>
            <a:ext cx="198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 / create session</a:t>
            </a:r>
          </a:p>
        </p:txBody>
      </p:sp>
      <p:cxnSp>
        <p:nvCxnSpPr>
          <p:cNvPr id="145" name="Shape 145"/>
          <p:cNvCxnSpPr/>
          <p:nvPr/>
        </p:nvCxnSpPr>
        <p:spPr>
          <a:xfrm flipH="1" rot="10800000">
            <a:off x="2553575" y="2475562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46" name="Shape 146"/>
          <p:cNvSpPr txBox="1"/>
          <p:nvPr/>
        </p:nvSpPr>
        <p:spPr>
          <a:xfrm>
            <a:off x="2554500" y="2099975"/>
            <a:ext cx="2612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 / cookie</a:t>
            </a:r>
          </a:p>
        </p:txBody>
      </p:sp>
      <p:grpSp>
        <p:nvGrpSpPr>
          <p:cNvPr id="147" name="Shape 147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148" name="Shape 148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149" name="Shape 1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/>
        </p:nvSpPr>
        <p:spPr>
          <a:xfrm>
            <a:off x="0" y="335125"/>
            <a:ext cx="36632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4" name="Shape 1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Try The Demo</a:t>
            </a:r>
          </a:p>
        </p:txBody>
      </p:sp>
      <p:sp>
        <p:nvSpPr>
          <p:cNvPr id="1135" name="Shape 1135"/>
          <p:cNvSpPr txBox="1"/>
          <p:nvPr>
            <p:ph idx="1" type="body"/>
          </p:nvPr>
        </p:nvSpPr>
        <p:spPr>
          <a:xfrm>
            <a:off x="-50" y="1247850"/>
            <a:ext cx="9144000" cy="3333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 u="sng">
                <a:solidFill>
                  <a:srgbClr val="FF645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https://ng-auth.firebaseapp.com</a:t>
            </a:r>
          </a:p>
        </p:txBody>
      </p:sp>
    </p:spTree>
  </p:cSld>
  <p:clrMapOvr>
    <a:masterClrMapping/>
  </p:clrMapOvr>
  <p:transition spd="slow">
    <p:cut/>
  </p:transition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/>
        </p:nvSpPr>
        <p:spPr>
          <a:xfrm>
            <a:off x="0" y="334800"/>
            <a:ext cx="62525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1" name="Shape 1141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Is Your Backend</a:t>
            </a:r>
          </a:p>
        </p:txBody>
      </p:sp>
      <p:sp>
        <p:nvSpPr>
          <p:cNvPr id="1142" name="Shape 1142"/>
          <p:cNvSpPr txBox="1"/>
          <p:nvPr/>
        </p:nvSpPr>
        <p:spPr>
          <a:xfrm>
            <a:off x="3157975" y="3553225"/>
            <a:ext cx="24981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Authentication</a:t>
            </a:r>
          </a:p>
        </p:txBody>
      </p:sp>
      <p:pic>
        <p:nvPicPr>
          <p:cNvPr id="1143" name="Shape 1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459" y="1599975"/>
            <a:ext cx="1791102" cy="179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Shape 1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650" y="2013587"/>
            <a:ext cx="1791099" cy="11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Shape 1145"/>
          <p:cNvSpPr txBox="1"/>
          <p:nvPr/>
        </p:nvSpPr>
        <p:spPr>
          <a:xfrm>
            <a:off x="556075" y="3553223"/>
            <a:ext cx="23871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Realtime Database</a:t>
            </a:r>
          </a:p>
        </p:txBody>
      </p:sp>
      <p:sp>
        <p:nvSpPr>
          <p:cNvPr id="1146" name="Shape 1146"/>
          <p:cNvSpPr txBox="1"/>
          <p:nvPr/>
        </p:nvSpPr>
        <p:spPr>
          <a:xfrm>
            <a:off x="6066650" y="3689728"/>
            <a:ext cx="2387100" cy="72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Hosting</a:t>
            </a:r>
          </a:p>
        </p:txBody>
      </p:sp>
      <p:pic>
        <p:nvPicPr>
          <p:cNvPr id="1147" name="Shape 1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361" y="1834827"/>
            <a:ext cx="1190537" cy="149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/>
          <p:nvPr/>
        </p:nvSpPr>
        <p:spPr>
          <a:xfrm>
            <a:off x="0" y="335125"/>
            <a:ext cx="44759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3" name="Shape 1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 Started Now!</a:t>
            </a:r>
          </a:p>
        </p:txBody>
      </p:sp>
      <p:sp>
        <p:nvSpPr>
          <p:cNvPr id="1154" name="Shape 1154"/>
          <p:cNvSpPr txBox="1"/>
          <p:nvPr>
            <p:ph idx="2" type="title"/>
          </p:nvPr>
        </p:nvSpPr>
        <p:spPr>
          <a:xfrm>
            <a:off x="457200" y="3039123"/>
            <a:ext cx="8229600" cy="140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 u="sng">
                <a:solidFill>
                  <a:srgbClr val="FF6450"/>
                </a:solidFill>
                <a:hlinkClick r:id="rId3"/>
              </a:rPr>
              <a:t>firebase.com/docs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 u="sng">
                <a:solidFill>
                  <a:srgbClr val="FF6450"/>
                </a:solidFill>
                <a:hlinkClick r:id="rId4"/>
              </a:rPr>
              <a:t>firebase.com/tutorial</a:t>
            </a:r>
          </a:p>
        </p:txBody>
      </p:sp>
      <p:pic>
        <p:nvPicPr>
          <p:cNvPr id="1155" name="Shape 1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0680" y="1626362"/>
            <a:ext cx="1362643" cy="1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/>
          <p:nvPr>
            <p:ph type="ctrTitle"/>
          </p:nvPr>
        </p:nvSpPr>
        <p:spPr>
          <a:xfrm>
            <a:off x="318650" y="330225"/>
            <a:ext cx="8506799" cy="7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Authentication in Angular</a:t>
            </a:r>
          </a:p>
        </p:txBody>
      </p:sp>
      <p:pic>
        <p:nvPicPr>
          <p:cNvPr id="1161" name="Shape 1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293" y="1339387"/>
            <a:ext cx="1362643" cy="13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Shape 1162"/>
          <p:cNvSpPr txBox="1"/>
          <p:nvPr>
            <p:ph idx="2" type="ctrTitle"/>
          </p:nvPr>
        </p:nvSpPr>
        <p:spPr>
          <a:xfrm>
            <a:off x="318650" y="2998275"/>
            <a:ext cx="8506799" cy="861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Jacob Wenger / </a:t>
            </a:r>
            <a:r>
              <a:rPr b="0" lang="en" sz="2200">
                <a:solidFill>
                  <a:srgbClr val="FEC324"/>
                </a:solidFill>
                <a:latin typeface="Roboto"/>
                <a:ea typeface="Roboto"/>
                <a:cs typeface="Roboto"/>
                <a:sym typeface="Roboto"/>
              </a:rPr>
              <a:t>@_jwngr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/</a:t>
            </a:r>
            <a:r>
              <a:rPr b="0" lang="en" sz="2200">
                <a:solidFill>
                  <a:srgbClr val="FEC324"/>
                </a:solidFill>
                <a:latin typeface="Roboto"/>
                <a:ea typeface="Roboto"/>
                <a:cs typeface="Roboto"/>
                <a:sym typeface="Roboto"/>
              </a:rPr>
              <a:t> @firebase</a:t>
            </a:r>
          </a:p>
        </p:txBody>
      </p:sp>
      <p:pic>
        <p:nvPicPr>
          <p:cNvPr id="1163" name="Shape 1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070" y="1318100"/>
            <a:ext cx="1256429" cy="13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Shape 1164"/>
          <p:cNvSpPr txBox="1"/>
          <p:nvPr>
            <p:ph idx="3" type="ctrTitle"/>
          </p:nvPr>
        </p:nvSpPr>
        <p:spPr>
          <a:xfrm>
            <a:off x="318650" y="4077175"/>
            <a:ext cx="8506799" cy="509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200">
              <a:solidFill>
                <a:srgbClr val="FEC32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" sz="2200" u="sng">
                <a:solidFill>
                  <a:srgbClr val="FF6450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https://github.com/jwngr/ng-auth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335125"/>
            <a:ext cx="4841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157" name="Shape 1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Shape 158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cxnSp>
        <p:nvCxnSpPr>
          <p:cNvPr id="159" name="Shape 159"/>
          <p:cNvCxnSpPr/>
          <p:nvPr/>
        </p:nvCxnSpPr>
        <p:spPr>
          <a:xfrm flipH="1" rot="10800000">
            <a:off x="2554335" y="200210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0" name="Shape 160"/>
          <p:cNvSpPr txBox="1"/>
          <p:nvPr/>
        </p:nvSpPr>
        <p:spPr>
          <a:xfrm>
            <a:off x="2556750" y="15812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/ credentials</a:t>
            </a:r>
          </a:p>
        </p:txBody>
      </p:sp>
      <p:sp>
        <p:nvSpPr>
          <p:cNvPr id="161" name="Shape 161"/>
          <p:cNvSpPr/>
          <p:nvPr/>
        </p:nvSpPr>
        <p:spPr>
          <a:xfrm>
            <a:off x="6400950" y="21098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62" name="Shape 162"/>
          <p:cNvSpPr txBox="1"/>
          <p:nvPr/>
        </p:nvSpPr>
        <p:spPr>
          <a:xfrm>
            <a:off x="6528925" y="1679075"/>
            <a:ext cx="198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 / create session</a:t>
            </a:r>
          </a:p>
        </p:txBody>
      </p:sp>
      <p:cxnSp>
        <p:nvCxnSpPr>
          <p:cNvPr id="163" name="Shape 163"/>
          <p:cNvCxnSpPr/>
          <p:nvPr/>
        </p:nvCxnSpPr>
        <p:spPr>
          <a:xfrm flipH="1" rot="10800000">
            <a:off x="2553575" y="2475562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64" name="Shape 164"/>
          <p:cNvSpPr txBox="1"/>
          <p:nvPr/>
        </p:nvSpPr>
        <p:spPr>
          <a:xfrm>
            <a:off x="2554500" y="2099975"/>
            <a:ext cx="2612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 / cookie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2573000" y="25553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4 / req w/ cookie</a:t>
            </a:r>
          </a:p>
        </p:txBody>
      </p:sp>
      <p:cxnSp>
        <p:nvCxnSpPr>
          <p:cNvPr id="166" name="Shape 166"/>
          <p:cNvCxnSpPr/>
          <p:nvPr/>
        </p:nvCxnSpPr>
        <p:spPr>
          <a:xfrm flipH="1" rot="10800000">
            <a:off x="2573022" y="291275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167" name="Shape 167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168" name="Shape 168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169" name="Shape 16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335125"/>
            <a:ext cx="4841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</a:t>
            </a:r>
          </a:p>
        </p:txBody>
      </p:sp>
      <p:grpSp>
        <p:nvGrpSpPr>
          <p:cNvPr id="176" name="Shape 176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177" name="Shape 1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Shape 178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cxnSp>
        <p:nvCxnSpPr>
          <p:cNvPr id="179" name="Shape 179"/>
          <p:cNvCxnSpPr/>
          <p:nvPr/>
        </p:nvCxnSpPr>
        <p:spPr>
          <a:xfrm flipH="1" rot="10800000">
            <a:off x="2554335" y="200210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" name="Shape 180"/>
          <p:cNvSpPr txBox="1"/>
          <p:nvPr/>
        </p:nvSpPr>
        <p:spPr>
          <a:xfrm>
            <a:off x="2556750" y="15812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/ credentials</a:t>
            </a:r>
          </a:p>
        </p:txBody>
      </p:sp>
      <p:sp>
        <p:nvSpPr>
          <p:cNvPr id="181" name="Shape 181"/>
          <p:cNvSpPr/>
          <p:nvPr/>
        </p:nvSpPr>
        <p:spPr>
          <a:xfrm>
            <a:off x="6400950" y="21098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2" name="Shape 182"/>
          <p:cNvSpPr txBox="1"/>
          <p:nvPr/>
        </p:nvSpPr>
        <p:spPr>
          <a:xfrm>
            <a:off x="6528925" y="1679075"/>
            <a:ext cx="198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 / create session</a:t>
            </a:r>
          </a:p>
        </p:txBody>
      </p:sp>
      <p:cxnSp>
        <p:nvCxnSpPr>
          <p:cNvPr id="183" name="Shape 183"/>
          <p:cNvCxnSpPr/>
          <p:nvPr/>
        </p:nvCxnSpPr>
        <p:spPr>
          <a:xfrm flipH="1" rot="10800000">
            <a:off x="2553575" y="2475562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184" name="Shape 184"/>
          <p:cNvSpPr txBox="1"/>
          <p:nvPr/>
        </p:nvSpPr>
        <p:spPr>
          <a:xfrm>
            <a:off x="2554500" y="2099975"/>
            <a:ext cx="2612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 / cookie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2573000" y="25553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4 / req w/ cookie</a:t>
            </a:r>
          </a:p>
        </p:txBody>
      </p:sp>
      <p:cxnSp>
        <p:nvCxnSpPr>
          <p:cNvPr id="186" name="Shape 186"/>
          <p:cNvCxnSpPr/>
          <p:nvPr/>
        </p:nvCxnSpPr>
        <p:spPr>
          <a:xfrm flipH="1" rot="10800000">
            <a:off x="2573022" y="291275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6400950" y="28379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88" name="Shape 188"/>
          <p:cNvSpPr txBox="1"/>
          <p:nvPr/>
        </p:nvSpPr>
        <p:spPr>
          <a:xfrm>
            <a:off x="6528925" y="2480475"/>
            <a:ext cx="2172299" cy="72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5 / look up session;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    verify cookie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190" name="Shape 190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191" name="Shape 19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335125"/>
            <a:ext cx="4841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</a:t>
            </a:r>
          </a:p>
        </p:txBody>
      </p:sp>
      <p:grpSp>
        <p:nvGrpSpPr>
          <p:cNvPr id="198" name="Shape 198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199" name="Shape 1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Shape 200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cxnSp>
        <p:nvCxnSpPr>
          <p:cNvPr id="201" name="Shape 201"/>
          <p:cNvCxnSpPr/>
          <p:nvPr/>
        </p:nvCxnSpPr>
        <p:spPr>
          <a:xfrm flipH="1" rot="10800000">
            <a:off x="2554335" y="200210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 txBox="1"/>
          <p:nvPr/>
        </p:nvSpPr>
        <p:spPr>
          <a:xfrm>
            <a:off x="2556750" y="15812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/ credentials</a:t>
            </a:r>
          </a:p>
        </p:txBody>
      </p:sp>
      <p:sp>
        <p:nvSpPr>
          <p:cNvPr id="203" name="Shape 203"/>
          <p:cNvSpPr/>
          <p:nvPr/>
        </p:nvSpPr>
        <p:spPr>
          <a:xfrm>
            <a:off x="6400950" y="21098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04" name="Shape 204"/>
          <p:cNvSpPr txBox="1"/>
          <p:nvPr/>
        </p:nvSpPr>
        <p:spPr>
          <a:xfrm>
            <a:off x="6528925" y="1679075"/>
            <a:ext cx="198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 / create session</a:t>
            </a:r>
          </a:p>
        </p:txBody>
      </p:sp>
      <p:cxnSp>
        <p:nvCxnSpPr>
          <p:cNvPr id="205" name="Shape 205"/>
          <p:cNvCxnSpPr/>
          <p:nvPr/>
        </p:nvCxnSpPr>
        <p:spPr>
          <a:xfrm flipH="1" rot="10800000">
            <a:off x="2553575" y="2475562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06" name="Shape 206"/>
          <p:cNvSpPr txBox="1"/>
          <p:nvPr/>
        </p:nvSpPr>
        <p:spPr>
          <a:xfrm>
            <a:off x="2554500" y="2099975"/>
            <a:ext cx="2612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 / cookie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573000" y="25553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4 / req w/ cookie</a:t>
            </a:r>
          </a:p>
        </p:txBody>
      </p:sp>
      <p:cxnSp>
        <p:nvCxnSpPr>
          <p:cNvPr id="208" name="Shape 208"/>
          <p:cNvCxnSpPr/>
          <p:nvPr/>
        </p:nvCxnSpPr>
        <p:spPr>
          <a:xfrm flipH="1" rot="10800000">
            <a:off x="2573022" y="291275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9" name="Shape 209"/>
          <p:cNvSpPr/>
          <p:nvPr/>
        </p:nvSpPr>
        <p:spPr>
          <a:xfrm>
            <a:off x="6400950" y="28379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10" name="Shape 210"/>
          <p:cNvSpPr txBox="1"/>
          <p:nvPr/>
        </p:nvSpPr>
        <p:spPr>
          <a:xfrm>
            <a:off x="6528925" y="2480475"/>
            <a:ext cx="2172299" cy="72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5 / look up session;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    verify cookie</a:t>
            </a:r>
          </a:p>
        </p:txBody>
      </p:sp>
      <p:cxnSp>
        <p:nvCxnSpPr>
          <p:cNvPr id="211" name="Shape 211"/>
          <p:cNvCxnSpPr/>
          <p:nvPr/>
        </p:nvCxnSpPr>
        <p:spPr>
          <a:xfrm flipH="1" rot="10800000">
            <a:off x="2573010" y="3349912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12" name="Shape 212"/>
          <p:cNvSpPr txBox="1"/>
          <p:nvPr/>
        </p:nvSpPr>
        <p:spPr>
          <a:xfrm>
            <a:off x="2573025" y="298555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6 / response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214" name="Shape 214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215" name="Shape 2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0" y="335125"/>
            <a:ext cx="6127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 Flaws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0" y="335125"/>
            <a:ext cx="6127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 Flaws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109575"/>
            <a:ext cx="8229600" cy="382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Requires stateful servers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335125"/>
            <a:ext cx="6127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 Flaws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109575"/>
            <a:ext cx="8229600" cy="382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Requires stateful servers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Requires server lookup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335125"/>
            <a:ext cx="17742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104600"/>
            <a:ext cx="8229600" cy="3632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Authentication sucks and is difficult...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EC324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0" y="335125"/>
            <a:ext cx="6127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 Flaws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109575"/>
            <a:ext cx="8229600" cy="382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Requires stateful servers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Requires server lookup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Limited to one domain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0" y="335125"/>
            <a:ext cx="6127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 Flaws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109575"/>
            <a:ext cx="8229600" cy="382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Requires stateful servers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Requires server lookup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Limited to one domain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Susceptible to CSRF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0" y="335125"/>
            <a:ext cx="6127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Cookie-based Auth Flaws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109575"/>
            <a:ext cx="8229600" cy="382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Requires stateful servers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Requires server lookup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Limited to one domain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Susceptible to CSRF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Lack of mobile support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0" y="335125"/>
            <a:ext cx="6064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Web Tokens (JWTs)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0" y="335125"/>
            <a:ext cx="6064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2500" y="1360400"/>
            <a:ext cx="3568199" cy="330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05BCF3"/>
                </a:solidFill>
              </a:rPr>
              <a:t>eyJ0eXAiOiJKV1QiLCJhbGciOiJIUzI1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05BCF3"/>
                </a:solidFill>
              </a:rPr>
              <a:t>NiJ9</a:t>
            </a:r>
            <a:r>
              <a:rPr lang="en" sz="1700">
                <a:solidFill>
                  <a:srgbClr val="FFFFFF"/>
                </a:solidFill>
              </a:rPr>
              <a:t>.</a:t>
            </a:r>
            <a:r>
              <a:rPr lang="en" sz="1700">
                <a:solidFill>
                  <a:srgbClr val="FEC324"/>
                </a:solidFill>
              </a:rPr>
              <a:t>eyJ2IjowLCJkIjp7InVpZCI6ImFu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b255bW91czotSnJRcXhESThMX2ZCL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VFndnVjbiIsInByb3ZpZGVyIjoiYW5vbn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ltb3VzIn0sImlhdCI6MTQzMzkxMjcyNX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0</a:t>
            </a:r>
            <a:r>
              <a:rPr lang="en" sz="1700">
                <a:solidFill>
                  <a:srgbClr val="FFFFFF"/>
                </a:solidFill>
              </a:rPr>
              <a:t>.</a:t>
            </a:r>
            <a:r>
              <a:rPr lang="en" sz="1700">
                <a:solidFill>
                  <a:srgbClr val="93C47D"/>
                </a:solidFill>
              </a:rPr>
              <a:t>L9G282A3G6qgAds3YWEFzdX4olcyT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93C47D"/>
                </a:solidFill>
              </a:rPr>
              <a:t>z_S9q9ptJSH0T_nc</a:t>
            </a:r>
          </a:p>
        </p:txBody>
      </p:sp>
      <p:sp>
        <p:nvSpPr>
          <p:cNvPr id="269" name="Shape 2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Web Tokens (JWTs)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0" y="335125"/>
            <a:ext cx="6064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312500" y="1360400"/>
            <a:ext cx="3568199" cy="306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05BCF3"/>
                </a:solidFill>
              </a:rPr>
              <a:t>eyJ0eXAiOiJKV1QiLCJhbGciOiJIUzI1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05BCF3"/>
                </a:solidFill>
              </a:rPr>
              <a:t>NiJ9</a:t>
            </a:r>
            <a:r>
              <a:rPr lang="en" sz="1700">
                <a:solidFill>
                  <a:srgbClr val="FFFFFF"/>
                </a:solidFill>
              </a:rPr>
              <a:t>.</a:t>
            </a:r>
            <a:r>
              <a:rPr lang="en" sz="1700">
                <a:solidFill>
                  <a:srgbClr val="FEC324"/>
                </a:solidFill>
              </a:rPr>
              <a:t>eyJ2IjowLCJkIjp7InVpZCI6ImFu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b255bW91czotSnJRcXhESThMX2ZCL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VFndnVjbiIsInByb3ZpZGVyIjoiYW5vbn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ltb3VzIn0sImlhdCI6MTQzMzkxMjcyNX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0</a:t>
            </a:r>
            <a:r>
              <a:rPr lang="en" sz="1700">
                <a:solidFill>
                  <a:srgbClr val="FFFFFF"/>
                </a:solidFill>
              </a:rPr>
              <a:t>.</a:t>
            </a:r>
            <a:r>
              <a:rPr lang="en" sz="1700">
                <a:solidFill>
                  <a:srgbClr val="93C47D"/>
                </a:solidFill>
              </a:rPr>
              <a:t>L9G282A3G6qgAds3YWEFzdX4olcyT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93C47D"/>
                </a:solidFill>
              </a:rPr>
              <a:t>z_S9q9ptJSH0T_nc</a:t>
            </a:r>
          </a:p>
        </p:txBody>
      </p:sp>
      <p:sp>
        <p:nvSpPr>
          <p:cNvPr id="276" name="Shape 276"/>
          <p:cNvSpPr txBox="1"/>
          <p:nvPr>
            <p:ph idx="2" type="body"/>
          </p:nvPr>
        </p:nvSpPr>
        <p:spPr>
          <a:xfrm>
            <a:off x="5118600" y="1133150"/>
            <a:ext cx="3568199" cy="382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5BCF3"/>
                </a:solidFill>
              </a:rPr>
              <a:t>    "typ": "JWT",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</a:rPr>
              <a:t>    "alg": "HS256"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</a:rPr>
              <a:t>}</a:t>
            </a:r>
          </a:p>
        </p:txBody>
      </p:sp>
      <p:sp>
        <p:nvSpPr>
          <p:cNvPr id="277" name="Shape 277"/>
          <p:cNvSpPr/>
          <p:nvPr/>
        </p:nvSpPr>
        <p:spPr>
          <a:xfrm>
            <a:off x="4105000" y="2749700"/>
            <a:ext cx="789299" cy="5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450"/>
          </a:solidFill>
          <a:ln cap="flat" cmpd="sng" w="19050">
            <a:solidFill>
              <a:srgbClr val="FF64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Web Tokens (JWTs)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0" y="335125"/>
            <a:ext cx="6064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2500" y="1360400"/>
            <a:ext cx="3568199" cy="306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05BCF3"/>
                </a:solidFill>
              </a:rPr>
              <a:t>eyJ0eXAiOiJKV1QiLCJhbGciOiJIUzI1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05BCF3"/>
                </a:solidFill>
              </a:rPr>
              <a:t>NiJ9</a:t>
            </a:r>
            <a:r>
              <a:rPr lang="en" sz="1700">
                <a:solidFill>
                  <a:srgbClr val="FFFFFF"/>
                </a:solidFill>
              </a:rPr>
              <a:t>.</a:t>
            </a:r>
            <a:r>
              <a:rPr lang="en" sz="1700">
                <a:solidFill>
                  <a:srgbClr val="FEC324"/>
                </a:solidFill>
              </a:rPr>
              <a:t>eyJ2IjowLCJkIjp7InVpZCI6ImFu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b255bW91czotSnJRcXhESThMX2ZCL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VFndnVjbiIsInByb3ZpZGVyIjoiYW5vbn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ltb3VzIn0sImlhdCI6MTQzMzkxMjcyNX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0</a:t>
            </a:r>
            <a:r>
              <a:rPr lang="en" sz="1700">
                <a:solidFill>
                  <a:srgbClr val="FFFFFF"/>
                </a:solidFill>
              </a:rPr>
              <a:t>.</a:t>
            </a:r>
            <a:r>
              <a:rPr lang="en" sz="1700">
                <a:solidFill>
                  <a:srgbClr val="93C47D"/>
                </a:solidFill>
              </a:rPr>
              <a:t>L9G282A3G6qgAds3YWEFzdX4olcyT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93C47D"/>
                </a:solidFill>
              </a:rPr>
              <a:t>z_S9q9ptJSH0T_nc</a:t>
            </a:r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5118600" y="1133150"/>
            <a:ext cx="3568199" cy="382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5BCF3"/>
                </a:solidFill>
              </a:rPr>
              <a:t>    "typ": "JWT",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</a:rPr>
              <a:t>    "alg": "HS256"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</a:rPr>
              <a:t>    "sub": "jwngr",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</a:rPr>
              <a:t>    "exp": 1433913414641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</a:rPr>
              <a:t>}</a:t>
            </a:r>
          </a:p>
        </p:txBody>
      </p:sp>
      <p:sp>
        <p:nvSpPr>
          <p:cNvPr id="286" name="Shape 286"/>
          <p:cNvSpPr/>
          <p:nvPr/>
        </p:nvSpPr>
        <p:spPr>
          <a:xfrm>
            <a:off x="4105000" y="2749700"/>
            <a:ext cx="789299" cy="5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450"/>
          </a:solidFill>
          <a:ln cap="flat" cmpd="sng" w="19050">
            <a:solidFill>
              <a:srgbClr val="FF64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Web Tokens (JWTs)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0" y="335125"/>
            <a:ext cx="6064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2500" y="1360400"/>
            <a:ext cx="3568199" cy="306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05BCF3"/>
                </a:solidFill>
              </a:rPr>
              <a:t>eyJ0eXAiOiJKV1QiLCJhbGciOiJIUzI1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05BCF3"/>
                </a:solidFill>
              </a:rPr>
              <a:t>NiJ9</a:t>
            </a:r>
            <a:r>
              <a:rPr lang="en" sz="1700">
                <a:solidFill>
                  <a:srgbClr val="FFFFFF"/>
                </a:solidFill>
              </a:rPr>
              <a:t>.</a:t>
            </a:r>
            <a:r>
              <a:rPr lang="en" sz="1700">
                <a:solidFill>
                  <a:srgbClr val="FEC324"/>
                </a:solidFill>
              </a:rPr>
              <a:t>eyJ2IjowLCJkIjp7InVpZCI6ImFu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b255bW91czotSnJRcXhESThMX2ZCL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VFndnVjbiIsInByb3ZpZGVyIjoiYW5vbn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ltb3VzIn0sImlhdCI6MTQzMzkxMjcyNX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FEC324"/>
                </a:solidFill>
              </a:rPr>
              <a:t>0</a:t>
            </a:r>
            <a:r>
              <a:rPr lang="en" sz="1700">
                <a:solidFill>
                  <a:srgbClr val="FFFFFF"/>
                </a:solidFill>
              </a:rPr>
              <a:t>.</a:t>
            </a:r>
            <a:r>
              <a:rPr lang="en" sz="1700">
                <a:solidFill>
                  <a:srgbClr val="93C47D"/>
                </a:solidFill>
              </a:rPr>
              <a:t>L9G282A3G6qgAds3YWEFzdX4olcyT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93C47D"/>
                </a:solidFill>
              </a:rPr>
              <a:t>z_S9q9ptJSH0T_nc</a:t>
            </a:r>
          </a:p>
        </p:txBody>
      </p:sp>
      <p:sp>
        <p:nvSpPr>
          <p:cNvPr id="294" name="Shape 294"/>
          <p:cNvSpPr txBox="1"/>
          <p:nvPr>
            <p:ph idx="2" type="body"/>
          </p:nvPr>
        </p:nvSpPr>
        <p:spPr>
          <a:xfrm>
            <a:off x="5118600" y="1133150"/>
            <a:ext cx="3568199" cy="382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5BCF3"/>
                </a:solidFill>
              </a:rPr>
              <a:t>    "typ": "JWT",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</a:rPr>
              <a:t>    "alg": "HS256"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</a:rPr>
              <a:t>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</a:rPr>
              <a:t>    "sub": "jwngr",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</a:rPr>
              <a:t>    "exp": 1433913414641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</a:rPr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93C47D"/>
                </a:solidFill>
              </a:rPr>
              <a:t>HMACSHA256(base64(header) + base64(payload) + secret);</a:t>
            </a:r>
          </a:p>
        </p:txBody>
      </p:sp>
      <p:sp>
        <p:nvSpPr>
          <p:cNvPr id="295" name="Shape 295"/>
          <p:cNvSpPr/>
          <p:nvPr/>
        </p:nvSpPr>
        <p:spPr>
          <a:xfrm>
            <a:off x="4105000" y="2749700"/>
            <a:ext cx="789299" cy="5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450"/>
          </a:solidFill>
          <a:ln cap="flat" cmpd="sng" w="19050">
            <a:solidFill>
              <a:srgbClr val="FF64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Web Tokens (JWTs)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0" y="335125"/>
            <a:ext cx="6064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Web Tokens (JWTs)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/>
        </p:nvSpPr>
        <p:spPr>
          <a:xfrm>
            <a:off x="0" y="335125"/>
            <a:ext cx="6064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Web Tokens (JWTs)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Not encrypted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EC324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335125"/>
            <a:ext cx="17742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104600"/>
            <a:ext cx="8229600" cy="3632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Authentication sucks and is difficult...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...but not for you!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0" y="335125"/>
            <a:ext cx="6064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Web Tokens (JWTs)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Not encrypted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Claims contains custom data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0" y="335125"/>
            <a:ext cx="6064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Web Tokens (JWTs)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Not encrypted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Claims contains custom data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Stored in local storage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0" y="335125"/>
            <a:ext cx="6064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JSON Web Tokens (JWTs)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Not encrypted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Claims contains custom data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Stored in local storage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Server generates and validates JWTs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/>
        </p:nvSpPr>
        <p:spPr>
          <a:xfrm>
            <a:off x="0" y="335125"/>
            <a:ext cx="43682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Generating JWTs</a:t>
            </a: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"&lt;SECRET&gt;"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token = jwt.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generateToken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some: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"arbitrary"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data: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"here"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0" y="335125"/>
            <a:ext cx="43682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Generating JWTs</a:t>
            </a:r>
          </a:p>
        </p:txBody>
      </p:sp>
      <p:sp>
        <p:nvSpPr>
          <p:cNvPr id="344" name="Shape 344"/>
          <p:cNvSpPr/>
          <p:nvPr/>
        </p:nvSpPr>
        <p:spPr>
          <a:xfrm>
            <a:off x="3010950" y="1916775"/>
            <a:ext cx="1399199" cy="3024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"&lt;SECRET&gt;"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token = jwt.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generateToken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some: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"arbitrary"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data: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"here"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0" y="335125"/>
            <a:ext cx="43682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Generating JWTs</a:t>
            </a:r>
          </a:p>
        </p:txBody>
      </p:sp>
      <p:sp>
        <p:nvSpPr>
          <p:cNvPr id="352" name="Shape 352"/>
          <p:cNvSpPr/>
          <p:nvPr/>
        </p:nvSpPr>
        <p:spPr>
          <a:xfrm>
            <a:off x="2747675" y="2420550"/>
            <a:ext cx="1775399" cy="3024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"&lt;SECRET&gt;"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token = jwt.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generateToken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some: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"arbitrary"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data: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"here"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0" y="335125"/>
            <a:ext cx="43682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Generating JWTs</a:t>
            </a:r>
          </a:p>
        </p:txBody>
      </p:sp>
      <p:sp>
        <p:nvSpPr>
          <p:cNvPr id="360" name="Shape 360"/>
          <p:cNvSpPr/>
          <p:nvPr/>
        </p:nvSpPr>
        <p:spPr>
          <a:xfrm>
            <a:off x="744825" y="2744250"/>
            <a:ext cx="2583899" cy="9888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"&lt;SECRET&gt;"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token = jwt.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generateToken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some: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"arbitrary"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data: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"here"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0" y="335125"/>
            <a:ext cx="43682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Generating JWTs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457200" y="1682350"/>
            <a:ext cx="4488899" cy="271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"&lt;SECRET&gt;"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token = jwt.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generateToken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some: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"arbitrary"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data: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"here"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  <p:sp>
        <p:nvSpPr>
          <p:cNvPr id="369" name="Shape 369"/>
          <p:cNvSpPr/>
          <p:nvPr/>
        </p:nvSpPr>
        <p:spPr>
          <a:xfrm>
            <a:off x="5158175" y="2745100"/>
            <a:ext cx="789299" cy="5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450"/>
          </a:solidFill>
          <a:ln cap="flat" cmpd="sng" w="19050">
            <a:solidFill>
              <a:srgbClr val="FF64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 txBox="1"/>
          <p:nvPr>
            <p:ph idx="2" type="body"/>
          </p:nvPr>
        </p:nvSpPr>
        <p:spPr>
          <a:xfrm>
            <a:off x="6516350" y="1236550"/>
            <a:ext cx="1811999" cy="360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700">
                <a:solidFill>
                  <a:srgbClr val="05BCF3"/>
                </a:solidFill>
              </a:rPr>
              <a:t>eyJ0eXAiOiJKV1QiLCJhbGciOiJIUzI1NiJ9</a:t>
            </a:r>
            <a:r>
              <a:rPr lang="en" sz="1700">
                <a:solidFill>
                  <a:srgbClr val="FFFFFF"/>
                </a:solidFill>
              </a:rPr>
              <a:t>.</a:t>
            </a:r>
            <a:r>
              <a:rPr lang="en" sz="1700">
                <a:solidFill>
                  <a:srgbClr val="FEC324"/>
                </a:solidFill>
              </a:rPr>
              <a:t>eyJ2IjowLCJkIjp7InVpZCI6ImFub255bW91czotSnJRcXhESThMX2ZCLVFndnVjbiIsInByb3ZpZGVyIjoiYW5vbn...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0" y="335125"/>
            <a:ext cx="39587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Validating JWTs</a:t>
            </a: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1663200" y="1290625"/>
            <a:ext cx="58176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"&lt;SECRET&gt;"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data = jwt.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decodeToken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(token).claims;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0" y="335125"/>
            <a:ext cx="39587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Validating JWTs</a:t>
            </a:r>
          </a:p>
        </p:txBody>
      </p:sp>
      <p:sp>
        <p:nvSpPr>
          <p:cNvPr id="384" name="Shape 384"/>
          <p:cNvSpPr/>
          <p:nvPr/>
        </p:nvSpPr>
        <p:spPr>
          <a:xfrm>
            <a:off x="4228625" y="1634275"/>
            <a:ext cx="1399199" cy="3024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1663200" y="1290625"/>
            <a:ext cx="58176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"&lt;SECRET&gt;"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data = jwt.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decodeToken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(token).claims;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335125"/>
            <a:ext cx="54462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 Sucks!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0" y="335125"/>
            <a:ext cx="39587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Validating JWTs</a:t>
            </a:r>
          </a:p>
        </p:txBody>
      </p:sp>
      <p:sp>
        <p:nvSpPr>
          <p:cNvPr id="392" name="Shape 392"/>
          <p:cNvSpPr/>
          <p:nvPr/>
        </p:nvSpPr>
        <p:spPr>
          <a:xfrm>
            <a:off x="3800025" y="2140850"/>
            <a:ext cx="1547999" cy="3024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663200" y="1290625"/>
            <a:ext cx="58176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"&lt;SECRET&gt;"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data = jwt.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decodeToken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(token).claims;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0" y="335125"/>
            <a:ext cx="39587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Validating JWTs</a:t>
            </a:r>
          </a:p>
        </p:txBody>
      </p:sp>
      <p:sp>
        <p:nvSpPr>
          <p:cNvPr id="400" name="Shape 400"/>
          <p:cNvSpPr/>
          <p:nvPr/>
        </p:nvSpPr>
        <p:spPr>
          <a:xfrm>
            <a:off x="5426850" y="2131125"/>
            <a:ext cx="749099" cy="3024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663200" y="1290625"/>
            <a:ext cx="58176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"&lt;SECRET&gt;"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data = jwt.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decodeToken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(token).claims;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0" y="335125"/>
            <a:ext cx="39587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Validating JWTs</a:t>
            </a:r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1663200" y="1290625"/>
            <a:ext cx="5817600" cy="15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JWT(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"&lt;SECRET&gt;"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data = jwt.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decodeToken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(token).claims;</a:t>
            </a:r>
          </a:p>
        </p:txBody>
      </p:sp>
      <p:sp>
        <p:nvSpPr>
          <p:cNvPr id="409" name="Shape 409"/>
          <p:cNvSpPr/>
          <p:nvPr/>
        </p:nvSpPr>
        <p:spPr>
          <a:xfrm rot="5400000">
            <a:off x="4177349" y="2974224"/>
            <a:ext cx="789299" cy="5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450"/>
          </a:solidFill>
          <a:ln cap="flat" cmpd="sng" w="19050">
            <a:solidFill>
              <a:srgbClr val="FF64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2" type="body"/>
          </p:nvPr>
        </p:nvSpPr>
        <p:spPr>
          <a:xfrm>
            <a:off x="1929750" y="3892100"/>
            <a:ext cx="5284500" cy="59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{ some: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"arbitrary"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data: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"here"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0" y="335125"/>
            <a:ext cx="4146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JWT-based Auth</a:t>
            </a:r>
          </a:p>
        </p:txBody>
      </p:sp>
      <p:grpSp>
        <p:nvGrpSpPr>
          <p:cNvPr id="417" name="Shape 417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418" name="Shape 4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Shape 419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421" name="Shape 421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422" name="Shape 4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0" y="335125"/>
            <a:ext cx="4146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JWT-based Auth</a:t>
            </a:r>
          </a:p>
        </p:txBody>
      </p:sp>
      <p:grpSp>
        <p:nvGrpSpPr>
          <p:cNvPr id="429" name="Shape 429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430" name="Shape 4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Shape 431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cxnSp>
        <p:nvCxnSpPr>
          <p:cNvPr id="432" name="Shape 432"/>
          <p:cNvCxnSpPr/>
          <p:nvPr/>
        </p:nvCxnSpPr>
        <p:spPr>
          <a:xfrm flipH="1" rot="10800000">
            <a:off x="2554335" y="200210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3" name="Shape 433"/>
          <p:cNvSpPr txBox="1"/>
          <p:nvPr/>
        </p:nvSpPr>
        <p:spPr>
          <a:xfrm>
            <a:off x="2556750" y="15812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/ credentials</a:t>
            </a:r>
          </a:p>
        </p:txBody>
      </p:sp>
      <p:grpSp>
        <p:nvGrpSpPr>
          <p:cNvPr id="434" name="Shape 434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435" name="Shape 435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436" name="Shape 4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/>
        </p:nvSpPr>
        <p:spPr>
          <a:xfrm>
            <a:off x="0" y="335125"/>
            <a:ext cx="4146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JWT-based Auth</a:t>
            </a:r>
          </a:p>
        </p:txBody>
      </p:sp>
      <p:grpSp>
        <p:nvGrpSpPr>
          <p:cNvPr id="443" name="Shape 443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444" name="Shape 4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Shape 445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cxnSp>
        <p:nvCxnSpPr>
          <p:cNvPr id="446" name="Shape 446"/>
          <p:cNvCxnSpPr/>
          <p:nvPr/>
        </p:nvCxnSpPr>
        <p:spPr>
          <a:xfrm flipH="1" rot="10800000">
            <a:off x="2554335" y="200210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7" name="Shape 447"/>
          <p:cNvSpPr txBox="1"/>
          <p:nvPr/>
        </p:nvSpPr>
        <p:spPr>
          <a:xfrm>
            <a:off x="2556750" y="15812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/ credentials</a:t>
            </a:r>
          </a:p>
        </p:txBody>
      </p:sp>
      <p:sp>
        <p:nvSpPr>
          <p:cNvPr id="448" name="Shape 448"/>
          <p:cNvSpPr/>
          <p:nvPr/>
        </p:nvSpPr>
        <p:spPr>
          <a:xfrm>
            <a:off x="6400950" y="21098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49" name="Shape 449"/>
          <p:cNvSpPr txBox="1"/>
          <p:nvPr/>
        </p:nvSpPr>
        <p:spPr>
          <a:xfrm>
            <a:off x="6528925" y="1679075"/>
            <a:ext cx="198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 / generate JWT</a:t>
            </a:r>
          </a:p>
        </p:txBody>
      </p:sp>
      <p:grpSp>
        <p:nvGrpSpPr>
          <p:cNvPr id="450" name="Shape 450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451" name="Shape 451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452" name="Shape 4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/>
        </p:nvSpPr>
        <p:spPr>
          <a:xfrm>
            <a:off x="0" y="335125"/>
            <a:ext cx="4146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JWT-based Auth</a:t>
            </a:r>
          </a:p>
        </p:txBody>
      </p:sp>
      <p:grpSp>
        <p:nvGrpSpPr>
          <p:cNvPr id="459" name="Shape 459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460" name="Shape 4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1" name="Shape 461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cxnSp>
        <p:nvCxnSpPr>
          <p:cNvPr id="462" name="Shape 462"/>
          <p:cNvCxnSpPr/>
          <p:nvPr/>
        </p:nvCxnSpPr>
        <p:spPr>
          <a:xfrm flipH="1" rot="10800000">
            <a:off x="2554335" y="200210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3" name="Shape 463"/>
          <p:cNvSpPr txBox="1"/>
          <p:nvPr/>
        </p:nvSpPr>
        <p:spPr>
          <a:xfrm>
            <a:off x="2556750" y="15812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/ credentials</a:t>
            </a:r>
          </a:p>
        </p:txBody>
      </p:sp>
      <p:sp>
        <p:nvSpPr>
          <p:cNvPr id="464" name="Shape 464"/>
          <p:cNvSpPr/>
          <p:nvPr/>
        </p:nvSpPr>
        <p:spPr>
          <a:xfrm>
            <a:off x="6400950" y="21098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65" name="Shape 465"/>
          <p:cNvSpPr txBox="1"/>
          <p:nvPr/>
        </p:nvSpPr>
        <p:spPr>
          <a:xfrm>
            <a:off x="6528925" y="1679075"/>
            <a:ext cx="198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 / generate JWT</a:t>
            </a:r>
          </a:p>
        </p:txBody>
      </p:sp>
      <p:cxnSp>
        <p:nvCxnSpPr>
          <p:cNvPr id="466" name="Shape 466"/>
          <p:cNvCxnSpPr/>
          <p:nvPr/>
        </p:nvCxnSpPr>
        <p:spPr>
          <a:xfrm flipH="1" rot="10800000">
            <a:off x="2553575" y="2475562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467" name="Shape 467"/>
          <p:cNvSpPr txBox="1"/>
          <p:nvPr/>
        </p:nvSpPr>
        <p:spPr>
          <a:xfrm>
            <a:off x="2554500" y="2099975"/>
            <a:ext cx="2612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 / JWT</a:t>
            </a:r>
          </a:p>
        </p:txBody>
      </p:sp>
      <p:grpSp>
        <p:nvGrpSpPr>
          <p:cNvPr id="468" name="Shape 468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469" name="Shape 469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470" name="Shape 4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0" y="335125"/>
            <a:ext cx="4146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JWT-based Auth</a:t>
            </a:r>
          </a:p>
        </p:txBody>
      </p:sp>
      <p:grpSp>
        <p:nvGrpSpPr>
          <p:cNvPr id="477" name="Shape 477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478" name="Shape 4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9" name="Shape 479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cxnSp>
        <p:nvCxnSpPr>
          <p:cNvPr id="480" name="Shape 480"/>
          <p:cNvCxnSpPr/>
          <p:nvPr/>
        </p:nvCxnSpPr>
        <p:spPr>
          <a:xfrm flipH="1" rot="10800000">
            <a:off x="2554335" y="200210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81" name="Shape 481"/>
          <p:cNvSpPr txBox="1"/>
          <p:nvPr/>
        </p:nvSpPr>
        <p:spPr>
          <a:xfrm>
            <a:off x="2556750" y="15812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/ credentials</a:t>
            </a:r>
          </a:p>
        </p:txBody>
      </p:sp>
      <p:sp>
        <p:nvSpPr>
          <p:cNvPr id="482" name="Shape 482"/>
          <p:cNvSpPr/>
          <p:nvPr/>
        </p:nvSpPr>
        <p:spPr>
          <a:xfrm>
            <a:off x="6400950" y="21098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483" name="Shape 483"/>
          <p:cNvSpPr txBox="1"/>
          <p:nvPr/>
        </p:nvSpPr>
        <p:spPr>
          <a:xfrm>
            <a:off x="6528925" y="1679075"/>
            <a:ext cx="198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 / generate JWT</a:t>
            </a:r>
          </a:p>
        </p:txBody>
      </p:sp>
      <p:cxnSp>
        <p:nvCxnSpPr>
          <p:cNvPr id="484" name="Shape 484"/>
          <p:cNvCxnSpPr/>
          <p:nvPr/>
        </p:nvCxnSpPr>
        <p:spPr>
          <a:xfrm flipH="1" rot="10800000">
            <a:off x="2553575" y="2475562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485" name="Shape 485"/>
          <p:cNvSpPr txBox="1"/>
          <p:nvPr/>
        </p:nvSpPr>
        <p:spPr>
          <a:xfrm>
            <a:off x="2554500" y="2099975"/>
            <a:ext cx="2612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 / JWT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2573000" y="25553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4 / req w/ JWT</a:t>
            </a:r>
          </a:p>
        </p:txBody>
      </p:sp>
      <p:cxnSp>
        <p:nvCxnSpPr>
          <p:cNvPr id="487" name="Shape 487"/>
          <p:cNvCxnSpPr/>
          <p:nvPr/>
        </p:nvCxnSpPr>
        <p:spPr>
          <a:xfrm flipH="1" rot="10800000">
            <a:off x="2573022" y="291275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488" name="Shape 488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489" name="Shape 489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490" name="Shape 4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0" y="335125"/>
            <a:ext cx="4146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JWT-based Auth</a:t>
            </a:r>
          </a:p>
        </p:txBody>
      </p:sp>
      <p:grpSp>
        <p:nvGrpSpPr>
          <p:cNvPr id="497" name="Shape 497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498" name="Shape 4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Shape 499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cxnSp>
        <p:nvCxnSpPr>
          <p:cNvPr id="500" name="Shape 500"/>
          <p:cNvCxnSpPr/>
          <p:nvPr/>
        </p:nvCxnSpPr>
        <p:spPr>
          <a:xfrm flipH="1" rot="10800000">
            <a:off x="2554335" y="200210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1" name="Shape 501"/>
          <p:cNvSpPr txBox="1"/>
          <p:nvPr/>
        </p:nvSpPr>
        <p:spPr>
          <a:xfrm>
            <a:off x="2556750" y="15812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/ credentials</a:t>
            </a:r>
          </a:p>
        </p:txBody>
      </p:sp>
      <p:sp>
        <p:nvSpPr>
          <p:cNvPr id="502" name="Shape 502"/>
          <p:cNvSpPr/>
          <p:nvPr/>
        </p:nvSpPr>
        <p:spPr>
          <a:xfrm>
            <a:off x="6400950" y="21098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03" name="Shape 503"/>
          <p:cNvSpPr txBox="1"/>
          <p:nvPr/>
        </p:nvSpPr>
        <p:spPr>
          <a:xfrm>
            <a:off x="6528925" y="1679075"/>
            <a:ext cx="198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 / generate JWT</a:t>
            </a:r>
          </a:p>
        </p:txBody>
      </p:sp>
      <p:cxnSp>
        <p:nvCxnSpPr>
          <p:cNvPr id="504" name="Shape 504"/>
          <p:cNvCxnSpPr/>
          <p:nvPr/>
        </p:nvCxnSpPr>
        <p:spPr>
          <a:xfrm flipH="1" rot="10800000">
            <a:off x="2553575" y="2475562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505" name="Shape 505"/>
          <p:cNvSpPr txBox="1"/>
          <p:nvPr/>
        </p:nvSpPr>
        <p:spPr>
          <a:xfrm>
            <a:off x="2554500" y="2099975"/>
            <a:ext cx="2612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 / JWT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2573000" y="25553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4 / req w/ JWT</a:t>
            </a:r>
          </a:p>
        </p:txBody>
      </p:sp>
      <p:cxnSp>
        <p:nvCxnSpPr>
          <p:cNvPr id="507" name="Shape 507"/>
          <p:cNvCxnSpPr/>
          <p:nvPr/>
        </p:nvCxnSpPr>
        <p:spPr>
          <a:xfrm flipH="1" rot="10800000">
            <a:off x="2573022" y="291275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8" name="Shape 508"/>
          <p:cNvSpPr/>
          <p:nvPr/>
        </p:nvSpPr>
        <p:spPr>
          <a:xfrm>
            <a:off x="6400950" y="28379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09" name="Shape 509"/>
          <p:cNvSpPr txBox="1"/>
          <p:nvPr/>
        </p:nvSpPr>
        <p:spPr>
          <a:xfrm>
            <a:off x="6528925" y="2480475"/>
            <a:ext cx="2172299" cy="72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5 / decode JWT;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    verify JWT</a:t>
            </a:r>
          </a:p>
        </p:txBody>
      </p:sp>
      <p:grpSp>
        <p:nvGrpSpPr>
          <p:cNvPr id="510" name="Shape 510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511" name="Shape 511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512" name="Shape 5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0" y="335125"/>
            <a:ext cx="4146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JWT-based Auth</a:t>
            </a:r>
          </a:p>
        </p:txBody>
      </p:sp>
      <p:grpSp>
        <p:nvGrpSpPr>
          <p:cNvPr id="519" name="Shape 519"/>
          <p:cNvGrpSpPr/>
          <p:nvPr/>
        </p:nvGrpSpPr>
        <p:grpSpPr>
          <a:xfrm>
            <a:off x="660725" y="1927750"/>
            <a:ext cx="1791099" cy="1833537"/>
            <a:chOff x="443275" y="2031712"/>
            <a:chExt cx="1791099" cy="1833537"/>
          </a:xfrm>
        </p:grpSpPr>
        <p:pic>
          <p:nvPicPr>
            <p:cNvPr id="520" name="Shape 5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275" y="2031712"/>
              <a:ext cx="1791099" cy="111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Shape 521"/>
            <p:cNvSpPr txBox="1"/>
            <p:nvPr/>
          </p:nvSpPr>
          <p:spPr>
            <a:xfrm>
              <a:off x="832425" y="3260150"/>
              <a:ext cx="1012799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Client</a:t>
              </a:r>
            </a:p>
          </p:txBody>
        </p:sp>
      </p:grpSp>
      <p:cxnSp>
        <p:nvCxnSpPr>
          <p:cNvPr id="522" name="Shape 522"/>
          <p:cNvCxnSpPr/>
          <p:nvPr/>
        </p:nvCxnSpPr>
        <p:spPr>
          <a:xfrm flipH="1" rot="10800000">
            <a:off x="2554335" y="200210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3" name="Shape 523"/>
          <p:cNvSpPr txBox="1"/>
          <p:nvPr/>
        </p:nvSpPr>
        <p:spPr>
          <a:xfrm>
            <a:off x="2556750" y="15812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1 / credentials</a:t>
            </a:r>
          </a:p>
        </p:txBody>
      </p:sp>
      <p:sp>
        <p:nvSpPr>
          <p:cNvPr id="524" name="Shape 524"/>
          <p:cNvSpPr/>
          <p:nvPr/>
        </p:nvSpPr>
        <p:spPr>
          <a:xfrm>
            <a:off x="6400950" y="21098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25" name="Shape 525"/>
          <p:cNvSpPr txBox="1"/>
          <p:nvPr/>
        </p:nvSpPr>
        <p:spPr>
          <a:xfrm>
            <a:off x="6528925" y="1679075"/>
            <a:ext cx="198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2 / generate JWT</a:t>
            </a:r>
          </a:p>
        </p:txBody>
      </p:sp>
      <p:cxnSp>
        <p:nvCxnSpPr>
          <p:cNvPr id="526" name="Shape 526"/>
          <p:cNvCxnSpPr/>
          <p:nvPr/>
        </p:nvCxnSpPr>
        <p:spPr>
          <a:xfrm flipH="1" rot="10800000">
            <a:off x="2553575" y="2475562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527" name="Shape 527"/>
          <p:cNvSpPr txBox="1"/>
          <p:nvPr/>
        </p:nvSpPr>
        <p:spPr>
          <a:xfrm>
            <a:off x="2554500" y="2099975"/>
            <a:ext cx="26121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3 / JWT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2573000" y="255530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4 / req w/ JWT</a:t>
            </a:r>
          </a:p>
        </p:txBody>
      </p:sp>
      <p:cxnSp>
        <p:nvCxnSpPr>
          <p:cNvPr id="529" name="Shape 529"/>
          <p:cNvCxnSpPr/>
          <p:nvPr/>
        </p:nvCxnSpPr>
        <p:spPr>
          <a:xfrm flipH="1" rot="10800000">
            <a:off x="2573022" y="2912750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0" name="Shape 530"/>
          <p:cNvSpPr/>
          <p:nvPr/>
        </p:nvSpPr>
        <p:spPr>
          <a:xfrm>
            <a:off x="6400950" y="2837925"/>
            <a:ext cx="422600" cy="249950"/>
          </a:xfrm>
          <a:custGeom>
            <a:pathLst>
              <a:path extrusionOk="0" h="9998" w="16904">
                <a:moveTo>
                  <a:pt x="0" y="0"/>
                </a:moveTo>
                <a:cubicBezTo>
                  <a:pt x="2806" y="877"/>
                  <a:pt x="16575" y="3595"/>
                  <a:pt x="16838" y="5262"/>
                </a:cubicBezTo>
                <a:cubicBezTo>
                  <a:pt x="17101" y="6928"/>
                  <a:pt x="4121" y="9208"/>
                  <a:pt x="1578" y="9998"/>
                </a:cubicBezTo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531" name="Shape 531"/>
          <p:cNvSpPr txBox="1"/>
          <p:nvPr/>
        </p:nvSpPr>
        <p:spPr>
          <a:xfrm>
            <a:off x="6528925" y="2480475"/>
            <a:ext cx="2172299" cy="72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5 / decode JWT;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     verify JWT</a:t>
            </a:r>
          </a:p>
        </p:txBody>
      </p:sp>
      <p:cxnSp>
        <p:nvCxnSpPr>
          <p:cNvPr id="532" name="Shape 532"/>
          <p:cNvCxnSpPr/>
          <p:nvPr/>
        </p:nvCxnSpPr>
        <p:spPr>
          <a:xfrm flipH="1" rot="10800000">
            <a:off x="2573010" y="3349912"/>
            <a:ext cx="2612100" cy="13199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533" name="Shape 533"/>
          <p:cNvSpPr txBox="1"/>
          <p:nvPr/>
        </p:nvSpPr>
        <p:spPr>
          <a:xfrm>
            <a:off x="2573025" y="2985550"/>
            <a:ext cx="2612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6 / response</a:t>
            </a:r>
          </a:p>
        </p:txBody>
      </p:sp>
      <p:grpSp>
        <p:nvGrpSpPr>
          <p:cNvPr id="534" name="Shape 534"/>
          <p:cNvGrpSpPr/>
          <p:nvPr/>
        </p:nvGrpSpPr>
        <p:grpSpPr>
          <a:xfrm>
            <a:off x="5245175" y="1733300"/>
            <a:ext cx="1223700" cy="2222437"/>
            <a:chOff x="5816100" y="1788887"/>
            <a:chExt cx="1223700" cy="2222437"/>
          </a:xfrm>
        </p:grpSpPr>
        <p:sp>
          <p:nvSpPr>
            <p:cNvPr id="535" name="Shape 535"/>
            <p:cNvSpPr txBox="1"/>
            <p:nvPr/>
          </p:nvSpPr>
          <p:spPr>
            <a:xfrm>
              <a:off x="5816100" y="3406225"/>
              <a:ext cx="1223700" cy="6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Server</a:t>
              </a:r>
            </a:p>
          </p:txBody>
        </p:sp>
        <p:pic>
          <p:nvPicPr>
            <p:cNvPr id="536" name="Shape 5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1549" y="1788887"/>
              <a:ext cx="1012800" cy="15657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335125"/>
            <a:ext cx="54462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 Sucks!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180800"/>
            <a:ext cx="8229600" cy="312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Requires your own server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EC324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0" y="335125"/>
            <a:ext cx="3065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JWTs?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0" y="335125"/>
            <a:ext cx="3065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JWTs?</a:t>
            </a:r>
          </a:p>
        </p:txBody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State is kept on the client, not the server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/>
        </p:nvSpPr>
        <p:spPr>
          <a:xfrm>
            <a:off x="0" y="335125"/>
            <a:ext cx="3065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JWTs?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State is kept on the client, not the server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Work across multiple domains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0" y="335125"/>
            <a:ext cx="3065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JWTs?</a:t>
            </a: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State is kept on the client, not the server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Work across multiple domains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Work just as well on mobile as they do on web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0" y="335125"/>
            <a:ext cx="3065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JWTs?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State is kept on the client, not the server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Work across multiple domains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Work just as well on mobile as they do on web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Generated / validated by anyone with the secret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/>
        </p:nvSpPr>
        <p:spPr>
          <a:xfrm>
            <a:off x="0" y="335125"/>
            <a:ext cx="3065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JWTs?</a:t>
            </a: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State is kept on the client, not the server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Work across multiple domains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Work just as well on mobile as they do on web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Generated / validated by anyone with the secret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Susceptible to XSS (so be careful!)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/>
        </p:nvSpPr>
        <p:spPr>
          <a:xfrm>
            <a:off x="0" y="335125"/>
            <a:ext cx="29039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JWTs FTW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/>
        </p:nvSpPr>
        <p:spPr>
          <a:xfrm>
            <a:off x="0" y="335125"/>
            <a:ext cx="29039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JWTs FTW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So JWTs are great and all…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EC324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/>
        </p:nvSpPr>
        <p:spPr>
          <a:xfrm>
            <a:off x="0" y="335125"/>
            <a:ext cx="30654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JWTs FTW?</a:t>
            </a:r>
          </a:p>
        </p:txBody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So JWTs are great and all…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… but how do get the data to put in them?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/>
        </p:nvSpPr>
        <p:spPr>
          <a:xfrm>
            <a:off x="0" y="335125"/>
            <a:ext cx="4762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Is Auth Hard?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335125"/>
            <a:ext cx="54462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 Sucks!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180800"/>
            <a:ext cx="8229600" cy="312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Requires your own server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User management is tedious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EC324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/>
        </p:nvSpPr>
        <p:spPr>
          <a:xfrm>
            <a:off x="0" y="335125"/>
            <a:ext cx="4762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Is Auth Hard?</a:t>
            </a:r>
          </a:p>
        </p:txBody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Need server to generate JWTs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/>
        </p:nvSpPr>
        <p:spPr>
          <a:xfrm>
            <a:off x="0" y="335125"/>
            <a:ext cx="4762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Is Auth Hard?</a:t>
            </a:r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Need server to generate JWTs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Need database to store users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EC324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/>
        </p:nvSpPr>
        <p:spPr>
          <a:xfrm>
            <a:off x="0" y="335125"/>
            <a:ext cx="4762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Is Auth Hard?</a:t>
            </a:r>
          </a:p>
        </p:txBody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Need server to generate JWTs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Need database to store users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Storing passwords is tricky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0" y="335125"/>
            <a:ext cx="4762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0" name="Shape 6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Is Auth Hard?</a:t>
            </a:r>
          </a:p>
        </p:txBody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457200" y="1164425"/>
            <a:ext cx="8229600" cy="3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Need server to generate JWTs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Need database to store users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Storing passwords is tricky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OAuth is a nightmare...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Shape 6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412" y="604962"/>
            <a:ext cx="5347175" cy="3933574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Shape 637"/>
          <p:cNvSpPr txBox="1"/>
          <p:nvPr/>
        </p:nvSpPr>
        <p:spPr>
          <a:xfrm>
            <a:off x="2660125" y="4374625"/>
            <a:ext cx="4834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u="sng">
                <a:solidFill>
                  <a:srgbClr val="FF6450"/>
                </a:solidFill>
                <a:hlinkClick r:id="rId4"/>
              </a:rPr>
              <a:t>http://p2p.wrox.com/content/sites/default/files/users/17/image/figures%20ch6/531327%20f0602.png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412" y="604962"/>
            <a:ext cx="5347175" cy="3933574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 txBox="1"/>
          <p:nvPr/>
        </p:nvSpPr>
        <p:spPr>
          <a:xfrm>
            <a:off x="2880450" y="1589250"/>
            <a:ext cx="3383099" cy="1964999"/>
          </a:xfrm>
          <a:prstGeom prst="rect">
            <a:avLst/>
          </a:prstGeom>
          <a:solidFill>
            <a:srgbClr val="FF645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EC324"/>
                </a:solidFill>
              </a:rPr>
              <a:t>Wut?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2660125" y="4374625"/>
            <a:ext cx="4834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u="sng">
                <a:solidFill>
                  <a:srgbClr val="FF6450"/>
                </a:solidFill>
                <a:hlinkClick r:id="rId4"/>
              </a:rPr>
              <a:t>http://p2p.wrox.com/content/sites/default/files/users/17/image/figures%20ch6/531327%20f0602.png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457200" y="473303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Firebase</a:t>
            </a:r>
          </a:p>
        </p:txBody>
      </p:sp>
      <p:pic>
        <p:nvPicPr>
          <p:cNvPr id="650" name="Shape 6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610" y="1620645"/>
            <a:ext cx="1822774" cy="1826849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Shape 651"/>
          <p:cNvSpPr txBox="1"/>
          <p:nvPr>
            <p:ph idx="2" type="title"/>
          </p:nvPr>
        </p:nvSpPr>
        <p:spPr>
          <a:xfrm>
            <a:off x="534625" y="3737453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A </a:t>
            </a:r>
            <a:r>
              <a:rPr lang="en" sz="2800">
                <a:solidFill>
                  <a:srgbClr val="FEC324"/>
                </a:solidFill>
              </a:rPr>
              <a:t>powerful platform</a:t>
            </a:r>
            <a:r>
              <a:rPr lang="en" sz="2800">
                <a:solidFill>
                  <a:srgbClr val="FFFFFF"/>
                </a:solidFill>
              </a:rPr>
              <a:t> for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</a:rPr>
              <a:t>building extraordinary apps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0" y="334800"/>
            <a:ext cx="62525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Firebase Is Your Backend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3157975" y="3553225"/>
            <a:ext cx="24981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Authentication</a:t>
            </a:r>
          </a:p>
        </p:txBody>
      </p:sp>
      <p:pic>
        <p:nvPicPr>
          <p:cNvPr id="659" name="Shape 6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459" y="1599975"/>
            <a:ext cx="1791102" cy="179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Shape 6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650" y="2013587"/>
            <a:ext cx="1791099" cy="111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Shape 661"/>
          <p:cNvSpPr txBox="1"/>
          <p:nvPr/>
        </p:nvSpPr>
        <p:spPr>
          <a:xfrm>
            <a:off x="556075" y="3553223"/>
            <a:ext cx="23871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Realtime Database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6066650" y="3689728"/>
            <a:ext cx="2387100" cy="728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Hosting</a:t>
            </a:r>
          </a:p>
        </p:txBody>
      </p:sp>
      <p:pic>
        <p:nvPicPr>
          <p:cNvPr id="663" name="Shape 6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361" y="1834827"/>
            <a:ext cx="1190537" cy="149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0" y="334800"/>
            <a:ext cx="53015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Cross-platform SDKs</a:t>
            </a:r>
          </a:p>
        </p:txBody>
      </p:sp>
      <p:pic>
        <p:nvPicPr>
          <p:cNvPr id="670" name="Shape 6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737" y="1973350"/>
            <a:ext cx="6328526" cy="17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/>
        </p:nvSpPr>
        <p:spPr>
          <a:xfrm>
            <a:off x="0" y="334800"/>
            <a:ext cx="37886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6" name="Shape 676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Realtime Sync</a:t>
            </a: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50" y="1526100"/>
            <a:ext cx="4329899" cy="31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335125"/>
            <a:ext cx="54462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 Sucks!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180800"/>
            <a:ext cx="8229600" cy="312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Requires your own server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User management is tedious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Myriad OAuth implementations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/>
        </p:nvSpPr>
        <p:spPr>
          <a:xfrm>
            <a:off x="0" y="334800"/>
            <a:ext cx="3972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0" y="334800"/>
            <a:ext cx="3972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457200" y="1104600"/>
            <a:ext cx="8229600" cy="36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JWT-based authentication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/>
        </p:nvSpPr>
        <p:spPr>
          <a:xfrm>
            <a:off x="0" y="334800"/>
            <a:ext cx="3972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6" name="Shape 696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457200" y="1104600"/>
            <a:ext cx="8229600" cy="36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JWT-based authentication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No server required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/>
        </p:nvSpPr>
        <p:spPr>
          <a:xfrm>
            <a:off x="0" y="334800"/>
            <a:ext cx="3972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457200" y="1104600"/>
            <a:ext cx="8229600" cy="36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JWT-based authentication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No server required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Many auth types (anonymous, email, OAuth, etc.)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0" y="334800"/>
            <a:ext cx="3972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457200" y="1104600"/>
            <a:ext cx="8229600" cy="36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JWT-based authentication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No server required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Many auth types (anonymous, email, OAuth, etc.)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Custom auth if you want to make your own JWTs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/>
        </p:nvSpPr>
        <p:spPr>
          <a:xfrm>
            <a:off x="0" y="334800"/>
            <a:ext cx="39729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457200" y="1104600"/>
            <a:ext cx="8229600" cy="363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JWT-based authentication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No server required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Many auth types (anonymous, email, OAuth, etc.)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Custom auth if you want to make your own JWTs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Works offline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/>
        </p:nvSpPr>
        <p:spPr>
          <a:xfrm>
            <a:off x="0" y="334800"/>
            <a:ext cx="5275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Authenticating Users</a:t>
            </a:r>
          </a:p>
        </p:txBody>
      </p:sp>
      <p:sp>
        <p:nvSpPr>
          <p:cNvPr id="725" name="Shape 725"/>
          <p:cNvSpPr txBox="1"/>
          <p:nvPr>
            <p:ph idx="1" type="body"/>
          </p:nvPr>
        </p:nvSpPr>
        <p:spPr>
          <a:xfrm>
            <a:off x="457200" y="1565000"/>
            <a:ext cx="8229600" cy="291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authWithPassword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(error, 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User authenticated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/>
        </p:nvSpPr>
        <p:spPr>
          <a:xfrm>
            <a:off x="0" y="334800"/>
            <a:ext cx="5275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Authenticating Users</a:t>
            </a:r>
          </a:p>
        </p:txBody>
      </p:sp>
      <p:sp>
        <p:nvSpPr>
          <p:cNvPr id="732" name="Shape 732"/>
          <p:cNvSpPr/>
          <p:nvPr/>
        </p:nvSpPr>
        <p:spPr>
          <a:xfrm>
            <a:off x="3692025" y="1657650"/>
            <a:ext cx="4422600" cy="4209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457200" y="1565025"/>
            <a:ext cx="8229600" cy="296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authWithPassword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(error, 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User authenticated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/>
        </p:nvSpPr>
        <p:spPr>
          <a:xfrm>
            <a:off x="0" y="334800"/>
            <a:ext cx="5275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Authenticating Users</a:t>
            </a:r>
          </a:p>
        </p:txBody>
      </p:sp>
      <p:sp>
        <p:nvSpPr>
          <p:cNvPr id="740" name="Shape 740"/>
          <p:cNvSpPr/>
          <p:nvPr/>
        </p:nvSpPr>
        <p:spPr>
          <a:xfrm>
            <a:off x="1052100" y="2057050"/>
            <a:ext cx="2269800" cy="4209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457200" y="1565025"/>
            <a:ext cx="8229600" cy="296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authWithPassword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(error, 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User authenticated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/>
          <p:nvPr/>
        </p:nvSpPr>
        <p:spPr>
          <a:xfrm>
            <a:off x="0" y="334800"/>
            <a:ext cx="5275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Authenticating Users</a:t>
            </a:r>
          </a:p>
        </p:txBody>
      </p:sp>
      <p:sp>
        <p:nvSpPr>
          <p:cNvPr id="748" name="Shape 748"/>
          <p:cNvSpPr/>
          <p:nvPr/>
        </p:nvSpPr>
        <p:spPr>
          <a:xfrm>
            <a:off x="1054975" y="2441025"/>
            <a:ext cx="5156100" cy="8574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457200" y="1563725"/>
            <a:ext cx="8229600" cy="295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4285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authWithPassword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285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(error, 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User authenticated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335125"/>
            <a:ext cx="54462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 Sucks!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180800"/>
            <a:ext cx="8229600" cy="3128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Requires your own server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User management is tedious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Myriad OAuth implementations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Security is hard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/>
        </p:nvSpPr>
        <p:spPr>
          <a:xfrm>
            <a:off x="0" y="334800"/>
            <a:ext cx="52751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5" name="Shape 755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Authenticating Users</a:t>
            </a:r>
          </a:p>
        </p:txBody>
      </p:sp>
      <p:sp>
        <p:nvSpPr>
          <p:cNvPr id="756" name="Shape 756"/>
          <p:cNvSpPr/>
          <p:nvPr/>
        </p:nvSpPr>
        <p:spPr>
          <a:xfrm>
            <a:off x="3164300" y="3245900"/>
            <a:ext cx="1095299" cy="3993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 txBox="1"/>
          <p:nvPr>
            <p:ph idx="1" type="body"/>
          </p:nvPr>
        </p:nvSpPr>
        <p:spPr>
          <a:xfrm>
            <a:off x="457200" y="1563675"/>
            <a:ext cx="8229600" cy="29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4285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authWithPassword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4285F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(error, 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// User authenticated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/>
        </p:nvSpPr>
        <p:spPr>
          <a:xfrm>
            <a:off x="0" y="334800"/>
            <a:ext cx="5209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Detecting Auth State</a:t>
            </a:r>
          </a:p>
        </p:txBody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457200" y="1420325"/>
            <a:ext cx="8229600" cy="33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onAuth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in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out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/>
        </p:nvSpPr>
        <p:spPr>
          <a:xfrm>
            <a:off x="0" y="334800"/>
            <a:ext cx="5209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Detecting Auth State</a:t>
            </a:r>
          </a:p>
        </p:txBody>
      </p:sp>
      <p:sp>
        <p:nvSpPr>
          <p:cNvPr id="771" name="Shape 771"/>
          <p:cNvSpPr/>
          <p:nvPr/>
        </p:nvSpPr>
        <p:spPr>
          <a:xfrm>
            <a:off x="3692025" y="1539250"/>
            <a:ext cx="4422600" cy="4209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457200" y="1420325"/>
            <a:ext cx="8229600" cy="33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onAuth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(authData) {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in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out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/>
          <p:nvPr/>
        </p:nvSpPr>
        <p:spPr>
          <a:xfrm>
            <a:off x="0" y="334800"/>
            <a:ext cx="5209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Detecting Auth State</a:t>
            </a:r>
          </a:p>
        </p:txBody>
      </p:sp>
      <p:sp>
        <p:nvSpPr>
          <p:cNvPr id="779" name="Shape 779"/>
          <p:cNvSpPr/>
          <p:nvPr/>
        </p:nvSpPr>
        <p:spPr>
          <a:xfrm>
            <a:off x="1071575" y="1919150"/>
            <a:ext cx="896100" cy="4209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457200" y="1420325"/>
            <a:ext cx="8229600" cy="33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onAuth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in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out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/>
        </p:nvSpPr>
        <p:spPr>
          <a:xfrm>
            <a:off x="0" y="334800"/>
            <a:ext cx="5209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6" name="Shape 786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Detecting Auth State</a:t>
            </a:r>
          </a:p>
        </p:txBody>
      </p:sp>
      <p:sp>
        <p:nvSpPr>
          <p:cNvPr id="787" name="Shape 787"/>
          <p:cNvSpPr/>
          <p:nvPr/>
        </p:nvSpPr>
        <p:spPr>
          <a:xfrm>
            <a:off x="3291450" y="1931350"/>
            <a:ext cx="1131299" cy="3909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457200" y="1420325"/>
            <a:ext cx="8229600" cy="33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onAuth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in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out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/>
        </p:nvSpPr>
        <p:spPr>
          <a:xfrm>
            <a:off x="0" y="334800"/>
            <a:ext cx="5209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4" name="Shape 794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Detecting Auth State</a:t>
            </a:r>
          </a:p>
        </p:txBody>
      </p:sp>
      <p:sp>
        <p:nvSpPr>
          <p:cNvPr id="795" name="Shape 795"/>
          <p:cNvSpPr/>
          <p:nvPr/>
        </p:nvSpPr>
        <p:spPr>
          <a:xfrm>
            <a:off x="1082050" y="2320200"/>
            <a:ext cx="2974500" cy="7994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457200" y="1420325"/>
            <a:ext cx="8229600" cy="33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onAuth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in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out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/>
          <p:nvPr/>
        </p:nvSpPr>
        <p:spPr>
          <a:xfrm>
            <a:off x="0" y="334800"/>
            <a:ext cx="5209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Detecting Auth State</a:t>
            </a:r>
          </a:p>
        </p:txBody>
      </p:sp>
      <p:sp>
        <p:nvSpPr>
          <p:cNvPr id="803" name="Shape 803"/>
          <p:cNvSpPr/>
          <p:nvPr/>
        </p:nvSpPr>
        <p:spPr>
          <a:xfrm>
            <a:off x="1029025" y="3115625"/>
            <a:ext cx="3186599" cy="8574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457200" y="1420325"/>
            <a:ext cx="8229600" cy="3322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onAuth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(authData)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in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// User logged out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/>
          <p:nvPr/>
        </p:nvSpPr>
        <p:spPr>
          <a:xfrm>
            <a:off x="0" y="334800"/>
            <a:ext cx="3946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Users</a:t>
            </a:r>
          </a:p>
        </p:txBody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457200" y="1572725"/>
            <a:ext cx="8229600" cy="294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createUser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(error, userData) {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User created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/>
        </p:nvSpPr>
        <p:spPr>
          <a:xfrm>
            <a:off x="0" y="334800"/>
            <a:ext cx="3946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Users</a:t>
            </a:r>
          </a:p>
        </p:txBody>
      </p:sp>
      <p:sp>
        <p:nvSpPr>
          <p:cNvPr id="818" name="Shape 818"/>
          <p:cNvSpPr/>
          <p:nvPr/>
        </p:nvSpPr>
        <p:spPr>
          <a:xfrm>
            <a:off x="3682275" y="1672225"/>
            <a:ext cx="4432499" cy="4209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457200" y="1572725"/>
            <a:ext cx="8229600" cy="294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createUser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(error, userData)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User created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/>
          <p:nvPr/>
        </p:nvSpPr>
        <p:spPr>
          <a:xfrm>
            <a:off x="0" y="334800"/>
            <a:ext cx="3946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Users</a:t>
            </a:r>
          </a:p>
        </p:txBody>
      </p:sp>
      <p:sp>
        <p:nvSpPr>
          <p:cNvPr id="826" name="Shape 826"/>
          <p:cNvSpPr/>
          <p:nvPr/>
        </p:nvSpPr>
        <p:spPr>
          <a:xfrm>
            <a:off x="1071550" y="2081350"/>
            <a:ext cx="1392900" cy="4209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457200" y="1572725"/>
            <a:ext cx="8229600" cy="294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createUser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(error, userData)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User created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335125"/>
            <a:ext cx="54462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 Sucks!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180800"/>
            <a:ext cx="8229600" cy="375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Requires your own server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User management is tedious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Myriad OAuth implementations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Security is hard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Offline is harder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/>
        </p:nvSpPr>
        <p:spPr>
          <a:xfrm>
            <a:off x="0" y="334800"/>
            <a:ext cx="3946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Users</a:t>
            </a:r>
          </a:p>
        </p:txBody>
      </p:sp>
      <p:sp>
        <p:nvSpPr>
          <p:cNvPr id="834" name="Shape 834"/>
          <p:cNvSpPr/>
          <p:nvPr/>
        </p:nvSpPr>
        <p:spPr>
          <a:xfrm>
            <a:off x="1064725" y="2480300"/>
            <a:ext cx="5156100" cy="7901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457200" y="1572725"/>
            <a:ext cx="8229600" cy="294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createUser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(error, userData)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User created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/>
        </p:nvSpPr>
        <p:spPr>
          <a:xfrm>
            <a:off x="0" y="334800"/>
            <a:ext cx="39465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Users</a:t>
            </a:r>
          </a:p>
        </p:txBody>
      </p:sp>
      <p:sp>
        <p:nvSpPr>
          <p:cNvPr id="842" name="Shape 842"/>
          <p:cNvSpPr/>
          <p:nvPr/>
        </p:nvSpPr>
        <p:spPr>
          <a:xfrm>
            <a:off x="3115225" y="3252825"/>
            <a:ext cx="1179600" cy="381600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 txBox="1"/>
          <p:nvPr>
            <p:ph idx="1" type="body"/>
          </p:nvPr>
        </p:nvSpPr>
        <p:spPr>
          <a:xfrm>
            <a:off x="457200" y="1572725"/>
            <a:ext cx="8229600" cy="294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ref =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"https://ng-auth.firebaseio.com"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ref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createUser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"foo@bar.com"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password: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"correcthorsebatterystaple"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(error, userData)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User created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/>
          <p:nvPr/>
        </p:nvSpPr>
        <p:spPr>
          <a:xfrm>
            <a:off x="0" y="334800"/>
            <a:ext cx="4178399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 txBox="1"/>
          <p:nvPr>
            <p:ph type="title"/>
          </p:nvPr>
        </p:nvSpPr>
        <p:spPr>
          <a:xfrm>
            <a:off x="457200" y="205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Better Together</a:t>
            </a:r>
          </a:p>
        </p:txBody>
      </p:sp>
      <p:pic>
        <p:nvPicPr>
          <p:cNvPr id="850" name="Shape 8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619" y="1867179"/>
            <a:ext cx="2198230" cy="2367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Shape 8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4149" y="1830275"/>
            <a:ext cx="2026885" cy="2367669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Shape 852"/>
          <p:cNvSpPr/>
          <p:nvPr/>
        </p:nvSpPr>
        <p:spPr>
          <a:xfrm>
            <a:off x="4023900" y="2489412"/>
            <a:ext cx="1096199" cy="1049399"/>
          </a:xfrm>
          <a:prstGeom prst="mathPlus">
            <a:avLst>
              <a:gd fmla="val 23520" name="adj1"/>
            </a:avLst>
          </a:prstGeom>
          <a:solidFill>
            <a:srgbClr val="FF6450"/>
          </a:solidFill>
          <a:ln cap="flat" cmpd="sng" w="19050">
            <a:solidFill>
              <a:srgbClr val="FF64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/>
          <p:nvPr/>
        </p:nvSpPr>
        <p:spPr>
          <a:xfrm>
            <a:off x="0" y="335125"/>
            <a:ext cx="33021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Open Sans"/>
                <a:ea typeface="Open Sans"/>
                <a:cs typeface="Open Sans"/>
                <a:sym typeface="Open Sans"/>
              </a:rPr>
              <a:t>AngularFire</a:t>
            </a:r>
          </a:p>
        </p:txBody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x="457200" y="1736775"/>
            <a:ext cx="8229600" cy="2149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AngularFire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/>
              <a:t>provides a set of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services </a:t>
            </a:r>
            <a:r>
              <a:rPr lang="en"/>
              <a:t>to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</a:rPr>
              <a:t>bind</a:t>
            </a:r>
            <a:r>
              <a:rPr lang="en">
                <a:solidFill>
                  <a:srgbClr val="FEC32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FEC324"/>
                </a:solidFill>
              </a:rPr>
              <a:t>data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between Firebase and Angular</a:t>
            </a:r>
            <a:r>
              <a:rPr lang="en"/>
              <a:t> and to </a:t>
            </a:r>
            <a:r>
              <a:rPr lang="en">
                <a:solidFill>
                  <a:srgbClr val="FEC324"/>
                </a:solidFill>
              </a:rPr>
              <a:t>authenticate and manage users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0" y="335125"/>
            <a:ext cx="50778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AngularFire Services</a:t>
            </a: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/>
        </p:nvSpPr>
        <p:spPr>
          <a:xfrm>
            <a:off x="0" y="335125"/>
            <a:ext cx="50778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AngularFire Services</a:t>
            </a:r>
          </a:p>
        </p:txBody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457200" y="1567050"/>
            <a:ext cx="82296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$firebaseArray</a:t>
            </a:r>
            <a:r>
              <a:rPr lang="en">
                <a:solidFill>
                  <a:srgbClr val="FFFFFF"/>
                </a:solidFill>
              </a:rPr>
              <a:t> - synchronized collections</a:t>
            </a:r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/>
          <p:nvPr/>
        </p:nvSpPr>
        <p:spPr>
          <a:xfrm>
            <a:off x="0" y="335125"/>
            <a:ext cx="50778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AngularFire Services</a:t>
            </a:r>
          </a:p>
        </p:txBody>
      </p:sp>
      <p:sp>
        <p:nvSpPr>
          <p:cNvPr id="879" name="Shape 879"/>
          <p:cNvSpPr txBox="1"/>
          <p:nvPr>
            <p:ph idx="1" type="body"/>
          </p:nvPr>
        </p:nvSpPr>
        <p:spPr>
          <a:xfrm>
            <a:off x="457200" y="1567050"/>
            <a:ext cx="82296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$firebaseArray</a:t>
            </a:r>
            <a:r>
              <a:rPr lang="en">
                <a:solidFill>
                  <a:srgbClr val="FFFFFF"/>
                </a:solidFill>
              </a:rPr>
              <a:t> - synchronized collections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$firebaseObject</a:t>
            </a:r>
            <a:r>
              <a:rPr lang="en">
                <a:solidFill>
                  <a:srgbClr val="FEC324"/>
                </a:solidFill>
              </a:rPr>
              <a:t> - synchronized objects</a:t>
            </a:r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/>
          <p:nvPr/>
        </p:nvSpPr>
        <p:spPr>
          <a:xfrm>
            <a:off x="0" y="335125"/>
            <a:ext cx="50778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5" name="Shape 8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AngularFire Services</a:t>
            </a:r>
          </a:p>
        </p:txBody>
      </p:sp>
      <p:sp>
        <p:nvSpPr>
          <p:cNvPr id="886" name="Shape 886"/>
          <p:cNvSpPr txBox="1"/>
          <p:nvPr>
            <p:ph idx="1" type="body"/>
          </p:nvPr>
        </p:nvSpPr>
        <p:spPr>
          <a:xfrm>
            <a:off x="457200" y="1567050"/>
            <a:ext cx="82296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$firebaseArray</a:t>
            </a:r>
            <a:r>
              <a:rPr lang="en">
                <a:solidFill>
                  <a:srgbClr val="FFFFFF"/>
                </a:solidFill>
              </a:rPr>
              <a:t> - synchronized collections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$firebaseObject</a:t>
            </a:r>
            <a:r>
              <a:rPr lang="en">
                <a:solidFill>
                  <a:srgbClr val="FEC324"/>
                </a:solidFill>
              </a:rPr>
              <a:t> - synchronized objects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$firebaseAuth</a:t>
            </a:r>
            <a:r>
              <a:rPr lang="en">
                <a:solidFill>
                  <a:srgbClr val="FFFFFF"/>
                </a:solidFill>
              </a:rPr>
              <a:t> - authentication, user management, routing</a:t>
            </a:r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/>
          <p:nvPr/>
        </p:nvSpPr>
        <p:spPr>
          <a:xfrm>
            <a:off x="0" y="335125"/>
            <a:ext cx="43674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$firebaseAuth</a:t>
            </a:r>
          </a:p>
        </p:txBody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505500" y="1607175"/>
            <a:ext cx="8132999" cy="27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app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angular.module(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"app"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[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"firebase"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app.controller(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"Ctrl"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($scope, $firebaseAuth) 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ref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"https://..."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$scope.authObj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$firebaseAuth(ref);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/>
        </p:nvSpPr>
        <p:spPr>
          <a:xfrm>
            <a:off x="0" y="335125"/>
            <a:ext cx="4367400" cy="7280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$firebaseAuth</a:t>
            </a:r>
          </a:p>
        </p:txBody>
      </p:sp>
      <p:sp>
        <p:nvSpPr>
          <p:cNvPr id="900" name="Shape 900"/>
          <p:cNvSpPr/>
          <p:nvPr/>
        </p:nvSpPr>
        <p:spPr>
          <a:xfrm>
            <a:off x="5114425" y="1737250"/>
            <a:ext cx="1398599" cy="361499"/>
          </a:xfrm>
          <a:prstGeom prst="rect">
            <a:avLst/>
          </a:prstGeom>
          <a:solidFill>
            <a:srgbClr val="4285F4">
              <a:alpha val="827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 txBox="1"/>
          <p:nvPr>
            <p:ph idx="1" type="body"/>
          </p:nvPr>
        </p:nvSpPr>
        <p:spPr>
          <a:xfrm>
            <a:off x="505500" y="1607175"/>
            <a:ext cx="8132999" cy="272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app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angular.module(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"app"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[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"firebase"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]);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app.controller(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"Ctrl"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800">
                <a:solidFill>
                  <a:srgbClr val="05BC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($scope, $firebaseAuth) {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ref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FEC32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Firebase(</a:t>
            </a:r>
            <a:r>
              <a:rPr lang="en" sz="1800">
                <a:solidFill>
                  <a:srgbClr val="FF645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"https://..."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$scope.authObj </a:t>
            </a:r>
            <a:r>
              <a:rPr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$firebaseAuth(ref);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800">
                <a:solidFill>
                  <a:srgbClr val="7F9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