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350" r:id="rId11"/>
    <p:sldId id="265" r:id="rId12"/>
    <p:sldId id="266" r:id="rId13"/>
    <p:sldId id="267" r:id="rId14"/>
    <p:sldId id="337" r:id="rId15"/>
    <p:sldId id="338" r:id="rId16"/>
    <p:sldId id="348" r:id="rId17"/>
    <p:sldId id="329" r:id="rId18"/>
    <p:sldId id="335" r:id="rId19"/>
    <p:sldId id="334" r:id="rId20"/>
    <p:sldId id="332" r:id="rId21"/>
    <p:sldId id="336" r:id="rId22"/>
    <p:sldId id="347" r:id="rId23"/>
    <p:sldId id="270" r:id="rId24"/>
    <p:sldId id="271" r:id="rId25"/>
    <p:sldId id="339" r:id="rId26"/>
    <p:sldId id="272" r:id="rId27"/>
    <p:sldId id="273" r:id="rId28"/>
    <p:sldId id="274" r:id="rId29"/>
    <p:sldId id="340" r:id="rId30"/>
    <p:sldId id="341" r:id="rId31"/>
    <p:sldId id="342" r:id="rId32"/>
    <p:sldId id="275" r:id="rId33"/>
    <p:sldId id="344" r:id="rId34"/>
    <p:sldId id="276" r:id="rId35"/>
    <p:sldId id="351" r:id="rId36"/>
    <p:sldId id="349" r:id="rId37"/>
    <p:sldId id="346" r:id="rId38"/>
    <p:sldId id="326" r:id="rId39"/>
    <p:sldId id="345" r:id="rId40"/>
  </p:sldIdLst>
  <p:sldSz cx="10160000" cy="7620000"/>
  <p:notesSz cx="7099300" cy="102346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90" autoAdjust="0"/>
  </p:normalViewPr>
  <p:slideViewPr>
    <p:cSldViewPr snapToGrid="0">
      <p:cViewPr varScale="1">
        <p:scale>
          <a:sx n="86" d="100"/>
          <a:sy n="86"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09930" y="4861441"/>
            <a:ext cx="5679440" cy="4605576"/>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260599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Shape 2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 name="Shape 2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dirty="0" smtClean="0"/>
              <a:t>You are attending this presentation two reasons. First, you are a programmer. Second, you want to be a better programmer. Good. We need better programmers.</a:t>
            </a:r>
            <a:endParaRPr sz="1466" dirty="0"/>
          </a:p>
        </p:txBody>
      </p:sp>
    </p:spTree>
    <p:extLst>
      <p:ext uri="{BB962C8B-B14F-4D97-AF65-F5344CB8AC3E}">
        <p14:creationId xmlns:p14="http://schemas.microsoft.com/office/powerpoint/2010/main" val="2043968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 name="Shape 73"/>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90342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4259276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marL="160867" marR="0" lvl="0" indent="0" rtl="0">
              <a:lnSpc>
                <a:spcPct val="100000"/>
              </a:lnSpc>
              <a:spcBef>
                <a:spcPts val="0"/>
              </a:spcBef>
              <a:spcAft>
                <a:spcPts val="0"/>
              </a:spcAft>
              <a:buClr>
                <a:srgbClr val="000000"/>
              </a:buClr>
              <a:buSzPct val="177777"/>
              <a:buFont typeface="Arial"/>
              <a:buNone/>
            </a:pPr>
            <a:endParaRPr lang="en-US" sz="1466"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8958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rtl="0">
              <a:lnSpc>
                <a:spcPct val="100000"/>
              </a:lnSpc>
              <a:spcBef>
                <a:spcPts val="0"/>
              </a:spcBef>
              <a:buNone/>
            </a:pPr>
            <a:r>
              <a:rPr lang="en-US" sz="1466" dirty="0">
                <a:solidFill>
                  <a:srgbClr val="000000"/>
                </a:solidFill>
                <a:latin typeface="Arial"/>
                <a:ea typeface="Arial"/>
                <a:cs typeface="Arial"/>
                <a:sym typeface="Arial"/>
              </a:rPr>
              <a:t>There  are  no  complex  </a:t>
            </a:r>
            <a:r>
              <a:rPr lang="en-US" sz="1466" dirty="0" smtClean="0">
                <a:solidFill>
                  <a:srgbClr val="000000"/>
                </a:solidFill>
                <a:latin typeface="Arial"/>
                <a:ea typeface="Arial"/>
                <a:cs typeface="Arial"/>
                <a:sym typeface="Arial"/>
              </a:rPr>
              <a:t>expressions. Spacing </a:t>
            </a:r>
            <a:r>
              <a:rPr lang="en-US" sz="1466" dirty="0">
                <a:solidFill>
                  <a:srgbClr val="000000"/>
                </a:solidFill>
                <a:latin typeface="Arial"/>
                <a:ea typeface="Arial"/>
                <a:cs typeface="Arial"/>
                <a:sym typeface="Arial"/>
              </a:rPr>
              <a:t>and indentation are reasonable. There are only three variables and two constants mentioned. There  aren’t  even  any  fancy  classes  or  polymorphic  methods,  just  a  list  </a:t>
            </a:r>
            <a:r>
              <a:rPr lang="en-US" sz="1466" dirty="0" smtClean="0">
                <a:solidFill>
                  <a:srgbClr val="000000"/>
                </a:solidFill>
                <a:latin typeface="Arial"/>
                <a:ea typeface="Arial"/>
                <a:cs typeface="Arial"/>
                <a:sym typeface="Arial"/>
              </a:rPr>
              <a:t>of arrays </a:t>
            </a:r>
            <a:r>
              <a:rPr lang="en-US" sz="1466" dirty="0">
                <a:solidFill>
                  <a:srgbClr val="000000"/>
                </a:solidFill>
                <a:latin typeface="Arial"/>
                <a:ea typeface="Arial"/>
                <a:cs typeface="Arial"/>
                <a:sym typeface="Arial"/>
              </a:rPr>
              <a:t>(or so it seems).</a:t>
            </a:r>
          </a:p>
          <a:p>
            <a:pPr rtl="0">
              <a:lnSpc>
                <a:spcPct val="100000"/>
              </a:lnSpc>
              <a:spcBef>
                <a:spcPts val="0"/>
              </a:spcBef>
              <a:buNone/>
            </a:pPr>
            <a:endParaRPr sz="1466" dirty="0">
              <a:solidFill>
                <a:srgbClr val="000000"/>
              </a:solidFill>
              <a:latin typeface="Arial"/>
              <a:ea typeface="Arial"/>
              <a:cs typeface="Arial"/>
              <a:sym typeface="Arial"/>
            </a:endParaRPr>
          </a:p>
          <a:p>
            <a:pPr rtl="0">
              <a:lnSpc>
                <a:spcPct val="100000"/>
              </a:lnSpc>
              <a:spcBef>
                <a:spcPts val="0"/>
              </a:spcBef>
              <a:buNone/>
            </a:pPr>
            <a:r>
              <a:rPr lang="en-US" sz="1466" dirty="0">
                <a:solidFill>
                  <a:srgbClr val="000000"/>
                </a:solidFill>
                <a:latin typeface="Arial"/>
                <a:ea typeface="Arial"/>
                <a:cs typeface="Arial"/>
                <a:sym typeface="Arial"/>
              </a:rPr>
              <a:t>To understand this code we need to know:</a:t>
            </a:r>
          </a:p>
          <a:p>
            <a:pPr rtl="0">
              <a:lnSpc>
                <a:spcPct val="100000"/>
              </a:lnSpc>
              <a:spcBef>
                <a:spcPts val="0"/>
              </a:spcBef>
              <a:buNone/>
            </a:pPr>
            <a:r>
              <a:rPr lang="en-US" sz="1466" dirty="0">
                <a:solidFill>
                  <a:srgbClr val="000000"/>
                </a:solidFill>
                <a:latin typeface="Arial"/>
                <a:ea typeface="Arial"/>
                <a:cs typeface="Arial"/>
                <a:sym typeface="Arial"/>
              </a:rPr>
              <a:t>1.   What kinds of things are in </a:t>
            </a:r>
            <a:r>
              <a:rPr lang="en-US" sz="1466" dirty="0" smtClean="0">
                <a:solidFill>
                  <a:srgbClr val="000000"/>
                </a:solidFill>
                <a:latin typeface="Arial"/>
                <a:ea typeface="Arial"/>
                <a:cs typeface="Arial"/>
                <a:sym typeface="Arial"/>
              </a:rPr>
              <a:t>the list</a:t>
            </a:r>
            <a:r>
              <a:rPr lang="en-US" sz="1466" dirty="0">
                <a:solidFill>
                  <a:srgbClr val="000000"/>
                </a:solidFill>
                <a:latin typeface="Arial"/>
                <a:ea typeface="Arial"/>
                <a:cs typeface="Arial"/>
                <a:sym typeface="Arial"/>
              </a:rPr>
              <a:t>?</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2.   What is the signiﬁcance of the zeroth subscript of an item in </a:t>
            </a:r>
            <a:r>
              <a:rPr lang="en-US" sz="1466" dirty="0" smtClean="0">
                <a:solidFill>
                  <a:srgbClr val="000000"/>
                </a:solidFill>
                <a:latin typeface="Arial"/>
                <a:ea typeface="Arial"/>
                <a:cs typeface="Arial"/>
                <a:sym typeface="Arial"/>
              </a:rPr>
              <a:t>the list</a:t>
            </a:r>
            <a:r>
              <a:rPr lang="en-US" sz="1466" dirty="0">
                <a:solidFill>
                  <a:srgbClr val="000000"/>
                </a:solidFill>
                <a:latin typeface="Arial"/>
                <a:ea typeface="Arial"/>
                <a:cs typeface="Arial"/>
                <a:sym typeface="Arial"/>
              </a:rPr>
              <a:t>?</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3.   What is the signiﬁcance of the value 4?</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4.   How would I use the list being returned?</a:t>
            </a:r>
          </a:p>
          <a:p>
            <a:pPr rtl="0">
              <a:lnSpc>
                <a:spcPct val="100000"/>
              </a:lnSpc>
              <a:spcBef>
                <a:spcPts val="0"/>
              </a:spcBef>
              <a:buNone/>
            </a:pPr>
            <a:endParaRPr sz="1466" dirty="0">
              <a:solidFill>
                <a:srgbClr val="000000"/>
              </a:solidFill>
              <a:latin typeface="Arial"/>
              <a:ea typeface="Arial"/>
              <a:cs typeface="Arial"/>
              <a:sym typeface="Arial"/>
            </a:endParaRPr>
          </a:p>
          <a:p>
            <a:pPr rtl="0">
              <a:lnSpc>
                <a:spcPct val="100000"/>
              </a:lnSpc>
              <a:spcBef>
                <a:spcPts val="0"/>
              </a:spcBef>
              <a:buNone/>
            </a:pPr>
            <a:r>
              <a:rPr lang="en-US" sz="1466" dirty="0">
                <a:solidFill>
                  <a:srgbClr val="000000"/>
                </a:solidFill>
                <a:latin typeface="Arial"/>
                <a:ea typeface="Arial"/>
                <a:cs typeface="Arial"/>
                <a:sym typeface="Arial"/>
              </a:rPr>
              <a:t>The answers to these questions are not present in the code sample, but they could </a:t>
            </a:r>
            <a:r>
              <a:rPr lang="en-US" sz="1466" dirty="0" smtClean="0">
                <a:solidFill>
                  <a:srgbClr val="000000"/>
                </a:solidFill>
                <a:latin typeface="Arial"/>
                <a:ea typeface="Arial"/>
                <a:cs typeface="Arial"/>
                <a:sym typeface="Arial"/>
              </a:rPr>
              <a:t>have been</a:t>
            </a:r>
            <a:r>
              <a:rPr lang="en-US" sz="1466" dirty="0">
                <a:solidFill>
                  <a:srgbClr val="000000"/>
                </a:solidFill>
                <a:latin typeface="Arial"/>
                <a:ea typeface="Arial"/>
                <a:cs typeface="Arial"/>
                <a:sym typeface="Arial"/>
              </a:rPr>
              <a:t>.</a:t>
            </a:r>
          </a:p>
        </p:txBody>
      </p:sp>
    </p:spTree>
    <p:extLst>
      <p:ext uri="{BB962C8B-B14F-4D97-AF65-F5344CB8AC3E}">
        <p14:creationId xmlns:p14="http://schemas.microsoft.com/office/powerpoint/2010/main" val="4123789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rtl="0">
              <a:lnSpc>
                <a:spcPct val="100000"/>
              </a:lnSpc>
              <a:spcBef>
                <a:spcPts val="0"/>
              </a:spcBef>
              <a:buNone/>
            </a:pPr>
            <a:r>
              <a:rPr lang="en-US" sz="1466" dirty="0" smtClean="0">
                <a:solidFill>
                  <a:srgbClr val="000000"/>
                </a:solidFill>
                <a:latin typeface="Arial"/>
                <a:ea typeface="Arial"/>
                <a:cs typeface="Arial"/>
                <a:sym typeface="Arial"/>
              </a:rPr>
              <a:t>Here</a:t>
            </a:r>
            <a:r>
              <a:rPr lang="en-US" sz="1466" baseline="0" dirty="0" smtClean="0">
                <a:solidFill>
                  <a:srgbClr val="000000"/>
                </a:solidFill>
                <a:latin typeface="Arial"/>
                <a:ea typeface="Arial"/>
                <a:cs typeface="Arial"/>
                <a:sym typeface="Arial"/>
              </a:rPr>
              <a:t> is what introducing a few names can do (renames, introduce constants)</a:t>
            </a:r>
            <a:endParaRPr lang="en-US" sz="1466"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14988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rtl="0">
              <a:lnSpc>
                <a:spcPct val="100000"/>
              </a:lnSpc>
              <a:spcBef>
                <a:spcPts val="0"/>
              </a:spcBef>
              <a:buNone/>
            </a:pPr>
            <a:r>
              <a:rPr lang="en-US" sz="1466" dirty="0" smtClean="0">
                <a:solidFill>
                  <a:srgbClr val="000000"/>
                </a:solidFill>
                <a:latin typeface="Arial"/>
                <a:ea typeface="Arial"/>
                <a:cs typeface="Arial"/>
                <a:sym typeface="Arial"/>
              </a:rPr>
              <a:t>Changes:</a:t>
            </a:r>
          </a:p>
          <a:p>
            <a:pPr rtl="0">
              <a:lnSpc>
                <a:spcPct val="100000"/>
              </a:lnSpc>
              <a:spcBef>
                <a:spcPts val="0"/>
              </a:spcBef>
              <a:buNone/>
            </a:pPr>
            <a:r>
              <a:rPr lang="en-US" sz="1466" baseline="0" dirty="0" smtClean="0">
                <a:solidFill>
                  <a:srgbClr val="000000"/>
                </a:solidFill>
                <a:latin typeface="Arial"/>
                <a:ea typeface="Arial"/>
                <a:cs typeface="Arial"/>
                <a:sym typeface="Arial"/>
              </a:rPr>
              <a:t>- encapsulating the array, to be able to give it a name and have methods on it</a:t>
            </a:r>
          </a:p>
          <a:p>
            <a:pPr rtl="0">
              <a:lnSpc>
                <a:spcPct val="100000"/>
              </a:lnSpc>
              <a:spcBef>
                <a:spcPts val="0"/>
              </a:spcBef>
              <a:buNone/>
            </a:pPr>
            <a:r>
              <a:rPr lang="en-US" sz="1466" dirty="0" smtClean="0">
                <a:solidFill>
                  <a:srgbClr val="000000"/>
                </a:solidFill>
                <a:latin typeface="Arial"/>
                <a:ea typeface="Arial"/>
                <a:cs typeface="Arial"/>
                <a:sym typeface="Arial"/>
              </a:rPr>
              <a:t>- encapsulating the condition</a:t>
            </a:r>
            <a:endParaRPr lang="en-US" sz="1466"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41498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lang="en-US" dirty="0" smtClean="0"/>
          </a:p>
        </p:txBody>
      </p:sp>
    </p:spTree>
    <p:extLst>
      <p:ext uri="{BB962C8B-B14F-4D97-AF65-F5344CB8AC3E}">
        <p14:creationId xmlns:p14="http://schemas.microsoft.com/office/powerpoint/2010/main" val="2932058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dirty="0" smtClean="0"/>
              <a:t>Why is this difficult to understand?</a:t>
            </a:r>
          </a:p>
          <a:p>
            <a:pPr>
              <a:spcBef>
                <a:spcPts val="0"/>
              </a:spcBef>
              <a:buNone/>
            </a:pPr>
            <a:r>
              <a:rPr lang="en-US" sz="1466" dirty="0" smtClean="0"/>
              <a:t>- what does the String key represent?</a:t>
            </a:r>
          </a:p>
          <a:p>
            <a:pPr>
              <a:spcBef>
                <a:spcPts val="0"/>
              </a:spcBef>
              <a:buNone/>
            </a:pPr>
            <a:r>
              <a:rPr lang="en-US" sz="1466" dirty="0" smtClean="0"/>
              <a:t>- what does each</a:t>
            </a:r>
            <a:r>
              <a:rPr lang="en-US" sz="1466" baseline="0" dirty="0" smtClean="0"/>
              <a:t> element in the list of String represent?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66" dirty="0" smtClean="0"/>
              <a:t>- what does the </a:t>
            </a:r>
            <a:r>
              <a:rPr lang="en-US" sz="1466" baseline="0" dirty="0" smtClean="0"/>
              <a:t>list of String represent? </a:t>
            </a:r>
            <a:r>
              <a:rPr lang="en-US" sz="1466" dirty="0" smtClean="0"/>
              <a:t>why is a list and</a:t>
            </a:r>
            <a:r>
              <a:rPr lang="en-US" sz="1466" baseline="0" dirty="0" smtClean="0"/>
              <a:t> </a:t>
            </a:r>
            <a:r>
              <a:rPr lang="en-US" sz="1466" dirty="0" smtClean="0"/>
              <a:t>not a Set?</a:t>
            </a:r>
          </a:p>
          <a:p>
            <a:pPr marL="0" marR="0" indent="0" algn="l" defTabSz="914400" rtl="0" eaLnBrk="1" fontAlgn="auto" latinLnBrk="0" hangingPunct="1">
              <a:lnSpc>
                <a:spcPct val="100000"/>
              </a:lnSpc>
              <a:spcBef>
                <a:spcPts val="0"/>
              </a:spcBef>
              <a:spcAft>
                <a:spcPts val="0"/>
              </a:spcAft>
              <a:buClrTx/>
              <a:buSzTx/>
              <a:buFontTx/>
              <a:buNone/>
              <a:tabLst/>
              <a:defRPr/>
            </a:pPr>
            <a:r>
              <a:rPr lang="en-US" sz="1466" dirty="0" smtClean="0"/>
              <a:t>- what does the inner map represents?</a:t>
            </a:r>
          </a:p>
          <a:p>
            <a:pPr>
              <a:spcBef>
                <a:spcPts val="0"/>
              </a:spcBef>
              <a:buNone/>
            </a:pPr>
            <a:endParaRPr lang="en-US" sz="1466"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66" dirty="0" smtClean="0"/>
              <a:t>The problem is that we have multiple anonymous data structures – without a name. If we encapsulate these data structures into classes, then we have something</a:t>
            </a:r>
            <a:r>
              <a:rPr lang="en-US" sz="1466" baseline="0" dirty="0" smtClean="0"/>
              <a:t> to which we can give a good name, that explain what it represents.</a:t>
            </a:r>
            <a:endParaRPr lang="en-US" sz="1466" dirty="0" smtClean="0"/>
          </a:p>
          <a:p>
            <a:pPr>
              <a:spcBef>
                <a:spcPts val="0"/>
              </a:spcBef>
              <a:buNone/>
            </a:pPr>
            <a:endParaRPr lang="en-US" sz="1466" dirty="0"/>
          </a:p>
        </p:txBody>
      </p:sp>
    </p:spTree>
    <p:extLst>
      <p:ext uri="{BB962C8B-B14F-4D97-AF65-F5344CB8AC3E}">
        <p14:creationId xmlns:p14="http://schemas.microsoft.com/office/powerpoint/2010/main" val="1046210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dirty="0" smtClean="0"/>
              <a:t>By encapsulating the nested map to</a:t>
            </a:r>
            <a:r>
              <a:rPr lang="en-US" sz="1466" baseline="0" dirty="0" smtClean="0"/>
              <a:t> a class, I now have an entity to which I can give a good name. The names of the methods in that class will give further information about what the class does.</a:t>
            </a:r>
            <a:endParaRPr lang="en-US" sz="1466" dirty="0"/>
          </a:p>
        </p:txBody>
      </p:sp>
    </p:spTree>
    <p:extLst>
      <p:ext uri="{BB962C8B-B14F-4D97-AF65-F5344CB8AC3E}">
        <p14:creationId xmlns:p14="http://schemas.microsoft.com/office/powerpoint/2010/main" val="3095371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dirty="0" smtClean="0"/>
              <a:t>The code actually looks like this. The comment answers</a:t>
            </a:r>
            <a:r>
              <a:rPr lang="en-US" sz="1466" baseline="0" dirty="0" smtClean="0"/>
              <a:t> our initial questions, but a comment is a workaround in this case.</a:t>
            </a:r>
          </a:p>
          <a:p>
            <a:pPr>
              <a:spcBef>
                <a:spcPts val="0"/>
              </a:spcBef>
              <a:buNone/>
            </a:pPr>
            <a:r>
              <a:rPr lang="en-US" sz="1466" baseline="0" dirty="0" smtClean="0"/>
              <a:t>Try to write code so that comments become unnecessary.</a:t>
            </a:r>
            <a:endParaRPr lang="en-US" sz="1466" dirty="0" smtClean="0"/>
          </a:p>
          <a:p>
            <a:pPr>
              <a:spcBef>
                <a:spcPts val="0"/>
              </a:spcBef>
              <a:buNone/>
            </a:pPr>
            <a:endParaRPr lang="en-US" sz="1466" dirty="0" smtClean="0"/>
          </a:p>
          <a:p>
            <a:pPr>
              <a:spcBef>
                <a:spcPts val="0"/>
              </a:spcBef>
              <a:buNone/>
            </a:pPr>
            <a:r>
              <a:rPr lang="en-US" sz="1466" dirty="0" smtClean="0"/>
              <a:t>Hints that the</a:t>
            </a:r>
            <a:r>
              <a:rPr lang="en-US" sz="1466" baseline="0" dirty="0" smtClean="0"/>
              <a:t> code is not clean:</a:t>
            </a:r>
          </a:p>
          <a:p>
            <a:pPr>
              <a:spcBef>
                <a:spcPts val="0"/>
              </a:spcBef>
              <a:buNone/>
            </a:pPr>
            <a:r>
              <a:rPr lang="en-US" sz="1466" baseline="0" dirty="0" smtClean="0"/>
              <a:t>- too complicated data structure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466" dirty="0" smtClean="0"/>
              <a:t>-</a:t>
            </a:r>
            <a:r>
              <a:rPr lang="en-US" sz="1466" baseline="0" dirty="0" smtClean="0"/>
              <a:t> the name of the field: you can see it's doing too much</a:t>
            </a:r>
          </a:p>
          <a:p>
            <a:pPr>
              <a:spcBef>
                <a:spcPts val="0"/>
              </a:spcBef>
              <a:buNone/>
            </a:pPr>
            <a:r>
              <a:rPr lang="en-US" sz="1466" baseline="0" dirty="0" smtClean="0"/>
              <a:t>- the comment: if we refactor the code, the comment becomes largely unnecessary</a:t>
            </a:r>
          </a:p>
          <a:p>
            <a:pPr>
              <a:spcBef>
                <a:spcPts val="0"/>
              </a:spcBef>
              <a:buNone/>
            </a:pPr>
            <a:endParaRPr lang="en-US" sz="1466" dirty="0" smtClean="0"/>
          </a:p>
        </p:txBody>
      </p:sp>
    </p:spTree>
    <p:extLst>
      <p:ext uri="{BB962C8B-B14F-4D97-AF65-F5344CB8AC3E}">
        <p14:creationId xmlns:p14="http://schemas.microsoft.com/office/powerpoint/2010/main" val="205678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 name="Shape 30"/>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709623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70" dirty="0" smtClean="0"/>
              <a:t>One</a:t>
            </a:r>
            <a:r>
              <a:rPr lang="en-US" sz="1470" baseline="0" dirty="0" smtClean="0"/>
              <a:t> of the checks is whether the location is within Netherlands. Note that the rest of the conditions make this check hard too see.</a:t>
            </a:r>
            <a:endParaRPr lang="en-US" sz="1470" dirty="0" smtClean="0"/>
          </a:p>
        </p:txBody>
      </p:sp>
    </p:spTree>
    <p:extLst>
      <p:ext uri="{BB962C8B-B14F-4D97-AF65-F5344CB8AC3E}">
        <p14:creationId xmlns:p14="http://schemas.microsoft.com/office/powerpoint/2010/main" val="3704237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70" dirty="0" smtClean="0"/>
              <a:t>By encapsulating the condition in a method, we were</a:t>
            </a:r>
            <a:r>
              <a:rPr lang="en-US" sz="1470" baseline="0" dirty="0" smtClean="0"/>
              <a:t> able to introduce a good explanatory name.</a:t>
            </a:r>
            <a:endParaRPr lang="en-US" sz="1470" dirty="0" smtClean="0"/>
          </a:p>
        </p:txBody>
      </p:sp>
    </p:spTree>
    <p:extLst>
      <p:ext uri="{BB962C8B-B14F-4D97-AF65-F5344CB8AC3E}">
        <p14:creationId xmlns:p14="http://schemas.microsoft.com/office/powerpoint/2010/main" val="2302051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70" dirty="0" smtClean="0"/>
              <a:t>By</a:t>
            </a:r>
            <a:r>
              <a:rPr lang="en-US" sz="1470" baseline="0" dirty="0" smtClean="0"/>
              <a:t> introducing the variables "name" and "value" it's now clear what the first and the second capturing group represents.</a:t>
            </a:r>
            <a:endParaRPr lang="en-US" sz="1470" dirty="0" smtClean="0"/>
          </a:p>
          <a:p>
            <a:pPr>
              <a:spcBef>
                <a:spcPts val="0"/>
              </a:spcBef>
              <a:buNone/>
            </a:pPr>
            <a:endParaRPr lang="en-US" sz="1470" dirty="0" smtClean="0"/>
          </a:p>
        </p:txBody>
      </p:sp>
    </p:spTree>
    <p:extLst>
      <p:ext uri="{BB962C8B-B14F-4D97-AF65-F5344CB8AC3E}">
        <p14:creationId xmlns:p14="http://schemas.microsoft.com/office/powerpoint/2010/main" val="4159046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535832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6" name="Shape 11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dirty="0" smtClean="0"/>
              <a:t>Many</a:t>
            </a:r>
            <a:r>
              <a:rPr lang="en-US" sz="1466" baseline="0" dirty="0" smtClean="0"/>
              <a:t> times, such a commentary is missing.</a:t>
            </a:r>
          </a:p>
        </p:txBody>
      </p:sp>
    </p:spTree>
    <p:extLst>
      <p:ext uri="{BB962C8B-B14F-4D97-AF65-F5344CB8AC3E}">
        <p14:creationId xmlns:p14="http://schemas.microsoft.com/office/powerpoint/2010/main" val="1973010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6" name="Shape 11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dirty="0" smtClean="0"/>
              <a:t>Now it's very clear what is the difference between the two</a:t>
            </a:r>
            <a:r>
              <a:rPr lang="en-US" sz="1466" baseline="0" dirty="0" smtClean="0"/>
              <a:t> parameters, even if they have the same type.</a:t>
            </a:r>
          </a:p>
          <a:p>
            <a:pPr>
              <a:spcBef>
                <a:spcPts val="0"/>
              </a:spcBef>
              <a:buNone/>
            </a:pPr>
            <a:endParaRPr lang="en-US" sz="1466" baseline="0" dirty="0" smtClean="0"/>
          </a:p>
          <a:p>
            <a:pPr>
              <a:spcBef>
                <a:spcPts val="0"/>
              </a:spcBef>
              <a:buNone/>
            </a:pPr>
            <a:r>
              <a:rPr lang="en-US" sz="1466" baseline="0" dirty="0" smtClean="0"/>
              <a:t>Also notice how the comment is no longer needed and we were able to remove it.</a:t>
            </a:r>
          </a:p>
          <a:p>
            <a:pPr>
              <a:spcBef>
                <a:spcPts val="0"/>
              </a:spcBef>
              <a:buNone/>
            </a:pPr>
            <a:r>
              <a:rPr lang="en-US" sz="1466" baseline="0" dirty="0" smtClean="0"/>
              <a:t>This is a good thing.</a:t>
            </a:r>
          </a:p>
          <a:p>
            <a:pPr>
              <a:spcBef>
                <a:spcPts val="0"/>
              </a:spcBef>
              <a:buNone/>
            </a:pPr>
            <a:r>
              <a:rPr lang="en-US" sz="1466" baseline="0" dirty="0" smtClean="0"/>
              <a:t>Code should be self-documented wherever possible (complicated algorithms are one of the exceptions).</a:t>
            </a:r>
            <a:endParaRPr sz="1466" dirty="0"/>
          </a:p>
        </p:txBody>
      </p:sp>
    </p:spTree>
    <p:extLst>
      <p:ext uri="{BB962C8B-B14F-4D97-AF65-F5344CB8AC3E}">
        <p14:creationId xmlns:p14="http://schemas.microsoft.com/office/powerpoint/2010/main" val="4197340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3585395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509649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108677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baseline="0" dirty="0" smtClean="0"/>
              <a:t>It's very likely that 5 is also used in other parts of the code with different meanings.</a:t>
            </a:r>
          </a:p>
          <a:p>
            <a:pPr>
              <a:spcBef>
                <a:spcPts val="0"/>
              </a:spcBef>
              <a:buNone/>
            </a:pPr>
            <a:r>
              <a:rPr lang="en-US" sz="1466" baseline="0" dirty="0" smtClean="0"/>
              <a:t>Without the constants, to check where the number of days per week is used in the codebase, you would need to search for "5" and manually inspect all occurrences to exclude those that do not represent the number of days per week. That's a lot of wasted time.</a:t>
            </a:r>
          </a:p>
        </p:txBody>
      </p:sp>
    </p:spTree>
    <p:extLst>
      <p:ext uri="{BB962C8B-B14F-4D97-AF65-F5344CB8AC3E}">
        <p14:creationId xmlns:p14="http://schemas.microsoft.com/office/powerpoint/2010/main" val="118011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 name="Shape 3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334390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altLang="en-US" sz="1600" dirty="0" smtClean="0">
                <a:solidFill>
                  <a:schemeClr val="tx1"/>
                </a:solidFill>
                <a:latin typeface="Arial" panose="020B0604020202020204" pitchFamily="34" charset="0"/>
              </a:rPr>
              <a:t>For aspect-oriented programming, Spring Framework could have invented something</a:t>
            </a:r>
            <a:r>
              <a:rPr lang="en-US" altLang="en-US" sz="1600" baseline="0" dirty="0" smtClean="0">
                <a:solidFill>
                  <a:schemeClr val="tx1"/>
                </a:solidFill>
                <a:latin typeface="Arial" panose="020B0604020202020204" pitchFamily="34" charset="0"/>
              </a:rPr>
              <a:t> better than </a:t>
            </a:r>
            <a:r>
              <a:rPr lang="en-US" altLang="en-US" sz="1600" baseline="0" dirty="0" err="1" smtClean="0">
                <a:solidFill>
                  <a:schemeClr val="tx1"/>
                </a:solidFill>
                <a:latin typeface="Arial" panose="020B0604020202020204" pitchFamily="34" charset="0"/>
              </a:rPr>
              <a:t>pointcut</a:t>
            </a:r>
            <a:r>
              <a:rPr lang="en-US" altLang="en-US" sz="1600" baseline="0" dirty="0" smtClean="0">
                <a:solidFill>
                  <a:schemeClr val="tx1"/>
                </a:solidFill>
                <a:latin typeface="Arial" panose="020B0604020202020204" pitchFamily="34" charset="0"/>
              </a:rPr>
              <a:t>, </a:t>
            </a:r>
            <a:r>
              <a:rPr lang="en-US" altLang="en-US" sz="1600" baseline="0" dirty="0" err="1" smtClean="0">
                <a:solidFill>
                  <a:schemeClr val="tx1"/>
                </a:solidFill>
                <a:latin typeface="Arial" panose="020B0604020202020204" pitchFamily="34" charset="0"/>
              </a:rPr>
              <a:t>joinpoint</a:t>
            </a:r>
            <a:r>
              <a:rPr lang="en-US" altLang="en-US" sz="1600" baseline="0" dirty="0" smtClean="0">
                <a:solidFill>
                  <a:schemeClr val="tx1"/>
                </a:solidFill>
                <a:latin typeface="Arial" panose="020B0604020202020204" pitchFamily="34" charset="0"/>
              </a:rPr>
              <a:t>, or advice. But those names are already established, and introducing others would just make thing worse, because developers would have needed to constantly translate between the 2 terminologies.</a:t>
            </a:r>
            <a:endParaRPr lang="en-US" sz="1466" baseline="0" dirty="0" smtClean="0"/>
          </a:p>
        </p:txBody>
      </p:sp>
    </p:spTree>
    <p:extLst>
      <p:ext uri="{BB962C8B-B14F-4D97-AF65-F5344CB8AC3E}">
        <p14:creationId xmlns:p14="http://schemas.microsoft.com/office/powerpoint/2010/main" val="829077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247223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1244987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3802344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dirty="0" smtClean="0"/>
              <a:t>The static factory</a:t>
            </a:r>
            <a:r>
              <a:rPr lang="en-US" sz="1466" baseline="0" dirty="0" smtClean="0"/>
              <a:t> methods gives us an entity which we can name and use this name to explain what it does.</a:t>
            </a:r>
          </a:p>
          <a:p>
            <a:pPr>
              <a:spcBef>
                <a:spcPts val="0"/>
              </a:spcBef>
              <a:buNone/>
            </a:pPr>
            <a:r>
              <a:rPr lang="en-US" sz="1466" baseline="0" dirty="0" smtClean="0"/>
              <a:t>You can also have 2 factory methods with the same signatures (because you can give them different names), but this is not possible with constructors.</a:t>
            </a:r>
          </a:p>
          <a:p>
            <a:pPr>
              <a:spcBef>
                <a:spcPts val="0"/>
              </a:spcBef>
              <a:buNone/>
            </a:pPr>
            <a:endParaRPr lang="en-US" sz="1466" baseline="0" dirty="0" smtClean="0"/>
          </a:p>
        </p:txBody>
      </p:sp>
    </p:spTree>
    <p:extLst>
      <p:ext uri="{BB962C8B-B14F-4D97-AF65-F5344CB8AC3E}">
        <p14:creationId xmlns:p14="http://schemas.microsoft.com/office/powerpoint/2010/main" val="4176422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845090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10453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dirty="0" smtClean="0"/>
              <a:t>Replacing anonymous constructs (magic</a:t>
            </a:r>
            <a:r>
              <a:rPr lang="en-US" sz="1466" baseline="0" dirty="0" smtClean="0"/>
              <a:t> numbers, complicated </a:t>
            </a:r>
            <a:r>
              <a:rPr lang="en-US" sz="1466" dirty="0" smtClean="0"/>
              <a:t>expressions, code</a:t>
            </a:r>
            <a:r>
              <a:rPr lang="en-US" sz="1466" baseline="0" dirty="0" smtClean="0"/>
              <a:t> blocks, etc.</a:t>
            </a:r>
            <a:r>
              <a:rPr lang="en-US" sz="1466" dirty="0" smtClean="0"/>
              <a:t>) with named constructs allows you to give them a name that explains what they are doing, improving communication.</a:t>
            </a:r>
          </a:p>
          <a:p>
            <a:pPr>
              <a:spcBef>
                <a:spcPts val="0"/>
              </a:spcBef>
              <a:buNone/>
            </a:pPr>
            <a:endParaRPr lang="en-US" sz="1466" dirty="0" smtClean="0"/>
          </a:p>
          <a:p>
            <a:pPr>
              <a:spcBef>
                <a:spcPts val="0"/>
              </a:spcBef>
              <a:buNone/>
            </a:pPr>
            <a:endParaRPr lang="en-US" sz="1466" dirty="0" smtClean="0"/>
          </a:p>
        </p:txBody>
      </p:sp>
    </p:spTree>
    <p:extLst>
      <p:ext uri="{BB962C8B-B14F-4D97-AF65-F5344CB8AC3E}">
        <p14:creationId xmlns:p14="http://schemas.microsoft.com/office/powerpoint/2010/main" val="3358058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0" name="Shape 450"/>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rtl="0">
              <a:lnSpc>
                <a:spcPct val="100000"/>
              </a:lnSpc>
              <a:spcBef>
                <a:spcPts val="0"/>
              </a:spcBef>
              <a:buNone/>
            </a:pPr>
            <a:r>
              <a:rPr lang="en-US" sz="1466" dirty="0" smtClean="0">
                <a:solidFill>
                  <a:srgbClr val="000000"/>
                </a:solidFill>
                <a:latin typeface="Arial"/>
                <a:ea typeface="Arial"/>
                <a:cs typeface="Arial"/>
                <a:sym typeface="Arial"/>
              </a:rPr>
              <a:t>I would say: "As</a:t>
            </a:r>
            <a:r>
              <a:rPr lang="en-US" sz="1466" baseline="0" dirty="0" smtClean="0">
                <a:solidFill>
                  <a:srgbClr val="000000"/>
                </a:solidFill>
                <a:latin typeface="Arial"/>
                <a:ea typeface="Arial"/>
                <a:cs typeface="Arial"/>
                <a:sym typeface="Arial"/>
              </a:rPr>
              <a:t> a courtesy to the next developer, please clean the code</a:t>
            </a:r>
            <a:r>
              <a:rPr lang="en-US" sz="1466" baseline="0" dirty="0" smtClean="0">
                <a:solidFill>
                  <a:srgbClr val="000000"/>
                </a:solidFill>
                <a:latin typeface="Arial"/>
                <a:ea typeface="Arial"/>
                <a:cs typeface="Arial"/>
                <a:sym typeface="Arial"/>
              </a:rPr>
              <a:t>". Thus you show kindness to your fellow developer, to your manager, and to your client. And is the only professional thing to do.</a:t>
            </a:r>
          </a:p>
          <a:p>
            <a:pPr rtl="0">
              <a:lnSpc>
                <a:spcPct val="100000"/>
              </a:lnSpc>
              <a:spcBef>
                <a:spcPts val="0"/>
              </a:spcBef>
              <a:buNone/>
            </a:pPr>
            <a:endParaRPr lang="en-US" sz="1466" baseline="0" dirty="0" smtClean="0">
              <a:solidFill>
                <a:srgbClr val="000000"/>
              </a:solidFill>
              <a:latin typeface="Arial"/>
              <a:ea typeface="Arial"/>
              <a:cs typeface="Arial"/>
              <a:sym typeface="Arial"/>
            </a:endParaRPr>
          </a:p>
          <a:p>
            <a:pPr rtl="0">
              <a:lnSpc>
                <a:spcPct val="100000"/>
              </a:lnSpc>
              <a:spcBef>
                <a:spcPts val="0"/>
              </a:spcBef>
              <a:buNone/>
            </a:pPr>
            <a:endParaRPr lang="en-US" sz="1466" baseline="0" dirty="0" smtClean="0">
              <a:solidFill>
                <a:srgbClr val="000000"/>
              </a:solidFill>
              <a:latin typeface="Arial"/>
              <a:ea typeface="Arial"/>
              <a:cs typeface="Arial"/>
              <a:sym typeface="Arial"/>
            </a:endParaRPr>
          </a:p>
          <a:p>
            <a:pPr rtl="0">
              <a:lnSpc>
                <a:spcPct val="100000"/>
              </a:lnSpc>
              <a:spcBef>
                <a:spcPts val="0"/>
              </a:spcBef>
              <a:buNone/>
            </a:pPr>
            <a:r>
              <a:rPr lang="en-US" sz="1466" baseline="0" dirty="0" smtClean="0">
                <a:solidFill>
                  <a:srgbClr val="000000"/>
                </a:solidFill>
                <a:latin typeface="Arial"/>
                <a:ea typeface="Arial"/>
                <a:cs typeface="Arial"/>
                <a:sym typeface="Arial"/>
              </a:rPr>
              <a:t>Thank you for participation.</a:t>
            </a:r>
            <a:endParaRPr lang="en-US" sz="1466"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15476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70634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440668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 name="Shape 48"/>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48116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2138641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48338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084435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 name="Shape 73"/>
          <p:cNvSpPr txBox="1">
            <a:spLocks noGrp="1"/>
          </p:cNvSpPr>
          <p:nvPr>
            <p:ph type="body" idx="1"/>
          </p:nvPr>
        </p:nvSpPr>
        <p:spPr>
          <a:xfrm>
            <a:off x="709930" y="4861441"/>
            <a:ext cx="5679440" cy="4605576"/>
          </a:xfrm>
          <a:prstGeom prst="rect">
            <a:avLst/>
          </a:prstGeom>
        </p:spPr>
        <p:txBody>
          <a:bodyPr lIns="91425" tIns="91425" rIns="91425" bIns="91425" anchor="t" anchorCtr="0">
            <a:noAutofit/>
          </a:bodyPr>
          <a:lstStyle/>
          <a:p>
            <a:pPr>
              <a:spcBef>
                <a:spcPts val="0"/>
              </a:spcBef>
              <a:buNone/>
            </a:pPr>
            <a:r>
              <a:rPr lang="en-US" sz="1466" b="1" dirty="0" smtClean="0"/>
              <a:t>not cleaver</a:t>
            </a:r>
            <a:r>
              <a:rPr lang="en-US" sz="1466" dirty="0" smtClean="0"/>
              <a:t>:</a:t>
            </a:r>
            <a:r>
              <a:rPr lang="en-US" sz="1466" baseline="0" dirty="0" smtClean="0"/>
              <a:t> you can be a smart developer and still write really dirty code. Don't try to write smart code – try to write code that is easily understood.</a:t>
            </a:r>
            <a:endParaRPr sz="1466" dirty="0"/>
          </a:p>
        </p:txBody>
      </p:sp>
    </p:spTree>
    <p:extLst>
      <p:ext uri="{BB962C8B-B14F-4D97-AF65-F5344CB8AC3E}">
        <p14:creationId xmlns:p14="http://schemas.microsoft.com/office/powerpoint/2010/main" val="309410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
        <p:cNvGrpSpPr/>
        <p:nvPr/>
      </p:nvGrpSpPr>
      <p:grpSpPr>
        <a:xfrm>
          <a:off x="0" y="0"/>
          <a:ext cx="0" cy="0"/>
          <a:chOff x="0" y="0"/>
          <a:chExt cx="0" cy="0"/>
        </a:xfrm>
      </p:grpSpPr>
      <p:sp>
        <p:nvSpPr>
          <p:cNvPr id="7" name="Shape 7"/>
          <p:cNvSpPr txBox="1">
            <a:spLocks noGrp="1"/>
          </p:cNvSpPr>
          <p:nvPr>
            <p:ph type="ctrTitle"/>
          </p:nvPr>
        </p:nvSpPr>
        <p:spPr>
          <a:xfrm>
            <a:off x="914400" y="3048000"/>
            <a:ext cx="8331200" cy="1219199"/>
          </a:xfrm>
          <a:prstGeom prst="rect">
            <a:avLst/>
          </a:prstGeom>
          <a:noFill/>
          <a:ln>
            <a:noFill/>
          </a:ln>
        </p:spPr>
        <p:txBody>
          <a:bodyPr lIns="91425" tIns="91425" rIns="91425" b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8" name="Shape 8"/>
          <p:cNvSpPr txBox="1">
            <a:spLocks noGrp="1"/>
          </p:cNvSpPr>
          <p:nvPr>
            <p:ph type="subTitle" idx="1"/>
          </p:nvPr>
        </p:nvSpPr>
        <p:spPr>
          <a:xfrm>
            <a:off x="1828800" y="4572000"/>
            <a:ext cx="6502399" cy="914400"/>
          </a:xfrm>
          <a:prstGeom prst="rect">
            <a:avLst/>
          </a:prstGeom>
          <a:noFill/>
          <a:ln>
            <a:noFill/>
          </a:ln>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4" name="Shape 14"/>
          <p:cNvSpPr txBox="1">
            <a:spLocks noGrp="1"/>
          </p:cNvSpPr>
          <p:nvPr>
            <p:ph type="body" idx="1"/>
          </p:nvPr>
        </p:nvSpPr>
        <p:spPr>
          <a:xfrm>
            <a:off x="304800" y="1828800"/>
            <a:ext cx="4470399"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
        <p:nvSpPr>
          <p:cNvPr id="15" name="Shape 15"/>
          <p:cNvSpPr txBox="1">
            <a:spLocks noGrp="1"/>
          </p:cNvSpPr>
          <p:nvPr>
            <p:ph type="body" idx="2"/>
          </p:nvPr>
        </p:nvSpPr>
        <p:spPr>
          <a:xfrm>
            <a:off x="5384800" y="1828800"/>
            <a:ext cx="4470399"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304800" y="6705600"/>
            <a:ext cx="9550400" cy="609599"/>
          </a:xfrm>
          <a:prstGeom prst="rect">
            <a:avLst/>
          </a:prstGeom>
          <a:noFill/>
          <a:ln>
            <a:noFill/>
          </a:ln>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cvmocanu/clean-code-presentation"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932650" y="642563"/>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Clean Code</a:t>
            </a:r>
          </a:p>
        </p:txBody>
      </p:sp>
      <p:sp>
        <p:nvSpPr>
          <p:cNvPr id="20" name="Shape 20"/>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nSpc>
                <a:spcPct val="100000"/>
              </a:lnSpc>
              <a:spcBef>
                <a:spcPts val="0"/>
              </a:spcBef>
              <a:buNone/>
            </a:pPr>
            <a:r>
              <a:rPr lang="en-US" sz="2666">
                <a:solidFill>
                  <a:srgbClr val="000000"/>
                </a:solidFill>
                <a:latin typeface="Arial"/>
                <a:ea typeface="Arial"/>
                <a:cs typeface="Arial"/>
                <a:sym typeface="Arial"/>
              </a:rPr>
              <a:t> </a:t>
            </a:r>
          </a:p>
        </p:txBody>
      </p:sp>
      <p:pic>
        <p:nvPicPr>
          <p:cNvPr id="21" name="Shape 21"/>
          <p:cNvPicPr preferRelativeResize="0"/>
          <p:nvPr/>
        </p:nvPicPr>
        <p:blipFill>
          <a:blip r:embed="rId3">
            <a:alphaModFix/>
          </a:blip>
          <a:stretch>
            <a:fillRect/>
          </a:stretch>
        </p:blipFill>
        <p:spPr>
          <a:xfrm>
            <a:off x="2032000" y="1930400"/>
            <a:ext cx="6542799" cy="51242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idx="4294967295"/>
          </p:nvPr>
        </p:nvSpPr>
        <p:spPr>
          <a:xfrm>
            <a:off x="932650" y="288000"/>
            <a:ext cx="8628850" cy="889775"/>
          </a:xfrm>
          <a:prstGeom prst="rect">
            <a:avLst/>
          </a:prstGeom>
          <a:noFill/>
          <a:ln>
            <a:noFill/>
          </a:ln>
        </p:spPr>
        <p:txBody>
          <a:bodyPr lIns="38100" tIns="38100" rIns="38100" bIns="38100" anchor="t" anchorCtr="0">
            <a:noAutofit/>
          </a:bodyPr>
          <a:lstStyle/>
          <a:p>
            <a:pPr algn="ctr">
              <a:lnSpc>
                <a:spcPct val="120000"/>
              </a:lnSpc>
            </a:pPr>
            <a:r>
              <a:rPr lang="en-US" sz="3125" b="1" dirty="0" smtClean="0"/>
              <a:t>What </a:t>
            </a:r>
            <a:r>
              <a:rPr lang="en-US" sz="3125" b="1" dirty="0">
                <a:solidFill>
                  <a:srgbClr val="000000"/>
                </a:solidFill>
                <a:latin typeface="Arial"/>
                <a:ea typeface="Arial"/>
                <a:cs typeface="Arial"/>
                <a:sym typeface="Arial"/>
              </a:rPr>
              <a:t>is clean </a:t>
            </a:r>
            <a:r>
              <a:rPr lang="en-US" sz="3125" b="1" dirty="0" smtClean="0">
                <a:solidFill>
                  <a:srgbClr val="000000"/>
                </a:solidFill>
                <a:latin typeface="Arial"/>
                <a:ea typeface="Arial"/>
                <a:cs typeface="Arial"/>
                <a:sym typeface="Arial"/>
              </a:rPr>
              <a:t>code? (continued)</a:t>
            </a:r>
            <a:endParaRPr lang="en-US" sz="3125" b="1" dirty="0">
              <a:solidFill>
                <a:srgbClr val="000000"/>
              </a:solidFill>
              <a:latin typeface="Arial"/>
              <a:ea typeface="Arial"/>
              <a:cs typeface="Arial"/>
              <a:sym typeface="Arial"/>
            </a:endParaRPr>
          </a:p>
        </p:txBody>
      </p:sp>
      <p:sp>
        <p:nvSpPr>
          <p:cNvPr id="70" name="Shape 70"/>
          <p:cNvSpPr txBox="1">
            <a:spLocks noGrp="1"/>
          </p:cNvSpPr>
          <p:nvPr>
            <p:ph type="body" idx="4294967295"/>
          </p:nvPr>
        </p:nvSpPr>
        <p:spPr>
          <a:xfrm>
            <a:off x="285878" y="2001748"/>
            <a:ext cx="9516043" cy="5245474"/>
          </a:xfrm>
          <a:prstGeom prst="rect">
            <a:avLst/>
          </a:prstGeom>
          <a:noFill/>
          <a:ln>
            <a:noFill/>
          </a:ln>
        </p:spPr>
        <p:txBody>
          <a:bodyPr lIns="38100" tIns="38100" rIns="38100" bIns="38100" anchor="t" anchorCtr="0">
            <a:noAutofit/>
          </a:bodyPr>
          <a:lstStyle/>
          <a:p>
            <a:pPr marL="160867" marR="0" lvl="0" rtl="0">
              <a:lnSpc>
                <a:spcPct val="100000"/>
              </a:lnSpc>
              <a:spcBef>
                <a:spcPts val="0"/>
              </a:spcBef>
              <a:spcAft>
                <a:spcPts val="0"/>
              </a:spcAft>
              <a:buClr>
                <a:srgbClr val="000000"/>
              </a:buClr>
              <a:buSzPct val="98765"/>
            </a:pPr>
            <a:r>
              <a:rPr lang="en-US" sz="2666" b="1" dirty="0" smtClean="0">
                <a:solidFill>
                  <a:srgbClr val="000000"/>
                </a:solidFill>
                <a:latin typeface="Arial"/>
                <a:ea typeface="Arial"/>
                <a:cs typeface="Arial"/>
                <a:sym typeface="Arial"/>
              </a:rPr>
              <a:t>In simpler words:</a:t>
            </a:r>
          </a:p>
          <a:p>
            <a:pPr marL="160867" marR="0" lvl="0" rtl="0">
              <a:lnSpc>
                <a:spcPct val="100000"/>
              </a:lnSpc>
              <a:spcBef>
                <a:spcPts val="0"/>
              </a:spcBef>
              <a:spcAft>
                <a:spcPts val="0"/>
              </a:spcAft>
              <a:buClr>
                <a:srgbClr val="000000"/>
              </a:buClr>
              <a:buSzPct val="98765"/>
            </a:pPr>
            <a:endParaRPr lang="en-US" sz="2666" b="1" dirty="0" smtClean="0">
              <a:solidFill>
                <a:srgbClr val="000000"/>
              </a:solidFill>
              <a:latin typeface="Arial"/>
              <a:ea typeface="Arial"/>
              <a:cs typeface="Arial"/>
              <a:sym typeface="Arial"/>
            </a:endParaRPr>
          </a:p>
          <a:p>
            <a:pPr marL="160867" marR="0" lvl="0" algn="ctr" rtl="0">
              <a:lnSpc>
                <a:spcPct val="100000"/>
              </a:lnSpc>
              <a:spcBef>
                <a:spcPts val="0"/>
              </a:spcBef>
              <a:spcAft>
                <a:spcPts val="0"/>
              </a:spcAft>
              <a:buClr>
                <a:srgbClr val="000000"/>
              </a:buClr>
              <a:buSzPct val="98765"/>
            </a:pPr>
            <a:r>
              <a:rPr lang="en-US" sz="3200" b="1" dirty="0" smtClean="0">
                <a:solidFill>
                  <a:srgbClr val="000000"/>
                </a:solidFill>
                <a:latin typeface="Arial"/>
                <a:ea typeface="Arial"/>
                <a:cs typeface="Arial"/>
                <a:sym typeface="Arial"/>
              </a:rPr>
              <a:t>Writing clean code is a </a:t>
            </a:r>
            <a:r>
              <a:rPr lang="en-US" sz="3200" b="1" u="sng" dirty="0" smtClean="0">
                <a:solidFill>
                  <a:srgbClr val="000000"/>
                </a:solidFill>
                <a:latin typeface="Arial"/>
                <a:ea typeface="Arial"/>
                <a:cs typeface="Arial"/>
                <a:sym typeface="Arial"/>
              </a:rPr>
              <a:t>learnable</a:t>
            </a:r>
            <a:r>
              <a:rPr lang="en-US" sz="3200" b="1" dirty="0" smtClean="0">
                <a:solidFill>
                  <a:srgbClr val="000000"/>
                </a:solidFill>
                <a:latin typeface="Arial"/>
                <a:ea typeface="Arial"/>
                <a:cs typeface="Arial"/>
                <a:sym typeface="Arial"/>
              </a:rPr>
              <a:t> </a:t>
            </a:r>
            <a:r>
              <a:rPr lang="en-US" sz="3200" b="1" u="sng" dirty="0" smtClean="0">
                <a:solidFill>
                  <a:srgbClr val="000000"/>
                </a:solidFill>
                <a:latin typeface="Arial"/>
                <a:ea typeface="Arial"/>
                <a:cs typeface="Arial"/>
                <a:sym typeface="Arial"/>
              </a:rPr>
              <a:t>communication</a:t>
            </a:r>
            <a:r>
              <a:rPr lang="en-US" sz="3200" b="1" dirty="0" smtClean="0">
                <a:solidFill>
                  <a:srgbClr val="000000"/>
                </a:solidFill>
                <a:latin typeface="Arial"/>
                <a:ea typeface="Arial"/>
                <a:cs typeface="Arial"/>
                <a:sym typeface="Arial"/>
              </a:rPr>
              <a:t> skill.</a:t>
            </a:r>
            <a:endParaRPr lang="en-US" sz="3200" b="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33503703"/>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Names</a:t>
            </a:r>
            <a:endParaRPr lang="en-US" sz="3125" b="1" dirty="0">
              <a:solidFill>
                <a:srgbClr val="000000"/>
              </a:solidFill>
              <a:latin typeface="Arial"/>
              <a:ea typeface="Arial"/>
              <a:cs typeface="Arial"/>
              <a:sym typeface="Arial"/>
            </a:endParaRPr>
          </a:p>
        </p:txBody>
      </p:sp>
      <p:sp>
        <p:nvSpPr>
          <p:cNvPr id="76" name="Shape 76"/>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666">
                <a:solidFill>
                  <a:srgbClr val="000000"/>
                </a:solidFill>
                <a:latin typeface="Arial"/>
                <a:ea typeface="Arial"/>
                <a:cs typeface="Arial"/>
                <a:sym typeface="Arial"/>
              </a:rPr>
              <a:t> </a:t>
            </a:r>
          </a:p>
        </p:txBody>
      </p:sp>
      <p:pic>
        <p:nvPicPr>
          <p:cNvPr id="77" name="Shape 77"/>
          <p:cNvPicPr preferRelativeResize="0"/>
          <p:nvPr/>
        </p:nvPicPr>
        <p:blipFill>
          <a:blip r:embed="rId3">
            <a:alphaModFix/>
          </a:blip>
          <a:stretch>
            <a:fillRect/>
          </a:stretch>
        </p:blipFill>
        <p:spPr>
          <a:xfrm>
            <a:off x="1930400" y="1930400"/>
            <a:ext cx="6350000" cy="44449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Use Intention-Revealing Names</a:t>
            </a:r>
          </a:p>
        </p:txBody>
      </p:sp>
      <p:sp>
        <p:nvSpPr>
          <p:cNvPr id="83" name="Shape 83"/>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618067" marR="0" lvl="0" indent="-457200" rtl="0">
              <a:lnSpc>
                <a:spcPct val="100000"/>
              </a:lnSpc>
              <a:spcBef>
                <a:spcPts val="0"/>
              </a:spcBef>
              <a:spcAft>
                <a:spcPts val="0"/>
              </a:spcAft>
              <a:buClr>
                <a:srgbClr val="000000"/>
              </a:buClr>
              <a:buSzPct val="98765"/>
              <a:buFont typeface="Wingdings" panose="05000000000000000000" pitchFamily="2" charset="2"/>
              <a:buChar char="Ø"/>
            </a:pPr>
            <a:r>
              <a:rPr lang="en-US" sz="2666" dirty="0" smtClean="0">
                <a:solidFill>
                  <a:srgbClr val="000000"/>
                </a:solidFill>
                <a:latin typeface="Arial"/>
                <a:ea typeface="Arial"/>
                <a:cs typeface="Arial"/>
                <a:sym typeface="Arial"/>
              </a:rPr>
              <a:t>takes </a:t>
            </a:r>
            <a:r>
              <a:rPr lang="en-US" sz="2666" dirty="0">
                <a:solidFill>
                  <a:srgbClr val="000000"/>
                </a:solidFill>
                <a:latin typeface="Arial"/>
                <a:ea typeface="Arial"/>
                <a:cs typeface="Arial"/>
                <a:sym typeface="Arial"/>
              </a:rPr>
              <a:t>time but save more time</a:t>
            </a:r>
          </a:p>
          <a:p>
            <a:pPr rtl="0">
              <a:lnSpc>
                <a:spcPct val="100000"/>
              </a:lnSpc>
              <a:spcBef>
                <a:spcPts val="0"/>
              </a:spcBef>
              <a:buNone/>
            </a:pPr>
            <a:endParaRPr sz="2666" dirty="0">
              <a:solidFill>
                <a:srgbClr val="000000"/>
              </a:solidFill>
              <a:latin typeface="Arial"/>
              <a:ea typeface="Arial"/>
              <a:cs typeface="Arial"/>
              <a:sym typeface="Arial"/>
            </a:endParaRPr>
          </a:p>
          <a:p>
            <a:pPr marL="618067" marR="0" lvl="0" indent="-457200" rtl="0">
              <a:lnSpc>
                <a:spcPct val="100000"/>
              </a:lnSpc>
              <a:spcBef>
                <a:spcPts val="0"/>
              </a:spcBef>
              <a:spcAft>
                <a:spcPts val="0"/>
              </a:spcAft>
              <a:buClr>
                <a:srgbClr val="000000"/>
              </a:buClr>
              <a:buSzPct val="98765"/>
              <a:buFont typeface="Wingdings" panose="05000000000000000000" pitchFamily="2" charset="2"/>
              <a:buChar char="Ø"/>
            </a:pPr>
            <a:r>
              <a:rPr lang="en-US" sz="2666" dirty="0" smtClean="0">
                <a:solidFill>
                  <a:srgbClr val="000000"/>
                </a:solidFill>
                <a:latin typeface="Arial"/>
                <a:ea typeface="Arial"/>
                <a:cs typeface="Arial"/>
                <a:sym typeface="Arial"/>
              </a:rPr>
              <a:t>the </a:t>
            </a:r>
            <a:r>
              <a:rPr lang="en-US" sz="2666" dirty="0">
                <a:solidFill>
                  <a:srgbClr val="000000"/>
                </a:solidFill>
                <a:latin typeface="Arial"/>
                <a:ea typeface="Arial"/>
                <a:cs typeface="Arial"/>
                <a:sym typeface="Arial"/>
              </a:rPr>
              <a:t>name should say:</a:t>
            </a:r>
          </a:p>
          <a:p>
            <a:pPr marL="999067" marR="0" lvl="1" indent="-457200" rtl="0">
              <a:lnSpc>
                <a:spcPct val="100000"/>
              </a:lnSpc>
              <a:spcBef>
                <a:spcPts val="0"/>
              </a:spcBef>
              <a:spcAft>
                <a:spcPts val="0"/>
              </a:spcAft>
              <a:buClr>
                <a:srgbClr val="000000"/>
              </a:buClr>
              <a:buSzPct val="98765"/>
              <a:buFont typeface="Arial" panose="020B0604020202020204" pitchFamily="34" charset="0"/>
              <a:buChar char="•"/>
            </a:pPr>
            <a:r>
              <a:rPr lang="en-US" sz="2666" dirty="0" smtClean="0">
                <a:solidFill>
                  <a:srgbClr val="000000"/>
                </a:solidFill>
                <a:latin typeface="Arial"/>
                <a:ea typeface="Arial"/>
                <a:cs typeface="Arial"/>
                <a:sym typeface="Arial"/>
              </a:rPr>
              <a:t>why </a:t>
            </a:r>
            <a:r>
              <a:rPr lang="en-US" sz="2666" dirty="0">
                <a:solidFill>
                  <a:srgbClr val="000000"/>
                </a:solidFill>
                <a:latin typeface="Arial"/>
                <a:ea typeface="Arial"/>
                <a:cs typeface="Arial"/>
                <a:sym typeface="Arial"/>
              </a:rPr>
              <a:t>it exist</a:t>
            </a:r>
          </a:p>
          <a:p>
            <a:pPr marL="999067" marR="0" lvl="1" indent="-457200" rtl="0">
              <a:lnSpc>
                <a:spcPct val="100000"/>
              </a:lnSpc>
              <a:spcBef>
                <a:spcPts val="0"/>
              </a:spcBef>
              <a:spcAft>
                <a:spcPts val="0"/>
              </a:spcAft>
              <a:buClr>
                <a:srgbClr val="000000"/>
              </a:buClr>
              <a:buSzPct val="98765"/>
              <a:buFont typeface="Arial" panose="020B0604020202020204" pitchFamily="34" charset="0"/>
              <a:buChar char="•"/>
            </a:pPr>
            <a:r>
              <a:rPr lang="en-US" sz="2666" dirty="0">
                <a:solidFill>
                  <a:srgbClr val="000000"/>
                </a:solidFill>
                <a:latin typeface="Arial"/>
                <a:ea typeface="Arial"/>
                <a:cs typeface="Arial"/>
                <a:sym typeface="Arial"/>
              </a:rPr>
              <a:t>what it does</a:t>
            </a:r>
          </a:p>
          <a:p>
            <a:pPr marL="999067" marR="0" lvl="1" indent="-457200" rtl="0">
              <a:lnSpc>
                <a:spcPct val="100000"/>
              </a:lnSpc>
              <a:spcBef>
                <a:spcPts val="0"/>
              </a:spcBef>
              <a:spcAft>
                <a:spcPts val="0"/>
              </a:spcAft>
              <a:buClr>
                <a:srgbClr val="000000"/>
              </a:buClr>
              <a:buSzPct val="98765"/>
              <a:buFont typeface="Arial" panose="020B0604020202020204" pitchFamily="34" charset="0"/>
              <a:buChar char="•"/>
            </a:pPr>
            <a:r>
              <a:rPr lang="en-US" sz="2666" dirty="0">
                <a:solidFill>
                  <a:srgbClr val="000000"/>
                </a:solidFill>
                <a:latin typeface="Arial"/>
                <a:ea typeface="Arial"/>
                <a:cs typeface="Arial"/>
                <a:sym typeface="Arial"/>
              </a:rPr>
              <a:t>how is used</a:t>
            </a:r>
          </a:p>
          <a:p>
            <a:pPr rtl="0">
              <a:lnSpc>
                <a:spcPct val="100000"/>
              </a:lnSpc>
              <a:spcBef>
                <a:spcPts val="0"/>
              </a:spcBef>
              <a:buNone/>
            </a:pPr>
            <a:r>
              <a:rPr lang="en-US" sz="2666" dirty="0">
                <a:solidFill>
                  <a:srgbClr val="000000"/>
                </a:solidFill>
                <a:latin typeface="Arial"/>
                <a:ea typeface="Arial"/>
                <a:cs typeface="Arial"/>
                <a:sym typeface="Arial"/>
              </a:rPr>
              <a:t> </a:t>
            </a:r>
          </a:p>
          <a:p>
            <a:pPr marL="618067" marR="0" lvl="0" indent="-457200" rtl="0">
              <a:lnSpc>
                <a:spcPct val="100000"/>
              </a:lnSpc>
              <a:spcBef>
                <a:spcPts val="0"/>
              </a:spcBef>
              <a:spcAft>
                <a:spcPts val="0"/>
              </a:spcAft>
              <a:buClr>
                <a:srgbClr val="000000"/>
              </a:buClr>
              <a:buSzPct val="98765"/>
              <a:buFont typeface="Wingdings" panose="05000000000000000000" pitchFamily="2" charset="2"/>
              <a:buChar char="Ø"/>
            </a:pPr>
            <a:r>
              <a:rPr lang="en-US" sz="2666" dirty="0">
                <a:solidFill>
                  <a:srgbClr val="000000"/>
                </a:solidFill>
                <a:latin typeface="Arial"/>
                <a:ea typeface="Arial"/>
                <a:cs typeface="Arial"/>
                <a:sym typeface="Arial"/>
              </a:rPr>
              <a:t>if a name requires a comment then the name doesn't reveal its intent</a:t>
            </a:r>
          </a:p>
          <a:p>
            <a:pPr marL="999067" lvl="1" indent="-457200">
              <a:buClr>
                <a:srgbClr val="000000"/>
              </a:buClr>
              <a:buSzPct val="98765"/>
              <a:buFont typeface="Arial" panose="020B0604020202020204" pitchFamily="34" charset="0"/>
              <a:buChar char="•"/>
            </a:pPr>
            <a:r>
              <a:rPr lang="en-US" altLang="en-US" sz="2400" b="1" dirty="0" err="1">
                <a:solidFill>
                  <a:srgbClr val="000080"/>
                </a:solidFill>
                <a:latin typeface="Bitstream Vera Sans Mono" panose="020B0609030804020204" pitchFamily="49" charset="0"/>
              </a:rPr>
              <a:t>int</a:t>
            </a:r>
            <a:r>
              <a:rPr lang="en-US" altLang="en-US" sz="2400" b="1" dirty="0">
                <a:solidFill>
                  <a:srgbClr val="000080"/>
                </a:solidFill>
                <a:latin typeface="Bitstream Vera Sans Mono" panose="020B0609030804020204" pitchFamily="49" charset="0"/>
              </a:rPr>
              <a:t> </a:t>
            </a:r>
            <a:r>
              <a:rPr lang="en-US" altLang="en-US" sz="2400" dirty="0">
                <a:latin typeface="Bitstream Vera Sans Mono" panose="020B0609030804020204" pitchFamily="49" charset="0"/>
              </a:rPr>
              <a:t>d; </a:t>
            </a:r>
            <a:r>
              <a:rPr lang="en-US" altLang="en-US" sz="2400" i="1" dirty="0">
                <a:solidFill>
                  <a:srgbClr val="808080"/>
                </a:solidFill>
                <a:latin typeface="Bitstream Vera Sans Mono" panose="020B0609030804020204" pitchFamily="49" charset="0"/>
              </a:rPr>
              <a:t>// elapsed time in days</a:t>
            </a:r>
            <a:endParaRPr lang="en-US" altLang="en-US" sz="4000" dirty="0">
              <a:solidFill>
                <a:schemeClr val="tx1"/>
              </a:solidFill>
              <a:latin typeface="Arial" panose="020B0604020202020204" pitchFamily="34" charset="0"/>
            </a:endParaRPr>
          </a:p>
          <a:p>
            <a:pPr marL="999067" marR="0" lvl="1" indent="-457200" rtl="0">
              <a:lnSpc>
                <a:spcPct val="100000"/>
              </a:lnSpc>
              <a:spcBef>
                <a:spcPts val="0"/>
              </a:spcBef>
              <a:spcAft>
                <a:spcPts val="0"/>
              </a:spcAft>
              <a:buClr>
                <a:srgbClr val="000000"/>
              </a:buClr>
              <a:buSzPct val="98765"/>
              <a:buFont typeface="Arial" panose="020B0604020202020204" pitchFamily="34" charset="0"/>
              <a:buChar char="•"/>
            </a:pPr>
            <a:endParaRPr lang="en-US" sz="2666" dirty="0">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Use Intention-Revealing </a:t>
            </a:r>
            <a:r>
              <a:rPr lang="en-US" sz="3125" b="1" dirty="0" smtClean="0">
                <a:solidFill>
                  <a:srgbClr val="000000"/>
                </a:solidFill>
                <a:latin typeface="Arial"/>
                <a:ea typeface="Arial"/>
                <a:cs typeface="Arial"/>
                <a:sym typeface="Arial"/>
              </a:rPr>
              <a:t>Names (continued)</a:t>
            </a:r>
            <a:endParaRPr lang="en-US" sz="3125" b="1" dirty="0">
              <a:solidFill>
                <a:srgbClr val="000000"/>
              </a:solidFill>
              <a:latin typeface="Arial"/>
              <a:ea typeface="Arial"/>
              <a:cs typeface="Arial"/>
              <a:sym typeface="Arial"/>
            </a:endParaRPr>
          </a:p>
        </p:txBody>
      </p:sp>
      <p:sp>
        <p:nvSpPr>
          <p:cNvPr id="89" name="Shape 89"/>
          <p:cNvSpPr txBox="1">
            <a:spLocks noGrp="1"/>
          </p:cNvSpPr>
          <p:nvPr>
            <p:ph type="body" idx="1"/>
          </p:nvPr>
        </p:nvSpPr>
        <p:spPr>
          <a:xfrm>
            <a:off x="152065" y="1921650"/>
            <a:ext cx="8813516" cy="5245474"/>
          </a:xfrm>
          <a:prstGeom prst="rect">
            <a:avLst/>
          </a:prstGeom>
          <a:noFill/>
          <a:ln>
            <a:noFill/>
          </a:ln>
        </p:spPr>
        <p:txBody>
          <a:bodyPr lIns="38100" tIns="38100" rIns="38100" bIns="38100" anchor="t" anchorCtr="0">
            <a:noAutofit/>
          </a:bodyPr>
          <a:lstStyle/>
          <a:p>
            <a:pPr lvl="0"/>
            <a:r>
              <a:rPr lang="en-US" altLang="en-US" sz="2000" b="1" dirty="0">
                <a:solidFill>
                  <a:srgbClr val="000080"/>
                </a:solidFill>
                <a:latin typeface="Bitstream Vera Sans Mono" panose="020B0609030804020204" pitchFamily="49" charset="0"/>
              </a:rPr>
              <a:t>public </a:t>
            </a:r>
            <a:r>
              <a:rPr lang="en-US" altLang="en-US" sz="2000" dirty="0">
                <a:latin typeface="Bitstream Vera Sans Mono" panose="020B0609030804020204" pitchFamily="49" charset="0"/>
              </a:rPr>
              <a:t>List&lt;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 </a:t>
            </a:r>
            <a:r>
              <a:rPr lang="en-US" altLang="en-US" sz="2000" dirty="0" err="1">
                <a:latin typeface="Bitstream Vera Sans Mono" panose="020B0609030804020204" pitchFamily="49" charset="0"/>
              </a:rPr>
              <a:t>getThem</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List&lt;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 list1 = </a:t>
            </a:r>
            <a:r>
              <a:rPr lang="en-US" altLang="en-US" sz="2000" b="1" dirty="0">
                <a:solidFill>
                  <a:srgbClr val="000080"/>
                </a:solidFill>
                <a:latin typeface="Bitstream Vera Sans Mono" panose="020B0609030804020204" pitchFamily="49" charset="0"/>
              </a:rPr>
              <a:t>new </a:t>
            </a:r>
            <a:r>
              <a:rPr lang="en-US" altLang="en-US" sz="2000" dirty="0" err="1">
                <a:latin typeface="Bitstream Vera Sans Mono" panose="020B0609030804020204" pitchFamily="49" charset="0"/>
              </a:rPr>
              <a:t>ArrayList</a:t>
            </a:r>
            <a:r>
              <a:rPr lang="en-US" altLang="en-US" sz="2000" dirty="0">
                <a:latin typeface="Bitstream Vera Sans Mono" panose="020B0609030804020204" pitchFamily="49" charset="0"/>
              </a:rPr>
              <a: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for </a:t>
            </a:r>
            <a:r>
              <a:rPr lang="en-US" altLang="en-US" sz="2000" dirty="0">
                <a:latin typeface="Bitstream Vera Sans Mono" panose="020B0609030804020204" pitchFamily="49" charset="0"/>
              </a:rPr>
              <a: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 x : </a:t>
            </a:r>
            <a:r>
              <a:rPr lang="en-US" altLang="en-US" sz="2000" dirty="0" err="1">
                <a:latin typeface="Bitstream Vera Sans Mono" panose="020B0609030804020204" pitchFamily="49" charset="0"/>
              </a:rPr>
              <a:t>theList</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if </a:t>
            </a:r>
            <a:r>
              <a:rPr lang="en-US" altLang="en-US" sz="2000" dirty="0">
                <a:latin typeface="Bitstream Vera Sans Mono" panose="020B0609030804020204" pitchFamily="49" charset="0"/>
              </a:rPr>
              <a:t>(x[</a:t>
            </a:r>
            <a:r>
              <a:rPr lang="en-US" altLang="en-US" sz="2000" dirty="0">
                <a:solidFill>
                  <a:srgbClr val="0000FF"/>
                </a:solidFill>
                <a:latin typeface="Bitstream Vera Sans Mono" panose="020B0609030804020204" pitchFamily="49" charset="0"/>
              </a:rPr>
              <a:t>0</a:t>
            </a:r>
            <a:r>
              <a:rPr lang="en-US" altLang="en-US" sz="2000" dirty="0">
                <a:latin typeface="Bitstream Vera Sans Mono" panose="020B0609030804020204" pitchFamily="49" charset="0"/>
              </a:rPr>
              <a:t>] == </a:t>
            </a:r>
            <a:r>
              <a:rPr lang="en-US" altLang="en-US" sz="2000" dirty="0">
                <a:solidFill>
                  <a:srgbClr val="0000FF"/>
                </a:solidFill>
                <a:latin typeface="Bitstream Vera Sans Mono" panose="020B0609030804020204" pitchFamily="49" charset="0"/>
              </a:rPr>
              <a:t>4</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list1.add(x);</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return </a:t>
            </a:r>
            <a:r>
              <a:rPr lang="en-US" altLang="en-US" sz="2000" dirty="0">
                <a:latin typeface="Bitstream Vera Sans Mono" panose="020B0609030804020204" pitchFamily="49" charset="0"/>
              </a:rPr>
              <a:t>list1;</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a:t>
            </a:r>
            <a:r>
              <a:rPr lang="en-US" altLang="en-US" sz="2800" dirty="0">
                <a:latin typeface="Bitstream Vera Sans Mono" panose="020B0609030804020204" pitchFamily="49" charset="0"/>
              </a:rPr>
              <a:t/>
            </a:r>
            <a:br>
              <a:rPr lang="en-US" altLang="en-US" sz="2800" dirty="0">
                <a:latin typeface="Bitstream Vera Sans Mono" panose="020B0609030804020204" pitchFamily="49" charset="0"/>
              </a:rPr>
            </a:br>
            <a:endParaRPr lang="en-US" sz="2666" b="0" dirty="0" smtClean="0">
              <a:solidFill>
                <a:srgbClr val="000000"/>
              </a:solidFill>
              <a:latin typeface="Arial"/>
              <a:ea typeface="Arial"/>
              <a:cs typeface="Arial"/>
              <a:sym typeface="Arial"/>
            </a:endParaRPr>
          </a:p>
          <a:p>
            <a:pPr rtl="0">
              <a:lnSpc>
                <a:spcPct val="100000"/>
              </a:lnSpc>
              <a:spcBef>
                <a:spcPts val="0"/>
              </a:spcBef>
              <a:buNone/>
            </a:pPr>
            <a:endParaRPr sz="2666" b="0" dirty="0">
              <a:solidFill>
                <a:srgbClr val="000000"/>
              </a:solidFill>
              <a:latin typeface="Arial"/>
              <a:ea typeface="Arial"/>
              <a:cs typeface="Arial"/>
              <a:sym typeface="Arial"/>
            </a:endParaRPr>
          </a:p>
          <a:p>
            <a:pPr rtl="0">
              <a:lnSpc>
                <a:spcPct val="100000"/>
              </a:lnSpc>
              <a:spcBef>
                <a:spcPts val="0"/>
              </a:spcBef>
              <a:buNone/>
            </a:pPr>
            <a:r>
              <a:rPr lang="en-US" sz="2666" b="0" dirty="0">
                <a:solidFill>
                  <a:srgbClr val="000000"/>
                </a:solidFill>
                <a:latin typeface="Arial"/>
                <a:ea typeface="Arial"/>
                <a:cs typeface="Arial"/>
                <a:sym typeface="Arial"/>
              </a:rPr>
              <a:t>Why  is  it  hard  to  tell  what  this  code  is  doing?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algn="ctr">
              <a:lnSpc>
                <a:spcPct val="120000"/>
              </a:lnSpc>
            </a:pPr>
            <a:r>
              <a:rPr lang="en-US" sz="3125" b="1" dirty="0"/>
              <a:t>Use Intention-Revealing Names (continued)</a:t>
            </a:r>
            <a:endParaRPr lang="en-US" sz="3125" b="1" dirty="0">
              <a:solidFill>
                <a:srgbClr val="000000"/>
              </a:solidFill>
              <a:latin typeface="Arial"/>
              <a:ea typeface="Arial"/>
              <a:cs typeface="Arial"/>
              <a:sym typeface="Arial"/>
            </a:endParaRPr>
          </a:p>
        </p:txBody>
      </p:sp>
      <p:sp>
        <p:nvSpPr>
          <p:cNvPr id="89" name="Shape 89"/>
          <p:cNvSpPr txBox="1">
            <a:spLocks noGrp="1"/>
          </p:cNvSpPr>
          <p:nvPr>
            <p:ph type="body" idx="4294967295"/>
          </p:nvPr>
        </p:nvSpPr>
        <p:spPr>
          <a:xfrm>
            <a:off x="152064" y="1921650"/>
            <a:ext cx="9649857" cy="5245474"/>
          </a:xfrm>
          <a:prstGeom prst="rect">
            <a:avLst/>
          </a:prstGeom>
          <a:noFill/>
          <a:ln>
            <a:noFill/>
          </a:ln>
        </p:spPr>
        <p:txBody>
          <a:bodyPr lIns="38100" tIns="38100" rIns="38100" bIns="38100" anchor="t" anchorCtr="0">
            <a:noAutofit/>
          </a:bodyPr>
          <a:lstStyle/>
          <a:p>
            <a:r>
              <a:rPr lang="en-US" altLang="en-US" sz="2000" b="1" dirty="0">
                <a:solidFill>
                  <a:srgbClr val="000080"/>
                </a:solidFill>
                <a:latin typeface="Bitstream Vera Sans Mono" panose="020B0609030804020204" pitchFamily="49" charset="0"/>
              </a:rPr>
              <a:t>public </a:t>
            </a:r>
            <a:r>
              <a:rPr lang="en-US" altLang="en-US" sz="2000" dirty="0">
                <a:latin typeface="Bitstream Vera Sans Mono" panose="020B0609030804020204" pitchFamily="49" charset="0"/>
              </a:rPr>
              <a:t>List&lt;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 </a:t>
            </a:r>
            <a:r>
              <a:rPr lang="en-US" altLang="en-US" sz="2000" dirty="0" err="1">
                <a:latin typeface="Bitstream Vera Sans Mono" panose="020B0609030804020204" pitchFamily="49" charset="0"/>
              </a:rPr>
              <a:t>getFlaggedCells</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List&lt;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 </a:t>
            </a:r>
            <a:r>
              <a:rPr lang="en-US" altLang="en-US" sz="2000" dirty="0" err="1">
                <a:latin typeface="Bitstream Vera Sans Mono" panose="020B0609030804020204" pitchFamily="49" charset="0"/>
              </a:rPr>
              <a:t>flaggedCells</a:t>
            </a:r>
            <a:r>
              <a:rPr lang="en-US" altLang="en-US" sz="2000" dirty="0">
                <a:latin typeface="Bitstream Vera Sans Mono" panose="020B0609030804020204" pitchFamily="49" charset="0"/>
              </a:rPr>
              <a:t> = </a:t>
            </a:r>
            <a:r>
              <a:rPr lang="en-US" altLang="en-US" sz="2000" b="1" dirty="0">
                <a:solidFill>
                  <a:srgbClr val="000080"/>
                </a:solidFill>
                <a:latin typeface="Bitstream Vera Sans Mono" panose="020B0609030804020204" pitchFamily="49" charset="0"/>
              </a:rPr>
              <a:t>new </a:t>
            </a:r>
            <a:r>
              <a:rPr lang="en-US" altLang="en-US" sz="2000" dirty="0" err="1">
                <a:latin typeface="Bitstream Vera Sans Mono" panose="020B0609030804020204" pitchFamily="49" charset="0"/>
              </a:rPr>
              <a:t>ArrayList</a:t>
            </a:r>
            <a:r>
              <a:rPr lang="en-US" altLang="en-US" sz="2000" dirty="0">
                <a:latin typeface="Bitstream Vera Sans Mono" panose="020B0609030804020204" pitchFamily="49" charset="0"/>
              </a:rPr>
              <a: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for </a:t>
            </a:r>
            <a:r>
              <a:rPr lang="en-US" altLang="en-US" sz="2000" dirty="0">
                <a:latin typeface="Bitstream Vera Sans Mono" panose="020B0609030804020204" pitchFamily="49" charset="0"/>
              </a:rPr>
              <a: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 cell : </a:t>
            </a:r>
            <a:r>
              <a:rPr lang="en-US" altLang="en-US" sz="2000" dirty="0" err="1">
                <a:latin typeface="Bitstream Vera Sans Mono" panose="020B0609030804020204" pitchFamily="49" charset="0"/>
              </a:rPr>
              <a:t>gameBoard.getCells</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if </a:t>
            </a:r>
            <a:r>
              <a:rPr lang="en-US" altLang="en-US" sz="2000" dirty="0">
                <a:latin typeface="Bitstream Vera Sans Mono" panose="020B0609030804020204" pitchFamily="49" charset="0"/>
              </a:rPr>
              <a:t>(cell[STATUS_VALUE] == FLAGGED)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dirty="0" err="1">
                <a:latin typeface="Bitstream Vera Sans Mono" panose="020B0609030804020204" pitchFamily="49" charset="0"/>
              </a:rPr>
              <a:t>flaggedCells.add</a:t>
            </a:r>
            <a:r>
              <a:rPr lang="en-US" altLang="en-US" sz="2000" dirty="0">
                <a:latin typeface="Bitstream Vera Sans Mono" panose="020B0609030804020204" pitchFamily="49" charset="0"/>
              </a:rPr>
              <a:t>(cell);</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return </a:t>
            </a:r>
            <a:r>
              <a:rPr lang="en-US" altLang="en-US" sz="2000" dirty="0" err="1">
                <a:latin typeface="Bitstream Vera Sans Mono" panose="020B0609030804020204" pitchFamily="49" charset="0"/>
              </a:rPr>
              <a:t>flaggedCells</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a:t>
            </a:r>
            <a:endParaRPr lang="en-US" altLang="en-US" sz="4000" dirty="0">
              <a:solidFill>
                <a:schemeClr val="tx1"/>
              </a:solidFill>
              <a:latin typeface="Arial" panose="020B0604020202020204" pitchFamily="34" charset="0"/>
            </a:endParaRPr>
          </a:p>
          <a:p>
            <a:pPr lvl="0"/>
            <a:r>
              <a:rPr lang="en-US" altLang="en-US" sz="2800" dirty="0">
                <a:latin typeface="Bitstream Vera Sans Mono" panose="020B0609030804020204" pitchFamily="49" charset="0"/>
              </a:rPr>
              <a:t/>
            </a:r>
            <a:br>
              <a:rPr lang="en-US" altLang="en-US" sz="2800" dirty="0">
                <a:latin typeface="Bitstream Vera Sans Mono" panose="020B0609030804020204" pitchFamily="49" charset="0"/>
              </a:rPr>
            </a:br>
            <a:endParaRPr lang="en-US" sz="2666" b="0" dirty="0" smtClean="0">
              <a:solidFill>
                <a:srgbClr val="000000"/>
              </a:solidFill>
              <a:latin typeface="Arial"/>
              <a:ea typeface="Arial"/>
              <a:cs typeface="Arial"/>
              <a:sym typeface="Arial"/>
            </a:endParaRPr>
          </a:p>
          <a:p>
            <a:pPr algn="ctr" rtl="0">
              <a:lnSpc>
                <a:spcPct val="100000"/>
              </a:lnSpc>
              <a:spcBef>
                <a:spcPts val="0"/>
              </a:spcBef>
              <a:buNone/>
            </a:pPr>
            <a:r>
              <a:rPr lang="en-US" sz="2666" b="0" dirty="0" smtClean="0">
                <a:solidFill>
                  <a:srgbClr val="000000"/>
                </a:solidFill>
                <a:latin typeface="Arial"/>
                <a:ea typeface="Arial"/>
                <a:cs typeface="Arial"/>
                <a:sym typeface="Arial"/>
              </a:rPr>
              <a:t>Minesweeper improved version</a:t>
            </a:r>
            <a:endParaRPr sz="2666" b="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19776419"/>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algn="ctr">
              <a:lnSpc>
                <a:spcPct val="120000"/>
              </a:lnSpc>
            </a:pPr>
            <a:r>
              <a:rPr lang="en-US" sz="3125" b="1" dirty="0"/>
              <a:t>Use Intention-Revealing Names (continued</a:t>
            </a:r>
            <a:r>
              <a:rPr lang="en-US" sz="3125" b="1" dirty="0" smtClean="0"/>
              <a:t>)</a:t>
            </a:r>
            <a:endParaRPr lang="en-US" sz="3125" b="1" dirty="0">
              <a:solidFill>
                <a:srgbClr val="000000"/>
              </a:solidFill>
              <a:latin typeface="Arial"/>
              <a:ea typeface="Arial"/>
              <a:cs typeface="Arial"/>
              <a:sym typeface="Arial"/>
            </a:endParaRPr>
          </a:p>
        </p:txBody>
      </p:sp>
      <p:sp>
        <p:nvSpPr>
          <p:cNvPr id="89" name="Shape 89"/>
          <p:cNvSpPr txBox="1">
            <a:spLocks noGrp="1"/>
          </p:cNvSpPr>
          <p:nvPr>
            <p:ph type="body" idx="4294967295"/>
          </p:nvPr>
        </p:nvSpPr>
        <p:spPr>
          <a:xfrm>
            <a:off x="152064" y="1921650"/>
            <a:ext cx="9649857" cy="5245474"/>
          </a:xfrm>
          <a:prstGeom prst="rect">
            <a:avLst/>
          </a:prstGeom>
          <a:noFill/>
          <a:ln>
            <a:noFill/>
          </a:ln>
        </p:spPr>
        <p:txBody>
          <a:bodyPr lIns="38100" tIns="38100" rIns="38100" bIns="38100" anchor="t" anchorCtr="0">
            <a:noAutofit/>
          </a:bodyPr>
          <a:lstStyle/>
          <a:p>
            <a:r>
              <a:rPr lang="en-US" altLang="en-US" sz="2000" b="1" dirty="0">
                <a:solidFill>
                  <a:srgbClr val="000080"/>
                </a:solidFill>
                <a:latin typeface="Bitstream Vera Sans Mono" panose="020B0609030804020204" pitchFamily="49" charset="0"/>
              </a:rPr>
              <a:t>public </a:t>
            </a:r>
            <a:r>
              <a:rPr lang="en-US" altLang="en-US" sz="2000" dirty="0" smtClean="0">
                <a:latin typeface="Bitstream Vera Sans Mono" panose="020B0609030804020204" pitchFamily="49" charset="0"/>
              </a:rPr>
              <a:t>List&lt;Cell&gt; </a:t>
            </a:r>
            <a:r>
              <a:rPr lang="en-US" altLang="en-US" sz="2000" dirty="0" err="1">
                <a:latin typeface="Bitstream Vera Sans Mono" panose="020B0609030804020204" pitchFamily="49" charset="0"/>
              </a:rPr>
              <a:t>getFlaggedCells</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dirty="0" smtClean="0">
                <a:latin typeface="Bitstream Vera Sans Mono" panose="020B0609030804020204" pitchFamily="49" charset="0"/>
              </a:rPr>
              <a:t>List&lt;</a:t>
            </a:r>
            <a:r>
              <a:rPr lang="en-US" altLang="en-US" sz="2000" dirty="0">
                <a:latin typeface="Bitstream Vera Sans Mono" panose="020B0609030804020204" pitchFamily="49" charset="0"/>
              </a:rPr>
              <a:t>Cell</a:t>
            </a:r>
            <a:r>
              <a:rPr lang="en-US" altLang="en-US" sz="2000" dirty="0" smtClean="0">
                <a:latin typeface="Bitstream Vera Sans Mono" panose="020B0609030804020204" pitchFamily="49" charset="0"/>
              </a:rPr>
              <a:t>&gt; </a:t>
            </a:r>
            <a:r>
              <a:rPr lang="en-US" altLang="en-US" sz="2000" dirty="0" err="1">
                <a:latin typeface="Bitstream Vera Sans Mono" panose="020B0609030804020204" pitchFamily="49" charset="0"/>
              </a:rPr>
              <a:t>flaggedCells</a:t>
            </a:r>
            <a:r>
              <a:rPr lang="en-US" altLang="en-US" sz="2000" dirty="0">
                <a:latin typeface="Bitstream Vera Sans Mono" panose="020B0609030804020204" pitchFamily="49" charset="0"/>
              </a:rPr>
              <a:t> = </a:t>
            </a:r>
            <a:r>
              <a:rPr lang="en-US" altLang="en-US" sz="2000" b="1" dirty="0">
                <a:solidFill>
                  <a:srgbClr val="000080"/>
                </a:solidFill>
                <a:latin typeface="Bitstream Vera Sans Mono" panose="020B0609030804020204" pitchFamily="49" charset="0"/>
              </a:rPr>
              <a:t>new </a:t>
            </a:r>
            <a:r>
              <a:rPr lang="en-US" altLang="en-US" sz="2000" dirty="0" err="1" smtClean="0">
                <a:latin typeface="Bitstream Vera Sans Mono" panose="020B0609030804020204" pitchFamily="49" charset="0"/>
              </a:rPr>
              <a:t>ArrayList</a:t>
            </a:r>
            <a:r>
              <a:rPr lang="en-US" altLang="en-US" sz="2000" dirty="0" smtClean="0">
                <a:latin typeface="Bitstream Vera Sans Mono" panose="020B0609030804020204" pitchFamily="49" charset="0"/>
              </a:rPr>
              <a:t>&lt;</a:t>
            </a:r>
            <a:r>
              <a:rPr lang="en-US" altLang="en-US" sz="2000" dirty="0">
                <a:latin typeface="Bitstream Vera Sans Mono" panose="020B0609030804020204" pitchFamily="49" charset="0"/>
              </a:rPr>
              <a:t>Cell</a:t>
            </a:r>
            <a:r>
              <a:rPr lang="en-US" altLang="en-US" sz="2000" dirty="0" smtClean="0">
                <a:latin typeface="Bitstream Vera Sans Mono" panose="020B0609030804020204" pitchFamily="49" charset="0"/>
              </a:rPr>
              <a:t>&gt;();</a:t>
            </a:r>
            <a:r>
              <a:rPr lang="en-US" altLang="en-US" sz="2000" dirty="0">
                <a:latin typeface="Bitstream Vera Sans Mono" panose="020B0609030804020204" pitchFamily="49" charset="0"/>
              </a:rPr>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for </a:t>
            </a:r>
            <a:r>
              <a:rPr lang="en-US" altLang="en-US" sz="2000" dirty="0" smtClean="0">
                <a:latin typeface="Bitstream Vera Sans Mono" panose="020B0609030804020204" pitchFamily="49" charset="0"/>
              </a:rPr>
              <a:t>(</a:t>
            </a:r>
            <a:r>
              <a:rPr lang="en-US" altLang="en-US" sz="2000" dirty="0">
                <a:latin typeface="Bitstream Vera Sans Mono" panose="020B0609030804020204" pitchFamily="49" charset="0"/>
              </a:rPr>
              <a:t>Cell</a:t>
            </a:r>
            <a:r>
              <a:rPr lang="en-US" altLang="en-US" sz="2000" dirty="0" smtClean="0">
                <a:latin typeface="Bitstream Vera Sans Mono" panose="020B0609030804020204" pitchFamily="49" charset="0"/>
              </a:rPr>
              <a:t> </a:t>
            </a:r>
            <a:r>
              <a:rPr lang="en-US" altLang="en-US" sz="2000" dirty="0">
                <a:latin typeface="Bitstream Vera Sans Mono" panose="020B0609030804020204" pitchFamily="49" charset="0"/>
              </a:rPr>
              <a:t>cell : </a:t>
            </a:r>
            <a:r>
              <a:rPr lang="en-US" altLang="en-US" sz="2000" dirty="0" err="1">
                <a:latin typeface="Bitstream Vera Sans Mono" panose="020B0609030804020204" pitchFamily="49" charset="0"/>
              </a:rPr>
              <a:t>gameBoard.getCells</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if </a:t>
            </a:r>
            <a:r>
              <a:rPr lang="en-US" altLang="en-US" sz="2000" dirty="0">
                <a:latin typeface="Bitstream Vera Sans Mono" panose="020B0609030804020204" pitchFamily="49" charset="0"/>
              </a:rPr>
              <a:t>(</a:t>
            </a:r>
            <a:r>
              <a:rPr lang="en-US" altLang="en-US" sz="2000" dirty="0" err="1" smtClean="0">
                <a:latin typeface="Bitstream Vera Sans Mono" panose="020B0609030804020204" pitchFamily="49" charset="0"/>
              </a:rPr>
              <a:t>cell.isFlagged</a:t>
            </a:r>
            <a:r>
              <a:rPr lang="en-US" altLang="en-US" sz="2000" dirty="0" smtClean="0">
                <a:latin typeface="Bitstream Vera Sans Mono" panose="020B0609030804020204" pitchFamily="49" charset="0"/>
              </a:rPr>
              <a:t>()) </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dirty="0" err="1">
                <a:latin typeface="Bitstream Vera Sans Mono" panose="020B0609030804020204" pitchFamily="49" charset="0"/>
              </a:rPr>
              <a:t>flaggedCells.add</a:t>
            </a:r>
            <a:r>
              <a:rPr lang="en-US" altLang="en-US" sz="2000" dirty="0">
                <a:latin typeface="Bitstream Vera Sans Mono" panose="020B0609030804020204" pitchFamily="49" charset="0"/>
              </a:rPr>
              <a:t>(cell);</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return </a:t>
            </a:r>
            <a:r>
              <a:rPr lang="en-US" altLang="en-US" sz="2000" dirty="0" err="1">
                <a:latin typeface="Bitstream Vera Sans Mono" panose="020B0609030804020204" pitchFamily="49" charset="0"/>
              </a:rPr>
              <a:t>flaggedCells</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a:t>
            </a:r>
            <a:endParaRPr lang="en-US" altLang="en-US" sz="4000" dirty="0">
              <a:solidFill>
                <a:schemeClr val="tx1"/>
              </a:solidFill>
              <a:latin typeface="Arial" panose="020B0604020202020204" pitchFamily="34" charset="0"/>
            </a:endParaRPr>
          </a:p>
          <a:p>
            <a:pPr lvl="0"/>
            <a:r>
              <a:rPr lang="en-US" altLang="en-US" sz="2800" dirty="0">
                <a:latin typeface="Bitstream Vera Sans Mono" panose="020B0609030804020204" pitchFamily="49" charset="0"/>
              </a:rPr>
              <a:t/>
            </a:r>
            <a:br>
              <a:rPr lang="en-US" altLang="en-US" sz="2800" dirty="0">
                <a:latin typeface="Bitstream Vera Sans Mono" panose="020B0609030804020204" pitchFamily="49" charset="0"/>
              </a:rPr>
            </a:br>
            <a:endParaRPr lang="en-US" sz="2666" b="0" dirty="0" smtClean="0">
              <a:solidFill>
                <a:srgbClr val="000000"/>
              </a:solidFill>
              <a:latin typeface="Arial"/>
              <a:ea typeface="Arial"/>
              <a:cs typeface="Arial"/>
              <a:sym typeface="Arial"/>
            </a:endParaRPr>
          </a:p>
          <a:p>
            <a:pPr algn="ctr" rtl="0">
              <a:lnSpc>
                <a:spcPct val="100000"/>
              </a:lnSpc>
              <a:spcBef>
                <a:spcPts val="0"/>
              </a:spcBef>
              <a:buNone/>
            </a:pPr>
            <a:r>
              <a:rPr lang="en-US" sz="2666" b="0" dirty="0" smtClean="0">
                <a:solidFill>
                  <a:srgbClr val="000000"/>
                </a:solidFill>
                <a:latin typeface="Arial"/>
                <a:ea typeface="Arial"/>
                <a:cs typeface="Arial"/>
                <a:sym typeface="Arial"/>
              </a:rPr>
              <a:t>Minesweeper final version</a:t>
            </a:r>
            <a:endParaRPr sz="2666" b="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9237066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Names should provide enough explanation</a:t>
            </a:r>
            <a:endParaRPr lang="en-US" sz="3125" b="1" dirty="0">
              <a:solidFill>
                <a:srgbClr val="000000"/>
              </a:solidFill>
              <a:latin typeface="Arial"/>
              <a:ea typeface="Arial"/>
              <a:cs typeface="Arial"/>
              <a:sym typeface="Arial"/>
            </a:endParaRPr>
          </a:p>
        </p:txBody>
      </p:sp>
      <p:sp>
        <p:nvSpPr>
          <p:cNvPr id="3" name="Rectangle 2"/>
          <p:cNvSpPr>
            <a:spLocks noChangeArrowheads="1"/>
          </p:cNvSpPr>
          <p:nvPr/>
        </p:nvSpPr>
        <p:spPr bwMode="auto">
          <a:xfrm>
            <a:off x="694125" y="1921650"/>
            <a:ext cx="910590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2400" b="1" dirty="0" smtClean="0">
                <a:latin typeface="+mn-lt"/>
              </a:rPr>
              <a:t>Which is better?</a:t>
            </a:r>
          </a:p>
          <a:p>
            <a:pPr eaLnBrk="0" fontAlgn="base" hangingPunct="0">
              <a:spcBef>
                <a:spcPct val="0"/>
              </a:spcBef>
              <a:spcAft>
                <a:spcPct val="0"/>
              </a:spcAft>
            </a:pPr>
            <a:endParaRPr lang="en-US" altLang="en-US" sz="2400" dirty="0">
              <a:latin typeface="Bitstream Vera Sans Mono" panose="020B0609030804020204" pitchFamily="49" charset="0"/>
            </a:endParaRPr>
          </a:p>
          <a:p>
            <a:pPr eaLnBrk="0" fontAlgn="base" hangingPunct="0">
              <a:spcBef>
                <a:spcPct val="0"/>
              </a:spcBef>
              <a:spcAft>
                <a:spcPct val="0"/>
              </a:spcAft>
            </a:pPr>
            <a:endParaRPr lang="en-US" altLang="en-US" sz="2400" dirty="0" smtClean="0">
              <a:latin typeface="Bitstream Vera Sans Mono" panose="020B0609030804020204" pitchFamily="49" charset="0"/>
            </a:endParaRPr>
          </a:p>
          <a:p>
            <a:pPr eaLnBrk="0" fontAlgn="base" hangingPunct="0">
              <a:spcBef>
                <a:spcPct val="0"/>
              </a:spcBef>
              <a:spcAft>
                <a:spcPct val="0"/>
              </a:spcAft>
            </a:pPr>
            <a:r>
              <a:rPr lang="en-US" altLang="en-US" sz="2400" dirty="0" smtClean="0">
                <a:latin typeface="Bitstream Vera Sans Mono" panose="020B0609030804020204" pitchFamily="49" charset="0"/>
              </a:rPr>
              <a:t>Date </a:t>
            </a:r>
            <a:r>
              <a:rPr lang="en-US" altLang="en-US" sz="2400" dirty="0" err="1">
                <a:latin typeface="Bitstream Vera Sans Mono" panose="020B0609030804020204" pitchFamily="49" charset="0"/>
              </a:rPr>
              <a:t>newDate</a:t>
            </a:r>
            <a:r>
              <a:rPr lang="en-US" altLang="en-US" sz="2400" dirty="0">
                <a:latin typeface="Bitstream Vera Sans Mono" panose="020B0609030804020204" pitchFamily="49" charset="0"/>
              </a:rPr>
              <a:t> = </a:t>
            </a:r>
            <a:r>
              <a:rPr lang="en-US" altLang="en-US" sz="2400" dirty="0" err="1">
                <a:latin typeface="Bitstream Vera Sans Mono" panose="020B0609030804020204" pitchFamily="49" charset="0"/>
              </a:rPr>
              <a:t>date.add</a:t>
            </a:r>
            <a:r>
              <a:rPr lang="en-US" altLang="en-US" sz="2400" dirty="0">
                <a:latin typeface="Bitstream Vera Sans Mono" panose="020B0609030804020204" pitchFamily="49" charset="0"/>
              </a:rPr>
              <a:t>(</a:t>
            </a:r>
            <a:r>
              <a:rPr lang="en-US" altLang="en-US" sz="2400" dirty="0">
                <a:solidFill>
                  <a:srgbClr val="0000FF"/>
                </a:solidFill>
                <a:latin typeface="Bitstream Vera Sans Mono" panose="020B0609030804020204" pitchFamily="49" charset="0"/>
              </a:rPr>
              <a:t>5</a:t>
            </a:r>
            <a:r>
              <a:rPr lang="en-US" altLang="en-US" sz="2400" dirty="0">
                <a:latin typeface="Bitstream Vera Sans Mono" panose="020B0609030804020204" pitchFamily="49" charset="0"/>
              </a:rPr>
              <a:t>);</a:t>
            </a:r>
            <a:br>
              <a:rPr lang="en-US" altLang="en-US" sz="2400" dirty="0">
                <a:latin typeface="Bitstream Vera Sans Mono" panose="020B0609030804020204" pitchFamily="49" charset="0"/>
              </a:rPr>
            </a:br>
            <a:r>
              <a:rPr lang="en-US" altLang="en-US" sz="2400" dirty="0" smtClean="0">
                <a:latin typeface="Bitstream Vera Sans Mono" panose="020B0609030804020204" pitchFamily="49" charset="0"/>
              </a:rPr>
              <a:t>    </a:t>
            </a:r>
            <a:r>
              <a:rPr lang="en-US" altLang="en-US" sz="2400" b="1" dirty="0" smtClean="0">
                <a:latin typeface="+mn-lt"/>
              </a:rPr>
              <a:t>OR</a:t>
            </a:r>
            <a:br>
              <a:rPr lang="en-US" altLang="en-US" sz="2400" b="1" dirty="0" smtClean="0">
                <a:latin typeface="+mn-lt"/>
              </a:rPr>
            </a:br>
            <a:r>
              <a:rPr lang="en-US" altLang="en-US" sz="2400" dirty="0" smtClean="0">
                <a:latin typeface="Bitstream Vera Sans Mono" panose="020B0609030804020204" pitchFamily="49" charset="0"/>
              </a:rPr>
              <a:t>Date </a:t>
            </a:r>
            <a:r>
              <a:rPr lang="en-US" altLang="en-US" sz="2400" dirty="0" err="1">
                <a:latin typeface="Bitstream Vera Sans Mono" panose="020B0609030804020204" pitchFamily="49" charset="0"/>
              </a:rPr>
              <a:t>newDate</a:t>
            </a:r>
            <a:r>
              <a:rPr lang="en-US" altLang="en-US" sz="2400" dirty="0">
                <a:latin typeface="Bitstream Vera Sans Mono" panose="020B0609030804020204" pitchFamily="49" charset="0"/>
              </a:rPr>
              <a:t> = </a:t>
            </a:r>
            <a:r>
              <a:rPr lang="en-US" altLang="en-US" sz="2400" dirty="0" err="1">
                <a:latin typeface="Bitstream Vera Sans Mono" panose="020B0609030804020204" pitchFamily="49" charset="0"/>
              </a:rPr>
              <a:t>date.addDays</a:t>
            </a:r>
            <a:r>
              <a:rPr lang="en-US" altLang="en-US" sz="2400" dirty="0">
                <a:latin typeface="Bitstream Vera Sans Mono" panose="020B0609030804020204" pitchFamily="49" charset="0"/>
              </a:rPr>
              <a:t>(</a:t>
            </a:r>
            <a:r>
              <a:rPr lang="en-US" altLang="en-US" sz="2400" dirty="0">
                <a:solidFill>
                  <a:srgbClr val="0000FF"/>
                </a:solidFill>
                <a:latin typeface="Bitstream Vera Sans Mono" panose="020B0609030804020204" pitchFamily="49" charset="0"/>
              </a:rPr>
              <a:t>5</a:t>
            </a:r>
            <a:r>
              <a:rPr lang="en-US" altLang="en-US" sz="2400" dirty="0">
                <a:latin typeface="Bitstream Vera Sans Mono" panose="020B0609030804020204" pitchFamily="49" charset="0"/>
              </a:rPr>
              <a:t>);</a:t>
            </a:r>
            <a:br>
              <a:rPr lang="en-US" altLang="en-US" sz="2400" dirty="0">
                <a:latin typeface="Bitstream Vera Sans Mono" panose="020B0609030804020204" pitchFamily="49" charset="0"/>
              </a:rPr>
            </a:br>
            <a:endParaRPr lang="en-US" altLang="en-US" sz="2400" dirty="0" smtClean="0">
              <a:latin typeface="Bitstream Vera Sans Mono" panose="020B0609030804020204" pitchFamily="49" charset="0"/>
            </a:endParaRPr>
          </a:p>
          <a:p>
            <a:pPr eaLnBrk="0" fontAlgn="base" hangingPunct="0">
              <a:spcBef>
                <a:spcPct val="0"/>
              </a:spcBef>
              <a:spcAft>
                <a:spcPct val="0"/>
              </a:spcAft>
            </a:pPr>
            <a:endParaRPr lang="en-US" altLang="en-US" sz="2400" dirty="0" smtClean="0">
              <a:latin typeface="Bitstream Vera Sans Mono" panose="020B0609030804020204" pitchFamily="49" charset="0"/>
            </a:endParaRPr>
          </a:p>
          <a:p>
            <a:pPr lvl="0" eaLnBrk="0" fontAlgn="base" hangingPunct="0">
              <a:spcBef>
                <a:spcPct val="0"/>
              </a:spcBef>
              <a:spcAft>
                <a:spcPct val="0"/>
              </a:spcAft>
            </a:pPr>
            <a:r>
              <a:rPr lang="en-US" altLang="en-US" sz="2400" b="1" dirty="0">
                <a:solidFill>
                  <a:srgbClr val="000080"/>
                </a:solidFill>
                <a:latin typeface="Bitstream Vera Sans Mono" panose="020B0609030804020204" pitchFamily="49" charset="0"/>
              </a:rPr>
              <a:t>private final </a:t>
            </a:r>
            <a:r>
              <a:rPr lang="en-US" altLang="en-US" sz="2400" b="1" dirty="0" smtClean="0">
                <a:solidFill>
                  <a:srgbClr val="000080"/>
                </a:solidFill>
                <a:latin typeface="Bitstream Vera Sans Mono" panose="020B0609030804020204" pitchFamily="49" charset="0"/>
              </a:rPr>
              <a:t>long </a:t>
            </a:r>
            <a:r>
              <a:rPr lang="en-US" altLang="en-US" sz="2400" dirty="0" err="1" smtClean="0">
                <a:latin typeface="Bitstream Vera Sans Mono" panose="020B0609030804020204" pitchFamily="49" charset="0"/>
              </a:rPr>
              <a:t>elapsedTime</a:t>
            </a:r>
            <a:r>
              <a:rPr lang="en-US" altLang="en-US" sz="2400" dirty="0" smtClean="0">
                <a:latin typeface="Bitstream Vera Sans Mono" panose="020B0609030804020204" pitchFamily="49" charset="0"/>
              </a:rPr>
              <a:t>;</a:t>
            </a:r>
            <a:br>
              <a:rPr lang="en-US" altLang="en-US" sz="2400" dirty="0" smtClean="0">
                <a:latin typeface="Bitstream Vera Sans Mono" panose="020B0609030804020204" pitchFamily="49" charset="0"/>
              </a:rPr>
            </a:br>
            <a:r>
              <a:rPr lang="en-US" altLang="en-US" sz="2400" dirty="0" smtClean="0">
                <a:latin typeface="Bitstream Vera Sans Mono" panose="020B0609030804020204" pitchFamily="49" charset="0"/>
              </a:rPr>
              <a:t>    </a:t>
            </a:r>
            <a:r>
              <a:rPr lang="en-US" altLang="en-US" sz="2400" b="1" dirty="0" smtClean="0"/>
              <a:t>OR</a:t>
            </a:r>
            <a:r>
              <a:rPr lang="en-US" altLang="en-US" sz="2400" b="1" dirty="0"/>
              <a:t/>
            </a:r>
            <a:br>
              <a:rPr lang="en-US" altLang="en-US" sz="2400" b="1" dirty="0"/>
            </a:br>
            <a:r>
              <a:rPr lang="en-US" altLang="en-US" sz="2400" b="1" dirty="0" smtClean="0">
                <a:solidFill>
                  <a:srgbClr val="000080"/>
                </a:solidFill>
                <a:latin typeface="Bitstream Vera Sans Mono" panose="020B0609030804020204" pitchFamily="49" charset="0"/>
              </a:rPr>
              <a:t>private </a:t>
            </a:r>
            <a:r>
              <a:rPr lang="en-US" altLang="en-US" sz="2400" b="1" dirty="0">
                <a:solidFill>
                  <a:srgbClr val="000080"/>
                </a:solidFill>
                <a:latin typeface="Bitstream Vera Sans Mono" panose="020B0609030804020204" pitchFamily="49" charset="0"/>
              </a:rPr>
              <a:t>final long </a:t>
            </a:r>
            <a:r>
              <a:rPr lang="en-US" altLang="en-US" sz="2400" dirty="0" err="1" smtClean="0">
                <a:latin typeface="Bitstream Vera Sans Mono" panose="020B0609030804020204" pitchFamily="49" charset="0"/>
              </a:rPr>
              <a:t>elapsedTimeInMillis</a:t>
            </a:r>
            <a:r>
              <a:rPr lang="en-US" altLang="en-US" sz="2400" dirty="0">
                <a:latin typeface="Bitstream Vera Sans Mono" panose="020B0609030804020204" pitchFamily="49" charset="0"/>
              </a:rPr>
              <a:t>;</a:t>
            </a:r>
            <a:br>
              <a:rPr lang="en-US" altLang="en-US" sz="2400" dirty="0">
                <a:latin typeface="Bitstream Vera Sans Mono" panose="020B0609030804020204" pitchFamily="49" charset="0"/>
              </a:rPr>
            </a:br>
            <a:endParaRPr lang="en-US" altLang="en-US" sz="3600" dirty="0">
              <a:solidFill>
                <a:schemeClr val="tx1"/>
              </a:solidFill>
              <a:latin typeface="Arial" panose="020B0604020202020204" pitchFamily="34" charset="0"/>
            </a:endParaRPr>
          </a:p>
          <a:p>
            <a:pPr eaLnBrk="0" fontAlgn="base" hangingPunct="0">
              <a:spcBef>
                <a:spcPct val="0"/>
              </a:spcBef>
              <a:spcAft>
                <a:spcPct val="0"/>
              </a:spcAft>
            </a:pPr>
            <a:endParaRPr lang="en-US" altLang="en-US" sz="2400" dirty="0" smtClean="0">
              <a:latin typeface="Bitstream Vera Sans Mono" panose="020B0609030804020204" pitchFamily="49" charset="0"/>
            </a:endParaRPr>
          </a:p>
        </p:txBody>
      </p:sp>
    </p:spTree>
    <p:extLst>
      <p:ext uri="{BB962C8B-B14F-4D97-AF65-F5344CB8AC3E}">
        <p14:creationId xmlns:p14="http://schemas.microsoft.com/office/powerpoint/2010/main" val="3756495161"/>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data structures</a:t>
            </a:r>
            <a:endParaRPr lang="en-US" sz="3125" b="1" dirty="0">
              <a:solidFill>
                <a:srgbClr val="000000"/>
              </a:solidFill>
              <a:latin typeface="Arial"/>
              <a:ea typeface="Arial"/>
              <a:cs typeface="Arial"/>
              <a:sym typeface="Arial"/>
            </a:endParaRPr>
          </a:p>
        </p:txBody>
      </p:sp>
      <p:sp>
        <p:nvSpPr>
          <p:cNvPr id="101" name="Shape 101"/>
          <p:cNvSpPr txBox="1">
            <a:spLocks noGrp="1"/>
          </p:cNvSpPr>
          <p:nvPr>
            <p:ph type="body" idx="4294967295"/>
          </p:nvPr>
        </p:nvSpPr>
        <p:spPr>
          <a:xfrm>
            <a:off x="184731" y="1745269"/>
            <a:ext cx="9751006" cy="5245474"/>
          </a:xfrm>
          <a:prstGeom prst="rect">
            <a:avLst/>
          </a:prstGeom>
          <a:noFill/>
          <a:ln>
            <a:noFill/>
          </a:ln>
        </p:spPr>
        <p:txBody>
          <a:bodyPr lIns="38100" tIns="38100" rIns="38100" bIns="38100" anchor="t" anchorCtr="0">
            <a:noAutofit/>
          </a:bodyPr>
          <a:lstStyle/>
          <a:p>
            <a:pPr lvl="0" eaLnBrk="0" fontAlgn="base" hangingPunct="0">
              <a:spcBef>
                <a:spcPct val="0"/>
              </a:spcBef>
              <a:spcAft>
                <a:spcPct val="0"/>
              </a:spcAft>
            </a:pPr>
            <a:endParaRPr lang="en-US" altLang="en-US" sz="2800" b="1" dirty="0" smtClean="0">
              <a:solidFill>
                <a:srgbClr val="000080"/>
              </a:solidFill>
              <a:latin typeface="Bitstream Vera Sans Mono" panose="020B0609030804020204" pitchFamily="49" charset="0"/>
            </a:endParaRPr>
          </a:p>
          <a:p>
            <a:pPr lvl="0" eaLnBrk="0" fontAlgn="base" hangingPunct="0">
              <a:spcBef>
                <a:spcPct val="0"/>
              </a:spcBef>
              <a:spcAft>
                <a:spcPct val="0"/>
              </a:spcAft>
            </a:pPr>
            <a:r>
              <a:rPr lang="en-US" altLang="en-US" sz="2800" b="1" dirty="0" smtClean="0">
                <a:solidFill>
                  <a:srgbClr val="000080"/>
                </a:solidFill>
                <a:latin typeface="Bitstream Vera Sans Mono" panose="020B0609030804020204" pitchFamily="49" charset="0"/>
              </a:rPr>
              <a:t>private final</a:t>
            </a:r>
          </a:p>
          <a:p>
            <a:pPr lvl="0" eaLnBrk="0" fontAlgn="base" hangingPunct="0">
              <a:spcBef>
                <a:spcPct val="0"/>
              </a:spcBef>
              <a:spcAft>
                <a:spcPct val="0"/>
              </a:spcAft>
            </a:pPr>
            <a:r>
              <a:rPr lang="en-US" altLang="en-US" sz="2800" dirty="0" smtClean="0">
                <a:latin typeface="Bitstream Vera Sans Mono" panose="020B0609030804020204" pitchFamily="49" charset="0"/>
              </a:rPr>
              <a:t>Map&lt;</a:t>
            </a:r>
            <a:r>
              <a:rPr lang="en-US" altLang="en-US" sz="2800" dirty="0" err="1" smtClean="0">
                <a:latin typeface="Bitstream Vera Sans Mono" panose="020B0609030804020204" pitchFamily="49" charset="0"/>
              </a:rPr>
              <a:t>ObjectName,Map</a:t>
            </a:r>
            <a:r>
              <a:rPr lang="en-US" altLang="en-US" sz="2800" dirty="0" smtClean="0">
                <a:latin typeface="Bitstream Vera Sans Mono" panose="020B0609030804020204" pitchFamily="49" charset="0"/>
              </a:rPr>
              <a:t>&lt;</a:t>
            </a:r>
            <a:r>
              <a:rPr lang="en-US" altLang="en-US" sz="2800" dirty="0" err="1" smtClean="0">
                <a:latin typeface="Bitstream Vera Sans Mono" panose="020B0609030804020204" pitchFamily="49" charset="0"/>
              </a:rPr>
              <a:t>String,List</a:t>
            </a:r>
            <a:r>
              <a:rPr lang="en-US" altLang="en-US" sz="2800" dirty="0" smtClean="0">
                <a:latin typeface="Bitstream Vera Sans Mono" panose="020B0609030804020204" pitchFamily="49" charset="0"/>
              </a:rPr>
              <a:t>&lt;String</a:t>
            </a:r>
            <a:r>
              <a:rPr lang="en-US" altLang="en-US" sz="2800" dirty="0">
                <a:latin typeface="Bitstream Vera Sans Mono" panose="020B0609030804020204" pitchFamily="49" charset="0"/>
              </a:rPr>
              <a:t>&gt;&gt;&gt;</a:t>
            </a:r>
            <a:br>
              <a:rPr lang="en-US" altLang="en-US" sz="2800" dirty="0">
                <a:latin typeface="Bitstream Vera Sans Mono" panose="020B0609030804020204" pitchFamily="49" charset="0"/>
              </a:rPr>
            </a:br>
            <a:r>
              <a:rPr lang="en-US" altLang="en-US" sz="2800" dirty="0" smtClean="0">
                <a:latin typeface="Bitstream Vera Sans Mono" panose="020B0609030804020204" pitchFamily="49" charset="0"/>
              </a:rPr>
              <a:t>    </a:t>
            </a:r>
            <a:r>
              <a:rPr lang="en-US" altLang="en-US" sz="2800" b="1" dirty="0">
                <a:solidFill>
                  <a:srgbClr val="660E7A"/>
                </a:solidFill>
                <a:latin typeface="Bitstream Vera Sans Mono" panose="020B0609030804020204" pitchFamily="49" charset="0"/>
              </a:rPr>
              <a:t>myRefedMBeanObjName2RelIdsMap </a:t>
            </a:r>
            <a:r>
              <a:rPr lang="en-US" altLang="en-US" sz="2800" dirty="0" smtClean="0">
                <a:latin typeface="Bitstream Vera Sans Mono" panose="020B0609030804020204" pitchFamily="49" charset="0"/>
              </a:rPr>
              <a:t>= new...</a:t>
            </a:r>
            <a:endParaRPr lang="en-US" altLang="en-US" sz="4000" dirty="0">
              <a:solidFill>
                <a:schemeClr val="tx1"/>
              </a:solidFill>
              <a:latin typeface="Arial" panose="020B0604020202020204" pitchFamily="34" charset="0"/>
            </a:endParaRPr>
          </a:p>
        </p:txBody>
      </p:sp>
      <p:sp>
        <p:nvSpPr>
          <p:cNvPr id="4"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3019747"/>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data structures (continued)</a:t>
            </a:r>
            <a:endParaRPr lang="en-US" sz="3125" b="1" dirty="0">
              <a:solidFill>
                <a:srgbClr val="000000"/>
              </a:solidFill>
              <a:latin typeface="Arial"/>
              <a:ea typeface="Arial"/>
              <a:cs typeface="Arial"/>
              <a:sym typeface="Arial"/>
            </a:endParaRPr>
          </a:p>
        </p:txBody>
      </p:sp>
      <p:sp>
        <p:nvSpPr>
          <p:cNvPr id="101" name="Shape 101"/>
          <p:cNvSpPr txBox="1">
            <a:spLocks noGrp="1"/>
          </p:cNvSpPr>
          <p:nvPr>
            <p:ph type="body" idx="4294967295"/>
          </p:nvPr>
        </p:nvSpPr>
        <p:spPr>
          <a:xfrm>
            <a:off x="184731" y="1745269"/>
            <a:ext cx="9751006" cy="5245474"/>
          </a:xfrm>
          <a:prstGeom prst="rect">
            <a:avLst/>
          </a:prstGeom>
          <a:noFill/>
          <a:ln>
            <a:noFill/>
          </a:ln>
        </p:spPr>
        <p:txBody>
          <a:bodyPr lIns="38100" tIns="38100" rIns="38100" bIns="38100" anchor="t" anchorCtr="0">
            <a:noAutofit/>
          </a:bodyPr>
          <a:lstStyle/>
          <a:p>
            <a:pPr lvl="0" eaLnBrk="0" fontAlgn="base" hangingPunct="0">
              <a:spcBef>
                <a:spcPct val="0"/>
              </a:spcBef>
              <a:spcAft>
                <a:spcPct val="0"/>
              </a:spcAft>
            </a:pPr>
            <a:endParaRPr lang="en-US" altLang="en-US" sz="2800" b="1" dirty="0" smtClean="0">
              <a:solidFill>
                <a:srgbClr val="000080"/>
              </a:solidFill>
              <a:latin typeface="Bitstream Vera Sans Mono" panose="020B0609030804020204" pitchFamily="49" charset="0"/>
            </a:endParaRPr>
          </a:p>
          <a:p>
            <a:pPr lvl="0" eaLnBrk="0" fontAlgn="base" hangingPunct="0">
              <a:spcBef>
                <a:spcPct val="0"/>
              </a:spcBef>
              <a:spcAft>
                <a:spcPct val="0"/>
              </a:spcAft>
            </a:pPr>
            <a:r>
              <a:rPr lang="en-US" altLang="en-US" sz="2800" b="1" dirty="0" smtClean="0">
                <a:solidFill>
                  <a:srgbClr val="000080"/>
                </a:solidFill>
                <a:latin typeface="Bitstream Vera Sans Mono" panose="020B0609030804020204" pitchFamily="49" charset="0"/>
              </a:rPr>
              <a:t>private final</a:t>
            </a:r>
          </a:p>
          <a:p>
            <a:pPr lvl="0" eaLnBrk="0" fontAlgn="base" hangingPunct="0">
              <a:spcBef>
                <a:spcPct val="0"/>
              </a:spcBef>
              <a:spcAft>
                <a:spcPct val="0"/>
              </a:spcAft>
            </a:pPr>
            <a:r>
              <a:rPr lang="en-US" altLang="en-US" sz="2800" dirty="0" smtClean="0">
                <a:latin typeface="Bitstream Vera Sans Mono" panose="020B0609030804020204" pitchFamily="49" charset="0"/>
              </a:rPr>
              <a:t>Map&lt;</a:t>
            </a:r>
            <a:r>
              <a:rPr lang="en-US" altLang="en-US" sz="2800" dirty="0" err="1" smtClean="0">
                <a:latin typeface="Bitstream Vera Sans Mono" panose="020B0609030804020204" pitchFamily="49" charset="0"/>
              </a:rPr>
              <a:t>ObjectName</a:t>
            </a:r>
            <a:r>
              <a:rPr lang="en-US" altLang="en-US" sz="2800" dirty="0" smtClean="0">
                <a:latin typeface="Bitstream Vera Sans Mono" panose="020B0609030804020204" pitchFamily="49" charset="0"/>
              </a:rPr>
              <a:t>,</a:t>
            </a:r>
            <a:r>
              <a:rPr lang="en-US" sz="2800" dirty="0">
                <a:latin typeface="Bitstream Vera Sans" panose="020B0603030804020204" pitchFamily="34" charset="0"/>
              </a:rPr>
              <a:t> </a:t>
            </a:r>
            <a:r>
              <a:rPr lang="en-US" sz="2800" dirty="0" err="1" smtClean="0">
                <a:latin typeface="Bitstream Vera Sans" panose="020B0603030804020204" pitchFamily="34" charset="0"/>
              </a:rPr>
              <a:t>RelationRoles</a:t>
            </a:r>
            <a:r>
              <a:rPr lang="en-US" altLang="en-US" sz="2800" dirty="0" smtClean="0">
                <a:latin typeface="Bitstream Vera Sans Mono" panose="020B0609030804020204" pitchFamily="49" charset="0"/>
              </a:rPr>
              <a:t>&gt;</a:t>
            </a:r>
            <a:r>
              <a:rPr lang="en-US" altLang="en-US" sz="2800" dirty="0">
                <a:latin typeface="Bitstream Vera Sans Mono" panose="020B0609030804020204" pitchFamily="49" charset="0"/>
              </a:rPr>
              <a:t/>
            </a:r>
            <a:br>
              <a:rPr lang="en-US" altLang="en-US" sz="2800" dirty="0">
                <a:latin typeface="Bitstream Vera Sans Mono" panose="020B0609030804020204" pitchFamily="49" charset="0"/>
              </a:rPr>
            </a:br>
            <a:r>
              <a:rPr lang="en-US" altLang="en-US" sz="2800" dirty="0" smtClean="0">
                <a:latin typeface="Bitstream Vera Sans Mono" panose="020B0609030804020204" pitchFamily="49" charset="0"/>
              </a:rPr>
              <a:t>    </a:t>
            </a:r>
            <a:r>
              <a:rPr lang="en-US" altLang="en-US" sz="2800" b="1" dirty="0">
                <a:solidFill>
                  <a:srgbClr val="660E7A"/>
                </a:solidFill>
                <a:latin typeface="Bitstream Vera Sans Mono" panose="020B0609030804020204" pitchFamily="49" charset="0"/>
              </a:rPr>
              <a:t>myRefedMBeanObjName2RelIdsMap </a:t>
            </a:r>
            <a:r>
              <a:rPr lang="en-US" altLang="en-US" sz="2800" dirty="0" smtClean="0">
                <a:latin typeface="Bitstream Vera Sans Mono" panose="020B0609030804020204" pitchFamily="49" charset="0"/>
              </a:rPr>
              <a:t>= new...</a:t>
            </a:r>
            <a:endParaRPr lang="en-US" altLang="en-US" sz="4000" dirty="0">
              <a:solidFill>
                <a:schemeClr val="tx1"/>
              </a:solidFill>
              <a:latin typeface="Arial" panose="020B0604020202020204" pitchFamily="34" charset="0"/>
            </a:endParaRPr>
          </a:p>
        </p:txBody>
      </p:sp>
      <p:sp>
        <p:nvSpPr>
          <p:cNvPr id="4"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3612273"/>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data structures (continued)</a:t>
            </a:r>
            <a:endParaRPr lang="en-US" sz="3125" b="1" dirty="0">
              <a:solidFill>
                <a:srgbClr val="000000"/>
              </a:solidFill>
              <a:latin typeface="Arial"/>
              <a:ea typeface="Arial"/>
              <a:cs typeface="Arial"/>
              <a:sym typeface="Arial"/>
            </a:endParaRPr>
          </a:p>
        </p:txBody>
      </p:sp>
      <p:sp>
        <p:nvSpPr>
          <p:cNvPr id="101" name="Shape 101"/>
          <p:cNvSpPr txBox="1">
            <a:spLocks noGrp="1"/>
          </p:cNvSpPr>
          <p:nvPr>
            <p:ph type="body" idx="4294967295"/>
          </p:nvPr>
        </p:nvSpPr>
        <p:spPr>
          <a:xfrm>
            <a:off x="184731" y="1745269"/>
            <a:ext cx="9751006" cy="5245474"/>
          </a:xfrm>
          <a:prstGeom prst="rect">
            <a:avLst/>
          </a:prstGeom>
          <a:noFill/>
          <a:ln>
            <a:noFill/>
          </a:ln>
        </p:spPr>
        <p:txBody>
          <a:bodyPr lIns="38100" tIns="38100" rIns="38100" bIns="38100" anchor="t" anchorCtr="0">
            <a:noAutofit/>
          </a:bodyPr>
          <a:lstStyle/>
          <a:p>
            <a:pPr lvl="0" eaLnBrk="0" fontAlgn="base" hangingPunct="0">
              <a:spcBef>
                <a:spcPct val="0"/>
              </a:spcBef>
              <a:spcAft>
                <a:spcPct val="0"/>
              </a:spcAft>
            </a:pPr>
            <a:r>
              <a:rPr lang="en-US" altLang="en-US" sz="2400" i="1" dirty="0">
                <a:solidFill>
                  <a:srgbClr val="808080"/>
                </a:solidFill>
                <a:latin typeface="Bitstream Vera Sans Mono" panose="020B0609030804020204" pitchFamily="49" charset="0"/>
              </a:rPr>
              <a:t>// Map associating:</a:t>
            </a:r>
            <a:br>
              <a:rPr lang="en-US" altLang="en-US" sz="2400" i="1" dirty="0">
                <a:solidFill>
                  <a:srgbClr val="808080"/>
                </a:solidFill>
                <a:latin typeface="Bitstream Vera Sans Mono" panose="020B0609030804020204" pitchFamily="49" charset="0"/>
              </a:rPr>
            </a:br>
            <a:r>
              <a:rPr lang="en-US" altLang="en-US" sz="2400" i="1" dirty="0">
                <a:solidFill>
                  <a:srgbClr val="808080"/>
                </a:solidFill>
                <a:latin typeface="Bitstream Vera Sans Mono" panose="020B0609030804020204" pitchFamily="49" charset="0"/>
              </a:rPr>
              <a:t>//       &lt;</a:t>
            </a:r>
            <a:r>
              <a:rPr lang="en-US" altLang="en-US" sz="2400" i="1" dirty="0" err="1">
                <a:solidFill>
                  <a:srgbClr val="808080"/>
                </a:solidFill>
                <a:latin typeface="Bitstream Vera Sans Mono" panose="020B0609030804020204" pitchFamily="49" charset="0"/>
              </a:rPr>
              <a:t>ObjectName</a:t>
            </a:r>
            <a:r>
              <a:rPr lang="en-US" altLang="en-US" sz="2400" i="1" dirty="0">
                <a:solidFill>
                  <a:srgbClr val="808080"/>
                </a:solidFill>
                <a:latin typeface="Bitstream Vera Sans Mono" panose="020B0609030804020204" pitchFamily="49" charset="0"/>
              </a:rPr>
              <a:t>&gt; -&gt; </a:t>
            </a:r>
            <a:r>
              <a:rPr lang="en-US" altLang="en-US" sz="2400" i="1" dirty="0" err="1">
                <a:solidFill>
                  <a:srgbClr val="808080"/>
                </a:solidFill>
                <a:latin typeface="Bitstream Vera Sans Mono" panose="020B0609030804020204" pitchFamily="49" charset="0"/>
              </a:rPr>
              <a:t>HashMap</a:t>
            </a:r>
            <a:r>
              <a:rPr lang="en-US" altLang="en-US" sz="2400" i="1" dirty="0">
                <a:solidFill>
                  <a:srgbClr val="808080"/>
                </a:solidFill>
                <a:latin typeface="Bitstream Vera Sans Mono" panose="020B0609030804020204" pitchFamily="49" charset="0"/>
              </a:rPr>
              <a:t/>
            </a:r>
            <a:br>
              <a:rPr lang="en-US" altLang="en-US" sz="2400" i="1" dirty="0">
                <a:solidFill>
                  <a:srgbClr val="808080"/>
                </a:solidFill>
                <a:latin typeface="Bitstream Vera Sans Mono" panose="020B0609030804020204" pitchFamily="49" charset="0"/>
              </a:rPr>
            </a:br>
            <a:r>
              <a:rPr lang="en-US" altLang="en-US" sz="2400" i="1" dirty="0">
                <a:solidFill>
                  <a:srgbClr val="808080"/>
                </a:solidFill>
                <a:latin typeface="Bitstream Vera Sans Mono" panose="020B0609030804020204" pitchFamily="49" charset="0"/>
              </a:rPr>
              <a:t>// the value </a:t>
            </a:r>
            <a:r>
              <a:rPr lang="en-US" altLang="en-US" sz="2400" i="1" dirty="0" err="1">
                <a:solidFill>
                  <a:srgbClr val="808080"/>
                </a:solidFill>
                <a:latin typeface="Bitstream Vera Sans Mono" panose="020B0609030804020204" pitchFamily="49" charset="0"/>
              </a:rPr>
              <a:t>HashMap</a:t>
            </a:r>
            <a:r>
              <a:rPr lang="en-US" altLang="en-US" sz="2400" i="1" dirty="0">
                <a:solidFill>
                  <a:srgbClr val="808080"/>
                </a:solidFill>
                <a:latin typeface="Bitstream Vera Sans Mono" panose="020B0609030804020204" pitchFamily="49" charset="0"/>
              </a:rPr>
              <a:t> mapping:</a:t>
            </a:r>
            <a:br>
              <a:rPr lang="en-US" altLang="en-US" sz="2400" i="1" dirty="0">
                <a:solidFill>
                  <a:srgbClr val="808080"/>
                </a:solidFill>
                <a:latin typeface="Bitstream Vera Sans Mono" panose="020B0609030804020204" pitchFamily="49" charset="0"/>
              </a:rPr>
            </a:br>
            <a:r>
              <a:rPr lang="en-US" altLang="en-US" sz="2400" i="1" dirty="0">
                <a:solidFill>
                  <a:srgbClr val="808080"/>
                </a:solidFill>
                <a:latin typeface="Bitstream Vera Sans Mono" panose="020B0609030804020204" pitchFamily="49" charset="0"/>
              </a:rPr>
              <a:t>//       &lt;relation id&gt; -&gt; </a:t>
            </a:r>
            <a:r>
              <a:rPr lang="en-US" altLang="en-US" sz="2400" i="1" dirty="0" err="1">
                <a:solidFill>
                  <a:srgbClr val="808080"/>
                </a:solidFill>
                <a:latin typeface="Bitstream Vera Sans Mono" panose="020B0609030804020204" pitchFamily="49" charset="0"/>
              </a:rPr>
              <a:t>ArrayList</a:t>
            </a:r>
            <a:r>
              <a:rPr lang="en-US" altLang="en-US" sz="2400" i="1" dirty="0">
                <a:solidFill>
                  <a:srgbClr val="808080"/>
                </a:solidFill>
                <a:latin typeface="Bitstream Vera Sans Mono" panose="020B0609030804020204" pitchFamily="49" charset="0"/>
              </a:rPr>
              <a:t> of &lt;role name&gt;</a:t>
            </a:r>
            <a:br>
              <a:rPr lang="en-US" altLang="en-US" sz="2400" i="1" dirty="0">
                <a:solidFill>
                  <a:srgbClr val="808080"/>
                </a:solidFill>
                <a:latin typeface="Bitstream Vera Sans Mono" panose="020B0609030804020204" pitchFamily="49" charset="0"/>
              </a:rPr>
            </a:br>
            <a:r>
              <a:rPr lang="en-US" altLang="en-US" sz="2400" i="1" dirty="0">
                <a:solidFill>
                  <a:srgbClr val="808080"/>
                </a:solidFill>
                <a:latin typeface="Bitstream Vera Sans Mono" panose="020B0609030804020204" pitchFamily="49" charset="0"/>
              </a:rPr>
              <a:t>// to track where a given </a:t>
            </a:r>
            <a:r>
              <a:rPr lang="en-US" altLang="en-US" sz="2400" i="1" dirty="0" err="1">
                <a:solidFill>
                  <a:srgbClr val="808080"/>
                </a:solidFill>
                <a:latin typeface="Bitstream Vera Sans Mono" panose="020B0609030804020204" pitchFamily="49" charset="0"/>
              </a:rPr>
              <a:t>MBean</a:t>
            </a:r>
            <a:r>
              <a:rPr lang="en-US" altLang="en-US" sz="2400" i="1" dirty="0">
                <a:solidFill>
                  <a:srgbClr val="808080"/>
                </a:solidFill>
                <a:latin typeface="Bitstream Vera Sans Mono" panose="020B0609030804020204" pitchFamily="49" charset="0"/>
              </a:rPr>
              <a:t> is referenced.</a:t>
            </a:r>
            <a:r>
              <a:rPr lang="en-US" altLang="en-US" sz="2800" i="1" dirty="0">
                <a:solidFill>
                  <a:srgbClr val="808080"/>
                </a:solidFill>
                <a:latin typeface="Bitstream Vera Sans Mono" panose="020B0609030804020204" pitchFamily="49" charset="0"/>
              </a:rPr>
              <a:t/>
            </a:r>
            <a:br>
              <a:rPr lang="en-US" altLang="en-US" sz="2800" i="1" dirty="0">
                <a:solidFill>
                  <a:srgbClr val="808080"/>
                </a:solidFill>
                <a:latin typeface="Bitstream Vera Sans Mono" panose="020B0609030804020204" pitchFamily="49" charset="0"/>
              </a:rPr>
            </a:br>
            <a:r>
              <a:rPr lang="en-US" altLang="en-US" sz="2800" b="1" dirty="0">
                <a:solidFill>
                  <a:srgbClr val="000080"/>
                </a:solidFill>
                <a:latin typeface="Bitstream Vera Sans Mono" panose="020B0609030804020204" pitchFamily="49" charset="0"/>
              </a:rPr>
              <a:t>private final </a:t>
            </a:r>
            <a:r>
              <a:rPr lang="en-US" altLang="en-US" sz="2800" dirty="0">
                <a:latin typeface="Bitstream Vera Sans Mono" panose="020B0609030804020204" pitchFamily="49" charset="0"/>
              </a:rPr>
              <a:t>Map&lt;</a:t>
            </a:r>
            <a:r>
              <a:rPr lang="en-US" altLang="en-US" sz="2800" dirty="0" err="1">
                <a:latin typeface="Bitstream Vera Sans Mono" panose="020B0609030804020204" pitchFamily="49" charset="0"/>
              </a:rPr>
              <a:t>ObjectName,Map</a:t>
            </a:r>
            <a:r>
              <a:rPr lang="en-US" altLang="en-US" sz="2800" dirty="0">
                <a:latin typeface="Bitstream Vera Sans Mono" panose="020B0609030804020204" pitchFamily="49" charset="0"/>
              </a:rPr>
              <a:t>&lt;</a:t>
            </a:r>
            <a:r>
              <a:rPr lang="en-US" altLang="en-US" sz="2800" dirty="0" err="1">
                <a:latin typeface="Bitstream Vera Sans Mono" panose="020B0609030804020204" pitchFamily="49" charset="0"/>
              </a:rPr>
              <a:t>String,List</a:t>
            </a:r>
            <a:r>
              <a:rPr lang="en-US" altLang="en-US" sz="2800" dirty="0">
                <a:latin typeface="Bitstream Vera Sans Mono" panose="020B0609030804020204" pitchFamily="49" charset="0"/>
              </a:rPr>
              <a:t>&lt;String&gt;&gt;&gt;</a:t>
            </a:r>
            <a:br>
              <a:rPr lang="en-US" altLang="en-US" sz="2800" dirty="0">
                <a:latin typeface="Bitstream Vera Sans Mono" panose="020B0609030804020204" pitchFamily="49" charset="0"/>
              </a:rPr>
            </a:br>
            <a:r>
              <a:rPr lang="en-US" altLang="en-US" sz="2800" dirty="0" smtClean="0">
                <a:latin typeface="Bitstream Vera Sans Mono" panose="020B0609030804020204" pitchFamily="49" charset="0"/>
              </a:rPr>
              <a:t>    </a:t>
            </a:r>
            <a:r>
              <a:rPr lang="en-US" altLang="en-US" sz="2800" b="1" dirty="0">
                <a:solidFill>
                  <a:srgbClr val="660E7A"/>
                </a:solidFill>
                <a:latin typeface="Bitstream Vera Sans Mono" panose="020B0609030804020204" pitchFamily="49" charset="0"/>
              </a:rPr>
              <a:t>myRefedMBeanObjName2RelIdsMap </a:t>
            </a:r>
            <a:r>
              <a:rPr lang="en-US" altLang="en-US" sz="2800" dirty="0" smtClean="0">
                <a:latin typeface="Bitstream Vera Sans Mono" panose="020B0609030804020204" pitchFamily="49" charset="0"/>
              </a:rPr>
              <a:t>= new...</a:t>
            </a:r>
            <a:endParaRPr lang="en-US" altLang="en-US" sz="4000" dirty="0">
              <a:solidFill>
                <a:schemeClr val="tx1"/>
              </a:solidFill>
              <a:latin typeface="Arial" panose="020B0604020202020204" pitchFamily="34" charset="0"/>
            </a:endParaRPr>
          </a:p>
        </p:txBody>
      </p:sp>
      <p:sp>
        <p:nvSpPr>
          <p:cNvPr id="4"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6875568"/>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Agenda</a:t>
            </a:r>
          </a:p>
        </p:txBody>
      </p:sp>
      <p:sp>
        <p:nvSpPr>
          <p:cNvPr id="27" name="Shape 27"/>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618067" marR="0" lvl="0" indent="-457200" rtl="0">
              <a:lnSpc>
                <a:spcPct val="150000"/>
              </a:lnSpc>
              <a:spcBef>
                <a:spcPts val="0"/>
              </a:spcBef>
              <a:spcAft>
                <a:spcPts val="0"/>
              </a:spcAft>
              <a:buClr>
                <a:srgbClr val="000000"/>
              </a:buClr>
              <a:buSzPct val="98765"/>
              <a:buFont typeface="Wingdings" panose="05000000000000000000" pitchFamily="2" charset="2"/>
              <a:buChar char="Ø"/>
            </a:pPr>
            <a:r>
              <a:rPr lang="en-US" sz="2800" dirty="0" smtClean="0">
                <a:solidFill>
                  <a:srgbClr val="000000"/>
                </a:solidFill>
                <a:sym typeface="Arial"/>
              </a:rPr>
              <a:t>Introduction</a:t>
            </a:r>
          </a:p>
          <a:p>
            <a:pPr marL="618067" marR="0" lvl="0" indent="-457200" rtl="0">
              <a:lnSpc>
                <a:spcPct val="150000"/>
              </a:lnSpc>
              <a:spcBef>
                <a:spcPts val="0"/>
              </a:spcBef>
              <a:spcAft>
                <a:spcPts val="0"/>
              </a:spcAft>
              <a:buClr>
                <a:srgbClr val="000000"/>
              </a:buClr>
              <a:buSzPct val="98765"/>
              <a:buFont typeface="Wingdings" panose="05000000000000000000" pitchFamily="2" charset="2"/>
              <a:buChar char="Ø"/>
            </a:pPr>
            <a:r>
              <a:rPr lang="en-US" sz="2800" dirty="0" smtClean="0"/>
              <a:t>N</a:t>
            </a:r>
            <a:r>
              <a:rPr lang="en-US" sz="2800" dirty="0" smtClean="0">
                <a:solidFill>
                  <a:srgbClr val="000000"/>
                </a:solidFill>
                <a:sym typeface="Arial"/>
              </a:rPr>
              <a:t>ames</a:t>
            </a:r>
          </a:p>
          <a:p>
            <a:pPr marL="618067" marR="0" lvl="0" indent="-457200" rtl="0">
              <a:lnSpc>
                <a:spcPct val="150000"/>
              </a:lnSpc>
              <a:spcBef>
                <a:spcPts val="0"/>
              </a:spcBef>
              <a:spcAft>
                <a:spcPts val="0"/>
              </a:spcAft>
              <a:buClr>
                <a:srgbClr val="000000"/>
              </a:buClr>
              <a:buSzPct val="98765"/>
              <a:buFont typeface="Wingdings" panose="05000000000000000000" pitchFamily="2" charset="2"/>
              <a:buChar char="Ø"/>
            </a:pPr>
            <a:r>
              <a:rPr lang="en-US" sz="2800" dirty="0" smtClean="0"/>
              <a:t>Review</a:t>
            </a:r>
            <a:endParaRPr lang="en-US" sz="2800" dirty="0" smtClean="0">
              <a:solidFill>
                <a:srgbClr val="000000"/>
              </a:solidFill>
              <a:sym typeface="Arial"/>
            </a:endParaRPr>
          </a:p>
          <a:p>
            <a:pPr marL="381000" marR="0" lvl="0" indent="-220133" rtl="0">
              <a:lnSpc>
                <a:spcPct val="100000"/>
              </a:lnSpc>
              <a:spcBef>
                <a:spcPts val="0"/>
              </a:spcBef>
              <a:spcAft>
                <a:spcPts val="0"/>
              </a:spcAft>
              <a:buClr>
                <a:srgbClr val="000000"/>
              </a:buClr>
              <a:buSzPct val="98765"/>
              <a:buFont typeface="Arial"/>
              <a:buChar char="●"/>
            </a:pPr>
            <a:endParaRPr lang="en-US" sz="2666" dirty="0" smtClean="0">
              <a:solidFill>
                <a:srgbClr val="000000"/>
              </a:solidFill>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complicated conditions</a:t>
            </a:r>
            <a:endParaRPr lang="en-US" sz="3125" b="1" dirty="0">
              <a:solidFill>
                <a:srgbClr val="000000"/>
              </a:solidFill>
              <a:latin typeface="Arial"/>
              <a:ea typeface="Arial"/>
              <a:cs typeface="Arial"/>
              <a:sym typeface="Arial"/>
            </a:endParaRPr>
          </a:p>
        </p:txBody>
      </p:sp>
      <p:sp>
        <p:nvSpPr>
          <p:cNvPr id="3" name="Rectangle 2"/>
          <p:cNvSpPr>
            <a:spLocks noChangeArrowheads="1"/>
          </p:cNvSpPr>
          <p:nvPr/>
        </p:nvSpPr>
        <p:spPr bwMode="auto">
          <a:xfrm>
            <a:off x="0" y="1967815"/>
            <a:ext cx="10109393"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smtClean="0">
                <a:ln>
                  <a:noFill/>
                </a:ln>
                <a:solidFill>
                  <a:srgbClr val="000080"/>
                </a:solidFill>
                <a:effectLst/>
                <a:latin typeface="Bitstream Vera Sans Mono" panose="020B0609030804020204" pitchFamily="49" charset="0"/>
              </a:rPr>
              <a:t>if </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a:t>
            </a:r>
            <a:r>
              <a:rPr kumimoji="0" lang="en-US" altLang="en-US" sz="2300" b="0" i="0" u="none" strike="noStrike" cap="none" normalizeH="0" baseline="0" dirty="0" err="1" smtClean="0">
                <a:ln>
                  <a:noFill/>
                </a:ln>
                <a:solidFill>
                  <a:srgbClr val="000000"/>
                </a:solidFill>
                <a:effectLst/>
                <a:latin typeface="Bitstream Vera Sans Mono" panose="020B0609030804020204" pitchFamily="49" charset="0"/>
              </a:rPr>
              <a:t>geoLocation.getLatitude</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 </a:t>
            </a:r>
            <a:r>
              <a:rPr kumimoji="0" lang="en-US" altLang="en-US" sz="2300" b="1" i="0" u="none" strike="noStrike" cap="none" normalizeH="0" baseline="0" dirty="0" smtClean="0">
                <a:ln>
                  <a:noFill/>
                </a:ln>
                <a:solidFill>
                  <a:srgbClr val="000080"/>
                </a:solidFill>
                <a:effectLst/>
                <a:latin typeface="Bitstream Vera Sans Mono" panose="020B0609030804020204" pitchFamily="49" charset="0"/>
              </a:rPr>
              <a:t>null</a:t>
            </a:r>
          </a:p>
          <a:p>
            <a:pPr eaLnBrk="0" fontAlgn="base" hangingPunct="0">
              <a:spcBef>
                <a:spcPct val="0"/>
              </a:spcBef>
              <a:spcAft>
                <a:spcPct val="0"/>
              </a:spcAft>
            </a:pPr>
            <a:r>
              <a:rPr lang="en-US" altLang="en-US" sz="2300" dirty="0" smtClean="0">
                <a:latin typeface="Bitstream Vera Sans Mono" panose="020B0609030804020204" pitchFamily="49" charset="0"/>
              </a:rPr>
              <a:t>    &amp;&amp; </a:t>
            </a:r>
            <a:r>
              <a:rPr lang="en-US" altLang="en-US" sz="2300" dirty="0" err="1">
                <a:latin typeface="Bitstream Vera Sans Mono" panose="020B0609030804020204" pitchFamily="49" charset="0"/>
              </a:rPr>
              <a:t>geoLocation.getLatitude</a:t>
            </a:r>
            <a:r>
              <a:rPr lang="en-US" altLang="en-US" sz="2300" dirty="0" smtClean="0">
                <a:latin typeface="Bitstream Vera Sans Mono" panose="020B0609030804020204" pitchFamily="49" charset="0"/>
              </a:rPr>
              <a:t>() </a:t>
            </a:r>
            <a:r>
              <a:rPr lang="en-US" altLang="en-US" sz="2300" dirty="0">
                <a:latin typeface="Bitstream Vera Sans Mono" panose="020B0609030804020204" pitchFamily="49" charset="0"/>
              </a:rPr>
              <a:t>&gt; </a:t>
            </a:r>
            <a:r>
              <a:rPr lang="en-US" altLang="en-US" sz="2400" dirty="0" smtClean="0">
                <a:latin typeface="Bitstream Vera Sans Mono" panose="020B0609030804020204" pitchFamily="49" charset="0"/>
              </a:rPr>
              <a:t>MIN_VALID_LATITUDE</a:t>
            </a:r>
            <a:endParaRPr lang="en-US" altLang="en-US" sz="2300" dirty="0" smtClean="0">
              <a:latin typeface="Bitstream Vera Sans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smtClean="0">
                <a:latin typeface="Bitstream Vera Sans Mono" panose="020B0609030804020204" pitchFamily="49" charset="0"/>
              </a:rPr>
              <a:t>    &amp;&amp; </a:t>
            </a:r>
            <a:r>
              <a:rPr lang="en-US" altLang="en-US" sz="2300" dirty="0" err="1">
                <a:latin typeface="Bitstream Vera Sans Mono" panose="020B0609030804020204" pitchFamily="49" charset="0"/>
              </a:rPr>
              <a:t>geoLocation.getLongitude</a:t>
            </a:r>
            <a:r>
              <a:rPr lang="en-US" altLang="en-US" sz="2300" dirty="0">
                <a:latin typeface="Bitstream Vera Sans Mono" panose="020B0609030804020204" pitchFamily="49" charset="0"/>
              </a:rPr>
              <a:t>() != </a:t>
            </a:r>
            <a:r>
              <a:rPr lang="en-US" altLang="en-US" sz="2300" b="1" dirty="0" smtClean="0">
                <a:solidFill>
                  <a:srgbClr val="000080"/>
                </a:solidFill>
                <a:latin typeface="Bitstream Vera Sans Mono" panose="020B0609030804020204" pitchFamily="49" charset="0"/>
              </a:rPr>
              <a:t>null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smtClean="0">
                <a:latin typeface="Bitstream Vera Sans Mono" panose="020B0609030804020204" pitchFamily="49" charset="0"/>
              </a:rPr>
              <a:t>    &amp;&amp; </a:t>
            </a:r>
            <a:r>
              <a:rPr lang="en-US" altLang="en-US" sz="2300" dirty="0" err="1">
                <a:latin typeface="Bitstream Vera Sans Mono" panose="020B0609030804020204" pitchFamily="49" charset="0"/>
              </a:rPr>
              <a:t>geoLocation.getLongitude</a:t>
            </a:r>
            <a:r>
              <a:rPr lang="en-US" altLang="en-US" sz="2300" dirty="0">
                <a:latin typeface="Bitstream Vera Sans Mono" panose="020B0609030804020204" pitchFamily="49" charset="0"/>
              </a:rPr>
              <a:t>() </a:t>
            </a:r>
            <a:r>
              <a:rPr lang="en-US" altLang="en-US" sz="2300" dirty="0" smtClean="0">
                <a:latin typeface="Bitstream Vera Sans Mono" panose="020B0609030804020204" pitchFamily="49" charset="0"/>
              </a:rPr>
              <a:t>&gt; </a:t>
            </a:r>
            <a:r>
              <a:rPr lang="en-US" altLang="en-US" sz="2400" dirty="0" smtClean="0">
                <a:latin typeface="Bitstream Vera Sans Mono" panose="020B0609030804020204" pitchFamily="49" charset="0"/>
              </a:rPr>
              <a:t>MIN_VALID_LONGITUDE</a:t>
            </a:r>
            <a:endParaRPr lang="en-US" altLang="en-US" sz="2300" b="1" dirty="0">
              <a:solidFill>
                <a:srgbClr val="000080"/>
              </a:solidFill>
              <a:latin typeface="Bitstream Vera Sans Mono" panose="020B0609030804020204" pitchFamily="49" charset="0"/>
            </a:endParaRPr>
          </a:p>
          <a:p>
            <a:pPr lvl="0" eaLnBrk="0" fontAlgn="base" hangingPunct="0">
              <a:spcBef>
                <a:spcPct val="0"/>
              </a:spcBef>
              <a:spcAft>
                <a:spcPct val="0"/>
              </a:spcAft>
            </a:pP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&amp;&amp;</a:t>
            </a:r>
            <a:r>
              <a:rPr kumimoji="0" lang="en-US" altLang="en-US" sz="2300" b="0" i="0" u="none" strike="noStrike" cap="none" normalizeH="0" dirty="0" smtClean="0">
                <a:ln>
                  <a:noFill/>
                </a:ln>
                <a:solidFill>
                  <a:srgbClr val="000000"/>
                </a:solidFill>
                <a:effectLst/>
                <a:latin typeface="Bitstream Vera Sans Mono" panose="020B0609030804020204" pitchFamily="49" charset="0"/>
              </a:rPr>
              <a:t> </a:t>
            </a:r>
            <a:r>
              <a:rPr kumimoji="0" lang="en-US" altLang="en-US" sz="2300" b="0" i="0" u="none" strike="noStrike" cap="none" normalizeH="0" baseline="0" dirty="0" err="1" smtClean="0">
                <a:ln>
                  <a:noFill/>
                </a:ln>
                <a:solidFill>
                  <a:srgbClr val="000000"/>
                </a:solidFill>
                <a:effectLst/>
                <a:latin typeface="Bitstream Vera Sans Mono" panose="020B0609030804020204" pitchFamily="49" charset="0"/>
              </a:rPr>
              <a:t>geoLocation.getRadius</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 </a:t>
            </a:r>
            <a:r>
              <a:rPr kumimoji="0" lang="en-US" altLang="en-US" sz="2300" b="1" i="0" u="none" strike="noStrike" cap="none" normalizeH="0" baseline="0" dirty="0" smtClean="0">
                <a:ln>
                  <a:noFill/>
                </a:ln>
                <a:solidFill>
                  <a:srgbClr val="000080"/>
                </a:solidFill>
                <a:effectLst/>
                <a:latin typeface="Bitstream Vera Sans Mono" panose="020B0609030804020204" pitchFamily="49" charset="0"/>
              </a:rPr>
              <a:t>null</a:t>
            </a:r>
            <a:endParaRPr lang="en-US" altLang="en-US" sz="2300" dirty="0" smtClean="0">
              <a:latin typeface="Bitstream Vera Sans Mono" panose="020B0609030804020204" pitchFamily="49" charset="0"/>
            </a:endParaRPr>
          </a:p>
          <a:p>
            <a:pPr lvl="0" eaLnBrk="0" fontAlgn="base" hangingPunct="0">
              <a:spcBef>
                <a:spcPct val="0"/>
              </a:spcBef>
              <a:spcAft>
                <a:spcPct val="0"/>
              </a:spcAft>
            </a:pPr>
            <a:r>
              <a:rPr lang="en-US" altLang="en-US" sz="2300" dirty="0" smtClean="0">
                <a:latin typeface="Bitstream Vera Sans Mono" panose="020B0609030804020204" pitchFamily="49" charset="0"/>
              </a:rPr>
              <a:t>    &amp;&amp; </a:t>
            </a:r>
            <a:r>
              <a:rPr lang="en-US" altLang="en-US" sz="2300" dirty="0" err="1" smtClean="0">
                <a:latin typeface="Bitstream Vera Sans Mono" panose="020B0609030804020204" pitchFamily="49" charset="0"/>
              </a:rPr>
              <a:t>isWithinNetherlands</a:t>
            </a:r>
            <a:r>
              <a:rPr lang="en-US" altLang="en-US" sz="2300" dirty="0" smtClean="0">
                <a:latin typeface="Bitstream Vera Sans Mono" panose="020B0609030804020204" pitchFamily="49" charset="0"/>
              </a:rPr>
              <a:t>(geolocation)</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t>
            </a:r>
            <a:b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b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t>
            </a:r>
            <a:r>
              <a:rPr lang="en-US" altLang="en-US" sz="2400" i="1" dirty="0" smtClean="0">
                <a:solidFill>
                  <a:srgbClr val="808080"/>
                </a:solidFill>
                <a:latin typeface="Bitstream Vera Sans Mono" panose="020B0609030804020204" pitchFamily="49" charset="0"/>
              </a:rPr>
              <a:t>// ...</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r>
            <a:b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b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a:t>
            </a:r>
            <a:b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br>
            <a:endParaRPr kumimoji="0" lang="en-US" altLang="en-US" sz="2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5321462"/>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245327" y="316800"/>
            <a:ext cx="9489688"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complicated conditions (continued)</a:t>
            </a:r>
            <a:endParaRPr lang="en-US" sz="3125" b="1" dirty="0">
              <a:solidFill>
                <a:srgbClr val="000000"/>
              </a:solidFill>
              <a:latin typeface="Arial"/>
              <a:ea typeface="Arial"/>
              <a:cs typeface="Arial"/>
              <a:sym typeface="Arial"/>
            </a:endParaRPr>
          </a:p>
        </p:txBody>
      </p:sp>
      <p:sp>
        <p:nvSpPr>
          <p:cNvPr id="3" name="Rectangle 2"/>
          <p:cNvSpPr>
            <a:spLocks noChangeArrowheads="1"/>
          </p:cNvSpPr>
          <p:nvPr/>
        </p:nvSpPr>
        <p:spPr bwMode="auto">
          <a:xfrm>
            <a:off x="0" y="1967815"/>
            <a:ext cx="10109393"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lang="en-US" altLang="en-US" sz="2300" b="1" dirty="0">
                <a:solidFill>
                  <a:srgbClr val="000080"/>
                </a:solidFill>
                <a:latin typeface="Bitstream Vera Sans Mono" panose="020B0609030804020204" pitchFamily="49" charset="0"/>
              </a:rPr>
              <a:t>if </a:t>
            </a:r>
            <a:r>
              <a:rPr lang="en-US" altLang="en-US" sz="2300" dirty="0">
                <a:latin typeface="Bitstream Vera Sans Mono" panose="020B0609030804020204" pitchFamily="49" charset="0"/>
              </a:rPr>
              <a:t>(</a:t>
            </a:r>
            <a:r>
              <a:rPr lang="en-US" altLang="en-US" sz="2300" dirty="0" err="1">
                <a:latin typeface="Bitstream Vera Sans Mono" panose="020B0609030804020204" pitchFamily="49" charset="0"/>
              </a:rPr>
              <a:t>geoLocation.isValid</a:t>
            </a:r>
            <a:r>
              <a:rPr lang="en-US" altLang="en-US" sz="2300" dirty="0">
                <a:latin typeface="Bitstream Vera Sans Mono" panose="020B0609030804020204" pitchFamily="49" charset="0"/>
              </a:rPr>
              <a:t>()</a:t>
            </a:r>
          </a:p>
          <a:p>
            <a:pPr lvl="0" eaLnBrk="0" fontAlgn="base" hangingPunct="0">
              <a:spcBef>
                <a:spcPct val="0"/>
              </a:spcBef>
              <a:spcAft>
                <a:spcPct val="0"/>
              </a:spcAft>
            </a:pPr>
            <a:r>
              <a:rPr lang="en-US" altLang="en-US" sz="2300" dirty="0">
                <a:latin typeface="Bitstream Vera Sans Mono" panose="020B0609030804020204" pitchFamily="49" charset="0"/>
              </a:rPr>
              <a:t>    &amp;&amp; </a:t>
            </a:r>
            <a:r>
              <a:rPr lang="en-US" altLang="en-US" sz="2300" dirty="0" err="1">
                <a:latin typeface="Bitstream Vera Sans Mono" panose="020B0609030804020204" pitchFamily="49" charset="0"/>
              </a:rPr>
              <a:t>isWithinNetherlands</a:t>
            </a:r>
            <a:r>
              <a:rPr lang="en-US" altLang="en-US" sz="2300" dirty="0">
                <a:latin typeface="Bitstream Vera Sans Mono" panose="020B0609030804020204" pitchFamily="49" charset="0"/>
              </a:rPr>
              <a:t>(geolocation)) {</a:t>
            </a:r>
            <a:br>
              <a:rPr lang="en-US" altLang="en-US" sz="2300" dirty="0">
                <a:latin typeface="Bitstream Vera Sans Mono" panose="020B0609030804020204" pitchFamily="49" charset="0"/>
              </a:rPr>
            </a:br>
            <a:r>
              <a:rPr lang="en-US" altLang="en-US" sz="2300" dirty="0">
                <a:latin typeface="Bitstream Vera Sans Mono" panose="020B0609030804020204" pitchFamily="49" charset="0"/>
              </a:rPr>
              <a:t>	</a:t>
            </a:r>
            <a:r>
              <a:rPr lang="en-US" altLang="en-US" sz="2400" i="1" dirty="0">
                <a:solidFill>
                  <a:srgbClr val="808080"/>
                </a:solidFill>
                <a:latin typeface="Bitstream Vera Sans Mono" panose="020B0609030804020204" pitchFamily="49" charset="0"/>
              </a:rPr>
              <a:t>// ...</a:t>
            </a:r>
            <a:r>
              <a:rPr lang="en-US" altLang="en-US" sz="2300" dirty="0">
                <a:latin typeface="Bitstream Vera Sans Mono" panose="020B0609030804020204" pitchFamily="49" charset="0"/>
              </a:rPr>
              <a:t/>
            </a:r>
            <a:br>
              <a:rPr lang="en-US" altLang="en-US" sz="2300" dirty="0">
                <a:latin typeface="Bitstream Vera Sans Mono" panose="020B0609030804020204" pitchFamily="49" charset="0"/>
              </a:rPr>
            </a:br>
            <a:r>
              <a:rPr lang="en-US" altLang="en-US" sz="2300" dirty="0">
                <a:latin typeface="Bitstream Vera Sans Mono" panose="020B0609030804020204" pitchFamily="49" charset="0"/>
              </a:rPr>
              <a:t>}</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r>
            <a:b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br>
            <a:endParaRPr kumimoji="0" lang="en-US" altLang="en-US" sz="2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172809"/>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Explanatory variables</a:t>
            </a:r>
            <a:endParaRPr lang="en-US" sz="3125" b="1" dirty="0">
              <a:solidFill>
                <a:srgbClr val="000000"/>
              </a:solidFill>
              <a:latin typeface="Arial"/>
              <a:ea typeface="Arial"/>
              <a:cs typeface="Arial"/>
              <a:sym typeface="Arial"/>
            </a:endParaRPr>
          </a:p>
        </p:txBody>
      </p:sp>
      <p:sp>
        <p:nvSpPr>
          <p:cNvPr id="3" name="Rectangle 2"/>
          <p:cNvSpPr>
            <a:spLocks noChangeArrowheads="1"/>
          </p:cNvSpPr>
          <p:nvPr/>
        </p:nvSpPr>
        <p:spPr bwMode="auto">
          <a:xfrm>
            <a:off x="694125" y="1921650"/>
            <a:ext cx="91059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lang="en-US" altLang="en-US" sz="2400" dirty="0">
                <a:latin typeface="Bitstream Vera Sans Mono" panose="020B0609030804020204" pitchFamily="49" charset="0"/>
              </a:rPr>
              <a:t>Matcher </a:t>
            </a:r>
            <a:r>
              <a:rPr lang="en-US" altLang="en-US" sz="2400" dirty="0" err="1">
                <a:latin typeface="Bitstream Vera Sans Mono" panose="020B0609030804020204" pitchFamily="49" charset="0"/>
              </a:rPr>
              <a:t>matcher</a:t>
            </a:r>
            <a:r>
              <a:rPr lang="en-US" altLang="en-US" sz="2400" dirty="0">
                <a:latin typeface="Bitstream Vera Sans Mono" panose="020B0609030804020204" pitchFamily="49" charset="0"/>
              </a:rPr>
              <a:t> = </a:t>
            </a:r>
            <a:r>
              <a:rPr lang="en-US" altLang="en-US" sz="2400" dirty="0" err="1">
                <a:latin typeface="Bitstream Vera Sans Mono" panose="020B0609030804020204" pitchFamily="49" charset="0"/>
              </a:rPr>
              <a:t>headerPattern.matcher</a:t>
            </a:r>
            <a:r>
              <a:rPr lang="en-US" altLang="en-US" sz="2400" dirty="0">
                <a:latin typeface="Bitstream Vera Sans Mono" panose="020B0609030804020204" pitchFamily="49" charset="0"/>
              </a:rPr>
              <a:t>(line);</a:t>
            </a:r>
            <a:br>
              <a:rPr lang="en-US" altLang="en-US" sz="2400" dirty="0">
                <a:latin typeface="Bitstream Vera Sans Mono" panose="020B0609030804020204" pitchFamily="49" charset="0"/>
              </a:rPr>
            </a:br>
            <a:r>
              <a:rPr lang="en-US" altLang="en-US" sz="2400" b="1" dirty="0">
                <a:solidFill>
                  <a:srgbClr val="000080"/>
                </a:solidFill>
                <a:latin typeface="Bitstream Vera Sans Mono" panose="020B0609030804020204" pitchFamily="49" charset="0"/>
              </a:rPr>
              <a:t>if </a:t>
            </a:r>
            <a:r>
              <a:rPr lang="en-US" altLang="en-US" sz="2400" dirty="0">
                <a:latin typeface="Bitstream Vera Sans Mono" panose="020B0609030804020204" pitchFamily="49" charset="0"/>
              </a:rPr>
              <a:t>(</a:t>
            </a:r>
            <a:r>
              <a:rPr lang="en-US" altLang="en-US" sz="2400" dirty="0" err="1">
                <a:latin typeface="Bitstream Vera Sans Mono" panose="020B0609030804020204" pitchFamily="49" charset="0"/>
              </a:rPr>
              <a:t>matcher.find</a:t>
            </a:r>
            <a:r>
              <a:rPr lang="en-US" altLang="en-US" sz="2400" dirty="0">
                <a:latin typeface="Bitstream Vera Sans Mono" panose="020B0609030804020204" pitchFamily="49" charset="0"/>
              </a:rPr>
              <a:t>()) {</a:t>
            </a:r>
            <a:br>
              <a:rPr lang="en-US" altLang="en-US" sz="2400" dirty="0">
                <a:latin typeface="Bitstream Vera Sans Mono" panose="020B0609030804020204" pitchFamily="49" charset="0"/>
              </a:rPr>
            </a:br>
            <a:r>
              <a:rPr lang="en-US" altLang="en-US" sz="2400" dirty="0">
                <a:latin typeface="Bitstream Vera Sans Mono" panose="020B0609030804020204" pitchFamily="49" charset="0"/>
              </a:rPr>
              <a:t>    </a:t>
            </a:r>
            <a:r>
              <a:rPr lang="en-US" altLang="en-US" sz="2400" b="1" dirty="0">
                <a:solidFill>
                  <a:srgbClr val="000080"/>
                </a:solidFill>
                <a:latin typeface="Bitstream Vera Sans Mono" panose="020B0609030804020204" pitchFamily="49" charset="0"/>
              </a:rPr>
              <a:t>final </a:t>
            </a:r>
            <a:r>
              <a:rPr lang="en-US" altLang="en-US" sz="2400" dirty="0">
                <a:latin typeface="Bitstream Vera Sans Mono" panose="020B0609030804020204" pitchFamily="49" charset="0"/>
              </a:rPr>
              <a:t>String name = </a:t>
            </a:r>
            <a:r>
              <a:rPr lang="en-US" altLang="en-US" sz="2400" dirty="0" err="1">
                <a:latin typeface="Bitstream Vera Sans Mono" panose="020B0609030804020204" pitchFamily="49" charset="0"/>
              </a:rPr>
              <a:t>matcher.group</a:t>
            </a:r>
            <a:r>
              <a:rPr lang="en-US" altLang="en-US" sz="2400" dirty="0">
                <a:latin typeface="Bitstream Vera Sans Mono" panose="020B0609030804020204" pitchFamily="49" charset="0"/>
              </a:rPr>
              <a:t>(</a:t>
            </a:r>
            <a:r>
              <a:rPr lang="en-US" altLang="en-US" sz="2400" dirty="0">
                <a:solidFill>
                  <a:srgbClr val="0000FF"/>
                </a:solidFill>
                <a:latin typeface="Bitstream Vera Sans Mono" panose="020B0609030804020204" pitchFamily="49" charset="0"/>
              </a:rPr>
              <a:t>1</a:t>
            </a:r>
            <a:r>
              <a:rPr lang="en-US" altLang="en-US" sz="2400" dirty="0">
                <a:latin typeface="Bitstream Vera Sans Mono" panose="020B0609030804020204" pitchFamily="49" charset="0"/>
              </a:rPr>
              <a:t>);</a:t>
            </a:r>
            <a:br>
              <a:rPr lang="en-US" altLang="en-US" sz="2400" dirty="0">
                <a:latin typeface="Bitstream Vera Sans Mono" panose="020B0609030804020204" pitchFamily="49" charset="0"/>
              </a:rPr>
            </a:br>
            <a:r>
              <a:rPr lang="en-US" altLang="en-US" sz="2400" dirty="0">
                <a:latin typeface="Bitstream Vera Sans Mono" panose="020B0609030804020204" pitchFamily="49" charset="0"/>
              </a:rPr>
              <a:t>    </a:t>
            </a:r>
            <a:r>
              <a:rPr lang="en-US" altLang="en-US" sz="2400" b="1" dirty="0">
                <a:solidFill>
                  <a:srgbClr val="000080"/>
                </a:solidFill>
                <a:latin typeface="Bitstream Vera Sans Mono" panose="020B0609030804020204" pitchFamily="49" charset="0"/>
              </a:rPr>
              <a:t>final </a:t>
            </a:r>
            <a:r>
              <a:rPr lang="en-US" altLang="en-US" sz="2400" dirty="0">
                <a:latin typeface="Bitstream Vera Sans Mono" panose="020B0609030804020204" pitchFamily="49" charset="0"/>
              </a:rPr>
              <a:t>String value = </a:t>
            </a:r>
            <a:r>
              <a:rPr lang="en-US" altLang="en-US" sz="2400" dirty="0" err="1">
                <a:latin typeface="Bitstream Vera Sans Mono" panose="020B0609030804020204" pitchFamily="49" charset="0"/>
              </a:rPr>
              <a:t>matcher.group</a:t>
            </a:r>
            <a:r>
              <a:rPr lang="en-US" altLang="en-US" sz="2400" dirty="0">
                <a:latin typeface="Bitstream Vera Sans Mono" panose="020B0609030804020204" pitchFamily="49" charset="0"/>
              </a:rPr>
              <a:t>(</a:t>
            </a:r>
            <a:r>
              <a:rPr lang="en-US" altLang="en-US" sz="2400" dirty="0">
                <a:solidFill>
                  <a:srgbClr val="0000FF"/>
                </a:solidFill>
                <a:latin typeface="Bitstream Vera Sans Mono" panose="020B0609030804020204" pitchFamily="49" charset="0"/>
              </a:rPr>
              <a:t>2</a:t>
            </a:r>
            <a:r>
              <a:rPr lang="en-US" altLang="en-US" sz="2400" dirty="0">
                <a:latin typeface="Bitstream Vera Sans Mono" panose="020B0609030804020204" pitchFamily="49" charset="0"/>
              </a:rPr>
              <a:t>);</a:t>
            </a:r>
            <a:br>
              <a:rPr lang="en-US" altLang="en-US" sz="2400" dirty="0">
                <a:latin typeface="Bitstream Vera Sans Mono" panose="020B0609030804020204" pitchFamily="49" charset="0"/>
              </a:rPr>
            </a:br>
            <a:r>
              <a:rPr lang="en-US" altLang="en-US" sz="2400" dirty="0">
                <a:latin typeface="Bitstream Vera Sans Mono" panose="020B0609030804020204" pitchFamily="49" charset="0"/>
              </a:rPr>
              <a:t/>
            </a:r>
            <a:br>
              <a:rPr lang="en-US" altLang="en-US" sz="2400" dirty="0">
                <a:latin typeface="Bitstream Vera Sans Mono" panose="020B0609030804020204" pitchFamily="49" charset="0"/>
              </a:rPr>
            </a:br>
            <a:r>
              <a:rPr lang="en-US" altLang="en-US" sz="2400" dirty="0">
                <a:latin typeface="Bitstream Vera Sans Mono" panose="020B0609030804020204" pitchFamily="49" charset="0"/>
              </a:rPr>
              <a:t>    </a:t>
            </a:r>
            <a:r>
              <a:rPr lang="en-US" altLang="en-US" sz="2400" dirty="0" err="1">
                <a:latin typeface="Bitstream Vera Sans Mono" panose="020B0609030804020204" pitchFamily="49" charset="0"/>
              </a:rPr>
              <a:t>headers.put</a:t>
            </a:r>
            <a:r>
              <a:rPr lang="en-US" altLang="en-US" sz="2400" dirty="0">
                <a:latin typeface="Bitstream Vera Sans Mono" panose="020B0609030804020204" pitchFamily="49" charset="0"/>
              </a:rPr>
              <a:t>(name, value);</a:t>
            </a:r>
            <a:br>
              <a:rPr lang="en-US" altLang="en-US" sz="2400" dirty="0">
                <a:latin typeface="Bitstream Vera Sans Mono" panose="020B0609030804020204" pitchFamily="49" charset="0"/>
              </a:rPr>
            </a:br>
            <a:r>
              <a:rPr lang="en-US" altLang="en-US" sz="2400" dirty="0">
                <a:latin typeface="Bitstream Vera Sans Mono" panose="020B0609030804020204" pitchFamily="49" charset="0"/>
              </a:rPr>
              <a:t>}</a:t>
            </a:r>
            <a:endParaRPr kumimoji="0" lang="en-US" altLang="en-US" sz="2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386049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Avoid Disinformation</a:t>
            </a:r>
          </a:p>
        </p:txBody>
      </p:sp>
      <p:sp>
        <p:nvSpPr>
          <p:cNvPr id="107" name="Shape 107"/>
          <p:cNvSpPr txBox="1">
            <a:spLocks noGrp="1"/>
          </p:cNvSpPr>
          <p:nvPr>
            <p:ph type="body" idx="1"/>
          </p:nvPr>
        </p:nvSpPr>
        <p:spPr>
          <a:xfrm>
            <a:off x="423746" y="1834479"/>
            <a:ext cx="9456234" cy="5245474"/>
          </a:xfrm>
          <a:prstGeom prst="rect">
            <a:avLst/>
          </a:prstGeom>
          <a:noFill/>
          <a:ln>
            <a:noFill/>
          </a:ln>
        </p:spPr>
        <p:txBody>
          <a:bodyPr lIns="38100" tIns="38100" rIns="38100" bIns="38100" anchor="t" anchorCtr="0">
            <a:noAutofit/>
          </a:bodyPr>
          <a:lstStyle/>
          <a:p>
            <a:pPr marL="457200" indent="-457200" rtl="0">
              <a:lnSpc>
                <a:spcPct val="100000"/>
              </a:lnSpc>
              <a:spcBef>
                <a:spcPts val="0"/>
              </a:spcBef>
              <a:buFont typeface="Wingdings" panose="05000000000000000000" pitchFamily="2" charset="2"/>
              <a:buChar char="Ø"/>
            </a:pPr>
            <a:r>
              <a:rPr lang="en-US" sz="2666" dirty="0" smtClean="0">
                <a:solidFill>
                  <a:srgbClr val="000000"/>
                </a:solidFill>
                <a:latin typeface="Arial"/>
                <a:ea typeface="Arial"/>
                <a:cs typeface="Arial"/>
                <a:sym typeface="Arial"/>
              </a:rPr>
              <a:t>Naming grouping of accounts as </a:t>
            </a:r>
            <a:r>
              <a:rPr lang="en-US" sz="2666" i="1" dirty="0" err="1" smtClean="0">
                <a:solidFill>
                  <a:srgbClr val="00B050"/>
                </a:solidFill>
                <a:latin typeface="Arial"/>
                <a:ea typeface="Arial"/>
                <a:cs typeface="Arial"/>
                <a:sym typeface="Arial"/>
              </a:rPr>
              <a:t>accountsList</a:t>
            </a:r>
            <a:r>
              <a:rPr lang="en-US" sz="2666" dirty="0" smtClean="0">
                <a:solidFill>
                  <a:srgbClr val="000000"/>
                </a:solidFill>
                <a:latin typeface="Arial"/>
                <a:ea typeface="Arial"/>
                <a:cs typeface="Arial"/>
                <a:sym typeface="Arial"/>
              </a:rPr>
              <a:t>  when it's not of type </a:t>
            </a:r>
            <a:r>
              <a:rPr lang="en-US" sz="2666" i="1" dirty="0" err="1" smtClean="0">
                <a:solidFill>
                  <a:srgbClr val="00B050"/>
                </a:solidFill>
                <a:latin typeface="Bitstream Vera Sans" panose="020B0603030804020204" pitchFamily="34" charset="0"/>
                <a:sym typeface="Arial"/>
              </a:rPr>
              <a:t>java.util.List</a:t>
            </a:r>
            <a:endParaRPr lang="en-US" sz="2666" i="1" dirty="0" smtClean="0">
              <a:solidFill>
                <a:srgbClr val="00B050"/>
              </a:solidFill>
              <a:latin typeface="Bitstream Vera Sans" panose="020B0603030804020204" pitchFamily="34" charset="0"/>
              <a:sym typeface="Arial"/>
            </a:endParaRPr>
          </a:p>
          <a:p>
            <a:pPr rtl="0">
              <a:lnSpc>
                <a:spcPct val="100000"/>
              </a:lnSpc>
              <a:spcBef>
                <a:spcPts val="0"/>
              </a:spcBef>
              <a:buNone/>
            </a:pPr>
            <a:r>
              <a:rPr lang="en-US" sz="2666" dirty="0">
                <a:solidFill>
                  <a:srgbClr val="000000"/>
                </a:solidFill>
                <a:latin typeface="Arial"/>
                <a:ea typeface="Arial"/>
                <a:cs typeface="Arial"/>
                <a:sym typeface="Arial"/>
              </a:rPr>
              <a:t> </a:t>
            </a:r>
          </a:p>
          <a:p>
            <a:pPr marL="457200" indent="-457200" rtl="0">
              <a:lnSpc>
                <a:spcPct val="100000"/>
              </a:lnSpc>
              <a:spcBef>
                <a:spcPts val="0"/>
              </a:spcBef>
              <a:buFont typeface="Wingdings" panose="05000000000000000000" pitchFamily="2" charset="2"/>
              <a:buChar char="Ø"/>
            </a:pPr>
            <a:r>
              <a:rPr lang="en-US" sz="2666" dirty="0" smtClean="0">
                <a:solidFill>
                  <a:srgbClr val="000000"/>
                </a:solidFill>
                <a:latin typeface="Arial"/>
                <a:ea typeface="Arial"/>
                <a:cs typeface="Arial"/>
                <a:sym typeface="Arial"/>
              </a:rPr>
              <a:t>Beware </a:t>
            </a:r>
            <a:r>
              <a:rPr lang="en-US" sz="2666" dirty="0">
                <a:solidFill>
                  <a:srgbClr val="000000"/>
                </a:solidFill>
                <a:latin typeface="Arial"/>
                <a:ea typeface="Arial"/>
                <a:cs typeface="Arial"/>
                <a:sym typeface="Arial"/>
              </a:rPr>
              <a:t>of using names which vary in small ways.</a:t>
            </a:r>
          </a:p>
          <a:p>
            <a:pPr marL="999067" marR="0" lvl="1" indent="-457200" rtl="0">
              <a:lnSpc>
                <a:spcPct val="100000"/>
              </a:lnSpc>
              <a:spcBef>
                <a:spcPts val="0"/>
              </a:spcBef>
              <a:spcAft>
                <a:spcPts val="0"/>
              </a:spcAft>
              <a:buClr>
                <a:srgbClr val="000000"/>
              </a:buClr>
              <a:buSzPct val="98765"/>
              <a:buFont typeface="Arial" panose="020B0604020202020204" pitchFamily="34" charset="0"/>
              <a:buChar char="•"/>
            </a:pPr>
            <a:r>
              <a:rPr lang="en-US" sz="2666" dirty="0">
                <a:solidFill>
                  <a:srgbClr val="000000"/>
                </a:solidFill>
                <a:latin typeface="Arial"/>
                <a:ea typeface="Arial"/>
                <a:cs typeface="Arial"/>
                <a:sym typeface="Arial"/>
              </a:rPr>
              <a:t> </a:t>
            </a:r>
            <a:r>
              <a:rPr lang="en-US" sz="2666" i="1" dirty="0" err="1" smtClean="0">
                <a:solidFill>
                  <a:srgbClr val="00B050"/>
                </a:solidFill>
                <a:latin typeface="Bitstream Vera Sans" panose="020B0603030804020204" pitchFamily="34" charset="0"/>
                <a:sym typeface="Arial"/>
              </a:rPr>
              <a:t>XyzControllerForEfficientHandlingOfStrings</a:t>
            </a:r>
            <a:endParaRPr lang="en-US" sz="2666" i="1" dirty="0">
              <a:solidFill>
                <a:srgbClr val="00B050"/>
              </a:solidFill>
              <a:latin typeface="Bitstream Vera Sans" panose="020B0603030804020204" pitchFamily="34" charset="0"/>
              <a:sym typeface="Arial"/>
            </a:endParaRPr>
          </a:p>
          <a:p>
            <a:pPr marL="999067" marR="0" lvl="1" indent="-457200" rtl="0">
              <a:lnSpc>
                <a:spcPct val="100000"/>
              </a:lnSpc>
              <a:spcBef>
                <a:spcPts val="0"/>
              </a:spcBef>
              <a:spcAft>
                <a:spcPts val="0"/>
              </a:spcAft>
              <a:buClr>
                <a:srgbClr val="000000"/>
              </a:buClr>
              <a:buSzPct val="98765"/>
              <a:buFont typeface="Arial" panose="020B0604020202020204" pitchFamily="34" charset="0"/>
              <a:buChar char="•"/>
            </a:pPr>
            <a:r>
              <a:rPr lang="en-US" sz="2666" dirty="0">
                <a:solidFill>
                  <a:srgbClr val="000000"/>
                </a:solidFill>
                <a:latin typeface="Arial"/>
                <a:ea typeface="Arial"/>
                <a:cs typeface="Arial"/>
                <a:sym typeface="Arial"/>
              </a:rPr>
              <a:t> </a:t>
            </a:r>
            <a:r>
              <a:rPr lang="en-US" sz="2666" i="1" dirty="0" err="1" smtClean="0">
                <a:solidFill>
                  <a:srgbClr val="00B050"/>
                </a:solidFill>
                <a:latin typeface="Bitstream Vera Sans" panose="020B0603030804020204" pitchFamily="34" charset="0"/>
                <a:sym typeface="Arial"/>
              </a:rPr>
              <a:t>XyzControllerForEfficientStorageOfStrings</a:t>
            </a:r>
            <a:endParaRPr lang="en-US" sz="2666" i="1" dirty="0" smtClean="0">
              <a:solidFill>
                <a:srgbClr val="00B050"/>
              </a:solidFill>
              <a:latin typeface="Bitstream Vera Sans" panose="020B0603030804020204" pitchFamily="34" charset="0"/>
            </a:endParaRPr>
          </a:p>
          <a:p>
            <a:pPr marL="762000" marR="0" lvl="1" indent="-220133" rtl="0">
              <a:lnSpc>
                <a:spcPct val="100000"/>
              </a:lnSpc>
              <a:spcBef>
                <a:spcPts val="0"/>
              </a:spcBef>
              <a:spcAft>
                <a:spcPts val="0"/>
              </a:spcAft>
              <a:buClr>
                <a:srgbClr val="000000"/>
              </a:buClr>
              <a:buSzPct val="98765"/>
              <a:buFont typeface="Courier New"/>
              <a:buChar char="o"/>
            </a:pPr>
            <a:endParaRPr lang="en-US" sz="2666" i="1" dirty="0">
              <a:solidFill>
                <a:srgbClr val="00B050"/>
              </a:solidFill>
              <a:latin typeface="Bitstream Vera Sans" panose="020B0603030804020204" pitchFamily="34" charset="0"/>
            </a:endParaRPr>
          </a:p>
          <a:p>
            <a:pPr marL="457200" lvl="1" indent="-457200">
              <a:buClr>
                <a:srgbClr val="000000"/>
              </a:buClr>
              <a:buSzPct val="98765"/>
              <a:buFont typeface="Wingdings" panose="05000000000000000000" pitchFamily="2" charset="2"/>
              <a:buChar char="Ø"/>
            </a:pPr>
            <a:r>
              <a:rPr lang="en-US" sz="2666" dirty="0" smtClean="0">
                <a:solidFill>
                  <a:schemeClr val="tx1"/>
                </a:solidFill>
                <a:latin typeface="+mj-lt"/>
              </a:rPr>
              <a:t>Unexpected side effects</a:t>
            </a:r>
          </a:p>
          <a:p>
            <a:pPr marL="992187" lvl="2" indent="-457200">
              <a:buClr>
                <a:srgbClr val="000000"/>
              </a:buClr>
              <a:buSzPct val="98765"/>
              <a:buFont typeface="Arial" panose="020B0604020202020204" pitchFamily="34" charset="0"/>
              <a:buChar char="•"/>
            </a:pPr>
            <a:r>
              <a:rPr lang="en-US" sz="2666" i="1" dirty="0" err="1" smtClean="0">
                <a:solidFill>
                  <a:srgbClr val="00B050"/>
                </a:solidFill>
                <a:latin typeface="+mj-lt"/>
              </a:rPr>
              <a:t>person.getName</a:t>
            </a:r>
            <a:r>
              <a:rPr lang="en-US" sz="2666" i="1" dirty="0" smtClean="0">
                <a:solidFill>
                  <a:srgbClr val="00B050"/>
                </a:solidFill>
                <a:latin typeface="+mj-lt"/>
              </a:rPr>
              <a:t>()</a:t>
            </a:r>
            <a:r>
              <a:rPr lang="en-US" sz="2666" dirty="0" smtClean="0">
                <a:solidFill>
                  <a:schemeClr val="tx1"/>
                </a:solidFill>
                <a:latin typeface="+mj-lt"/>
              </a:rPr>
              <a:t> making a web service call</a:t>
            </a:r>
          </a:p>
          <a:p>
            <a:pPr marL="992187" lvl="2" indent="-457200">
              <a:buClr>
                <a:srgbClr val="000000"/>
              </a:buClr>
              <a:buSzPct val="98765"/>
              <a:buFont typeface="Arial" panose="020B0604020202020204" pitchFamily="34" charset="0"/>
              <a:buChar char="•"/>
            </a:pPr>
            <a:r>
              <a:rPr lang="en-US" sz="2666" i="1" dirty="0" err="1" smtClean="0">
                <a:solidFill>
                  <a:srgbClr val="00B050"/>
                </a:solidFill>
                <a:latin typeface="+mj-lt"/>
              </a:rPr>
              <a:t>myStack.pop</a:t>
            </a:r>
            <a:r>
              <a:rPr lang="en-US" sz="2666" i="1" dirty="0" smtClean="0">
                <a:solidFill>
                  <a:srgbClr val="00B050"/>
                </a:solidFill>
                <a:latin typeface="+mj-lt"/>
              </a:rPr>
              <a:t>()</a:t>
            </a:r>
            <a:r>
              <a:rPr lang="en-US" sz="2666" dirty="0" smtClean="0">
                <a:solidFill>
                  <a:schemeClr val="tx1"/>
                </a:solidFill>
                <a:latin typeface="+mj-lt"/>
              </a:rPr>
              <a:t> not removing the element from the stack</a:t>
            </a:r>
            <a:endParaRPr lang="en-US" sz="2666" dirty="0">
              <a:solidFill>
                <a:schemeClr val="tx1"/>
              </a:solidFill>
              <a:latin typeface="+mj-lt"/>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Make Meaningful Distinctions</a:t>
            </a:r>
          </a:p>
        </p:txBody>
      </p:sp>
      <p:sp>
        <p:nvSpPr>
          <p:cNvPr id="113" name="Shape 113"/>
          <p:cNvSpPr txBox="1">
            <a:spLocks noGrp="1"/>
          </p:cNvSpPr>
          <p:nvPr>
            <p:ph type="body" idx="1"/>
          </p:nvPr>
        </p:nvSpPr>
        <p:spPr>
          <a:xfrm>
            <a:off x="297029" y="1921650"/>
            <a:ext cx="9694463" cy="5245474"/>
          </a:xfrm>
          <a:prstGeom prst="rect">
            <a:avLst/>
          </a:prstGeom>
          <a:noFill/>
          <a:ln>
            <a:noFill/>
          </a:ln>
        </p:spPr>
        <p:txBody>
          <a:bodyPr lIns="38100" tIns="38100" rIns="38100" bIns="38100" anchor="t" anchorCtr="0">
            <a:noAutofit/>
          </a:bodyPr>
          <a:lstStyle/>
          <a:p>
            <a:pPr lvl="0"/>
            <a:r>
              <a:rPr lang="en-US" sz="2000" dirty="0">
                <a:solidFill>
                  <a:srgbClr val="000000"/>
                </a:solidFill>
                <a:latin typeface="Bitstream Vera Sans" panose="020B0603030804020204" pitchFamily="34" charset="0"/>
                <a:sym typeface="Arial"/>
              </a:rPr>
              <a:t> </a:t>
            </a:r>
            <a:r>
              <a:rPr lang="en-US" altLang="en-US" sz="2000" i="1" dirty="0">
                <a:solidFill>
                  <a:srgbClr val="808080"/>
                </a:solidFill>
                <a:latin typeface="Bitstream Vera Sans" panose="020B0603030804020204" pitchFamily="34" charset="0"/>
              </a:rPr>
              <a:t>/**</a:t>
            </a:r>
            <a:br>
              <a:rPr lang="en-US" altLang="en-US" sz="2000" i="1" dirty="0">
                <a:solidFill>
                  <a:srgbClr val="808080"/>
                </a:solidFill>
                <a:latin typeface="Bitstream Vera Sans" panose="020B0603030804020204" pitchFamily="34" charset="0"/>
              </a:rPr>
            </a:br>
            <a:r>
              <a:rPr lang="en-US" altLang="en-US" sz="2000" i="1" dirty="0">
                <a:solidFill>
                  <a:srgbClr val="808080"/>
                </a:solidFill>
                <a:latin typeface="Bitstream Vera Sans" panose="020B0603030804020204" pitchFamily="34" charset="0"/>
              </a:rPr>
              <a:t> * </a:t>
            </a:r>
            <a:r>
              <a:rPr lang="en-US" altLang="en-US" sz="2000" b="1" i="1" dirty="0">
                <a:solidFill>
                  <a:srgbClr val="808080"/>
                </a:solidFill>
                <a:latin typeface="Bitstream Vera Sans" panose="020B0603030804020204" pitchFamily="34" charset="0"/>
              </a:rPr>
              <a:t>@</a:t>
            </a:r>
            <a:r>
              <a:rPr lang="en-US" altLang="en-US" sz="2000" b="1" i="1" dirty="0" err="1">
                <a:solidFill>
                  <a:srgbClr val="808080"/>
                </a:solidFill>
                <a:latin typeface="Bitstream Vera Sans" panose="020B0603030804020204" pitchFamily="34" charset="0"/>
              </a:rPr>
              <a:t>param</a:t>
            </a:r>
            <a:r>
              <a:rPr lang="en-US" altLang="en-US" sz="2000" b="1" i="1" dirty="0">
                <a:solidFill>
                  <a:srgbClr val="808080"/>
                </a:solidFill>
                <a:latin typeface="Bitstream Vera Sans" panose="020B0603030804020204" pitchFamily="34" charset="0"/>
              </a:rPr>
              <a:t> </a:t>
            </a:r>
            <a:r>
              <a:rPr lang="en-US" altLang="en-US" sz="2000" b="1" i="1" dirty="0">
                <a:solidFill>
                  <a:srgbClr val="3D3D3D"/>
                </a:solidFill>
                <a:latin typeface="Bitstream Vera Sans" panose="020B0603030804020204" pitchFamily="34" charset="0"/>
              </a:rPr>
              <a:t>a1 </a:t>
            </a:r>
            <a:r>
              <a:rPr lang="en-US" altLang="en-US" sz="2000" i="1" dirty="0">
                <a:solidFill>
                  <a:srgbClr val="808080"/>
                </a:solidFill>
                <a:latin typeface="Bitstream Vera Sans" panose="020B0603030804020204" pitchFamily="34" charset="0"/>
              </a:rPr>
              <a:t>source</a:t>
            </a:r>
            <a:br>
              <a:rPr lang="en-US" altLang="en-US" sz="2000" i="1" dirty="0">
                <a:solidFill>
                  <a:srgbClr val="808080"/>
                </a:solidFill>
                <a:latin typeface="Bitstream Vera Sans" panose="020B0603030804020204" pitchFamily="34" charset="0"/>
              </a:rPr>
            </a:br>
            <a:r>
              <a:rPr lang="en-US" altLang="en-US" sz="2000" i="1" dirty="0">
                <a:solidFill>
                  <a:srgbClr val="808080"/>
                </a:solidFill>
                <a:latin typeface="Bitstream Vera Sans" panose="020B0603030804020204" pitchFamily="34" charset="0"/>
              </a:rPr>
              <a:t> * </a:t>
            </a:r>
            <a:r>
              <a:rPr lang="en-US" altLang="en-US" sz="2000" b="1" i="1" dirty="0">
                <a:solidFill>
                  <a:srgbClr val="808080"/>
                </a:solidFill>
                <a:latin typeface="Bitstream Vera Sans" panose="020B0603030804020204" pitchFamily="34" charset="0"/>
              </a:rPr>
              <a:t>@</a:t>
            </a:r>
            <a:r>
              <a:rPr lang="en-US" altLang="en-US" sz="2000" b="1" i="1" dirty="0" err="1">
                <a:solidFill>
                  <a:srgbClr val="808080"/>
                </a:solidFill>
                <a:latin typeface="Bitstream Vera Sans" panose="020B0603030804020204" pitchFamily="34" charset="0"/>
              </a:rPr>
              <a:t>param</a:t>
            </a:r>
            <a:r>
              <a:rPr lang="en-US" altLang="en-US" sz="2000" b="1" i="1" dirty="0">
                <a:solidFill>
                  <a:srgbClr val="808080"/>
                </a:solidFill>
                <a:latin typeface="Bitstream Vera Sans" panose="020B0603030804020204" pitchFamily="34" charset="0"/>
              </a:rPr>
              <a:t> </a:t>
            </a:r>
            <a:r>
              <a:rPr lang="en-US" altLang="en-US" sz="2000" b="1" i="1" dirty="0">
                <a:solidFill>
                  <a:srgbClr val="3D3D3D"/>
                </a:solidFill>
                <a:latin typeface="Bitstream Vera Sans" panose="020B0603030804020204" pitchFamily="34" charset="0"/>
              </a:rPr>
              <a:t>a2 </a:t>
            </a:r>
            <a:r>
              <a:rPr lang="en-US" altLang="en-US" sz="2000" i="1" dirty="0">
                <a:solidFill>
                  <a:srgbClr val="808080"/>
                </a:solidFill>
                <a:latin typeface="Bitstream Vera Sans" panose="020B0603030804020204" pitchFamily="34" charset="0"/>
              </a:rPr>
              <a:t>destination</a:t>
            </a:r>
            <a:br>
              <a:rPr lang="en-US" altLang="en-US" sz="2000" i="1" dirty="0">
                <a:solidFill>
                  <a:srgbClr val="808080"/>
                </a:solidFill>
                <a:latin typeface="Bitstream Vera Sans" panose="020B0603030804020204" pitchFamily="34" charset="0"/>
              </a:rPr>
            </a:br>
            <a:r>
              <a:rPr lang="en-US" altLang="en-US" sz="2000" i="1" dirty="0">
                <a:solidFill>
                  <a:srgbClr val="808080"/>
                </a:solidFill>
                <a:latin typeface="Bitstream Vera Sans" panose="020B0603030804020204" pitchFamily="34" charset="0"/>
              </a:rPr>
              <a:t> */</a:t>
            </a:r>
            <a:br>
              <a:rPr lang="en-US" altLang="en-US" sz="2000" i="1" dirty="0">
                <a:solidFill>
                  <a:srgbClr val="808080"/>
                </a:solidFill>
                <a:latin typeface="Bitstream Vera Sans" panose="020B0603030804020204" pitchFamily="34" charset="0"/>
              </a:rPr>
            </a:br>
            <a:r>
              <a:rPr lang="en-US" altLang="en-US" sz="2000" b="1" dirty="0">
                <a:solidFill>
                  <a:srgbClr val="000080"/>
                </a:solidFill>
                <a:latin typeface="Bitstream Vera Sans" panose="020B0603030804020204" pitchFamily="34" charset="0"/>
              </a:rPr>
              <a:t>public static void </a:t>
            </a:r>
            <a:r>
              <a:rPr lang="en-US" altLang="en-US" sz="2000" dirty="0" err="1" smtClean="0">
                <a:latin typeface="Bitstream Vera Sans" panose="020B0603030804020204" pitchFamily="34" charset="0"/>
              </a:rPr>
              <a:t>copyChars</a:t>
            </a:r>
            <a:r>
              <a:rPr lang="en-US" altLang="en-US" sz="2000" dirty="0" smtClean="0">
                <a:latin typeface="Bitstream Vera Sans" panose="020B0603030804020204" pitchFamily="34" charset="0"/>
              </a:rPr>
              <a:t>(</a:t>
            </a:r>
            <a:r>
              <a:rPr lang="en-US" altLang="en-US" sz="2000" b="1" dirty="0" smtClean="0">
                <a:solidFill>
                  <a:srgbClr val="000080"/>
                </a:solidFill>
                <a:latin typeface="Bitstream Vera Sans" panose="020B0603030804020204" pitchFamily="34" charset="0"/>
              </a:rPr>
              <a:t>char</a:t>
            </a:r>
            <a:r>
              <a:rPr lang="en-US" altLang="en-US" sz="2000" dirty="0" smtClean="0">
                <a:latin typeface="Bitstream Vera Sans" panose="020B0603030804020204" pitchFamily="34" charset="0"/>
              </a:rPr>
              <a:t>[] </a:t>
            </a:r>
            <a:r>
              <a:rPr lang="en-US" altLang="en-US" sz="2000" dirty="0">
                <a:latin typeface="Bitstream Vera Sans" panose="020B0603030804020204" pitchFamily="34" charset="0"/>
              </a:rPr>
              <a:t>a1</a:t>
            </a:r>
            <a:r>
              <a:rPr lang="en-US" altLang="en-US" sz="2000" dirty="0" smtClean="0">
                <a:latin typeface="Bitstream Vera Sans" panose="020B0603030804020204" pitchFamily="34" charset="0"/>
              </a:rPr>
              <a:t>, </a:t>
            </a:r>
            <a:r>
              <a:rPr lang="en-US" altLang="en-US" sz="2000" b="1" dirty="0" smtClean="0">
                <a:solidFill>
                  <a:srgbClr val="000080"/>
                </a:solidFill>
                <a:latin typeface="Bitstream Vera Sans" panose="020B0603030804020204" pitchFamily="34" charset="0"/>
              </a:rPr>
              <a:t>char</a:t>
            </a:r>
            <a:r>
              <a:rPr lang="en-US" altLang="en-US" sz="2000" dirty="0">
                <a:latin typeface="Bitstream Vera Sans" panose="020B0603030804020204" pitchFamily="34" charset="0"/>
              </a:rPr>
              <a:t>[]</a:t>
            </a:r>
            <a:r>
              <a:rPr lang="en-US" altLang="en-US" sz="2000" b="1" dirty="0" smtClean="0">
                <a:solidFill>
                  <a:srgbClr val="000080"/>
                </a:solidFill>
                <a:latin typeface="Bitstream Vera Sans" panose="020B0603030804020204" pitchFamily="34" charset="0"/>
              </a:rPr>
              <a:t> </a:t>
            </a:r>
            <a:r>
              <a:rPr lang="en-US" altLang="en-US" sz="2000" dirty="0" smtClean="0">
                <a:latin typeface="Bitstream Vera Sans" panose="020B0603030804020204" pitchFamily="34" charset="0"/>
              </a:rPr>
              <a:t>a2) </a:t>
            </a: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t>
            </a:r>
            <a:r>
              <a:rPr lang="en-US" altLang="en-US" sz="2000" b="1" dirty="0">
                <a:solidFill>
                  <a:srgbClr val="000080"/>
                </a:solidFill>
                <a:latin typeface="Bitstream Vera Sans" panose="020B0603030804020204" pitchFamily="34" charset="0"/>
              </a:rPr>
              <a:t>for </a:t>
            </a:r>
            <a:r>
              <a:rPr lang="en-US" altLang="en-US" sz="2000" dirty="0">
                <a:latin typeface="Bitstream Vera Sans" panose="020B0603030804020204" pitchFamily="34" charset="0"/>
              </a:rPr>
              <a:t>(</a:t>
            </a:r>
            <a:r>
              <a:rPr lang="en-US" altLang="en-US" sz="2000" b="1" dirty="0" err="1">
                <a:solidFill>
                  <a:srgbClr val="000080"/>
                </a:solidFill>
                <a:latin typeface="Bitstream Vera Sans" panose="020B0603030804020204" pitchFamily="34" charset="0"/>
              </a:rPr>
              <a:t>int</a:t>
            </a:r>
            <a:r>
              <a:rPr lang="en-US" altLang="en-US" sz="2000" b="1" dirty="0">
                <a:solidFill>
                  <a:srgbClr val="000080"/>
                </a:solidFill>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 </a:t>
            </a:r>
            <a:r>
              <a:rPr lang="en-US" altLang="en-US" sz="2000" dirty="0">
                <a:solidFill>
                  <a:srgbClr val="0000FF"/>
                </a:solidFill>
                <a:latin typeface="Bitstream Vera Sans" panose="020B0603030804020204" pitchFamily="34" charset="0"/>
              </a:rPr>
              <a:t>0</a:t>
            </a:r>
            <a:r>
              <a:rPr lang="en-US" altLang="en-US" sz="2000" dirty="0">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&lt; a1.</a:t>
            </a:r>
            <a:r>
              <a:rPr lang="en-US" altLang="en-US" sz="2000" b="1" dirty="0">
                <a:solidFill>
                  <a:srgbClr val="660E7A"/>
                </a:solidFill>
                <a:latin typeface="Bitstream Vera Sans" panose="020B0603030804020204" pitchFamily="34" charset="0"/>
              </a:rPr>
              <a:t>length</a:t>
            </a:r>
            <a:r>
              <a:rPr lang="en-US" altLang="en-US" sz="2000" dirty="0">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a2[</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 a1[</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endParaRPr lang="en-US" altLang="en-US" sz="2000" dirty="0">
              <a:solidFill>
                <a:schemeClr val="tx1"/>
              </a:solidFill>
              <a:latin typeface="Bitstream Vera Sans" panose="020B0603030804020204" pitchFamily="34" charset="0"/>
            </a:endParaRPr>
          </a:p>
          <a:p>
            <a:pPr rtl="0">
              <a:lnSpc>
                <a:spcPct val="100000"/>
              </a:lnSpc>
              <a:spcBef>
                <a:spcPts val="0"/>
              </a:spcBef>
              <a:buNone/>
            </a:pPr>
            <a:endParaRPr lang="en-US" sz="2000" dirty="0">
              <a:solidFill>
                <a:srgbClr val="000000"/>
              </a:solidFill>
              <a:latin typeface="Bitstream Vera Sans" panose="020B0603030804020204" pitchFamily="34" charset="0"/>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Make Meaningful </a:t>
            </a:r>
            <a:r>
              <a:rPr lang="en-US" sz="3125" b="1" dirty="0" smtClean="0">
                <a:solidFill>
                  <a:srgbClr val="000000"/>
                </a:solidFill>
                <a:latin typeface="Arial"/>
                <a:ea typeface="Arial"/>
                <a:cs typeface="Arial"/>
                <a:sym typeface="Arial"/>
              </a:rPr>
              <a:t>Distinctions (continued)</a:t>
            </a:r>
            <a:endParaRPr lang="en-US" sz="3125" b="1" dirty="0">
              <a:solidFill>
                <a:srgbClr val="000000"/>
              </a:solidFill>
              <a:latin typeface="Arial"/>
              <a:ea typeface="Arial"/>
              <a:cs typeface="Arial"/>
              <a:sym typeface="Arial"/>
            </a:endParaRPr>
          </a:p>
        </p:txBody>
      </p:sp>
      <p:sp>
        <p:nvSpPr>
          <p:cNvPr id="113" name="Shape 113"/>
          <p:cNvSpPr txBox="1">
            <a:spLocks noGrp="1"/>
          </p:cNvSpPr>
          <p:nvPr>
            <p:ph type="body" idx="4294967295"/>
          </p:nvPr>
        </p:nvSpPr>
        <p:spPr>
          <a:xfrm>
            <a:off x="297029" y="1921650"/>
            <a:ext cx="9750220" cy="5245474"/>
          </a:xfrm>
          <a:prstGeom prst="rect">
            <a:avLst/>
          </a:prstGeom>
          <a:noFill/>
          <a:ln>
            <a:noFill/>
          </a:ln>
        </p:spPr>
        <p:txBody>
          <a:bodyPr lIns="38100" tIns="38100" rIns="38100" bIns="38100" anchor="t" anchorCtr="0">
            <a:noAutofit/>
          </a:bodyPr>
          <a:lstStyle/>
          <a:p>
            <a:r>
              <a:rPr lang="en-US" sz="2000" dirty="0">
                <a:solidFill>
                  <a:srgbClr val="000000"/>
                </a:solidFill>
                <a:latin typeface="Bitstream Vera Sans" panose="020B0603030804020204" pitchFamily="34" charset="0"/>
                <a:sym typeface="Arial"/>
              </a:rPr>
              <a:t> </a:t>
            </a:r>
            <a:r>
              <a:rPr lang="en-US" altLang="en-US" sz="2000" b="1" dirty="0">
                <a:solidFill>
                  <a:srgbClr val="000080"/>
                </a:solidFill>
                <a:latin typeface="Bitstream Vera Sans" panose="020B0603030804020204" pitchFamily="34" charset="0"/>
              </a:rPr>
              <a:t>public static void </a:t>
            </a:r>
            <a:r>
              <a:rPr lang="en-US" altLang="en-US" sz="2000" dirty="0" err="1">
                <a:latin typeface="Bitstream Vera Sans" panose="020B0603030804020204" pitchFamily="34" charset="0"/>
              </a:rPr>
              <a:t>copyChars</a:t>
            </a:r>
            <a:r>
              <a:rPr lang="en-US" altLang="en-US" sz="2000" dirty="0">
                <a:latin typeface="Bitstream Vera Sans" panose="020B0603030804020204" pitchFamily="34" charset="0"/>
              </a:rPr>
              <a:t>(</a:t>
            </a:r>
            <a:r>
              <a:rPr lang="en-US" altLang="en-US" sz="2000" b="1" dirty="0">
                <a:solidFill>
                  <a:srgbClr val="000080"/>
                </a:solidFill>
                <a:latin typeface="Bitstream Vera Sans" panose="020B0603030804020204" pitchFamily="34" charset="0"/>
              </a:rPr>
              <a:t>char</a:t>
            </a:r>
            <a:r>
              <a:rPr lang="en-US" altLang="en-US" sz="2000" dirty="0">
                <a:latin typeface="Bitstream Vera Sans" panose="020B0603030804020204" pitchFamily="34" charset="0"/>
              </a:rPr>
              <a:t>[] source, </a:t>
            </a:r>
            <a:r>
              <a:rPr lang="en-US" altLang="en-US" sz="2000" b="1" dirty="0">
                <a:solidFill>
                  <a:srgbClr val="000080"/>
                </a:solidFill>
                <a:latin typeface="Bitstream Vera Sans" panose="020B0603030804020204" pitchFamily="34" charset="0"/>
              </a:rPr>
              <a:t>char</a:t>
            </a:r>
            <a:r>
              <a:rPr lang="en-US" altLang="en-US" sz="2000" dirty="0">
                <a:latin typeface="Bitstream Vera Sans" panose="020B0603030804020204" pitchFamily="34" charset="0"/>
              </a:rPr>
              <a:t>[] destination)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t>
            </a:r>
            <a:r>
              <a:rPr lang="en-US" altLang="en-US" sz="2000" b="1" dirty="0">
                <a:solidFill>
                  <a:srgbClr val="000080"/>
                </a:solidFill>
                <a:latin typeface="Bitstream Vera Sans" panose="020B0603030804020204" pitchFamily="34" charset="0"/>
              </a:rPr>
              <a:t>for </a:t>
            </a:r>
            <a:r>
              <a:rPr lang="en-US" altLang="en-US" sz="2000" dirty="0">
                <a:latin typeface="Bitstream Vera Sans" panose="020B0603030804020204" pitchFamily="34" charset="0"/>
              </a:rPr>
              <a:t>(</a:t>
            </a:r>
            <a:r>
              <a:rPr lang="en-US" altLang="en-US" sz="2000" b="1" dirty="0" err="1">
                <a:solidFill>
                  <a:srgbClr val="000080"/>
                </a:solidFill>
                <a:latin typeface="Bitstream Vera Sans" panose="020B0603030804020204" pitchFamily="34" charset="0"/>
              </a:rPr>
              <a:t>int</a:t>
            </a:r>
            <a:r>
              <a:rPr lang="en-US" altLang="en-US" sz="2000" b="1" dirty="0">
                <a:solidFill>
                  <a:srgbClr val="000080"/>
                </a:solidFill>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 </a:t>
            </a:r>
            <a:r>
              <a:rPr lang="en-US" altLang="en-US" sz="2000" dirty="0">
                <a:solidFill>
                  <a:srgbClr val="0000FF"/>
                </a:solidFill>
                <a:latin typeface="Bitstream Vera Sans" panose="020B0603030804020204" pitchFamily="34" charset="0"/>
              </a:rPr>
              <a:t>0</a:t>
            </a:r>
            <a:r>
              <a:rPr lang="en-US" altLang="en-US" sz="2000" dirty="0">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&lt; </a:t>
            </a:r>
            <a:r>
              <a:rPr lang="en-US" altLang="en-US" sz="2000" dirty="0" err="1">
                <a:latin typeface="Bitstream Vera Sans" panose="020B0603030804020204" pitchFamily="34" charset="0"/>
              </a:rPr>
              <a:t>source.</a:t>
            </a:r>
            <a:r>
              <a:rPr lang="en-US" altLang="en-US" sz="2000" b="1" dirty="0" err="1">
                <a:solidFill>
                  <a:srgbClr val="660E7A"/>
                </a:solidFill>
                <a:latin typeface="Bitstream Vera Sans" panose="020B0603030804020204" pitchFamily="34" charset="0"/>
              </a:rPr>
              <a:t>length</a:t>
            </a:r>
            <a:r>
              <a:rPr lang="en-US" altLang="en-US" sz="2000" dirty="0">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destination[</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 source[</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endParaRPr lang="en-US" altLang="en-US" sz="2000" dirty="0">
              <a:solidFill>
                <a:schemeClr val="tx1"/>
              </a:solidFill>
              <a:latin typeface="Bitstream Vera Sans" panose="020B0603030804020204" pitchFamily="34" charset="0"/>
            </a:endParaRPr>
          </a:p>
          <a:p>
            <a:pPr lvl="0"/>
            <a:endParaRPr lang="en-US" sz="2000" dirty="0">
              <a:solidFill>
                <a:srgbClr val="000000"/>
              </a:solidFill>
              <a:latin typeface="Bitstream Vera Sans" panose="020B0603030804020204" pitchFamily="34" charset="0"/>
              <a:sym typeface="Arial"/>
            </a:endParaRPr>
          </a:p>
        </p:txBody>
      </p:sp>
    </p:spTree>
    <p:extLst>
      <p:ext uri="{BB962C8B-B14F-4D97-AF65-F5344CB8AC3E}">
        <p14:creationId xmlns:p14="http://schemas.microsoft.com/office/powerpoint/2010/main" val="1599566920"/>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Make Meaningful </a:t>
            </a:r>
            <a:r>
              <a:rPr lang="en-US" sz="3125" b="1" dirty="0" smtClean="0">
                <a:solidFill>
                  <a:srgbClr val="000000"/>
                </a:solidFill>
                <a:latin typeface="Arial"/>
                <a:ea typeface="Arial"/>
                <a:cs typeface="Arial"/>
                <a:sym typeface="Arial"/>
              </a:rPr>
              <a:t>Distinctions (continued)</a:t>
            </a:r>
            <a:endParaRPr lang="en-US" sz="3125" b="1" dirty="0">
              <a:solidFill>
                <a:srgbClr val="000000"/>
              </a:solidFill>
              <a:latin typeface="Arial"/>
              <a:ea typeface="Arial"/>
              <a:cs typeface="Arial"/>
              <a:sym typeface="Arial"/>
            </a:endParaRPr>
          </a:p>
        </p:txBody>
      </p:sp>
      <p:sp>
        <p:nvSpPr>
          <p:cNvPr id="119" name="Shape 119"/>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457200" indent="-457200" rtl="0">
              <a:lnSpc>
                <a:spcPct val="100000"/>
              </a:lnSpc>
              <a:spcBef>
                <a:spcPts val="0"/>
              </a:spcBef>
              <a:buFont typeface="Wingdings" panose="05000000000000000000" pitchFamily="2" charset="2"/>
              <a:buChar char="Ø"/>
            </a:pPr>
            <a:r>
              <a:rPr lang="en-US" sz="2666" dirty="0" smtClean="0">
                <a:solidFill>
                  <a:srgbClr val="000000"/>
                </a:solidFill>
                <a:latin typeface="Arial"/>
                <a:ea typeface="Arial"/>
                <a:cs typeface="Arial"/>
                <a:sym typeface="Arial"/>
              </a:rPr>
              <a:t>Avoid </a:t>
            </a:r>
            <a:r>
              <a:rPr lang="en-US" sz="2666" dirty="0">
                <a:solidFill>
                  <a:srgbClr val="000000"/>
                </a:solidFill>
                <a:latin typeface="Arial"/>
                <a:ea typeface="Arial"/>
                <a:cs typeface="Arial"/>
                <a:sym typeface="Arial"/>
              </a:rPr>
              <a:t>noise words </a:t>
            </a:r>
          </a:p>
          <a:p>
            <a:pPr marL="762000" marR="0" lvl="1" indent="-220133" rtl="0">
              <a:lnSpc>
                <a:spcPct val="100000"/>
              </a:lnSpc>
              <a:spcBef>
                <a:spcPts val="0"/>
              </a:spcBef>
              <a:spcAft>
                <a:spcPts val="0"/>
              </a:spcAft>
              <a:buClr>
                <a:srgbClr val="000000"/>
              </a:buClr>
              <a:buSzPct val="98765"/>
              <a:buFont typeface="Courier New"/>
              <a:buChar char="o"/>
            </a:pPr>
            <a:r>
              <a:rPr lang="en-US" sz="2666" dirty="0">
                <a:solidFill>
                  <a:srgbClr val="000000"/>
                </a:solidFill>
                <a:latin typeface="Arial"/>
                <a:ea typeface="Arial"/>
                <a:cs typeface="Arial"/>
                <a:sym typeface="Arial"/>
              </a:rPr>
              <a:t>Product</a:t>
            </a:r>
          </a:p>
          <a:p>
            <a:pPr marL="762000" marR="0" lvl="1" indent="-220133" rtl="0">
              <a:lnSpc>
                <a:spcPct val="100000"/>
              </a:lnSpc>
              <a:spcBef>
                <a:spcPts val="0"/>
              </a:spcBef>
              <a:spcAft>
                <a:spcPts val="0"/>
              </a:spcAft>
              <a:buClr>
                <a:srgbClr val="000000"/>
              </a:buClr>
              <a:buSzPct val="98765"/>
              <a:buFont typeface="Courier New"/>
              <a:buChar char="o"/>
            </a:pPr>
            <a:r>
              <a:rPr lang="en-US" sz="2666" dirty="0" err="1" smtClean="0">
                <a:solidFill>
                  <a:srgbClr val="000000"/>
                </a:solidFill>
                <a:latin typeface="Arial"/>
                <a:ea typeface="Arial"/>
                <a:cs typeface="Arial"/>
                <a:sym typeface="Arial"/>
              </a:rPr>
              <a:t>ProductData</a:t>
            </a:r>
            <a:endParaRPr lang="en-US" sz="2666" dirty="0">
              <a:solidFill>
                <a:srgbClr val="000000"/>
              </a:solidFill>
              <a:latin typeface="Arial"/>
              <a:ea typeface="Arial"/>
              <a:cs typeface="Arial"/>
              <a:sym typeface="Arial"/>
            </a:endParaRPr>
          </a:p>
          <a:p>
            <a:pPr rtl="0">
              <a:lnSpc>
                <a:spcPct val="100000"/>
              </a:lnSpc>
              <a:spcBef>
                <a:spcPts val="0"/>
              </a:spcBef>
              <a:buNone/>
            </a:pPr>
            <a:r>
              <a:rPr lang="en-US" sz="2666" dirty="0">
                <a:solidFill>
                  <a:srgbClr val="000000"/>
                </a:solidFill>
                <a:latin typeface="Arial"/>
                <a:ea typeface="Arial"/>
                <a:cs typeface="Arial"/>
                <a:sym typeface="Arial"/>
              </a:rPr>
              <a:t> </a:t>
            </a:r>
            <a:endParaRPr lang="en-US" sz="2666" dirty="0" smtClean="0">
              <a:solidFill>
                <a:srgbClr val="000000"/>
              </a:solidFill>
              <a:latin typeface="Arial"/>
              <a:ea typeface="Arial"/>
              <a:cs typeface="Arial"/>
              <a:sym typeface="Arial"/>
            </a:endParaRPr>
          </a:p>
          <a:p>
            <a:r>
              <a:rPr lang="en-US" sz="2666" dirty="0" smtClean="0"/>
              <a:t>Better </a:t>
            </a:r>
            <a:endParaRPr lang="en-US" sz="2666" dirty="0"/>
          </a:p>
          <a:p>
            <a:pPr marL="762000" lvl="1" indent="-220133">
              <a:buClr>
                <a:srgbClr val="000000"/>
              </a:buClr>
              <a:buSzPct val="98765"/>
              <a:buFont typeface="Courier New"/>
              <a:buChar char="o"/>
            </a:pPr>
            <a:r>
              <a:rPr lang="en-US" sz="2666" dirty="0" err="1" smtClean="0"/>
              <a:t>ProductEntity</a:t>
            </a:r>
            <a:endParaRPr lang="en-US" sz="2666" dirty="0"/>
          </a:p>
          <a:p>
            <a:pPr marL="762000" lvl="1" indent="-220133">
              <a:buClr>
                <a:srgbClr val="000000"/>
              </a:buClr>
              <a:buSzPct val="98765"/>
              <a:buFont typeface="Courier New"/>
              <a:buChar char="o"/>
            </a:pPr>
            <a:r>
              <a:rPr lang="en-US" sz="2666" dirty="0" err="1" smtClean="0"/>
              <a:t>ProductDto</a:t>
            </a:r>
            <a:endParaRPr lang="en-US" sz="2666" dirty="0"/>
          </a:p>
          <a:p>
            <a:r>
              <a:rPr lang="en-US" sz="2666" dirty="0"/>
              <a:t> </a:t>
            </a:r>
          </a:p>
          <a:p>
            <a:pPr rtl="0">
              <a:lnSpc>
                <a:spcPct val="100000"/>
              </a:lnSpc>
              <a:spcBef>
                <a:spcPts val="0"/>
              </a:spcBef>
              <a:buNone/>
            </a:pPr>
            <a:endParaRPr lang="en-US" sz="2666" dirty="0">
              <a:solidFill>
                <a:srgbClr val="000000"/>
              </a:solidFill>
              <a:latin typeface="Arial"/>
              <a:ea typeface="Arial"/>
              <a:cs typeface="Arial"/>
              <a:sym typeface="Aria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Use pronounceable names</a:t>
            </a:r>
          </a:p>
        </p:txBody>
      </p:sp>
      <p:sp>
        <p:nvSpPr>
          <p:cNvPr id="125" name="Shape 125"/>
          <p:cNvSpPr txBox="1">
            <a:spLocks noGrp="1"/>
          </p:cNvSpPr>
          <p:nvPr>
            <p:ph type="body" idx="1"/>
          </p:nvPr>
        </p:nvSpPr>
        <p:spPr>
          <a:xfrm>
            <a:off x="189570" y="1700665"/>
            <a:ext cx="9701561" cy="5245474"/>
          </a:xfrm>
          <a:prstGeom prst="rect">
            <a:avLst/>
          </a:prstGeom>
          <a:noFill/>
          <a:ln>
            <a:noFill/>
          </a:ln>
        </p:spPr>
        <p:txBody>
          <a:bodyPr lIns="38100" tIns="38100" rIns="38100" bIns="38100" anchor="t" anchorCtr="0">
            <a:noAutofit/>
          </a:bodyPr>
          <a:lstStyle/>
          <a:p>
            <a:pPr marL="457200" indent="-457200">
              <a:buClr>
                <a:srgbClr val="000000"/>
              </a:buClr>
              <a:buSzPct val="98765"/>
              <a:buFont typeface="Wingdings" panose="05000000000000000000" pitchFamily="2" charset="2"/>
              <a:buChar char="Ø"/>
            </a:pPr>
            <a:r>
              <a:rPr lang="en-US" sz="2666" i="1" dirty="0" err="1" smtClean="0">
                <a:solidFill>
                  <a:srgbClr val="00B050"/>
                </a:solidFill>
                <a:latin typeface="Arial"/>
                <a:ea typeface="Arial"/>
                <a:cs typeface="Arial"/>
                <a:sym typeface="Arial"/>
              </a:rPr>
              <a:t>genymdhms</a:t>
            </a:r>
            <a:r>
              <a:rPr lang="en-US" sz="2666" i="1" dirty="0" smtClean="0">
                <a:solidFill>
                  <a:srgbClr val="00B050"/>
                </a:solidFill>
                <a:latin typeface="Arial"/>
                <a:ea typeface="Arial"/>
                <a:cs typeface="Arial"/>
                <a:sym typeface="Arial"/>
              </a:rPr>
              <a:t>()</a:t>
            </a:r>
            <a:r>
              <a:rPr lang="en-US" sz="2666" dirty="0" smtClean="0">
                <a:solidFill>
                  <a:srgbClr val="000000"/>
                </a:solidFill>
                <a:latin typeface="Arial"/>
                <a:ea typeface="Arial"/>
                <a:cs typeface="Arial"/>
                <a:sym typeface="Arial"/>
              </a:rPr>
              <a:t> </a:t>
            </a:r>
            <a:endParaRPr lang="en-US" sz="2666" dirty="0">
              <a:solidFill>
                <a:srgbClr val="000000"/>
              </a:solidFill>
              <a:latin typeface="Arial"/>
              <a:ea typeface="Arial"/>
              <a:cs typeface="Arial"/>
              <a:sym typeface="Arial"/>
            </a:endParaRPr>
          </a:p>
          <a:p>
            <a:pPr marL="803275" lvl="1" indent="-268288">
              <a:buClr>
                <a:srgbClr val="000000"/>
              </a:buClr>
              <a:buSzPct val="98765"/>
              <a:buFont typeface="Arial" panose="020B0604020202020204" pitchFamily="34" charset="0"/>
              <a:buChar char="•"/>
            </a:pPr>
            <a:r>
              <a:rPr lang="en-US" sz="2666" dirty="0">
                <a:solidFill>
                  <a:srgbClr val="000000"/>
                </a:solidFill>
                <a:latin typeface="Arial"/>
                <a:ea typeface="Arial"/>
                <a:cs typeface="Arial"/>
                <a:sym typeface="Arial"/>
              </a:rPr>
              <a:t>generate date, year, month, day, hour, minute, and second</a:t>
            </a:r>
          </a:p>
          <a:p>
            <a:pPr marL="803275" indent="-268288" rtl="0">
              <a:lnSpc>
                <a:spcPct val="100000"/>
              </a:lnSpc>
              <a:spcBef>
                <a:spcPts val="0"/>
              </a:spcBef>
              <a:buFont typeface="Arial" panose="020B0604020202020204" pitchFamily="34" charset="0"/>
              <a:buChar char="•"/>
            </a:pPr>
            <a:r>
              <a:rPr lang="en-US" sz="2666" dirty="0" smtClean="0">
                <a:solidFill>
                  <a:srgbClr val="000000"/>
                </a:solidFill>
                <a:latin typeface="Arial"/>
                <a:ea typeface="Arial"/>
                <a:cs typeface="Arial"/>
                <a:sym typeface="Arial"/>
              </a:rPr>
              <a:t>better: </a:t>
            </a:r>
            <a:r>
              <a:rPr lang="en-US" sz="2666" i="1" dirty="0" err="1" smtClean="0">
                <a:solidFill>
                  <a:srgbClr val="00B050"/>
                </a:solidFill>
                <a:latin typeface="Arial"/>
                <a:ea typeface="Arial"/>
                <a:cs typeface="Arial"/>
                <a:sym typeface="Arial"/>
              </a:rPr>
              <a:t>generateTimestamp</a:t>
            </a:r>
            <a:r>
              <a:rPr lang="en-US" sz="2666" i="1" dirty="0" smtClean="0">
                <a:solidFill>
                  <a:srgbClr val="00B050"/>
                </a:solidFill>
                <a:latin typeface="Arial"/>
                <a:ea typeface="Arial"/>
                <a:cs typeface="Arial"/>
                <a:sym typeface="Arial"/>
              </a:rPr>
              <a:t>()</a:t>
            </a:r>
          </a:p>
          <a:p>
            <a:pPr rtl="0">
              <a:lnSpc>
                <a:spcPct val="100000"/>
              </a:lnSpc>
              <a:spcBef>
                <a:spcPts val="0"/>
              </a:spcBef>
              <a:buNone/>
            </a:pPr>
            <a:r>
              <a:rPr lang="en-US" sz="2666" dirty="0">
                <a:solidFill>
                  <a:srgbClr val="000000"/>
                </a:solidFill>
                <a:latin typeface="Arial"/>
                <a:ea typeface="Arial"/>
                <a:cs typeface="Arial"/>
                <a:sym typeface="Arial"/>
              </a:rPr>
              <a:t> </a:t>
            </a:r>
            <a:endParaRPr lang="en-US" sz="2666" dirty="0" smtClean="0">
              <a:solidFill>
                <a:srgbClr val="000000"/>
              </a:solidFill>
              <a:latin typeface="Arial"/>
              <a:ea typeface="Arial"/>
              <a:cs typeface="Arial"/>
              <a:sym typeface="Arial"/>
            </a:endParaRPr>
          </a:p>
          <a:p>
            <a:pPr marL="457200" indent="-457200" rtl="0">
              <a:lnSpc>
                <a:spcPct val="100000"/>
              </a:lnSpc>
              <a:spcBef>
                <a:spcPts val="0"/>
              </a:spcBef>
              <a:buFont typeface="Wingdings" panose="05000000000000000000" pitchFamily="2" charset="2"/>
              <a:buChar char="Ø"/>
            </a:pPr>
            <a:r>
              <a:rPr lang="en-US" sz="2666" dirty="0" smtClean="0">
                <a:solidFill>
                  <a:srgbClr val="000000"/>
                </a:solidFill>
                <a:latin typeface="Arial"/>
                <a:ea typeface="Arial"/>
                <a:cs typeface="Arial"/>
                <a:sym typeface="Arial"/>
              </a:rPr>
              <a:t>Don't </a:t>
            </a:r>
            <a:r>
              <a:rPr lang="en-US" sz="2666" dirty="0">
                <a:solidFill>
                  <a:srgbClr val="000000"/>
                </a:solidFill>
                <a:latin typeface="Arial"/>
                <a:ea typeface="Arial"/>
                <a:cs typeface="Arial"/>
                <a:sym typeface="Arial"/>
              </a:rPr>
              <a:t>use abbreviations</a:t>
            </a:r>
          </a:p>
          <a:p>
            <a:pPr marL="1349375" marR="0" lvl="1" indent="-457200" rtl="0">
              <a:lnSpc>
                <a:spcPct val="100000"/>
              </a:lnSpc>
              <a:spcBef>
                <a:spcPts val="0"/>
              </a:spcBef>
              <a:spcAft>
                <a:spcPts val="0"/>
              </a:spcAft>
              <a:buClr>
                <a:srgbClr val="000000"/>
              </a:buClr>
              <a:buSzPct val="98765"/>
              <a:buFont typeface="Arial" panose="020B0604020202020204" pitchFamily="34" charset="0"/>
              <a:buChar char="•"/>
            </a:pPr>
            <a:r>
              <a:rPr lang="en-US" sz="2666" dirty="0" err="1">
                <a:solidFill>
                  <a:srgbClr val="00B050"/>
                </a:solidFill>
                <a:latin typeface="Arial"/>
                <a:ea typeface="Arial"/>
                <a:cs typeface="Arial"/>
                <a:sym typeface="Arial"/>
              </a:rPr>
              <a:t>Mgr</a:t>
            </a:r>
            <a:endParaRPr lang="en-US" sz="2666" dirty="0">
              <a:solidFill>
                <a:srgbClr val="00B050"/>
              </a:solidFill>
              <a:latin typeface="Arial"/>
              <a:ea typeface="Arial"/>
              <a:cs typeface="Arial"/>
              <a:sym typeface="Arial"/>
            </a:endParaRPr>
          </a:p>
          <a:p>
            <a:pPr marL="1349375" marR="0" lvl="1" indent="-457200" rtl="0">
              <a:lnSpc>
                <a:spcPct val="100000"/>
              </a:lnSpc>
              <a:spcBef>
                <a:spcPts val="0"/>
              </a:spcBef>
              <a:spcAft>
                <a:spcPts val="0"/>
              </a:spcAft>
              <a:buClr>
                <a:srgbClr val="000000"/>
              </a:buClr>
              <a:buSzPct val="98765"/>
              <a:buFont typeface="Arial" panose="020B0604020202020204" pitchFamily="34" charset="0"/>
              <a:buChar char="•"/>
            </a:pPr>
            <a:r>
              <a:rPr lang="en-US" sz="2666" dirty="0" err="1">
                <a:solidFill>
                  <a:srgbClr val="00B050"/>
                </a:solidFill>
                <a:latin typeface="Arial"/>
                <a:ea typeface="Arial"/>
                <a:cs typeface="Arial"/>
                <a:sym typeface="Arial"/>
              </a:rPr>
              <a:t>Itrt</a:t>
            </a:r>
            <a:r>
              <a:rPr lang="en-US" sz="2666" dirty="0">
                <a:solidFill>
                  <a:srgbClr val="000000"/>
                </a:solidFill>
                <a:latin typeface="Arial"/>
                <a:ea typeface="Arial"/>
                <a:cs typeface="Arial"/>
                <a:sym typeface="Arial"/>
              </a:rPr>
              <a:t> </a:t>
            </a:r>
          </a:p>
          <a:p>
            <a:pPr marL="1349375" marR="0" lvl="1" indent="-457200" rtl="0">
              <a:lnSpc>
                <a:spcPct val="100000"/>
              </a:lnSpc>
              <a:spcBef>
                <a:spcPts val="0"/>
              </a:spcBef>
              <a:spcAft>
                <a:spcPts val="0"/>
              </a:spcAft>
              <a:buClr>
                <a:srgbClr val="000000"/>
              </a:buClr>
              <a:buSzPct val="98765"/>
              <a:buFont typeface="Arial" panose="020B0604020202020204" pitchFamily="34" charset="0"/>
              <a:buChar char="•"/>
            </a:pPr>
            <a:r>
              <a:rPr lang="en-US" sz="2666" dirty="0" err="1">
                <a:solidFill>
                  <a:srgbClr val="00B050"/>
                </a:solidFill>
                <a:latin typeface="Arial"/>
                <a:ea typeface="Arial"/>
                <a:cs typeface="Arial"/>
                <a:sym typeface="Arial"/>
              </a:rPr>
              <a:t>jis</a:t>
            </a:r>
            <a:r>
              <a:rPr lang="en-US" sz="2666" dirty="0">
                <a:solidFill>
                  <a:srgbClr val="000000"/>
                </a:solidFill>
                <a:latin typeface="Arial"/>
                <a:ea typeface="Arial"/>
                <a:cs typeface="Arial"/>
                <a:sym typeface="Arial"/>
              </a:rPr>
              <a:t> </a:t>
            </a:r>
          </a:p>
          <a:p>
            <a:pPr marL="1349375" marR="0" lvl="1" indent="-457200" rtl="0">
              <a:lnSpc>
                <a:spcPct val="100000"/>
              </a:lnSpc>
              <a:spcBef>
                <a:spcPts val="0"/>
              </a:spcBef>
              <a:spcAft>
                <a:spcPts val="0"/>
              </a:spcAft>
              <a:buClr>
                <a:srgbClr val="000000"/>
              </a:buClr>
              <a:buSzPct val="98765"/>
              <a:buFont typeface="Arial" panose="020B0604020202020204" pitchFamily="34" charset="0"/>
              <a:buChar char="•"/>
            </a:pPr>
            <a:r>
              <a:rPr lang="en-US" sz="2666" dirty="0">
                <a:solidFill>
                  <a:srgbClr val="00B050"/>
                </a:solidFill>
                <a:latin typeface="Arial"/>
                <a:ea typeface="Arial"/>
                <a:cs typeface="Arial"/>
                <a:sym typeface="Arial"/>
              </a:rPr>
              <a:t>FRSK</a:t>
            </a:r>
            <a:r>
              <a:rPr lang="en-US" sz="2666" dirty="0">
                <a:solidFill>
                  <a:srgbClr val="000000"/>
                </a:solidFill>
                <a:latin typeface="Arial"/>
                <a:ea typeface="Arial"/>
                <a:cs typeface="Arial"/>
                <a:sym typeface="Arial"/>
              </a:rPr>
              <a: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91440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Don't capitalize abbreviations/acronyms</a:t>
            </a:r>
            <a:endParaRPr lang="en-US" sz="3125" b="1" dirty="0">
              <a:solidFill>
                <a:srgbClr val="000000"/>
              </a:solidFill>
              <a:latin typeface="Arial"/>
              <a:ea typeface="Arial"/>
              <a:cs typeface="Arial"/>
              <a:sym typeface="Arial"/>
            </a:endParaRPr>
          </a:p>
        </p:txBody>
      </p:sp>
      <p:sp>
        <p:nvSpPr>
          <p:cNvPr id="131" name="Shape 131"/>
          <p:cNvSpPr txBox="1">
            <a:spLocks noGrp="1"/>
          </p:cNvSpPr>
          <p:nvPr>
            <p:ph type="body" idx="1"/>
          </p:nvPr>
        </p:nvSpPr>
        <p:spPr>
          <a:xfrm>
            <a:off x="735980" y="1732156"/>
            <a:ext cx="8985689" cy="494742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670" dirty="0">
                <a:solidFill>
                  <a:srgbClr val="000000"/>
                </a:solidFill>
                <a:sym typeface="Arial"/>
              </a:rPr>
              <a:t> </a:t>
            </a:r>
            <a:r>
              <a:rPr lang="en-US" sz="2670" dirty="0" smtClean="0">
                <a:solidFill>
                  <a:srgbClr val="000000"/>
                </a:solidFill>
                <a:sym typeface="Arial"/>
              </a:rPr>
              <a:t>Which is easier to read:</a:t>
            </a:r>
          </a:p>
          <a:p>
            <a:pPr marL="342900" lvl="1" indent="-342900">
              <a:buFont typeface="Arial" panose="020B0604020202020204" pitchFamily="34" charset="0"/>
              <a:buChar char="•"/>
            </a:pPr>
            <a:r>
              <a:rPr lang="en-US" sz="2800" i="1" dirty="0" err="1" smtClean="0">
                <a:solidFill>
                  <a:srgbClr val="00B050"/>
                </a:solidFill>
                <a:latin typeface="Bitstream Vera Sans" panose="020B0603030804020204" pitchFamily="34" charset="0"/>
                <a:sym typeface="Arial"/>
              </a:rPr>
              <a:t>HTTPURLConnection</a:t>
            </a:r>
            <a:endParaRPr lang="en-US" sz="3200" i="1" dirty="0" smtClean="0">
              <a:solidFill>
                <a:srgbClr val="00B050"/>
              </a:solidFill>
              <a:latin typeface="Bitstream Vera Sans" panose="020B0603030804020204" pitchFamily="34" charset="0"/>
              <a:sym typeface="Arial"/>
            </a:endParaRPr>
          </a:p>
          <a:p>
            <a:pPr marL="342900" lvl="1" indent="-342900">
              <a:buFont typeface="Arial" panose="020B0604020202020204" pitchFamily="34" charset="0"/>
              <a:buChar char="•"/>
            </a:pPr>
            <a:r>
              <a:rPr lang="en-US" sz="2800" i="1" dirty="0" err="1" smtClean="0">
                <a:solidFill>
                  <a:srgbClr val="00B050"/>
                </a:solidFill>
                <a:latin typeface="Bitstream Vera Sans" panose="020B0603030804020204" pitchFamily="34" charset="0"/>
              </a:rPr>
              <a:t>HttpUrlConnection</a:t>
            </a:r>
            <a:endParaRPr lang="en-US" sz="3200" i="1" dirty="0" smtClean="0">
              <a:solidFill>
                <a:srgbClr val="00B050"/>
              </a:solidFill>
              <a:latin typeface="Bitstream Vera Sans" panose="020B0603030804020204" pitchFamily="34" charset="0"/>
            </a:endParaRPr>
          </a:p>
          <a:p>
            <a:pPr marL="342900" lvl="1" indent="-342900">
              <a:buFont typeface="Arial" panose="020B0604020202020204" pitchFamily="34" charset="0"/>
              <a:buChar char="•"/>
            </a:pPr>
            <a:endParaRPr lang="en-US" sz="3200" dirty="0">
              <a:solidFill>
                <a:srgbClr val="000000"/>
              </a:solidFill>
              <a:latin typeface="Bitstream Vera Sans" panose="020B0603030804020204" pitchFamily="34" charset="0"/>
              <a:sym typeface="Arial"/>
            </a:endParaRPr>
          </a:p>
          <a:p>
            <a:pPr lvl="1"/>
            <a:r>
              <a:rPr lang="en-US" sz="2670" dirty="0" smtClean="0">
                <a:latin typeface="Arial" panose="020B0604020202020204" pitchFamily="34" charset="0"/>
                <a:cs typeface="Arial" panose="020B0604020202020204" pitchFamily="34" charset="0"/>
              </a:rPr>
              <a:t>The second alternative also helps with autocomplete and go-to-class in IDEs (just type HUC).</a:t>
            </a:r>
            <a:endParaRPr lang="en-US" sz="2670" dirty="0">
              <a:solidFill>
                <a:srgbClr val="000000"/>
              </a:solidFill>
              <a:latin typeface="Arial" panose="020B0604020202020204" pitchFamily="34" charset="0"/>
              <a:cs typeface="Arial" panose="020B0604020202020204" pitchFamily="34" charset="0"/>
              <a:sym typeface="Aria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idx="4294967295"/>
          </p:nvPr>
        </p:nvSpPr>
        <p:spPr>
          <a:xfrm>
            <a:off x="91440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Use Searchable Names</a:t>
            </a:r>
          </a:p>
        </p:txBody>
      </p:sp>
      <p:sp>
        <p:nvSpPr>
          <p:cNvPr id="131" name="Shape 131"/>
          <p:cNvSpPr txBox="1">
            <a:spLocks noGrp="1"/>
          </p:cNvSpPr>
          <p:nvPr>
            <p:ph type="body" idx="4294967295"/>
          </p:nvPr>
        </p:nvSpPr>
        <p:spPr>
          <a:xfrm>
            <a:off x="302320" y="1542585"/>
            <a:ext cx="9857680" cy="5861824"/>
          </a:xfrm>
          <a:prstGeom prst="rect">
            <a:avLst/>
          </a:prstGeom>
          <a:noFill/>
          <a:ln>
            <a:noFill/>
          </a:ln>
        </p:spPr>
        <p:txBody>
          <a:bodyPr lIns="38100" tIns="38100" rIns="38100" bIns="38100" anchor="t" anchorCtr="0">
            <a:noAutofit/>
          </a:bodyPr>
          <a:lstStyle/>
          <a:p>
            <a:r>
              <a:rPr lang="en-US" altLang="en-US" sz="1600" b="1" dirty="0" err="1" smtClean="0">
                <a:solidFill>
                  <a:srgbClr val="000080"/>
                </a:solidFill>
                <a:latin typeface="Bitstream Vera Sans Mono" panose="020B0609030804020204" pitchFamily="49" charset="0"/>
              </a:rPr>
              <a:t>int</a:t>
            </a:r>
            <a:r>
              <a:rPr lang="en-US" altLang="en-US" sz="1600" b="1" dirty="0" smtClean="0">
                <a:solidFill>
                  <a:srgbClr val="000080"/>
                </a:solidFill>
                <a:latin typeface="Bitstream Vera Sans Mono" panose="020B0609030804020204" pitchFamily="49" charset="0"/>
              </a:rPr>
              <a:t> </a:t>
            </a:r>
            <a:r>
              <a:rPr lang="en-US" altLang="en-US" sz="1600" dirty="0">
                <a:latin typeface="Bitstream Vera Sans Mono" panose="020B0609030804020204" pitchFamily="49" charset="0"/>
              </a:rPr>
              <a:t>s = </a:t>
            </a:r>
            <a:r>
              <a:rPr lang="en-US" altLang="en-US" sz="1600" dirty="0">
                <a:solidFill>
                  <a:srgbClr val="0000FF"/>
                </a:solidFill>
                <a:latin typeface="Bitstream Vera Sans Mono" panose="020B0609030804020204" pitchFamily="49" charset="0"/>
              </a:rPr>
              <a:t>0</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b="1" dirty="0">
                <a:solidFill>
                  <a:srgbClr val="000080"/>
                </a:solidFill>
                <a:latin typeface="Bitstream Vera Sans Mono" panose="020B0609030804020204" pitchFamily="49" charset="0"/>
              </a:rPr>
              <a:t>for </a:t>
            </a:r>
            <a:r>
              <a:rPr lang="en-US" altLang="en-US" sz="1600" dirty="0">
                <a:latin typeface="Bitstream Vera Sans Mono" panose="020B0609030804020204" pitchFamily="49" charset="0"/>
              </a:rPr>
              <a:t>(</a:t>
            </a:r>
            <a:r>
              <a:rPr lang="en-US" altLang="en-US" sz="1600" b="1" dirty="0" err="1">
                <a:solidFill>
                  <a:srgbClr val="000080"/>
                </a:solidFill>
                <a:latin typeface="Bitstream Vera Sans Mono" panose="020B0609030804020204" pitchFamily="49" charset="0"/>
              </a:rPr>
              <a:t>int</a:t>
            </a:r>
            <a:r>
              <a:rPr lang="en-US" altLang="en-US" sz="1600" b="1" dirty="0">
                <a:solidFill>
                  <a:srgbClr val="000080"/>
                </a:solidFill>
                <a:latin typeface="Bitstream Vera Sans Mono" panose="020B0609030804020204" pitchFamily="49" charset="0"/>
              </a:rPr>
              <a:t> </a:t>
            </a:r>
            <a:r>
              <a:rPr lang="en-US" altLang="en-US" sz="1600" dirty="0" smtClean="0">
                <a:latin typeface="Bitstream Vera Sans Mono" panose="020B0609030804020204" pitchFamily="49" charset="0"/>
              </a:rPr>
              <a:t>i</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dirty="0">
                <a:solidFill>
                  <a:srgbClr val="0000FF"/>
                </a:solidFill>
                <a:latin typeface="Bitstream Vera Sans Mono" panose="020B0609030804020204" pitchFamily="49" charset="0"/>
              </a:rPr>
              <a:t>0</a:t>
            </a:r>
            <a:r>
              <a:rPr lang="en-US" altLang="en-US" sz="1600" dirty="0">
                <a:latin typeface="Bitstream Vera Sans Mono" panose="020B0609030804020204" pitchFamily="49" charset="0"/>
              </a:rPr>
              <a:t>; </a:t>
            </a:r>
            <a:r>
              <a:rPr lang="en-US" altLang="en-US" sz="1600" dirty="0" err="1" smtClean="0">
                <a:latin typeface="Bitstream Vera Sans Mono" panose="020B0609030804020204" pitchFamily="49" charset="0"/>
              </a:rPr>
              <a:t>i</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&lt; </a:t>
            </a:r>
            <a:r>
              <a:rPr lang="en-US" altLang="en-US" sz="1600" dirty="0" err="1" smtClean="0">
                <a:latin typeface="Bitstream Vera Sans Mono" panose="020B0609030804020204" pitchFamily="49" charset="0"/>
              </a:rPr>
              <a:t>t.length</a:t>
            </a:r>
            <a:r>
              <a:rPr lang="en-US" altLang="en-US" sz="1600" dirty="0" smtClean="0">
                <a:latin typeface="Bitstream Vera Sans Mono" panose="020B0609030804020204" pitchFamily="49" charset="0"/>
              </a:rPr>
              <a:t>; </a:t>
            </a:r>
            <a:r>
              <a:rPr lang="en-US" altLang="en-US" sz="1600" dirty="0" err="1" smtClean="0">
                <a:latin typeface="Bitstream Vera Sans Mono" panose="020B0609030804020204" pitchFamily="49" charset="0"/>
              </a:rPr>
              <a:t>i</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    s += (</a:t>
            </a:r>
            <a:r>
              <a:rPr lang="en-US" altLang="en-US" sz="1600" dirty="0" smtClean="0">
                <a:latin typeface="Bitstream Vera Sans Mono" panose="020B0609030804020204" pitchFamily="49" charset="0"/>
              </a:rPr>
              <a:t>t[</a:t>
            </a:r>
            <a:r>
              <a:rPr lang="en-US" altLang="en-US" sz="1600" dirty="0" err="1" smtClean="0">
                <a:latin typeface="Bitstream Vera Sans Mono" panose="020B0609030804020204" pitchFamily="49" charset="0"/>
              </a:rPr>
              <a:t>i</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dirty="0" smtClean="0">
                <a:solidFill>
                  <a:srgbClr val="0000FF"/>
                </a:solidFill>
                <a:latin typeface="Bitstream Vera Sans Mono" panose="020B0609030804020204" pitchFamily="49" charset="0"/>
              </a:rPr>
              <a:t>4</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dirty="0">
                <a:solidFill>
                  <a:srgbClr val="0000FF"/>
                </a:solidFill>
                <a:latin typeface="Bitstream Vera Sans Mono" panose="020B0609030804020204" pitchFamily="49" charset="0"/>
              </a:rPr>
              <a:t>5</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a:t>
            </a:r>
            <a:endParaRPr lang="en-US" sz="1600" dirty="0">
              <a:solidFill>
                <a:srgbClr val="000000"/>
              </a:solidFill>
              <a:sym typeface="Arial"/>
            </a:endParaRPr>
          </a:p>
          <a:p>
            <a:pPr rtl="0">
              <a:lnSpc>
                <a:spcPct val="100000"/>
              </a:lnSpc>
              <a:spcBef>
                <a:spcPts val="0"/>
              </a:spcBef>
              <a:buNone/>
            </a:pPr>
            <a:r>
              <a:rPr lang="en-US" sz="2400" dirty="0">
                <a:solidFill>
                  <a:srgbClr val="000000"/>
                </a:solidFill>
                <a:latin typeface="Arial"/>
                <a:ea typeface="Arial"/>
                <a:cs typeface="Arial"/>
                <a:sym typeface="Arial"/>
              </a:rPr>
              <a:t> </a:t>
            </a:r>
          </a:p>
          <a:p>
            <a:pPr rtl="0">
              <a:lnSpc>
                <a:spcPct val="100000"/>
              </a:lnSpc>
              <a:spcBef>
                <a:spcPts val="0"/>
              </a:spcBef>
              <a:buNone/>
            </a:pPr>
            <a:r>
              <a:rPr lang="en-US" sz="2400" dirty="0">
                <a:solidFill>
                  <a:srgbClr val="000000"/>
                </a:solidFill>
                <a:latin typeface="Arial"/>
                <a:ea typeface="Arial"/>
                <a:cs typeface="Arial"/>
                <a:sym typeface="Arial"/>
              </a:rPr>
              <a:t>OR </a:t>
            </a:r>
          </a:p>
          <a:p>
            <a:pPr rtl="0">
              <a:lnSpc>
                <a:spcPct val="100000"/>
              </a:lnSpc>
              <a:spcBef>
                <a:spcPts val="0"/>
              </a:spcBef>
              <a:buNone/>
            </a:pPr>
            <a:r>
              <a:rPr lang="en-US" sz="2400" dirty="0">
                <a:solidFill>
                  <a:srgbClr val="000000"/>
                </a:solidFill>
                <a:latin typeface="Arial"/>
                <a:ea typeface="Arial"/>
                <a:cs typeface="Arial"/>
                <a:sym typeface="Arial"/>
              </a:rPr>
              <a:t> </a:t>
            </a:r>
          </a:p>
          <a:p>
            <a:pPr lvl="0" eaLnBrk="0" fontAlgn="base" hangingPunct="0">
              <a:spcBef>
                <a:spcPct val="0"/>
              </a:spcBef>
              <a:spcAft>
                <a:spcPct val="0"/>
              </a:spcAft>
            </a:pPr>
            <a:r>
              <a:rPr lang="en-US" altLang="en-US" sz="1600" b="1" dirty="0" err="1">
                <a:solidFill>
                  <a:srgbClr val="000080"/>
                </a:solidFill>
                <a:latin typeface="Bitstream Vera Sans Mono" panose="020B0609030804020204" pitchFamily="49" charset="0"/>
              </a:rPr>
              <a:t>int</a:t>
            </a:r>
            <a:r>
              <a:rPr lang="en-US" altLang="en-US" sz="1600" b="1" dirty="0">
                <a:solidFill>
                  <a:srgbClr val="000080"/>
                </a:solidFill>
                <a:latin typeface="Bitstream Vera Sans Mono" panose="020B0609030804020204" pitchFamily="49" charset="0"/>
              </a:rPr>
              <a:t> </a:t>
            </a:r>
            <a:r>
              <a:rPr lang="en-US" altLang="en-US" sz="1600" dirty="0">
                <a:latin typeface="Bitstream Vera Sans Mono" panose="020B0609030804020204" pitchFamily="49" charset="0"/>
              </a:rPr>
              <a:t>sum = </a:t>
            </a:r>
            <a:r>
              <a:rPr lang="en-US" altLang="en-US" sz="1600" dirty="0">
                <a:solidFill>
                  <a:srgbClr val="0000FF"/>
                </a:solidFill>
                <a:latin typeface="Bitstream Vera Sans Mono" panose="020B0609030804020204" pitchFamily="49" charset="0"/>
              </a:rPr>
              <a:t>0</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b="1" dirty="0">
                <a:solidFill>
                  <a:srgbClr val="000080"/>
                </a:solidFill>
                <a:latin typeface="Bitstream Vera Sans Mono" panose="020B0609030804020204" pitchFamily="49" charset="0"/>
              </a:rPr>
              <a:t>for </a:t>
            </a:r>
            <a:r>
              <a:rPr lang="en-US" altLang="en-US" sz="1600" dirty="0">
                <a:latin typeface="Bitstream Vera Sans Mono" panose="020B0609030804020204" pitchFamily="49" charset="0"/>
              </a:rPr>
              <a:t>(</a:t>
            </a:r>
            <a:r>
              <a:rPr lang="en-US" altLang="en-US" sz="1600" b="1" dirty="0" err="1">
                <a:solidFill>
                  <a:srgbClr val="000080"/>
                </a:solidFill>
                <a:latin typeface="Bitstream Vera Sans Mono" panose="020B0609030804020204" pitchFamily="49" charset="0"/>
              </a:rPr>
              <a:t>int</a:t>
            </a:r>
            <a:r>
              <a:rPr lang="en-US" altLang="en-US" sz="1600" b="1" dirty="0">
                <a:solidFill>
                  <a:srgbClr val="000080"/>
                </a:solidFill>
                <a:latin typeface="Bitstream Vera Sans Mono" panose="020B0609030804020204" pitchFamily="49" charset="0"/>
              </a:rPr>
              <a:t> </a:t>
            </a:r>
            <a:r>
              <a:rPr lang="en-US" altLang="en-US" sz="1600" dirty="0" err="1">
                <a:latin typeface="Bitstream Vera Sans Mono" panose="020B0609030804020204" pitchFamily="49" charset="0"/>
              </a:rPr>
              <a:t>i</a:t>
            </a:r>
            <a:r>
              <a:rPr lang="en-US" altLang="en-US" sz="1600" dirty="0">
                <a:latin typeface="Bitstream Vera Sans Mono" panose="020B0609030804020204" pitchFamily="49" charset="0"/>
              </a:rPr>
              <a:t> = </a:t>
            </a:r>
            <a:r>
              <a:rPr lang="en-US" altLang="en-US" sz="1600" dirty="0">
                <a:solidFill>
                  <a:srgbClr val="0000FF"/>
                </a:solidFill>
                <a:latin typeface="Bitstream Vera Sans Mono" panose="020B0609030804020204" pitchFamily="49" charset="0"/>
              </a:rPr>
              <a:t>0</a:t>
            </a:r>
            <a:r>
              <a:rPr lang="en-US" altLang="en-US" sz="1600" dirty="0">
                <a:latin typeface="Bitstream Vera Sans Mono" panose="020B0609030804020204" pitchFamily="49" charset="0"/>
              </a:rPr>
              <a:t>; </a:t>
            </a:r>
            <a:r>
              <a:rPr lang="en-US" altLang="en-US" sz="1600" dirty="0" err="1">
                <a:latin typeface="Bitstream Vera Sans Mono" panose="020B0609030804020204" pitchFamily="49" charset="0"/>
              </a:rPr>
              <a:t>i</a:t>
            </a:r>
            <a:r>
              <a:rPr lang="en-US" altLang="en-US" sz="1600" dirty="0">
                <a:latin typeface="Bitstream Vera Sans Mono" panose="020B0609030804020204" pitchFamily="49" charset="0"/>
              </a:rPr>
              <a:t> &lt; </a:t>
            </a:r>
            <a:r>
              <a:rPr lang="en-US" altLang="en-US" sz="1600" dirty="0" err="1" smtClean="0">
                <a:latin typeface="Bitstream Vera Sans Mono" panose="020B0609030804020204" pitchFamily="49" charset="0"/>
              </a:rPr>
              <a:t>taskEstimates.length</a:t>
            </a:r>
            <a:r>
              <a:rPr lang="en-US" altLang="en-US" sz="1600" dirty="0" smtClean="0">
                <a:latin typeface="Bitstream Vera Sans Mono" panose="020B0609030804020204" pitchFamily="49" charset="0"/>
              </a:rPr>
              <a:t>; </a:t>
            </a:r>
            <a:r>
              <a:rPr lang="en-US" altLang="en-US" sz="1600" dirty="0" err="1">
                <a:latin typeface="Bitstream Vera Sans Mono" panose="020B0609030804020204" pitchFamily="49" charset="0"/>
              </a:rPr>
              <a:t>i</a:t>
            </a:r>
            <a:r>
              <a:rPr lang="en-US" altLang="en-US" sz="1600" dirty="0">
                <a:latin typeface="Bitstream Vera Sans Mono" panose="020B0609030804020204" pitchFamily="49" charset="0"/>
              </a:rPr>
              <a:t>++) {</a:t>
            </a:r>
            <a:br>
              <a:rPr lang="en-US" altLang="en-US" sz="1600" dirty="0">
                <a:latin typeface="Bitstream Vera Sans Mono" panose="020B0609030804020204" pitchFamily="49" charset="0"/>
              </a:rPr>
            </a:br>
            <a:r>
              <a:rPr lang="en-US" altLang="en-US" sz="1600" dirty="0" smtClean="0">
                <a:latin typeface="Bitstream Vera Sans Mono" panose="020B0609030804020204" pitchFamily="49" charset="0"/>
              </a:rPr>
              <a:t>    </a:t>
            </a:r>
            <a:r>
              <a:rPr lang="en-US" altLang="en-US" sz="1600" b="1" dirty="0" err="1" smtClean="0">
                <a:solidFill>
                  <a:srgbClr val="000080"/>
                </a:solidFill>
                <a:latin typeface="Bitstream Vera Sans Mono" panose="020B0609030804020204" pitchFamily="49" charset="0"/>
              </a:rPr>
              <a:t>int</a:t>
            </a:r>
            <a:r>
              <a:rPr lang="en-US" altLang="en-US" sz="1600" b="1" dirty="0" smtClean="0">
                <a:solidFill>
                  <a:srgbClr val="000080"/>
                </a:solidFill>
                <a:latin typeface="Bitstream Vera Sans Mono" panose="020B0609030804020204" pitchFamily="49" charset="0"/>
              </a:rPr>
              <a:t> </a:t>
            </a:r>
            <a:r>
              <a:rPr lang="en-US" altLang="en-US" sz="1600" dirty="0" err="1" smtClean="0">
                <a:latin typeface="Bitstream Vera Sans Mono" panose="020B0609030804020204" pitchFamily="49" charset="0"/>
              </a:rPr>
              <a:t>realTaskDays</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dirty="0" err="1">
                <a:latin typeface="Bitstream Vera Sans Mono" panose="020B0609030804020204" pitchFamily="49" charset="0"/>
              </a:rPr>
              <a:t>taskEstimates</a:t>
            </a:r>
            <a:r>
              <a:rPr lang="en-US" altLang="en-US" sz="1600" dirty="0">
                <a:latin typeface="Bitstream Vera Sans Mono" panose="020B0609030804020204" pitchFamily="49" charset="0"/>
              </a:rPr>
              <a:t>[</a:t>
            </a:r>
            <a:r>
              <a:rPr lang="en-US" altLang="en-US" sz="1600" dirty="0" err="1">
                <a:latin typeface="Bitstream Vera Sans Mono" panose="020B0609030804020204" pitchFamily="49" charset="0"/>
              </a:rPr>
              <a:t>i</a:t>
            </a:r>
            <a:r>
              <a:rPr lang="en-US" altLang="en-US" sz="1600" dirty="0">
                <a:latin typeface="Bitstream Vera Sans Mono" panose="020B0609030804020204" pitchFamily="49" charset="0"/>
              </a:rPr>
              <a:t>] * </a:t>
            </a:r>
            <a:r>
              <a:rPr lang="en-US" altLang="en-US" sz="1600" b="1" i="1" dirty="0">
                <a:solidFill>
                  <a:srgbClr val="660E7A"/>
                </a:solidFill>
                <a:latin typeface="Bitstream Vera Sans Mono" panose="020B0609030804020204" pitchFamily="49" charset="0"/>
              </a:rPr>
              <a:t>REAL_DAYS_PER_IDEAL_DAY</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smtClean="0">
                <a:latin typeface="Bitstream Vera Sans Mono" panose="020B0609030804020204" pitchFamily="49" charset="0"/>
              </a:rPr>
              <a:t>    </a:t>
            </a:r>
            <a:r>
              <a:rPr lang="en-US" altLang="en-US" sz="1600" b="1" dirty="0" err="1" smtClean="0">
                <a:solidFill>
                  <a:srgbClr val="000080"/>
                </a:solidFill>
                <a:latin typeface="Bitstream Vera Sans Mono" panose="020B0609030804020204" pitchFamily="49" charset="0"/>
              </a:rPr>
              <a:t>int</a:t>
            </a:r>
            <a:r>
              <a:rPr lang="en-US" altLang="en-US" sz="1600" b="1" dirty="0" smtClean="0">
                <a:solidFill>
                  <a:srgbClr val="000080"/>
                </a:solidFill>
                <a:latin typeface="Bitstream Vera Sans Mono" panose="020B0609030804020204" pitchFamily="49" charset="0"/>
              </a:rPr>
              <a:t> </a:t>
            </a:r>
            <a:r>
              <a:rPr lang="en-US" altLang="en-US" sz="1600" dirty="0" err="1">
                <a:latin typeface="Bitstream Vera Sans Mono" panose="020B0609030804020204" pitchFamily="49" charset="0"/>
              </a:rPr>
              <a:t>realTaskWeeks</a:t>
            </a:r>
            <a:r>
              <a:rPr lang="en-US" altLang="en-US" sz="1600" dirty="0">
                <a:latin typeface="Bitstream Vera Sans Mono" panose="020B0609030804020204" pitchFamily="49" charset="0"/>
              </a:rPr>
              <a:t> = </a:t>
            </a:r>
            <a:r>
              <a:rPr lang="en-US" altLang="en-US" sz="1600" dirty="0" err="1" smtClean="0">
                <a:latin typeface="Bitstream Vera Sans Mono" panose="020B0609030804020204" pitchFamily="49" charset="0"/>
              </a:rPr>
              <a:t>realTaskDays</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b="1" i="1" dirty="0">
                <a:solidFill>
                  <a:srgbClr val="660E7A"/>
                </a:solidFill>
                <a:latin typeface="Bitstream Vera Sans Mono" panose="020B0609030804020204" pitchFamily="49" charset="0"/>
              </a:rPr>
              <a:t>DAYS_PER_WEEK</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    sum += </a:t>
            </a:r>
            <a:r>
              <a:rPr lang="en-US" altLang="en-US" sz="1600" dirty="0" err="1">
                <a:latin typeface="Bitstream Vera Sans Mono" panose="020B0609030804020204" pitchFamily="49" charset="0"/>
              </a:rPr>
              <a:t>realTaskWeeks</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a:t>
            </a:r>
            <a:r>
              <a:rPr lang="en-US" altLang="en-US" dirty="0">
                <a:latin typeface="Bitstream Vera Sans Mono" panose="020B0609030804020204" pitchFamily="49" charset="0"/>
              </a:rPr>
              <a:t/>
            </a:r>
            <a:br>
              <a:rPr lang="en-US" altLang="en-US" dirty="0">
                <a:latin typeface="Bitstream Vera Sans Mono" panose="020B0609030804020204" pitchFamily="49" charset="0"/>
              </a:rPr>
            </a:br>
            <a:endParaRPr lang="en-US" altLang="en-US" sz="2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33484589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body" idx="1"/>
          </p:nvPr>
        </p:nvSpPr>
        <p:spPr>
          <a:xfrm>
            <a:off x="888045" y="1421884"/>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algn="ctr" rtl="0">
              <a:lnSpc>
                <a:spcPct val="100000"/>
              </a:lnSpc>
              <a:spcBef>
                <a:spcPts val="0"/>
              </a:spcBef>
              <a:buNone/>
            </a:pPr>
            <a:r>
              <a:rPr lang="en-US" sz="5333" b="1" dirty="0">
                <a:solidFill>
                  <a:srgbClr val="000000"/>
                </a:solidFill>
                <a:latin typeface="Arial"/>
                <a:ea typeface="Arial"/>
                <a:cs typeface="Arial"/>
                <a:sym typeface="Arial"/>
              </a:rPr>
              <a:t>Introduction</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idx="4294967295"/>
          </p:nvPr>
        </p:nvSpPr>
        <p:spPr>
          <a:xfrm>
            <a:off x="91440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Avoid mental mapping</a:t>
            </a:r>
            <a:endParaRPr lang="en-US" sz="3125" b="1" dirty="0">
              <a:solidFill>
                <a:srgbClr val="000000"/>
              </a:solidFill>
              <a:latin typeface="Arial"/>
              <a:ea typeface="Arial"/>
              <a:cs typeface="Arial"/>
              <a:sym typeface="Arial"/>
            </a:endParaRPr>
          </a:p>
        </p:txBody>
      </p:sp>
      <p:sp>
        <p:nvSpPr>
          <p:cNvPr id="131" name="Shape 131"/>
          <p:cNvSpPr txBox="1">
            <a:spLocks noGrp="1"/>
          </p:cNvSpPr>
          <p:nvPr>
            <p:ph type="body" idx="4294967295"/>
          </p:nvPr>
        </p:nvSpPr>
        <p:spPr>
          <a:xfrm>
            <a:off x="156116" y="1118839"/>
            <a:ext cx="9857680" cy="6275500"/>
          </a:xfrm>
          <a:prstGeom prst="rect">
            <a:avLst/>
          </a:prstGeom>
          <a:noFill/>
          <a:ln>
            <a:noFill/>
          </a:ln>
        </p:spPr>
        <p:txBody>
          <a:bodyPr lIns="38100" tIns="38100" rIns="38100" bIns="38100" anchor="t" anchorCtr="0">
            <a:noAutofit/>
          </a:bodyPr>
          <a:lstStyle/>
          <a:p>
            <a:pPr marL="457200" indent="-457200">
              <a:lnSpc>
                <a:spcPct val="150000"/>
              </a:lnSpc>
              <a:buFont typeface="Wingdings" panose="05000000000000000000" pitchFamily="2" charset="2"/>
              <a:buChar char="Ø"/>
            </a:pPr>
            <a:r>
              <a:rPr lang="en-US" altLang="en-US" sz="2800" dirty="0" smtClean="0">
                <a:solidFill>
                  <a:schemeClr val="tx1"/>
                </a:solidFill>
                <a:latin typeface="Arial" panose="020B0604020202020204" pitchFamily="34" charset="0"/>
              </a:rPr>
              <a:t>generally, use domain language </a:t>
            </a:r>
            <a:r>
              <a:rPr lang="en-US" altLang="en-US" sz="2800" u="sng" dirty="0" smtClean="0">
                <a:solidFill>
                  <a:schemeClr val="tx1"/>
                </a:solidFill>
                <a:latin typeface="Arial" panose="020B0604020202020204" pitchFamily="34" charset="0"/>
              </a:rPr>
              <a:t>consistently</a:t>
            </a:r>
            <a:endParaRPr lang="en-US" altLang="en-US" sz="2800" dirty="0" smtClean="0">
              <a:solidFill>
                <a:schemeClr val="tx1"/>
              </a:solidFill>
              <a:latin typeface="Arial" panose="020B0604020202020204" pitchFamily="34" charset="0"/>
            </a:endParaRPr>
          </a:p>
          <a:p>
            <a:pPr marL="457200" indent="-457200">
              <a:lnSpc>
                <a:spcPct val="150000"/>
              </a:lnSpc>
              <a:buFont typeface="Wingdings" panose="05000000000000000000" pitchFamily="2" charset="2"/>
              <a:buChar char="Ø"/>
            </a:pPr>
            <a:r>
              <a:rPr lang="en-US" altLang="en-US" sz="2800" dirty="0" smtClean="0">
                <a:solidFill>
                  <a:schemeClr val="tx1"/>
                </a:solidFill>
                <a:latin typeface="Arial" panose="020B0604020202020204" pitchFamily="34" charset="0"/>
              </a:rPr>
              <a:t>don't invent terms outside of the domain language, even if they are clearer</a:t>
            </a:r>
            <a:endParaRPr lang="en-US" altLang="en-US" sz="2800" dirty="0">
              <a:solidFill>
                <a:schemeClr val="tx1"/>
              </a:solidFill>
              <a:latin typeface="Arial" panose="020B0604020202020204" pitchFamily="34" charset="0"/>
            </a:endParaRPr>
          </a:p>
        </p:txBody>
      </p:sp>
    </p:spTree>
    <p:extLst>
      <p:ext uri="{BB962C8B-B14F-4D97-AF65-F5344CB8AC3E}">
        <p14:creationId xmlns:p14="http://schemas.microsoft.com/office/powerpoint/2010/main" val="491618520"/>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Be consistent</a:t>
            </a:r>
            <a:endParaRPr lang="en-US" sz="3125" b="1" dirty="0">
              <a:solidFill>
                <a:srgbClr val="000000"/>
              </a:solidFill>
              <a:latin typeface="Arial"/>
              <a:ea typeface="Arial"/>
              <a:cs typeface="Arial"/>
              <a:sym typeface="Arial"/>
            </a:endParaRPr>
          </a:p>
        </p:txBody>
      </p:sp>
      <p:sp>
        <p:nvSpPr>
          <p:cNvPr id="143" name="Shape 143"/>
          <p:cNvSpPr txBox="1">
            <a:spLocks noGrp="1"/>
          </p:cNvSpPr>
          <p:nvPr>
            <p:ph type="body" idx="4294967295"/>
          </p:nvPr>
        </p:nvSpPr>
        <p:spPr>
          <a:xfrm>
            <a:off x="524107" y="1578001"/>
            <a:ext cx="9037392" cy="5245474"/>
          </a:xfrm>
          <a:prstGeom prst="rect">
            <a:avLst/>
          </a:prstGeom>
          <a:noFill/>
          <a:ln>
            <a:noFill/>
          </a:ln>
        </p:spPr>
        <p:txBody>
          <a:bodyPr lIns="38100" tIns="38100" rIns="38100" bIns="38100" anchor="t" anchorCtr="0">
            <a:noAutofit/>
          </a:bodyPr>
          <a:lstStyle/>
          <a:p>
            <a:pPr marL="618067" lvl="0" indent="-457200">
              <a:lnSpc>
                <a:spcPct val="150000"/>
              </a:lnSpc>
              <a:buClr>
                <a:srgbClr val="000000"/>
              </a:buClr>
              <a:buSzPct val="98765"/>
              <a:buFont typeface="Wingdings" panose="05000000000000000000" pitchFamily="2" charset="2"/>
              <a:buChar char="Ø"/>
            </a:pPr>
            <a:r>
              <a:rPr lang="en-US" sz="2666" dirty="0"/>
              <a:t>don't </a:t>
            </a:r>
            <a:r>
              <a:rPr lang="en-US" sz="2666" dirty="0" smtClean="0"/>
              <a:t>use </a:t>
            </a:r>
            <a:r>
              <a:rPr lang="en-US" sz="2400" i="1" dirty="0" smtClean="0">
                <a:solidFill>
                  <a:srgbClr val="00B050"/>
                </a:solidFill>
                <a:latin typeface="Bitstream Vera Sans" panose="020B0603030804020204" pitchFamily="34" charset="0"/>
              </a:rPr>
              <a:t>fetch()</a:t>
            </a:r>
            <a:r>
              <a:rPr lang="en-US" sz="2666" dirty="0" smtClean="0"/>
              <a:t>, </a:t>
            </a:r>
            <a:r>
              <a:rPr lang="en-US" sz="2400" i="1" dirty="0" smtClean="0">
                <a:solidFill>
                  <a:srgbClr val="00B050"/>
                </a:solidFill>
                <a:latin typeface="Bitstream Vera Sans" panose="020B0603030804020204" pitchFamily="34" charset="0"/>
              </a:rPr>
              <a:t>retrieve()</a:t>
            </a:r>
            <a:r>
              <a:rPr lang="en-US" sz="2666" dirty="0" smtClean="0"/>
              <a:t>, </a:t>
            </a:r>
            <a:r>
              <a:rPr lang="en-US" sz="2400" i="1" dirty="0" smtClean="0">
                <a:solidFill>
                  <a:srgbClr val="00B050"/>
                </a:solidFill>
                <a:latin typeface="Bitstream Vera Sans" panose="020B0603030804020204" pitchFamily="34" charset="0"/>
              </a:rPr>
              <a:t>get()</a:t>
            </a:r>
            <a:r>
              <a:rPr lang="en-US" sz="2666" dirty="0" smtClean="0"/>
              <a:t>, and </a:t>
            </a:r>
            <a:r>
              <a:rPr lang="en-US" sz="2400" i="1" dirty="0" smtClean="0">
                <a:solidFill>
                  <a:srgbClr val="00B050"/>
                </a:solidFill>
                <a:latin typeface="Bitstream Vera Sans" panose="020B0603030804020204" pitchFamily="34" charset="0"/>
              </a:rPr>
              <a:t>load()</a:t>
            </a:r>
            <a:r>
              <a:rPr lang="en-US" sz="2666" dirty="0" smtClean="0"/>
              <a:t> in different classes if they do similar actions (e.g. loading data from a database).</a:t>
            </a:r>
            <a:endParaRPr lang="en-US" sz="2666" i="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6136090"/>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Class Names</a:t>
            </a:r>
          </a:p>
        </p:txBody>
      </p:sp>
      <p:sp>
        <p:nvSpPr>
          <p:cNvPr id="137" name="Shape 137"/>
          <p:cNvSpPr txBox="1">
            <a:spLocks noGrp="1"/>
          </p:cNvSpPr>
          <p:nvPr>
            <p:ph type="body" idx="1"/>
          </p:nvPr>
        </p:nvSpPr>
        <p:spPr>
          <a:xfrm>
            <a:off x="932650" y="1553659"/>
            <a:ext cx="8628850" cy="5245474"/>
          </a:xfrm>
          <a:prstGeom prst="rect">
            <a:avLst/>
          </a:prstGeom>
          <a:noFill/>
          <a:ln>
            <a:noFill/>
          </a:ln>
        </p:spPr>
        <p:txBody>
          <a:bodyPr lIns="38100" tIns="38100" rIns="38100" bIns="38100" anchor="t" anchorCtr="0">
            <a:noAutofit/>
          </a:bodyPr>
          <a:lstStyle/>
          <a:p>
            <a:pPr marL="618067" marR="0" lvl="0" indent="-457200" rtl="0">
              <a:lnSpc>
                <a:spcPct val="150000"/>
              </a:lnSpc>
              <a:spcBef>
                <a:spcPts val="0"/>
              </a:spcBef>
              <a:spcAft>
                <a:spcPts val="0"/>
              </a:spcAft>
              <a:buClr>
                <a:srgbClr val="000000"/>
              </a:buClr>
              <a:buSzPct val="98765"/>
              <a:buFont typeface="Wingdings" panose="05000000000000000000" pitchFamily="2" charset="2"/>
              <a:buChar char="Ø"/>
            </a:pPr>
            <a:r>
              <a:rPr lang="en-US" sz="2666" dirty="0" smtClean="0">
                <a:solidFill>
                  <a:srgbClr val="000000"/>
                </a:solidFill>
                <a:latin typeface="Arial"/>
                <a:ea typeface="Arial"/>
                <a:cs typeface="Arial"/>
                <a:sym typeface="Arial"/>
              </a:rPr>
              <a:t>noun </a:t>
            </a:r>
            <a:r>
              <a:rPr lang="en-US" sz="2666" dirty="0">
                <a:solidFill>
                  <a:srgbClr val="000000"/>
                </a:solidFill>
                <a:latin typeface="Arial"/>
                <a:ea typeface="Arial"/>
                <a:cs typeface="Arial"/>
                <a:sym typeface="Arial"/>
              </a:rPr>
              <a:t>or noun </a:t>
            </a:r>
            <a:r>
              <a:rPr lang="en-US" sz="2666" dirty="0" smtClean="0">
                <a:solidFill>
                  <a:srgbClr val="000000"/>
                </a:solidFill>
                <a:latin typeface="Arial"/>
                <a:ea typeface="Arial"/>
                <a:cs typeface="Arial"/>
                <a:sym typeface="Arial"/>
              </a:rPr>
              <a:t>phrase (a "thing")</a:t>
            </a:r>
          </a:p>
          <a:p>
            <a:pPr marL="1081088" indent="-457200" defTabSz="1160463">
              <a:lnSpc>
                <a:spcPct val="150000"/>
              </a:lnSpc>
              <a:buClr>
                <a:srgbClr val="000000"/>
              </a:buClr>
              <a:buSzPct val="98765"/>
              <a:buFont typeface="Arial" panose="020B0604020202020204" pitchFamily="34" charset="0"/>
              <a:buChar char="•"/>
            </a:pPr>
            <a:r>
              <a:rPr lang="en-US" sz="2666" i="1" dirty="0" smtClean="0">
                <a:solidFill>
                  <a:srgbClr val="00B050"/>
                </a:solidFill>
                <a:latin typeface="Arial"/>
                <a:ea typeface="Arial"/>
                <a:cs typeface="Arial"/>
                <a:sym typeface="Arial"/>
              </a:rPr>
              <a:t>Customer</a:t>
            </a:r>
            <a:r>
              <a:rPr lang="en-US" sz="2666" i="1" dirty="0">
                <a:solidFill>
                  <a:srgbClr val="000000"/>
                </a:solidFill>
                <a:latin typeface="Arial"/>
                <a:ea typeface="Arial"/>
                <a:cs typeface="Arial"/>
                <a:sym typeface="Arial"/>
              </a:rPr>
              <a:t>, </a:t>
            </a:r>
            <a:r>
              <a:rPr lang="en-US" sz="2666" i="1" dirty="0" err="1">
                <a:solidFill>
                  <a:srgbClr val="00B050"/>
                </a:solidFill>
                <a:latin typeface="Arial"/>
                <a:ea typeface="Arial"/>
                <a:cs typeface="Arial"/>
                <a:sym typeface="Arial"/>
              </a:rPr>
              <a:t>WikiPage</a:t>
            </a:r>
            <a:r>
              <a:rPr lang="en-US" sz="2666" i="1" dirty="0">
                <a:solidFill>
                  <a:srgbClr val="000000"/>
                </a:solidFill>
                <a:latin typeface="Arial"/>
                <a:ea typeface="Arial"/>
                <a:cs typeface="Arial"/>
                <a:sym typeface="Arial"/>
              </a:rPr>
              <a:t>, </a:t>
            </a:r>
            <a:r>
              <a:rPr lang="en-US" sz="2666" i="1" dirty="0">
                <a:solidFill>
                  <a:srgbClr val="00B050"/>
                </a:solidFill>
                <a:latin typeface="Arial"/>
                <a:ea typeface="Arial"/>
                <a:cs typeface="Arial"/>
                <a:sym typeface="Arial"/>
              </a:rPr>
              <a:t>Account</a:t>
            </a:r>
            <a:r>
              <a:rPr lang="en-US" sz="2666" i="1" dirty="0">
                <a:solidFill>
                  <a:srgbClr val="000000"/>
                </a:solidFill>
                <a:latin typeface="Arial"/>
                <a:ea typeface="Arial"/>
                <a:cs typeface="Arial"/>
                <a:sym typeface="Arial"/>
              </a:rPr>
              <a:t>, </a:t>
            </a:r>
            <a:r>
              <a:rPr lang="en-US" sz="2666" i="1" dirty="0" err="1" smtClean="0">
                <a:solidFill>
                  <a:srgbClr val="00B050"/>
                </a:solidFill>
                <a:latin typeface="Arial"/>
                <a:ea typeface="Arial"/>
                <a:cs typeface="Arial"/>
                <a:sym typeface="Arial"/>
              </a:rPr>
              <a:t>AddressParser</a:t>
            </a:r>
            <a:endParaRPr lang="en-US" sz="2666" i="1" dirty="0" smtClean="0">
              <a:solidFill>
                <a:srgbClr val="00B050"/>
              </a:solidFill>
              <a:latin typeface="Arial"/>
              <a:ea typeface="Arial"/>
              <a:cs typeface="Arial"/>
              <a:sym typeface="Arial"/>
            </a:endParaRPr>
          </a:p>
          <a:p>
            <a:pPr marL="618067" marR="0" lvl="0" indent="-457200" rtl="0">
              <a:lnSpc>
                <a:spcPct val="150000"/>
              </a:lnSpc>
              <a:spcBef>
                <a:spcPts val="0"/>
              </a:spcBef>
              <a:spcAft>
                <a:spcPts val="0"/>
              </a:spcAft>
              <a:buClr>
                <a:srgbClr val="000000"/>
              </a:buClr>
              <a:buSzPct val="98765"/>
              <a:buFont typeface="Wingdings" panose="05000000000000000000" pitchFamily="2" charset="2"/>
              <a:buChar char="Ø"/>
            </a:pPr>
            <a:r>
              <a:rPr lang="en-US" sz="2666" dirty="0" smtClean="0">
                <a:solidFill>
                  <a:srgbClr val="000000"/>
                </a:solidFill>
                <a:latin typeface="Arial"/>
                <a:ea typeface="Arial"/>
                <a:cs typeface="Arial"/>
                <a:sym typeface="Arial"/>
              </a:rPr>
              <a:t>a </a:t>
            </a:r>
            <a:r>
              <a:rPr lang="en-US" sz="2666" dirty="0">
                <a:solidFill>
                  <a:srgbClr val="000000"/>
                </a:solidFill>
                <a:latin typeface="Arial"/>
                <a:ea typeface="Arial"/>
                <a:cs typeface="Arial"/>
                <a:sym typeface="Arial"/>
              </a:rPr>
              <a:t>class name should not be a </a:t>
            </a:r>
            <a:r>
              <a:rPr lang="en-US" sz="2666" dirty="0" smtClean="0">
                <a:solidFill>
                  <a:srgbClr val="000000"/>
                </a:solidFill>
                <a:latin typeface="Arial"/>
                <a:ea typeface="Arial"/>
                <a:cs typeface="Arial"/>
                <a:sym typeface="Arial"/>
              </a:rPr>
              <a:t>verb</a:t>
            </a:r>
            <a:br>
              <a:rPr lang="en-US" sz="2666" dirty="0" smtClean="0">
                <a:solidFill>
                  <a:srgbClr val="000000"/>
                </a:solidFill>
                <a:latin typeface="Arial"/>
                <a:ea typeface="Arial"/>
                <a:cs typeface="Arial"/>
                <a:sym typeface="Arial"/>
              </a:rPr>
            </a:br>
            <a:r>
              <a:rPr lang="en-US" sz="2666" dirty="0" smtClean="0">
                <a:solidFill>
                  <a:srgbClr val="000000"/>
                </a:solidFill>
                <a:latin typeface="Arial"/>
                <a:ea typeface="Arial"/>
                <a:cs typeface="Arial"/>
                <a:sym typeface="Arial"/>
              </a:rPr>
              <a:t>(e.g.: </a:t>
            </a:r>
            <a:r>
              <a:rPr lang="en-US" sz="2666" i="1" dirty="0" smtClean="0">
                <a:solidFill>
                  <a:srgbClr val="00B050"/>
                </a:solidFill>
                <a:latin typeface="Arial"/>
                <a:ea typeface="Arial"/>
                <a:cs typeface="Arial"/>
                <a:sym typeface="Arial"/>
              </a:rPr>
              <a:t>Executor</a:t>
            </a:r>
            <a:r>
              <a:rPr lang="en-US" sz="2666" i="1" dirty="0" smtClean="0">
                <a:solidFill>
                  <a:srgbClr val="000000"/>
                </a:solidFill>
                <a:latin typeface="Arial"/>
                <a:ea typeface="Arial"/>
                <a:cs typeface="Arial"/>
                <a:sym typeface="Arial"/>
              </a:rPr>
              <a:t> </a:t>
            </a:r>
            <a:r>
              <a:rPr lang="en-US" sz="2666" dirty="0" smtClean="0">
                <a:solidFill>
                  <a:srgbClr val="000000"/>
                </a:solidFill>
                <a:latin typeface="Arial"/>
                <a:ea typeface="Arial"/>
                <a:cs typeface="Arial"/>
                <a:sym typeface="Arial"/>
              </a:rPr>
              <a:t>not</a:t>
            </a:r>
            <a:r>
              <a:rPr lang="en-US" sz="2666" i="1" dirty="0" smtClean="0">
                <a:solidFill>
                  <a:srgbClr val="000000"/>
                </a:solidFill>
                <a:latin typeface="Arial"/>
                <a:ea typeface="Arial"/>
                <a:cs typeface="Arial"/>
                <a:sym typeface="Arial"/>
              </a:rPr>
              <a:t> </a:t>
            </a:r>
            <a:r>
              <a:rPr lang="en-US" sz="2666" i="1" dirty="0" smtClean="0">
                <a:solidFill>
                  <a:srgbClr val="00B050"/>
                </a:solidFill>
                <a:latin typeface="Arial"/>
                <a:ea typeface="Arial"/>
                <a:cs typeface="Arial"/>
                <a:sym typeface="Arial"/>
              </a:rPr>
              <a:t>Execute</a:t>
            </a:r>
            <a:r>
              <a:rPr lang="en-US" sz="2666" i="1" dirty="0" smtClean="0">
                <a:solidFill>
                  <a:srgbClr val="000000"/>
                </a:solidFill>
                <a:latin typeface="Arial"/>
                <a:ea typeface="Arial"/>
                <a:cs typeface="Arial"/>
                <a:sym typeface="Arial"/>
              </a:rPr>
              <a:t>)</a:t>
            </a:r>
            <a:endParaRPr lang="en-US" sz="2666" i="1"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Interface </a:t>
            </a:r>
            <a:r>
              <a:rPr lang="en-US" sz="3125" b="1" dirty="0">
                <a:solidFill>
                  <a:srgbClr val="000000"/>
                </a:solidFill>
                <a:latin typeface="Arial"/>
                <a:ea typeface="Arial"/>
                <a:cs typeface="Arial"/>
                <a:sym typeface="Arial"/>
              </a:rPr>
              <a:t>Names</a:t>
            </a:r>
          </a:p>
        </p:txBody>
      </p:sp>
      <p:sp>
        <p:nvSpPr>
          <p:cNvPr id="137" name="Shape 137"/>
          <p:cNvSpPr txBox="1">
            <a:spLocks noGrp="1"/>
          </p:cNvSpPr>
          <p:nvPr>
            <p:ph type="body" idx="4294967295"/>
          </p:nvPr>
        </p:nvSpPr>
        <p:spPr>
          <a:xfrm>
            <a:off x="308181" y="1553659"/>
            <a:ext cx="9449136" cy="5245474"/>
          </a:xfrm>
          <a:prstGeom prst="rect">
            <a:avLst/>
          </a:prstGeom>
          <a:noFill/>
          <a:ln>
            <a:noFill/>
          </a:ln>
        </p:spPr>
        <p:txBody>
          <a:bodyPr lIns="38100" tIns="38100" rIns="38100" bIns="38100" anchor="t" anchorCtr="0">
            <a:noAutofit/>
          </a:bodyPr>
          <a:lstStyle/>
          <a:p>
            <a:pPr marL="618067" marR="0" lvl="0" indent="-457200" rtl="0">
              <a:lnSpc>
                <a:spcPct val="150000"/>
              </a:lnSpc>
              <a:spcBef>
                <a:spcPts val="0"/>
              </a:spcBef>
              <a:spcAft>
                <a:spcPts val="0"/>
              </a:spcAft>
              <a:buClr>
                <a:srgbClr val="000000"/>
              </a:buClr>
              <a:buSzPct val="98765"/>
              <a:buFont typeface="Wingdings" panose="05000000000000000000" pitchFamily="2" charset="2"/>
              <a:buChar char="Ø"/>
            </a:pPr>
            <a:r>
              <a:rPr lang="en-US" sz="2666" dirty="0" smtClean="0">
                <a:solidFill>
                  <a:srgbClr val="000000"/>
                </a:solidFill>
                <a:latin typeface="Arial"/>
                <a:ea typeface="Arial"/>
                <a:cs typeface="Arial"/>
                <a:sym typeface="Arial"/>
              </a:rPr>
              <a:t>noun </a:t>
            </a:r>
            <a:r>
              <a:rPr lang="en-US" sz="2666" dirty="0">
                <a:solidFill>
                  <a:srgbClr val="000000"/>
                </a:solidFill>
                <a:latin typeface="Arial"/>
                <a:ea typeface="Arial"/>
                <a:cs typeface="Arial"/>
                <a:sym typeface="Arial"/>
              </a:rPr>
              <a:t>or noun </a:t>
            </a:r>
            <a:r>
              <a:rPr lang="en-US" sz="2666" dirty="0" smtClean="0">
                <a:solidFill>
                  <a:srgbClr val="000000"/>
                </a:solidFill>
                <a:latin typeface="Arial"/>
                <a:ea typeface="Arial"/>
                <a:cs typeface="Arial"/>
                <a:sym typeface="Arial"/>
              </a:rPr>
              <a:t>phrase (a "thing") when it describes the main responsibility of the implementer class</a:t>
            </a:r>
          </a:p>
          <a:p>
            <a:pPr marL="1081088" indent="-457200" defTabSz="1160463">
              <a:lnSpc>
                <a:spcPct val="150000"/>
              </a:lnSpc>
              <a:buClr>
                <a:srgbClr val="000000"/>
              </a:buClr>
              <a:buSzPct val="98765"/>
              <a:buFont typeface="Arial" panose="020B0604020202020204" pitchFamily="34" charset="0"/>
              <a:buChar char="•"/>
            </a:pPr>
            <a:r>
              <a:rPr lang="en-US" sz="2666" i="1" dirty="0" smtClean="0">
                <a:solidFill>
                  <a:srgbClr val="00B050"/>
                </a:solidFill>
                <a:latin typeface="Arial"/>
                <a:ea typeface="Arial"/>
                <a:cs typeface="Arial"/>
                <a:sym typeface="Arial"/>
              </a:rPr>
              <a:t>List</a:t>
            </a:r>
            <a:r>
              <a:rPr lang="en-US" sz="2666" i="1" dirty="0" smtClean="0">
                <a:solidFill>
                  <a:srgbClr val="000000"/>
                </a:solidFill>
                <a:latin typeface="Arial"/>
                <a:ea typeface="Arial"/>
                <a:cs typeface="Arial"/>
                <a:sym typeface="Arial"/>
              </a:rPr>
              <a:t>, </a:t>
            </a:r>
            <a:r>
              <a:rPr lang="en-US" sz="2666" i="1" dirty="0" err="1" smtClean="0">
                <a:solidFill>
                  <a:srgbClr val="00B050"/>
                </a:solidFill>
                <a:latin typeface="Arial"/>
                <a:ea typeface="Arial"/>
                <a:cs typeface="Arial"/>
                <a:sym typeface="Arial"/>
              </a:rPr>
              <a:t>ExecutorService</a:t>
            </a:r>
            <a:endParaRPr lang="en-US" sz="2666" i="1" dirty="0" smtClean="0">
              <a:solidFill>
                <a:srgbClr val="00B050"/>
              </a:solidFill>
              <a:latin typeface="Arial"/>
              <a:ea typeface="Arial"/>
              <a:cs typeface="Arial"/>
              <a:sym typeface="Arial"/>
            </a:endParaRPr>
          </a:p>
          <a:p>
            <a:pPr marL="623888" defTabSz="1160463">
              <a:lnSpc>
                <a:spcPct val="150000"/>
              </a:lnSpc>
              <a:buClr>
                <a:srgbClr val="000000"/>
              </a:buClr>
              <a:buSzPct val="98765"/>
            </a:pPr>
            <a:endParaRPr lang="en-US" sz="2666" i="1" dirty="0" smtClean="0">
              <a:solidFill>
                <a:srgbClr val="00B050"/>
              </a:solidFill>
              <a:latin typeface="Arial"/>
              <a:ea typeface="Arial"/>
              <a:cs typeface="Arial"/>
              <a:sym typeface="Arial"/>
            </a:endParaRPr>
          </a:p>
          <a:p>
            <a:pPr marL="622300" marR="0" lvl="0" indent="-460375" rtl="0">
              <a:lnSpc>
                <a:spcPct val="150000"/>
              </a:lnSpc>
              <a:spcBef>
                <a:spcPts val="0"/>
              </a:spcBef>
              <a:spcAft>
                <a:spcPts val="0"/>
              </a:spcAft>
              <a:buClr>
                <a:srgbClr val="000000"/>
              </a:buClr>
              <a:buSzPct val="98765"/>
              <a:buFont typeface="Wingdings" panose="05000000000000000000" pitchFamily="2" charset="2"/>
              <a:buChar char="Ø"/>
            </a:pPr>
            <a:r>
              <a:rPr lang="en-US" sz="2666" dirty="0" smtClean="0">
                <a:solidFill>
                  <a:srgbClr val="000000"/>
                </a:solidFill>
                <a:latin typeface="Arial"/>
                <a:ea typeface="Arial"/>
                <a:cs typeface="Arial"/>
                <a:sym typeface="Arial"/>
              </a:rPr>
              <a:t>adjective or adjective phrase (a "characteristic") when it describes an additional capability of the implementer class</a:t>
            </a:r>
          </a:p>
          <a:p>
            <a:pPr marL="1079500" indent="-457200">
              <a:lnSpc>
                <a:spcPct val="150000"/>
              </a:lnSpc>
              <a:buClr>
                <a:srgbClr val="000000"/>
              </a:buClr>
              <a:buSzPct val="98765"/>
              <a:buFont typeface="Arial" panose="020B0604020202020204" pitchFamily="34" charset="0"/>
              <a:buChar char="•"/>
            </a:pPr>
            <a:r>
              <a:rPr lang="en-US" sz="2666" i="1" dirty="0" smtClean="0">
                <a:solidFill>
                  <a:srgbClr val="00B050"/>
                </a:solidFill>
              </a:rPr>
              <a:t>Comparable</a:t>
            </a:r>
            <a:r>
              <a:rPr lang="en-US" sz="2666" i="1" dirty="0" smtClean="0"/>
              <a:t>, </a:t>
            </a:r>
            <a:r>
              <a:rPr lang="en-US" sz="2666" i="1" dirty="0" smtClean="0">
                <a:solidFill>
                  <a:srgbClr val="00B050"/>
                </a:solidFill>
              </a:rPr>
              <a:t>Serializable</a:t>
            </a:r>
            <a:endParaRPr lang="en-US" sz="2666" i="1" dirty="0">
              <a:solidFill>
                <a:srgbClr val="00B050"/>
              </a:solidFill>
            </a:endParaRPr>
          </a:p>
          <a:p>
            <a:pPr rtl="0">
              <a:lnSpc>
                <a:spcPct val="100000"/>
              </a:lnSpc>
              <a:spcBef>
                <a:spcPts val="0"/>
              </a:spcBef>
              <a:buNone/>
            </a:pPr>
            <a:endParaRPr sz="2666"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97161733"/>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Method Names</a:t>
            </a:r>
          </a:p>
        </p:txBody>
      </p:sp>
      <p:sp>
        <p:nvSpPr>
          <p:cNvPr id="143" name="Shape 143"/>
          <p:cNvSpPr txBox="1">
            <a:spLocks noGrp="1"/>
          </p:cNvSpPr>
          <p:nvPr>
            <p:ph type="body" idx="1"/>
          </p:nvPr>
        </p:nvSpPr>
        <p:spPr>
          <a:xfrm>
            <a:off x="520054" y="1533396"/>
            <a:ext cx="9248414" cy="5245474"/>
          </a:xfrm>
          <a:prstGeom prst="rect">
            <a:avLst/>
          </a:prstGeom>
          <a:noFill/>
          <a:ln>
            <a:noFill/>
          </a:ln>
        </p:spPr>
        <p:txBody>
          <a:bodyPr lIns="38100" tIns="38100" rIns="38100" bIns="38100" anchor="t" anchorCtr="0">
            <a:noAutofit/>
          </a:bodyPr>
          <a:lstStyle/>
          <a:p>
            <a:pPr marL="618067" lvl="0" indent="-457200">
              <a:buClr>
                <a:srgbClr val="000000"/>
              </a:buClr>
              <a:buSzPct val="98765"/>
              <a:buFont typeface="Wingdings" panose="05000000000000000000" pitchFamily="2" charset="2"/>
              <a:buChar char="Ø"/>
            </a:pPr>
            <a:r>
              <a:rPr lang="en-US" sz="2666" dirty="0"/>
              <a:t>verb or verb phrase (an "action")</a:t>
            </a:r>
          </a:p>
          <a:p>
            <a:pPr marL="762000" lvl="1" indent="-220133">
              <a:buClr>
                <a:srgbClr val="000000"/>
              </a:buClr>
              <a:buSzPct val="98765"/>
              <a:buFont typeface="Courier New"/>
              <a:buChar char="o"/>
            </a:pPr>
            <a:r>
              <a:rPr lang="en-US" sz="2400" i="1" dirty="0" err="1" smtClean="0">
                <a:solidFill>
                  <a:srgbClr val="00B050"/>
                </a:solidFill>
                <a:latin typeface="Bitstream Vera Sans" panose="020B0603030804020204" pitchFamily="34" charset="0"/>
              </a:rPr>
              <a:t>postPayment</a:t>
            </a:r>
            <a:r>
              <a:rPr lang="en-US" sz="2400" i="1" dirty="0" smtClean="0">
                <a:solidFill>
                  <a:srgbClr val="00B050"/>
                </a:solidFill>
                <a:latin typeface="Bitstream Vera Sans" panose="020B0603030804020204" pitchFamily="34" charset="0"/>
              </a:rPr>
              <a:t>()</a:t>
            </a:r>
            <a:r>
              <a:rPr lang="en-US" sz="2400" i="1" dirty="0" smtClean="0">
                <a:latin typeface="Bitstream Vera Sans" panose="020B0603030804020204" pitchFamily="34" charset="0"/>
              </a:rPr>
              <a:t>, </a:t>
            </a:r>
            <a:r>
              <a:rPr lang="en-US" sz="2400" i="1" dirty="0" err="1" smtClean="0">
                <a:solidFill>
                  <a:srgbClr val="00B050"/>
                </a:solidFill>
                <a:latin typeface="Bitstream Vera Sans" panose="020B0603030804020204" pitchFamily="34" charset="0"/>
              </a:rPr>
              <a:t>deletePage</a:t>
            </a:r>
            <a:r>
              <a:rPr lang="en-US" sz="2400" i="1" dirty="0" smtClean="0">
                <a:solidFill>
                  <a:srgbClr val="00B050"/>
                </a:solidFill>
                <a:latin typeface="Bitstream Vera Sans" panose="020B0603030804020204" pitchFamily="34" charset="0"/>
              </a:rPr>
              <a:t>()</a:t>
            </a:r>
            <a:r>
              <a:rPr lang="en-US" sz="2400" i="1" dirty="0" smtClean="0">
                <a:latin typeface="Bitstream Vera Sans" panose="020B0603030804020204" pitchFamily="34" charset="0"/>
              </a:rPr>
              <a:t>, </a:t>
            </a:r>
            <a:r>
              <a:rPr lang="en-US" sz="2400" i="1" dirty="0" smtClean="0">
                <a:solidFill>
                  <a:srgbClr val="00B050"/>
                </a:solidFill>
                <a:latin typeface="Bitstream Vera Sans" panose="020B0603030804020204" pitchFamily="34" charset="0"/>
              </a:rPr>
              <a:t>save()</a:t>
            </a:r>
            <a:endParaRPr lang="en-US" sz="2400" i="1" dirty="0">
              <a:solidFill>
                <a:srgbClr val="00B050"/>
              </a:solidFill>
              <a:latin typeface="Bitstream Vera Sans" panose="020B0603030804020204" pitchFamily="34" charset="0"/>
            </a:endParaRPr>
          </a:p>
          <a:p>
            <a:pPr marL="541867">
              <a:buClr>
                <a:srgbClr val="000000"/>
              </a:buClr>
              <a:buSzPct val="98765"/>
            </a:pPr>
            <a:endParaRPr lang="en-US" sz="2400" dirty="0" smtClean="0">
              <a:latin typeface="Bitstream Vera Sans" panose="020B0603030804020204" pitchFamily="34" charset="0"/>
            </a:endParaRPr>
          </a:p>
          <a:p>
            <a:pPr marL="541867">
              <a:buClr>
                <a:srgbClr val="000000"/>
              </a:buClr>
              <a:buSzPct val="98765"/>
            </a:pPr>
            <a:endParaRPr lang="en-US" sz="2400" dirty="0">
              <a:latin typeface="Bitstream Vera Sans" panose="020B0603030804020204" pitchFamily="34" charset="0"/>
            </a:endParaRPr>
          </a:p>
          <a:p>
            <a:pPr marL="618067" lvl="0" indent="-457200">
              <a:buClr>
                <a:srgbClr val="000000"/>
              </a:buClr>
              <a:buSzPct val="98765"/>
              <a:buFont typeface="Wingdings" panose="05000000000000000000" pitchFamily="2" charset="2"/>
              <a:buChar char="Ø"/>
            </a:pPr>
            <a:r>
              <a:rPr lang="en-US" sz="2666" dirty="0" smtClean="0"/>
              <a:t>replace multiple constructors with static factory methods</a:t>
            </a:r>
          </a:p>
          <a:p>
            <a:pPr marL="160867" lvl="0">
              <a:buClr>
                <a:srgbClr val="000000"/>
              </a:buClr>
              <a:buSzPct val="98765"/>
            </a:pPr>
            <a:endParaRPr lang="en-US" sz="2666" dirty="0" smtClean="0">
              <a:latin typeface="Bitstream Vera Sans" panose="020B0603030804020204" pitchFamily="34" charset="0"/>
            </a:endParaRPr>
          </a:p>
          <a:p>
            <a:pPr lvl="0" eaLnBrk="0" fontAlgn="base" hangingPunct="0">
              <a:spcBef>
                <a:spcPct val="0"/>
              </a:spcBef>
              <a:spcAft>
                <a:spcPct val="0"/>
              </a:spcAft>
            </a:pPr>
            <a:r>
              <a:rPr lang="en-US" altLang="en-US" sz="2000" dirty="0">
                <a:latin typeface="Bitstream Vera Sans Mono" panose="020B0609030804020204" pitchFamily="49" charset="0"/>
              </a:rPr>
              <a:t>Complex left = </a:t>
            </a:r>
            <a:r>
              <a:rPr lang="en-US" altLang="en-US" sz="2000" b="1" dirty="0">
                <a:solidFill>
                  <a:srgbClr val="000080"/>
                </a:solidFill>
                <a:latin typeface="Bitstream Vera Sans Mono" panose="020B0609030804020204" pitchFamily="49" charset="0"/>
              </a:rPr>
              <a:t>new </a:t>
            </a:r>
            <a:r>
              <a:rPr lang="en-US" altLang="en-US" sz="2000" dirty="0">
                <a:latin typeface="Bitstream Vera Sans Mono" panose="020B0609030804020204" pitchFamily="49" charset="0"/>
              </a:rPr>
              <a:t>Complex(</a:t>
            </a:r>
            <a:r>
              <a:rPr lang="en-US" altLang="en-US" sz="2000" dirty="0">
                <a:solidFill>
                  <a:srgbClr val="0000FF"/>
                </a:solidFill>
                <a:latin typeface="Bitstream Vera Sans Mono" panose="020B0609030804020204" pitchFamily="49" charset="0"/>
              </a:rPr>
              <a:t>23.0</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smtClean="0">
                <a:latin typeface="Bitstream Vera Sans Mono" panose="020B0609030804020204" pitchFamily="49" charset="0"/>
              </a:rPr>
              <a:t>Complex </a:t>
            </a:r>
            <a:r>
              <a:rPr lang="en-US" altLang="en-US" sz="2000" dirty="0">
                <a:latin typeface="Bitstream Vera Sans Mono" panose="020B0609030804020204" pitchFamily="49" charset="0"/>
              </a:rPr>
              <a:t>right = </a:t>
            </a:r>
            <a:r>
              <a:rPr lang="en-US" altLang="en-US" sz="2000" b="1" dirty="0">
                <a:solidFill>
                  <a:srgbClr val="000080"/>
                </a:solidFill>
                <a:latin typeface="Bitstream Vera Sans Mono" panose="020B0609030804020204" pitchFamily="49" charset="0"/>
              </a:rPr>
              <a:t>new </a:t>
            </a:r>
            <a:r>
              <a:rPr lang="en-US" altLang="en-US" sz="2000" dirty="0">
                <a:latin typeface="Bitstream Vera Sans Mono" panose="020B0609030804020204" pitchFamily="49" charset="0"/>
              </a:rPr>
              <a:t>Complex(</a:t>
            </a:r>
            <a:r>
              <a:rPr lang="en-US" altLang="en-US" sz="2000" b="1" dirty="0">
                <a:solidFill>
                  <a:srgbClr val="008000"/>
                </a:solidFill>
                <a:latin typeface="Bitstream Vera Sans Mono" panose="020B0609030804020204" pitchFamily="49" charset="0"/>
              </a:rPr>
              <a:t>"23.0 - 5i"</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endParaRPr lang="en-US" altLang="en-US" sz="2000" dirty="0" smtClean="0">
              <a:latin typeface="Bitstream Vera Sans Mono" panose="020B0609030804020204" pitchFamily="49" charset="0"/>
            </a:endParaRPr>
          </a:p>
          <a:p>
            <a:pPr lvl="0" eaLnBrk="0" fontAlgn="base" hangingPunct="0">
              <a:spcBef>
                <a:spcPct val="0"/>
              </a:spcBef>
              <a:spcAft>
                <a:spcPct val="0"/>
              </a:spcAft>
            </a:pPr>
            <a:r>
              <a:rPr lang="en-US" altLang="en-US" sz="2800" dirty="0" smtClean="0">
                <a:latin typeface="+mj-lt"/>
              </a:rPr>
              <a:t>Better:</a:t>
            </a:r>
          </a:p>
          <a:p>
            <a:pPr lvl="0" eaLnBrk="0" fontAlgn="base" hangingPunct="0">
              <a:spcBef>
                <a:spcPct val="0"/>
              </a:spcBef>
              <a:spcAft>
                <a:spcPct val="0"/>
              </a:spcAft>
            </a:pPr>
            <a:endParaRPr lang="en-US" altLang="en-US" sz="2000" dirty="0">
              <a:latin typeface="Bitstream Vera Sans Mono" panose="020B0609030804020204" pitchFamily="49" charset="0"/>
            </a:endParaRPr>
          </a:p>
          <a:p>
            <a:pPr eaLnBrk="0" fontAlgn="base" hangingPunct="0">
              <a:spcBef>
                <a:spcPct val="0"/>
              </a:spcBef>
              <a:spcAft>
                <a:spcPct val="0"/>
              </a:spcAft>
            </a:pPr>
            <a:r>
              <a:rPr lang="en-US" altLang="en-US" sz="2000" dirty="0">
                <a:latin typeface="Bitstream Vera Sans Mono" panose="020B0609030804020204" pitchFamily="49" charset="0"/>
              </a:rPr>
              <a:t>Complex left = </a:t>
            </a:r>
            <a:r>
              <a:rPr lang="en-US" altLang="en-US" sz="2000" dirty="0" err="1">
                <a:latin typeface="Bitstream Vera Sans Mono" panose="020B0609030804020204" pitchFamily="49" charset="0"/>
              </a:rPr>
              <a:t>Complex.fromReal</a:t>
            </a:r>
            <a:r>
              <a:rPr lang="en-US" altLang="en-US" sz="2000" dirty="0">
                <a:latin typeface="Bitstream Vera Sans Mono" panose="020B0609030804020204" pitchFamily="49" charset="0"/>
              </a:rPr>
              <a:t>(</a:t>
            </a:r>
            <a:r>
              <a:rPr lang="en-US" altLang="en-US" sz="2000" dirty="0">
                <a:solidFill>
                  <a:srgbClr val="0000FF"/>
                </a:solidFill>
                <a:latin typeface="Bitstream Vera Sans Mono" panose="020B0609030804020204" pitchFamily="49" charset="0"/>
              </a:rPr>
              <a:t>23.0</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Complex right = </a:t>
            </a:r>
            <a:r>
              <a:rPr lang="en-US" altLang="en-US" sz="2000" dirty="0" err="1">
                <a:latin typeface="Bitstream Vera Sans Mono" panose="020B0609030804020204" pitchFamily="49" charset="0"/>
              </a:rPr>
              <a:t>Complex.parseString</a:t>
            </a:r>
            <a:r>
              <a:rPr lang="en-US" altLang="en-US" sz="2000" dirty="0">
                <a:latin typeface="Bitstream Vera Sans Mono" panose="020B0609030804020204" pitchFamily="49" charset="0"/>
              </a:rPr>
              <a:t>(</a:t>
            </a:r>
            <a:r>
              <a:rPr lang="en-US" altLang="en-US" sz="2000" b="1" dirty="0">
                <a:solidFill>
                  <a:srgbClr val="008000"/>
                </a:solidFill>
                <a:latin typeface="Bitstream Vera Sans Mono" panose="020B0609030804020204" pitchFamily="49" charset="0"/>
              </a:rPr>
              <a:t>"23.0 - 5i"</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endParaRPr lang="en-US" altLang="en-US" sz="3200" dirty="0">
              <a:solidFill>
                <a:schemeClr val="tx1"/>
              </a:solidFill>
              <a:latin typeface="Arial" panose="020B0604020202020204" pitchFamily="34" charset="0"/>
            </a:endParaRPr>
          </a:p>
          <a:p>
            <a:pPr lvl="0" eaLnBrk="0" fontAlgn="base" hangingPunct="0">
              <a:spcBef>
                <a:spcPct val="0"/>
              </a:spcBef>
              <a:spcAft>
                <a:spcPct val="0"/>
              </a:spcAft>
            </a:pPr>
            <a:endParaRPr lang="en-US" altLang="en-US" sz="2000" dirty="0" smtClean="0">
              <a:latin typeface="Bitstream Vera Sans Mono" panose="020B0609030804020204" pitchFamily="49" charset="0"/>
            </a:endParaRPr>
          </a:p>
          <a:p>
            <a:pPr lvl="0" eaLnBrk="0" fontAlgn="base" hangingPunct="0">
              <a:spcBef>
                <a:spcPct val="0"/>
              </a:spcBef>
              <a:spcAft>
                <a:spcPct val="0"/>
              </a:spcAft>
            </a:pPr>
            <a:endParaRPr lang="en-US" altLang="en-US" sz="2000" dirty="0" smtClean="0">
              <a:latin typeface="Bitstream Vera Sans Mono" panose="020B0609030804020204" pitchFamily="49" charset="0"/>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Don’t be cute</a:t>
            </a:r>
            <a:endParaRPr lang="en-US" sz="3125" b="1" dirty="0">
              <a:solidFill>
                <a:srgbClr val="000000"/>
              </a:solidFill>
              <a:latin typeface="Arial"/>
              <a:ea typeface="Arial"/>
              <a:cs typeface="Arial"/>
              <a:sym typeface="Arial"/>
            </a:endParaRPr>
          </a:p>
        </p:txBody>
      </p:sp>
      <p:sp>
        <p:nvSpPr>
          <p:cNvPr id="143" name="Shape 143"/>
          <p:cNvSpPr txBox="1">
            <a:spLocks noGrp="1"/>
          </p:cNvSpPr>
          <p:nvPr>
            <p:ph type="body" idx="4294967295"/>
          </p:nvPr>
        </p:nvSpPr>
        <p:spPr>
          <a:xfrm>
            <a:off x="932650" y="1522245"/>
            <a:ext cx="8628850" cy="5245474"/>
          </a:xfrm>
          <a:prstGeom prst="rect">
            <a:avLst/>
          </a:prstGeom>
          <a:noFill/>
          <a:ln>
            <a:noFill/>
          </a:ln>
        </p:spPr>
        <p:txBody>
          <a:bodyPr lIns="38100" tIns="38100" rIns="38100" bIns="38100" anchor="t" anchorCtr="0">
            <a:noAutofit/>
          </a:bodyPr>
          <a:lstStyle/>
          <a:p>
            <a:pPr marL="381000" lvl="0" indent="-220133">
              <a:buClr>
                <a:srgbClr val="000000"/>
              </a:buClr>
              <a:buSzPct val="98765"/>
              <a:buFont typeface="Arial"/>
              <a:buChar char="●"/>
            </a:pPr>
            <a:r>
              <a:rPr lang="en-US" sz="2666" dirty="0"/>
              <a:t>don't use the name </a:t>
            </a:r>
            <a:r>
              <a:rPr lang="en-US" sz="2666" i="1" dirty="0">
                <a:solidFill>
                  <a:srgbClr val="00B050"/>
                </a:solidFill>
              </a:rPr>
              <a:t>whack()</a:t>
            </a:r>
            <a:r>
              <a:rPr lang="en-US" sz="2666" dirty="0"/>
              <a:t> to mean </a:t>
            </a:r>
            <a:r>
              <a:rPr lang="en-US" sz="2666" i="1" dirty="0">
                <a:solidFill>
                  <a:srgbClr val="00B050"/>
                </a:solidFill>
              </a:rPr>
              <a:t>kill</a:t>
            </a:r>
            <a:r>
              <a:rPr lang="en-US" sz="2666" i="1" dirty="0" smtClean="0">
                <a:solidFill>
                  <a:srgbClr val="00B050"/>
                </a:solidFill>
              </a:rPr>
              <a:t>()</a:t>
            </a:r>
            <a:endParaRPr lang="en-US" sz="2666" i="1" dirty="0">
              <a:solidFill>
                <a:srgbClr val="00B050"/>
              </a:solidFill>
              <a:sym typeface="Arial"/>
            </a:endParaRPr>
          </a:p>
        </p:txBody>
      </p:sp>
    </p:spTree>
    <p:extLst>
      <p:ext uri="{BB962C8B-B14F-4D97-AF65-F5344CB8AC3E}">
        <p14:creationId xmlns:p14="http://schemas.microsoft.com/office/powerpoint/2010/main" val="1799820864"/>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Difficulties finding a name</a:t>
            </a:r>
            <a:endParaRPr lang="en-US" sz="3125" b="1" dirty="0">
              <a:solidFill>
                <a:srgbClr val="000000"/>
              </a:solidFill>
              <a:latin typeface="Arial"/>
              <a:ea typeface="Arial"/>
              <a:cs typeface="Arial"/>
              <a:sym typeface="Arial"/>
            </a:endParaRPr>
          </a:p>
        </p:txBody>
      </p:sp>
      <p:sp>
        <p:nvSpPr>
          <p:cNvPr id="143" name="Shape 143"/>
          <p:cNvSpPr txBox="1">
            <a:spLocks noGrp="1"/>
          </p:cNvSpPr>
          <p:nvPr>
            <p:ph type="body" idx="4294967295"/>
          </p:nvPr>
        </p:nvSpPr>
        <p:spPr>
          <a:xfrm>
            <a:off x="531205" y="1477640"/>
            <a:ext cx="9371077" cy="5245474"/>
          </a:xfrm>
          <a:prstGeom prst="rect">
            <a:avLst/>
          </a:prstGeom>
          <a:noFill/>
          <a:ln>
            <a:noFill/>
          </a:ln>
        </p:spPr>
        <p:txBody>
          <a:bodyPr lIns="38100" tIns="38100" rIns="38100" bIns="38100" anchor="t" anchorCtr="0">
            <a:noAutofit/>
          </a:bodyPr>
          <a:lstStyle/>
          <a:p>
            <a:pPr marL="618067" lvl="0" indent="-457200">
              <a:lnSpc>
                <a:spcPct val="150000"/>
              </a:lnSpc>
              <a:buClr>
                <a:srgbClr val="000000"/>
              </a:buClr>
              <a:buSzPct val="98765"/>
              <a:buFont typeface="Wingdings" panose="05000000000000000000" pitchFamily="2" charset="2"/>
              <a:buChar char="Ø"/>
            </a:pPr>
            <a:r>
              <a:rPr lang="en-US" sz="2666" dirty="0" smtClean="0"/>
              <a:t>may be an indicator that the class/method has too many responsibilities </a:t>
            </a:r>
          </a:p>
          <a:p>
            <a:pPr marL="981075" lvl="0" indent="-357188">
              <a:lnSpc>
                <a:spcPct val="150000"/>
              </a:lnSpc>
              <a:buClr>
                <a:srgbClr val="000000"/>
              </a:buClr>
              <a:buSzPct val="98765"/>
              <a:buFont typeface="Arial" panose="020B0604020202020204" pitchFamily="34" charset="0"/>
              <a:buChar char="•"/>
            </a:pPr>
            <a:r>
              <a:rPr lang="en-US" sz="2666" dirty="0" smtClean="0"/>
              <a:t>split into multiple classes/methods</a:t>
            </a:r>
            <a:endParaRPr lang="en-US" sz="2666" i="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83412943"/>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idx="4294967295"/>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Review</a:t>
            </a:r>
            <a:endParaRPr lang="en-US" sz="3125" b="1" dirty="0">
              <a:solidFill>
                <a:srgbClr val="000000"/>
              </a:solidFill>
              <a:latin typeface="Arial"/>
              <a:ea typeface="Arial"/>
              <a:cs typeface="Arial"/>
              <a:sym typeface="Arial"/>
            </a:endParaRPr>
          </a:p>
        </p:txBody>
      </p:sp>
      <p:sp>
        <p:nvSpPr>
          <p:cNvPr id="143" name="Shape 143"/>
          <p:cNvSpPr txBox="1">
            <a:spLocks noGrp="1"/>
          </p:cNvSpPr>
          <p:nvPr>
            <p:ph type="body" idx="4294967295"/>
          </p:nvPr>
        </p:nvSpPr>
        <p:spPr>
          <a:xfrm>
            <a:off x="932650" y="1522245"/>
            <a:ext cx="8628850" cy="5245474"/>
          </a:xfrm>
          <a:prstGeom prst="rect">
            <a:avLst/>
          </a:prstGeom>
          <a:noFill/>
          <a:ln>
            <a:noFill/>
          </a:ln>
        </p:spPr>
        <p:txBody>
          <a:bodyPr lIns="38100" tIns="38100" rIns="38100" bIns="38100" anchor="t" anchorCtr="0">
            <a:noAutofit/>
          </a:bodyPr>
          <a:lstStyle/>
          <a:p>
            <a:pPr marL="618067" lvl="0" indent="-457200">
              <a:lnSpc>
                <a:spcPct val="150000"/>
              </a:lnSpc>
              <a:buClr>
                <a:srgbClr val="000000"/>
              </a:buClr>
              <a:buSzPct val="98765"/>
              <a:buFont typeface="Wingdings" panose="05000000000000000000" pitchFamily="2" charset="2"/>
              <a:buChar char="Ø"/>
            </a:pPr>
            <a:r>
              <a:rPr lang="en-US" sz="2666" dirty="0" smtClean="0"/>
              <a:t>Clean code is about </a:t>
            </a:r>
            <a:r>
              <a:rPr lang="en-US" sz="2666" b="1" dirty="0" smtClean="0"/>
              <a:t>communication</a:t>
            </a:r>
          </a:p>
          <a:p>
            <a:pPr marL="618067" lvl="0" indent="-457200">
              <a:lnSpc>
                <a:spcPct val="150000"/>
              </a:lnSpc>
              <a:buClr>
                <a:srgbClr val="000000"/>
              </a:buClr>
              <a:buSzPct val="98765"/>
              <a:buFont typeface="Wingdings" panose="05000000000000000000" pitchFamily="2" charset="2"/>
              <a:buChar char="Ø"/>
            </a:pPr>
            <a:r>
              <a:rPr lang="en-US" sz="2666" b="1" dirty="0" smtClean="0">
                <a:solidFill>
                  <a:srgbClr val="000000"/>
                </a:solidFill>
                <a:latin typeface="Arial"/>
                <a:ea typeface="Arial"/>
                <a:cs typeface="Arial"/>
                <a:sym typeface="Arial"/>
              </a:rPr>
              <a:t>Names </a:t>
            </a:r>
            <a:r>
              <a:rPr lang="en-US" sz="2666" dirty="0" smtClean="0">
                <a:solidFill>
                  <a:srgbClr val="000000"/>
                </a:solidFill>
                <a:latin typeface="Arial"/>
                <a:ea typeface="Arial"/>
                <a:cs typeface="Arial"/>
                <a:sym typeface="Arial"/>
              </a:rPr>
              <a:t>are a very important communication tool</a:t>
            </a:r>
          </a:p>
          <a:p>
            <a:pPr marL="981075" lvl="1" indent="-357188">
              <a:lnSpc>
                <a:spcPct val="150000"/>
              </a:lnSpc>
              <a:buClr>
                <a:srgbClr val="000000"/>
              </a:buClr>
              <a:buSzPct val="98765"/>
              <a:buFont typeface="Arial" panose="020B0604020202020204" pitchFamily="34" charset="0"/>
              <a:buChar char="•"/>
            </a:pPr>
            <a:r>
              <a:rPr lang="en-US" sz="2666" dirty="0" smtClean="0"/>
              <a:t>it's worth taking the time to find a good name</a:t>
            </a:r>
            <a:endParaRPr lang="en-US" sz="2666" dirty="0" smtClean="0">
              <a:solidFill>
                <a:srgbClr val="000000"/>
              </a:solidFill>
              <a:latin typeface="Arial"/>
              <a:ea typeface="Arial"/>
              <a:cs typeface="Arial"/>
              <a:sym typeface="Arial"/>
            </a:endParaRPr>
          </a:p>
          <a:p>
            <a:pPr marL="618067" lvl="1" indent="-457200">
              <a:lnSpc>
                <a:spcPct val="150000"/>
              </a:lnSpc>
              <a:buClr>
                <a:srgbClr val="000000"/>
              </a:buClr>
              <a:buSzPct val="98765"/>
              <a:buFont typeface="Wingdings" panose="05000000000000000000" pitchFamily="2" charset="2"/>
              <a:buChar char="Ø"/>
            </a:pPr>
            <a:r>
              <a:rPr lang="en-US" sz="2666" dirty="0" smtClean="0"/>
              <a:t>Replace anonymous constructs with named ones</a:t>
            </a:r>
          </a:p>
          <a:p>
            <a:pPr marL="618067" lvl="1" indent="-457200">
              <a:lnSpc>
                <a:spcPct val="150000"/>
              </a:lnSpc>
              <a:buClr>
                <a:srgbClr val="000000"/>
              </a:buClr>
              <a:buSzPct val="98765"/>
              <a:buFont typeface="Wingdings" panose="05000000000000000000" pitchFamily="2" charset="2"/>
              <a:buChar char="Ø"/>
            </a:pPr>
            <a:r>
              <a:rPr lang="en-US" sz="2666" dirty="0" smtClean="0"/>
              <a:t>Refactor code to minimize the need for comments</a:t>
            </a:r>
            <a:endParaRPr lang="en-US" sz="2666"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30970651"/>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809986" y="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Conclusion</a:t>
            </a:r>
          </a:p>
        </p:txBody>
      </p:sp>
      <p:pic>
        <p:nvPicPr>
          <p:cNvPr id="2" name="Picture 1"/>
          <p:cNvPicPr>
            <a:picLocks noChangeAspect="1"/>
          </p:cNvPicPr>
          <p:nvPr/>
        </p:nvPicPr>
        <p:blipFill>
          <a:blip r:embed="rId3"/>
          <a:stretch>
            <a:fillRect/>
          </a:stretch>
        </p:blipFill>
        <p:spPr>
          <a:xfrm>
            <a:off x="3322481" y="889775"/>
            <a:ext cx="3603860" cy="5109582"/>
          </a:xfrm>
          <a:prstGeom prst="rect">
            <a:avLst/>
          </a:prstGeom>
        </p:spPr>
      </p:pic>
      <p:sp>
        <p:nvSpPr>
          <p:cNvPr id="3" name="Rectangle 2"/>
          <p:cNvSpPr/>
          <p:nvPr/>
        </p:nvSpPr>
        <p:spPr>
          <a:xfrm>
            <a:off x="597216" y="6405280"/>
            <a:ext cx="9416360" cy="477054"/>
          </a:xfrm>
          <a:prstGeom prst="rect">
            <a:avLst/>
          </a:prstGeom>
        </p:spPr>
        <p:txBody>
          <a:bodyPr wrap="none">
            <a:spAutoFit/>
          </a:bodyPr>
          <a:lstStyle/>
          <a:p>
            <a:r>
              <a:rPr lang="en-US" sz="2500" b="1" dirty="0" smtClean="0"/>
              <a:t>"As a courtesy to the next passenger, please clean the sync"</a:t>
            </a:r>
            <a:endParaRPr lang="en-US" sz="2500" b="1" dirty="0"/>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idx="4294967295"/>
          </p:nvPr>
        </p:nvSpPr>
        <p:spPr>
          <a:xfrm>
            <a:off x="932650" y="39625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Presentation available online</a:t>
            </a:r>
            <a:endParaRPr lang="en-US" sz="3125" b="1" dirty="0">
              <a:solidFill>
                <a:srgbClr val="000000"/>
              </a:solidFill>
              <a:latin typeface="Arial"/>
              <a:ea typeface="Arial"/>
              <a:cs typeface="Arial"/>
              <a:sym typeface="Arial"/>
            </a:endParaRPr>
          </a:p>
        </p:txBody>
      </p:sp>
      <p:sp>
        <p:nvSpPr>
          <p:cNvPr id="143" name="Shape 143"/>
          <p:cNvSpPr txBox="1">
            <a:spLocks noGrp="1"/>
          </p:cNvSpPr>
          <p:nvPr>
            <p:ph type="body" idx="4294967295"/>
          </p:nvPr>
        </p:nvSpPr>
        <p:spPr>
          <a:xfrm>
            <a:off x="932650" y="1522245"/>
            <a:ext cx="8628850" cy="5245474"/>
          </a:xfrm>
          <a:prstGeom prst="rect">
            <a:avLst/>
          </a:prstGeom>
          <a:noFill/>
          <a:ln>
            <a:noFill/>
          </a:ln>
        </p:spPr>
        <p:txBody>
          <a:bodyPr lIns="38100" tIns="38100" rIns="38100" bIns="38100" anchor="t" anchorCtr="0">
            <a:noAutofit/>
          </a:bodyPr>
          <a:lstStyle/>
          <a:p>
            <a:pPr marL="160867" lvl="0">
              <a:buClr>
                <a:srgbClr val="000000"/>
              </a:buClr>
              <a:buSzPct val="98765"/>
            </a:pPr>
            <a:r>
              <a:rPr lang="en-US" sz="2666" dirty="0">
                <a:hlinkClick r:id="rId3"/>
              </a:rPr>
              <a:t>https://</a:t>
            </a:r>
            <a:r>
              <a:rPr lang="en-US" sz="2666" dirty="0" smtClean="0">
                <a:hlinkClick r:id="rId3"/>
              </a:rPr>
              <a:t>github.com/cvmocanu/clean-code-presentation</a:t>
            </a:r>
            <a:endParaRPr lang="en-US" sz="2666" dirty="0" smtClean="0"/>
          </a:p>
          <a:p>
            <a:pPr marL="160867" lvl="0">
              <a:buClr>
                <a:srgbClr val="000000"/>
              </a:buClr>
              <a:buSzPct val="98765"/>
            </a:pPr>
            <a:endParaRPr lang="en-US" sz="2666" i="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1257107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Clean code</a:t>
            </a:r>
          </a:p>
        </p:txBody>
      </p:sp>
      <p:sp>
        <p:nvSpPr>
          <p:cNvPr id="39" name="Shape 39"/>
          <p:cNvSpPr txBox="1">
            <a:spLocks noGrp="1"/>
          </p:cNvSpPr>
          <p:nvPr>
            <p:ph type="body" idx="1"/>
          </p:nvPr>
        </p:nvSpPr>
        <p:spPr>
          <a:xfrm>
            <a:off x="914400" y="2031975"/>
            <a:ext cx="8628850" cy="5245474"/>
          </a:xfrm>
          <a:prstGeom prst="rect">
            <a:avLst/>
          </a:prstGeom>
          <a:noFill/>
          <a:ln>
            <a:noFill/>
          </a:ln>
        </p:spPr>
        <p:txBody>
          <a:bodyPr lIns="38100" tIns="38100" rIns="38100" bIns="38100" anchor="t" anchorCtr="0">
            <a:noAutofit/>
          </a:bodyPr>
          <a:lstStyle/>
          <a:p>
            <a:pPr algn="ctr" rtl="0">
              <a:lnSpc>
                <a:spcPct val="100000"/>
              </a:lnSpc>
              <a:spcBef>
                <a:spcPts val="0"/>
              </a:spcBef>
              <a:buNone/>
            </a:pPr>
            <a:r>
              <a:rPr lang="en-US" sz="3200" b="1" i="1" dirty="0">
                <a:solidFill>
                  <a:srgbClr val="000000"/>
                </a:solidFill>
                <a:latin typeface="Arial"/>
                <a:ea typeface="Arial"/>
                <a:cs typeface="Arial"/>
                <a:sym typeface="Arial"/>
              </a:rPr>
              <a:t> </a:t>
            </a:r>
          </a:p>
          <a:p>
            <a:pPr algn="ctr" rtl="0">
              <a:lnSpc>
                <a:spcPct val="100000"/>
              </a:lnSpc>
              <a:spcBef>
                <a:spcPts val="0"/>
              </a:spcBef>
              <a:buNone/>
            </a:pPr>
            <a:r>
              <a:rPr lang="en-US" sz="3200" b="1" i="1" dirty="0">
                <a:solidFill>
                  <a:srgbClr val="000000"/>
                </a:solidFill>
                <a:latin typeface="Arial"/>
                <a:ea typeface="Arial"/>
                <a:cs typeface="Arial"/>
                <a:sym typeface="Arial"/>
              </a:rPr>
              <a:t> </a:t>
            </a:r>
          </a:p>
          <a:p>
            <a:pPr algn="ctr" rtl="0">
              <a:lnSpc>
                <a:spcPct val="100000"/>
              </a:lnSpc>
              <a:spcBef>
                <a:spcPts val="0"/>
              </a:spcBef>
              <a:buNone/>
            </a:pPr>
            <a:r>
              <a:rPr lang="en-US" sz="3200" b="1" i="1" dirty="0" smtClean="0">
                <a:solidFill>
                  <a:srgbClr val="000000"/>
                </a:solidFill>
                <a:latin typeface="Arial"/>
                <a:ea typeface="Arial"/>
                <a:cs typeface="Arial"/>
                <a:sym typeface="Arial"/>
              </a:rPr>
              <a:t>"Have </a:t>
            </a:r>
            <a:r>
              <a:rPr lang="en-US" sz="3200" b="1" i="1" dirty="0">
                <a:solidFill>
                  <a:srgbClr val="000000"/>
                </a:solidFill>
                <a:latin typeface="Arial"/>
                <a:ea typeface="Arial"/>
                <a:cs typeface="Arial"/>
                <a:sym typeface="Arial"/>
              </a:rPr>
              <a:t>you ever been significantly impeded by bad code?</a:t>
            </a:r>
            <a:br>
              <a:rPr lang="en-US" sz="3200" b="1" i="1" dirty="0">
                <a:solidFill>
                  <a:srgbClr val="000000"/>
                </a:solidFill>
                <a:latin typeface="Arial"/>
                <a:ea typeface="Arial"/>
                <a:cs typeface="Arial"/>
                <a:sym typeface="Arial"/>
              </a:rPr>
            </a:br>
            <a:r>
              <a:rPr lang="en-US" sz="3200" b="1" i="1" dirty="0">
                <a:solidFill>
                  <a:srgbClr val="000000"/>
                </a:solidFill>
                <a:latin typeface="Arial"/>
                <a:ea typeface="Arial"/>
                <a:cs typeface="Arial"/>
                <a:sym typeface="Arial"/>
              </a:rPr>
              <a:t> </a:t>
            </a:r>
          </a:p>
          <a:p>
            <a:pPr algn="ctr" rtl="0">
              <a:lnSpc>
                <a:spcPct val="100000"/>
              </a:lnSpc>
              <a:spcBef>
                <a:spcPts val="0"/>
              </a:spcBef>
              <a:buNone/>
            </a:pPr>
            <a:r>
              <a:rPr lang="en-US" sz="3200" b="1" i="1" dirty="0">
                <a:solidFill>
                  <a:srgbClr val="000000"/>
                </a:solidFill>
                <a:latin typeface="Arial"/>
                <a:ea typeface="Arial"/>
                <a:cs typeface="Arial"/>
                <a:sym typeface="Arial"/>
              </a:rPr>
              <a:t>So - why did you write it?"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818924" y="318197"/>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Why?</a:t>
            </a:r>
          </a:p>
        </p:txBody>
      </p:sp>
      <p:sp>
        <p:nvSpPr>
          <p:cNvPr id="45" name="Shape 45"/>
          <p:cNvSpPr txBox="1">
            <a:spLocks noGrp="1"/>
          </p:cNvSpPr>
          <p:nvPr>
            <p:ph type="body" idx="1"/>
          </p:nvPr>
        </p:nvSpPr>
        <p:spPr>
          <a:xfrm>
            <a:off x="914124" y="1207971"/>
            <a:ext cx="8438449" cy="6096077"/>
          </a:xfrm>
          <a:prstGeom prst="rect">
            <a:avLst/>
          </a:prstGeom>
          <a:noFill/>
          <a:ln>
            <a:noFill/>
          </a:ln>
        </p:spPr>
        <p:txBody>
          <a:bodyPr lIns="38100" tIns="38100" rIns="38100" bIns="38100" anchor="t" anchorCtr="0">
            <a:noAutofit/>
          </a:bodyPr>
          <a:lstStyle/>
          <a:p>
            <a:pPr marL="520700" marR="0" lvl="0" indent="-342900" rtl="0">
              <a:lnSpc>
                <a:spcPct val="150000"/>
              </a:lnSpc>
              <a:spcBef>
                <a:spcPts val="0"/>
              </a:spcBef>
              <a:spcAft>
                <a:spcPts val="0"/>
              </a:spcAft>
              <a:buClr>
                <a:srgbClr val="000000"/>
              </a:buClr>
              <a:buSzPct val="100000"/>
              <a:buFont typeface="Wingdings" panose="05000000000000000000" pitchFamily="2" charset="2"/>
              <a:buChar char="Ø"/>
            </a:pPr>
            <a:r>
              <a:rPr lang="en-US" sz="2400" dirty="0">
                <a:solidFill>
                  <a:srgbClr val="000000"/>
                </a:solidFill>
                <a:latin typeface="Arial"/>
                <a:ea typeface="Arial"/>
                <a:cs typeface="Arial"/>
                <a:sym typeface="Arial"/>
              </a:rPr>
              <a:t> software rots over time</a:t>
            </a:r>
          </a:p>
          <a:p>
            <a:pPr marL="901700" marR="0" lvl="1" indent="-342900" rtl="0">
              <a:lnSpc>
                <a:spcPct val="150000"/>
              </a:lnSpc>
              <a:spcBef>
                <a:spcPts val="0"/>
              </a:spcBef>
              <a:spcAft>
                <a:spcPts val="0"/>
              </a:spcAft>
              <a:buClr>
                <a:srgbClr val="000000"/>
              </a:buClr>
              <a:buSzPct val="100000"/>
              <a:buFont typeface="Arial" panose="020B0604020202020204" pitchFamily="34" charset="0"/>
              <a:buChar char="•"/>
            </a:pPr>
            <a:r>
              <a:rPr lang="en-US" sz="2400" dirty="0">
                <a:solidFill>
                  <a:srgbClr val="000000"/>
                </a:solidFill>
                <a:latin typeface="Arial"/>
                <a:ea typeface="Arial"/>
                <a:cs typeface="Arial"/>
                <a:sym typeface="Arial"/>
              </a:rPr>
              <a:t>excuses</a:t>
            </a:r>
          </a:p>
          <a:p>
            <a:pPr marL="1282700" marR="0" lvl="2" indent="-342900" rtl="0">
              <a:lnSpc>
                <a:spcPct val="150000"/>
              </a:lnSpc>
              <a:spcBef>
                <a:spcPts val="0"/>
              </a:spcBef>
              <a:spcAft>
                <a:spcPts val="0"/>
              </a:spcAft>
              <a:buClr>
                <a:srgbClr val="000000"/>
              </a:buClr>
              <a:buSzPct val="100000"/>
              <a:buFont typeface="Courier New" panose="02070309020205020404" pitchFamily="49" charset="0"/>
              <a:buChar char="o"/>
            </a:pPr>
            <a:r>
              <a:rPr lang="en-US" sz="2400" dirty="0">
                <a:solidFill>
                  <a:srgbClr val="000000"/>
                </a:solidFill>
                <a:latin typeface="Arial"/>
                <a:ea typeface="Arial"/>
                <a:cs typeface="Arial"/>
                <a:sym typeface="Arial"/>
              </a:rPr>
              <a:t>requirements changed (code should be easy to change)</a:t>
            </a:r>
          </a:p>
          <a:p>
            <a:pPr marL="1282700" marR="0" lvl="2" indent="-342900" rtl="0">
              <a:lnSpc>
                <a:spcPct val="150000"/>
              </a:lnSpc>
              <a:spcBef>
                <a:spcPts val="0"/>
              </a:spcBef>
              <a:spcAft>
                <a:spcPts val="0"/>
              </a:spcAft>
              <a:buClr>
                <a:srgbClr val="000000"/>
              </a:buClr>
              <a:buSzPct val="100000"/>
              <a:buFont typeface="Courier New" panose="02070309020205020404" pitchFamily="49" charset="0"/>
              <a:buChar char="o"/>
            </a:pPr>
            <a:r>
              <a:rPr lang="en-US" sz="2400" dirty="0">
                <a:solidFill>
                  <a:srgbClr val="000000"/>
                </a:solidFill>
                <a:latin typeface="Arial"/>
                <a:ea typeface="Arial"/>
                <a:cs typeface="Arial"/>
                <a:sym typeface="Arial"/>
              </a:rPr>
              <a:t>tight schedules (bad code == more delay) </a:t>
            </a:r>
          </a:p>
          <a:p>
            <a:pPr marL="520700" marR="0" lvl="0" indent="-342900" rtl="0">
              <a:lnSpc>
                <a:spcPct val="150000"/>
              </a:lnSpc>
              <a:spcBef>
                <a:spcPts val="0"/>
              </a:spcBef>
              <a:spcAft>
                <a:spcPts val="0"/>
              </a:spcAft>
              <a:buClr>
                <a:srgbClr val="000000"/>
              </a:buClr>
              <a:buSzPct val="100000"/>
              <a:buFont typeface="Wingdings" panose="05000000000000000000" pitchFamily="2" charset="2"/>
              <a:buChar char="Ø"/>
            </a:pPr>
            <a:r>
              <a:rPr lang="en-US" sz="2400" dirty="0">
                <a:solidFill>
                  <a:srgbClr val="000000"/>
                </a:solidFill>
                <a:latin typeface="Arial"/>
                <a:ea typeface="Arial"/>
                <a:cs typeface="Arial"/>
                <a:sym typeface="Arial"/>
              </a:rPr>
              <a:t>ratio of time spent reading vs. writing is over 10:1  </a:t>
            </a:r>
          </a:p>
          <a:p>
            <a:pPr marL="520700" marR="0" lvl="0" indent="-342900" rtl="0">
              <a:lnSpc>
                <a:spcPct val="150000"/>
              </a:lnSpc>
              <a:spcBef>
                <a:spcPts val="0"/>
              </a:spcBef>
              <a:spcAft>
                <a:spcPts val="0"/>
              </a:spcAft>
              <a:buClr>
                <a:srgbClr val="000000"/>
              </a:buClr>
              <a:buSzPct val="100000"/>
              <a:buFont typeface="Wingdings" panose="05000000000000000000" pitchFamily="2" charset="2"/>
              <a:buChar char="Ø"/>
            </a:pPr>
            <a:r>
              <a:rPr lang="en-US" sz="2400" dirty="0">
                <a:solidFill>
                  <a:srgbClr val="000000"/>
                </a:solidFill>
                <a:latin typeface="Arial"/>
                <a:ea typeface="Arial"/>
                <a:cs typeface="Arial"/>
                <a:sym typeface="Arial"/>
              </a:rPr>
              <a:t>unclean code costs you</a:t>
            </a:r>
          </a:p>
          <a:p>
            <a:pPr marL="901700" marR="0" lvl="1" indent="-342900" rtl="0">
              <a:lnSpc>
                <a:spcPct val="150000"/>
              </a:lnSpc>
              <a:spcBef>
                <a:spcPts val="0"/>
              </a:spcBef>
              <a:spcAft>
                <a:spcPts val="0"/>
              </a:spcAft>
              <a:buClr>
                <a:srgbClr val="000000"/>
              </a:buClr>
              <a:buSzPct val="100000"/>
              <a:buFont typeface="Arial" panose="020B0604020202020204" pitchFamily="34" charset="0"/>
              <a:buChar char="•"/>
            </a:pPr>
            <a:r>
              <a:rPr lang="en-US" sz="2400" dirty="0">
                <a:solidFill>
                  <a:srgbClr val="000000"/>
                </a:solidFill>
                <a:latin typeface="Arial"/>
                <a:ea typeface="Arial"/>
                <a:cs typeface="Arial"/>
                <a:sym typeface="Arial"/>
              </a:rPr>
              <a:t>harder to maintain (even by the original developer)</a:t>
            </a:r>
          </a:p>
          <a:p>
            <a:pPr marL="901700" marR="0" lvl="1" indent="-342900" rtl="0">
              <a:lnSpc>
                <a:spcPct val="150000"/>
              </a:lnSpc>
              <a:spcBef>
                <a:spcPts val="0"/>
              </a:spcBef>
              <a:spcAft>
                <a:spcPts val="0"/>
              </a:spcAft>
              <a:buClr>
                <a:srgbClr val="000000"/>
              </a:buClr>
              <a:buSzPct val="100000"/>
              <a:buFont typeface="Arial" panose="020B0604020202020204" pitchFamily="34" charset="0"/>
              <a:buChar char="•"/>
            </a:pPr>
            <a:r>
              <a:rPr lang="en-US" sz="2400" dirty="0">
                <a:solidFill>
                  <a:srgbClr val="000000"/>
                </a:solidFill>
                <a:latin typeface="Arial"/>
                <a:ea typeface="Arial"/>
                <a:cs typeface="Arial"/>
                <a:sym typeface="Arial"/>
              </a:rPr>
              <a:t>harder to add features</a:t>
            </a:r>
          </a:p>
          <a:p>
            <a:pPr marL="901700" marR="0" lvl="1" indent="-342900" rtl="0">
              <a:lnSpc>
                <a:spcPct val="150000"/>
              </a:lnSpc>
              <a:spcBef>
                <a:spcPts val="0"/>
              </a:spcBef>
              <a:spcAft>
                <a:spcPts val="0"/>
              </a:spcAft>
              <a:buClr>
                <a:srgbClr val="000000"/>
              </a:buClr>
              <a:buSzPct val="100000"/>
              <a:buFont typeface="Arial" panose="020B0604020202020204" pitchFamily="34" charset="0"/>
              <a:buChar char="•"/>
            </a:pPr>
            <a:r>
              <a:rPr lang="en-US" sz="2400" dirty="0">
                <a:solidFill>
                  <a:srgbClr val="000000"/>
                </a:solidFill>
                <a:latin typeface="Arial"/>
                <a:ea typeface="Arial"/>
                <a:cs typeface="Arial"/>
                <a:sym typeface="Arial"/>
              </a:rPr>
              <a:t>harder to change without introducing defects</a:t>
            </a:r>
          </a:p>
          <a:p>
            <a:pPr marL="901700" marR="0" lvl="1" indent="-342900" rtl="0">
              <a:lnSpc>
                <a:spcPct val="150000"/>
              </a:lnSpc>
              <a:spcBef>
                <a:spcPts val="0"/>
              </a:spcBef>
              <a:spcAft>
                <a:spcPts val="0"/>
              </a:spcAft>
              <a:buClr>
                <a:srgbClr val="000000"/>
              </a:buClr>
              <a:buSzPct val="100000"/>
              <a:buFont typeface="Arial" panose="020B0604020202020204" pitchFamily="34" charset="0"/>
              <a:buChar char="•"/>
            </a:pPr>
            <a:r>
              <a:rPr lang="en-US" sz="2400" dirty="0">
                <a:solidFill>
                  <a:srgbClr val="000000"/>
                </a:solidFill>
                <a:latin typeface="Arial"/>
                <a:ea typeface="Arial"/>
                <a:cs typeface="Arial"/>
                <a:sym typeface="Arial"/>
              </a:rPr>
              <a:t>can bring a company down</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Why? (continued)</a:t>
            </a:r>
          </a:p>
        </p:txBody>
      </p:sp>
      <p:sp>
        <p:nvSpPr>
          <p:cNvPr id="51" name="Shape 51"/>
          <p:cNvSpPr txBox="1">
            <a:spLocks noGrp="1"/>
          </p:cNvSpPr>
          <p:nvPr>
            <p:ph type="body" idx="1"/>
          </p:nvPr>
        </p:nvSpPr>
        <p:spPr>
          <a:xfrm>
            <a:off x="914125" y="1822750"/>
            <a:ext cx="8438449" cy="5332700"/>
          </a:xfrm>
          <a:prstGeom prst="rect">
            <a:avLst/>
          </a:prstGeom>
          <a:noFill/>
          <a:ln>
            <a:noFill/>
          </a:ln>
        </p:spPr>
        <p:txBody>
          <a:bodyPr lIns="38100" tIns="38100" rIns="38100" bIns="38100" anchor="t" anchorCtr="0">
            <a:noAutofit/>
          </a:bodyPr>
          <a:lstStyle/>
          <a:p>
            <a:pPr marL="520700" marR="0" lvl="0" indent="-342900" rtl="0">
              <a:lnSpc>
                <a:spcPct val="100000"/>
              </a:lnSpc>
              <a:spcBef>
                <a:spcPts val="0"/>
              </a:spcBef>
              <a:spcAft>
                <a:spcPts val="0"/>
              </a:spcAft>
              <a:buClr>
                <a:srgbClr val="000000"/>
              </a:buClr>
              <a:buSzPct val="100000"/>
              <a:buFont typeface="Wingdings" panose="05000000000000000000" pitchFamily="2" charset="2"/>
              <a:buChar char="Ø"/>
            </a:pPr>
            <a:r>
              <a:rPr lang="en-US" sz="2400" dirty="0">
                <a:solidFill>
                  <a:srgbClr val="000000"/>
                </a:solidFill>
                <a:latin typeface="Arial"/>
                <a:ea typeface="Arial"/>
                <a:cs typeface="Arial"/>
                <a:sym typeface="Arial"/>
              </a:rPr>
              <a:t>quick workarounds are debts for which you pay interest</a:t>
            </a:r>
          </a:p>
          <a:p>
            <a:pPr rtl="0">
              <a:lnSpc>
                <a:spcPct val="100000"/>
              </a:lnSpc>
              <a:spcBef>
                <a:spcPts val="0"/>
              </a:spcBef>
              <a:buNone/>
            </a:pPr>
            <a:endParaRPr sz="2400" dirty="0">
              <a:solidFill>
                <a:srgbClr val="000000"/>
              </a:solidFill>
              <a:latin typeface="Arial"/>
              <a:ea typeface="Arial"/>
              <a:cs typeface="Arial"/>
              <a:sym typeface="Arial"/>
            </a:endParaRPr>
          </a:p>
          <a:p>
            <a:pPr marL="520700" marR="0" lvl="0" indent="-342900" rtl="0">
              <a:lnSpc>
                <a:spcPct val="100000"/>
              </a:lnSpc>
              <a:spcBef>
                <a:spcPts val="0"/>
              </a:spcBef>
              <a:spcAft>
                <a:spcPts val="0"/>
              </a:spcAft>
              <a:buClr>
                <a:srgbClr val="000000"/>
              </a:buClr>
              <a:buSzPct val="100000"/>
              <a:buFont typeface="Wingdings" panose="05000000000000000000" pitchFamily="2" charset="2"/>
              <a:buChar char="Ø"/>
            </a:pPr>
            <a:r>
              <a:rPr lang="en-US" sz="2400" dirty="0">
                <a:solidFill>
                  <a:srgbClr val="000000"/>
                </a:solidFill>
                <a:latin typeface="Arial"/>
                <a:ea typeface="Arial"/>
                <a:cs typeface="Arial"/>
                <a:sym typeface="Arial"/>
              </a:rPr>
              <a:t>temporary </a:t>
            </a:r>
            <a:r>
              <a:rPr lang="en-US" sz="2400" dirty="0" smtClean="0">
                <a:solidFill>
                  <a:srgbClr val="000000"/>
                </a:solidFill>
                <a:latin typeface="Arial"/>
                <a:ea typeface="Arial"/>
                <a:cs typeface="Arial"/>
                <a:sym typeface="Arial"/>
              </a:rPr>
              <a:t>workarounds </a:t>
            </a:r>
            <a:r>
              <a:rPr lang="en-US" sz="2400" dirty="0">
                <a:solidFill>
                  <a:srgbClr val="000000"/>
                </a:solidFill>
                <a:latin typeface="Arial"/>
                <a:ea typeface="Arial"/>
                <a:cs typeface="Arial"/>
                <a:sym typeface="Arial"/>
              </a:rPr>
              <a:t>are not temporary most of the time </a:t>
            </a:r>
          </a:p>
          <a:p>
            <a:pPr rtl="0">
              <a:lnSpc>
                <a:spcPct val="100000"/>
              </a:lnSpc>
              <a:spcBef>
                <a:spcPts val="0"/>
              </a:spcBef>
              <a:buNone/>
            </a:pPr>
            <a:endParaRPr sz="2400" dirty="0">
              <a:solidFill>
                <a:srgbClr val="000000"/>
              </a:solidFill>
              <a:latin typeface="Arial"/>
              <a:ea typeface="Arial"/>
              <a:cs typeface="Arial"/>
              <a:sym typeface="Arial"/>
            </a:endParaRPr>
          </a:p>
          <a:p>
            <a:pPr marL="520700" marR="0" lvl="0" indent="-342900" rtl="0">
              <a:lnSpc>
                <a:spcPct val="100000"/>
              </a:lnSpc>
              <a:spcBef>
                <a:spcPts val="0"/>
              </a:spcBef>
              <a:spcAft>
                <a:spcPts val="0"/>
              </a:spcAft>
              <a:buClr>
                <a:srgbClr val="000000"/>
              </a:buClr>
              <a:buSzPct val="100000"/>
              <a:buFont typeface="Wingdings" panose="05000000000000000000" pitchFamily="2" charset="2"/>
              <a:buChar char="Ø"/>
            </a:pPr>
            <a:r>
              <a:rPr lang="en-US" sz="2400" dirty="0">
                <a:solidFill>
                  <a:srgbClr val="000000"/>
                </a:solidFill>
                <a:latin typeface="Arial"/>
                <a:ea typeface="Arial"/>
                <a:cs typeface="Arial"/>
                <a:sym typeface="Arial"/>
              </a:rPr>
              <a:t>constant care and effort is needed to keep code clean</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Productivity vs. </a:t>
            </a:r>
            <a:r>
              <a:rPr lang="en-US" sz="3125" b="1" dirty="0">
                <a:solidFill>
                  <a:srgbClr val="000000"/>
                </a:solidFill>
                <a:latin typeface="Arial"/>
                <a:ea typeface="Arial"/>
                <a:cs typeface="Arial"/>
                <a:sym typeface="Arial"/>
              </a:rPr>
              <a:t>time</a:t>
            </a:r>
          </a:p>
        </p:txBody>
      </p:sp>
      <p:sp>
        <p:nvSpPr>
          <p:cNvPr id="57" name="Shape 57"/>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nSpc>
                <a:spcPct val="100000"/>
              </a:lnSpc>
              <a:spcBef>
                <a:spcPts val="0"/>
              </a:spcBef>
              <a:buNone/>
            </a:pPr>
            <a:r>
              <a:rPr lang="en-US" sz="2666">
                <a:solidFill>
                  <a:srgbClr val="000000"/>
                </a:solidFill>
                <a:latin typeface="Arial"/>
                <a:ea typeface="Arial"/>
                <a:cs typeface="Arial"/>
                <a:sym typeface="Arial"/>
              </a:rPr>
              <a:t> </a:t>
            </a:r>
          </a:p>
        </p:txBody>
      </p:sp>
      <p:pic>
        <p:nvPicPr>
          <p:cNvPr id="58" name="Shape 58"/>
          <p:cNvPicPr preferRelativeResize="0"/>
          <p:nvPr/>
        </p:nvPicPr>
        <p:blipFill>
          <a:blip r:embed="rId3">
            <a:alphaModFix/>
          </a:blip>
          <a:stretch>
            <a:fillRect/>
          </a:stretch>
        </p:blipFill>
        <p:spPr>
          <a:xfrm>
            <a:off x="508000" y="1595325"/>
            <a:ext cx="9144000" cy="44293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Clean code</a:t>
            </a:r>
          </a:p>
        </p:txBody>
      </p:sp>
      <p:sp>
        <p:nvSpPr>
          <p:cNvPr id="64" name="Shape 64"/>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gn="ctr" rtl="0">
              <a:lnSpc>
                <a:spcPct val="100000"/>
              </a:lnSpc>
              <a:spcBef>
                <a:spcPts val="0"/>
              </a:spcBef>
              <a:buNone/>
            </a:pPr>
            <a:r>
              <a:rPr lang="en-US" sz="3200" b="1">
                <a:solidFill>
                  <a:srgbClr val="000000"/>
                </a:solidFill>
                <a:latin typeface="Arial"/>
                <a:ea typeface="Arial"/>
                <a:cs typeface="Arial"/>
                <a:sym typeface="Arial"/>
              </a:rPr>
              <a:t> </a:t>
            </a:r>
          </a:p>
          <a:p>
            <a:pPr algn="ctr" rtl="0">
              <a:lnSpc>
                <a:spcPct val="100000"/>
              </a:lnSpc>
              <a:spcBef>
                <a:spcPts val="0"/>
              </a:spcBef>
              <a:buNone/>
            </a:pPr>
            <a:r>
              <a:rPr lang="en-US" sz="3200" b="1" i="1">
                <a:solidFill>
                  <a:srgbClr val="000000"/>
                </a:solidFill>
                <a:latin typeface="Arial"/>
                <a:ea typeface="Arial"/>
                <a:cs typeface="Arial"/>
                <a:sym typeface="Arial"/>
              </a:rPr>
              <a:t> </a:t>
            </a:r>
          </a:p>
          <a:p>
            <a:pPr algn="ctr" rtl="0">
              <a:lnSpc>
                <a:spcPct val="100000"/>
              </a:lnSpc>
              <a:spcBef>
                <a:spcPts val="0"/>
              </a:spcBef>
              <a:buNone/>
            </a:pPr>
            <a:r>
              <a:rPr lang="en-US" sz="3200" i="1">
                <a:solidFill>
                  <a:srgbClr val="000000"/>
                </a:solidFill>
                <a:latin typeface="Arial"/>
                <a:ea typeface="Arial"/>
                <a:cs typeface="Arial"/>
                <a:sym typeface="Arial"/>
              </a:rPr>
              <a:t> Any fool can write code that a computer can understand.  Good programmers write code that humans can understand.</a:t>
            </a:r>
          </a:p>
          <a:p>
            <a:pPr algn="ctr" rtl="0">
              <a:lnSpc>
                <a:spcPct val="100000"/>
              </a:lnSpc>
              <a:spcBef>
                <a:spcPts val="0"/>
              </a:spcBef>
              <a:buNone/>
            </a:pPr>
            <a:r>
              <a:rPr lang="en-US" sz="3200" b="1" i="1">
                <a:solidFill>
                  <a:srgbClr val="000000"/>
                </a:solidFill>
                <a:latin typeface="Arial"/>
                <a:ea typeface="Arial"/>
                <a:cs typeface="Arial"/>
                <a:sym typeface="Arial"/>
              </a:rPr>
              <a:t> </a:t>
            </a:r>
            <a:r>
              <a:rPr lang="en-US" sz="3200" b="1" i="0">
                <a:solidFill>
                  <a:srgbClr val="000000"/>
                </a:solidFill>
                <a:latin typeface="Arial"/>
                <a:ea typeface="Arial"/>
                <a:cs typeface="Arial"/>
                <a:sym typeface="Arial"/>
              </a:rPr>
              <a:t> </a:t>
            </a:r>
          </a:p>
          <a:p>
            <a:pPr algn="r" rtl="0">
              <a:lnSpc>
                <a:spcPct val="100000"/>
              </a:lnSpc>
              <a:spcBef>
                <a:spcPts val="0"/>
              </a:spcBef>
              <a:buNone/>
            </a:pPr>
            <a:r>
              <a:rPr lang="en-US" sz="3200" b="1">
                <a:solidFill>
                  <a:srgbClr val="000000"/>
                </a:solidFill>
                <a:latin typeface="Arial"/>
                <a:ea typeface="Arial"/>
                <a:cs typeface="Arial"/>
                <a:sym typeface="Arial"/>
              </a:rPr>
              <a:t>Martin Fowler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32650" y="3168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What is clean </a:t>
            </a:r>
            <a:r>
              <a:rPr lang="en-US" sz="3125" b="1" dirty="0" smtClean="0">
                <a:solidFill>
                  <a:srgbClr val="000000"/>
                </a:solidFill>
                <a:latin typeface="Arial"/>
                <a:ea typeface="Arial"/>
                <a:cs typeface="Arial"/>
                <a:sym typeface="Arial"/>
              </a:rPr>
              <a:t>code?</a:t>
            </a:r>
            <a:endParaRPr lang="en-US" sz="3125" b="1" dirty="0">
              <a:solidFill>
                <a:srgbClr val="000000"/>
              </a:solidFill>
              <a:latin typeface="Arial"/>
              <a:ea typeface="Arial"/>
              <a:cs typeface="Arial"/>
              <a:sym typeface="Arial"/>
            </a:endParaRPr>
          </a:p>
        </p:txBody>
      </p:sp>
      <p:sp>
        <p:nvSpPr>
          <p:cNvPr id="70" name="Shape 70"/>
          <p:cNvSpPr txBox="1">
            <a:spLocks noGrp="1"/>
          </p:cNvSpPr>
          <p:nvPr>
            <p:ph type="body" idx="1"/>
          </p:nvPr>
        </p:nvSpPr>
        <p:spPr>
          <a:xfrm>
            <a:off x="568712" y="1410733"/>
            <a:ext cx="9233210" cy="5245474"/>
          </a:xfrm>
          <a:prstGeom prst="rect">
            <a:avLst/>
          </a:prstGeom>
          <a:noFill/>
          <a:ln>
            <a:noFill/>
          </a:ln>
        </p:spPr>
        <p:txBody>
          <a:bodyPr lIns="38100" tIns="38100" rIns="38100" bIns="38100" anchor="t" anchorCtr="0">
            <a:noAutofit/>
          </a:bodyPr>
          <a:lstStyle/>
          <a:p>
            <a:pPr marL="618067" marR="0" lvl="0" indent="-457200" rtl="0">
              <a:lnSpc>
                <a:spcPct val="100000"/>
              </a:lnSpc>
              <a:spcBef>
                <a:spcPts val="0"/>
              </a:spcBef>
              <a:spcAft>
                <a:spcPts val="0"/>
              </a:spcAft>
              <a:buClr>
                <a:srgbClr val="000000"/>
              </a:buClr>
              <a:buSzPct val="98765"/>
              <a:buFont typeface="Wingdings" panose="05000000000000000000" pitchFamily="2" charset="2"/>
              <a:buChar char="Ø"/>
            </a:pPr>
            <a:r>
              <a:rPr lang="en-US" sz="2666" dirty="0">
                <a:solidFill>
                  <a:srgbClr val="000000"/>
                </a:solidFill>
                <a:latin typeface="Arial"/>
                <a:ea typeface="Arial"/>
                <a:cs typeface="Arial"/>
                <a:sym typeface="Arial"/>
              </a:rPr>
              <a:t>minimal dependencies</a:t>
            </a:r>
          </a:p>
          <a:p>
            <a:pPr marL="618067" marR="0" lvl="0" indent="-457200" rtl="0">
              <a:lnSpc>
                <a:spcPct val="100000"/>
              </a:lnSpc>
              <a:spcBef>
                <a:spcPts val="0"/>
              </a:spcBef>
              <a:spcAft>
                <a:spcPts val="0"/>
              </a:spcAft>
              <a:buClr>
                <a:srgbClr val="000000"/>
              </a:buClr>
              <a:buSzPct val="98765"/>
              <a:buFont typeface="Wingdings" panose="05000000000000000000" pitchFamily="2" charset="2"/>
              <a:buChar char="Ø"/>
            </a:pPr>
            <a:r>
              <a:rPr lang="en-US" sz="2666" dirty="0">
                <a:solidFill>
                  <a:srgbClr val="000000"/>
                </a:solidFill>
                <a:latin typeface="Arial"/>
                <a:ea typeface="Arial"/>
                <a:cs typeface="Arial"/>
                <a:sym typeface="Arial"/>
              </a:rPr>
              <a:t>clean and minimal API</a:t>
            </a:r>
          </a:p>
          <a:p>
            <a:pPr marL="618067" marR="0" lvl="0" indent="-457200" rtl="0">
              <a:lnSpc>
                <a:spcPct val="100000"/>
              </a:lnSpc>
              <a:spcBef>
                <a:spcPts val="0"/>
              </a:spcBef>
              <a:spcAft>
                <a:spcPts val="0"/>
              </a:spcAft>
              <a:buClr>
                <a:srgbClr val="000000"/>
              </a:buClr>
              <a:buSzPct val="98765"/>
              <a:buFont typeface="Wingdings" panose="05000000000000000000" pitchFamily="2" charset="2"/>
              <a:buChar char="Ø"/>
            </a:pPr>
            <a:r>
              <a:rPr lang="en-US" sz="2666" dirty="0">
                <a:solidFill>
                  <a:srgbClr val="000000"/>
                </a:solidFill>
                <a:latin typeface="Arial"/>
                <a:ea typeface="Arial"/>
                <a:cs typeface="Arial"/>
                <a:sym typeface="Arial"/>
              </a:rPr>
              <a:t>simple and direct (not cleaver!)</a:t>
            </a:r>
          </a:p>
          <a:p>
            <a:pPr marL="618067" marR="0" lvl="0" indent="-457200" rtl="0">
              <a:lnSpc>
                <a:spcPct val="100000"/>
              </a:lnSpc>
              <a:spcBef>
                <a:spcPts val="0"/>
              </a:spcBef>
              <a:spcAft>
                <a:spcPts val="0"/>
              </a:spcAft>
              <a:buClr>
                <a:srgbClr val="000000"/>
              </a:buClr>
              <a:buSzPct val="98765"/>
              <a:buFont typeface="Wingdings" panose="05000000000000000000" pitchFamily="2" charset="2"/>
              <a:buChar char="Ø"/>
            </a:pPr>
            <a:r>
              <a:rPr lang="en-US" sz="2666" dirty="0">
                <a:solidFill>
                  <a:srgbClr val="000000"/>
                </a:solidFill>
                <a:latin typeface="Arial"/>
                <a:ea typeface="Arial"/>
                <a:cs typeface="Arial"/>
                <a:sym typeface="Arial"/>
              </a:rPr>
              <a:t>looks like it was written by someone who cares</a:t>
            </a:r>
          </a:p>
          <a:p>
            <a:pPr rtl="0">
              <a:lnSpc>
                <a:spcPct val="100000"/>
              </a:lnSpc>
              <a:spcBef>
                <a:spcPts val="0"/>
              </a:spcBef>
              <a:buNone/>
            </a:pPr>
            <a:r>
              <a:rPr lang="en-US" sz="2666" dirty="0">
                <a:solidFill>
                  <a:srgbClr val="000000"/>
                </a:solidFill>
                <a:latin typeface="Arial"/>
                <a:ea typeface="Arial"/>
                <a:cs typeface="Arial"/>
                <a:sym typeface="Arial"/>
              </a:rPr>
              <a:t>  </a:t>
            </a:r>
          </a:p>
          <a:p>
            <a:pPr rtl="0">
              <a:lnSpc>
                <a:spcPct val="100000"/>
              </a:lnSpc>
              <a:spcBef>
                <a:spcPts val="0"/>
              </a:spcBef>
              <a:buNone/>
            </a:pPr>
            <a:r>
              <a:rPr lang="en-US" sz="2666" dirty="0">
                <a:solidFill>
                  <a:srgbClr val="000000"/>
                </a:solidFill>
                <a:latin typeface="Arial"/>
                <a:ea typeface="Arial"/>
                <a:cs typeface="Arial"/>
                <a:sym typeface="Arial"/>
              </a:rPr>
              <a:t>Principle of least astonishment:</a:t>
            </a:r>
          </a:p>
          <a:p>
            <a:pPr algn="just" rtl="0">
              <a:lnSpc>
                <a:spcPct val="100000"/>
              </a:lnSpc>
              <a:spcBef>
                <a:spcPts val="0"/>
              </a:spcBef>
              <a:buNone/>
            </a:pPr>
            <a:r>
              <a:rPr lang="en-US" sz="2666" i="1" dirty="0">
                <a:solidFill>
                  <a:srgbClr val="000000"/>
                </a:solidFill>
                <a:latin typeface="Arial"/>
                <a:ea typeface="Arial"/>
                <a:cs typeface="Arial"/>
                <a:sym typeface="Arial"/>
              </a:rPr>
              <a:t>"You know you are working on clean code when each routine you read turns out to be pretty much what you expected. You can call it beautiful when the code also makes it look like the language was made for the problem" </a:t>
            </a:r>
            <a:endParaRPr lang="en-US" sz="2666" b="1" i="1" dirty="0"/>
          </a:p>
          <a:p>
            <a:pPr algn="r" rtl="0">
              <a:lnSpc>
                <a:spcPct val="100000"/>
              </a:lnSpc>
              <a:spcBef>
                <a:spcPts val="0"/>
              </a:spcBef>
              <a:buNone/>
            </a:pPr>
            <a:r>
              <a:rPr lang="en-US" sz="2666" b="1" i="1" dirty="0" smtClean="0">
                <a:solidFill>
                  <a:srgbClr val="000000"/>
                </a:solidFill>
                <a:latin typeface="Arial"/>
                <a:ea typeface="Arial"/>
                <a:cs typeface="Arial"/>
                <a:sym typeface="Arial"/>
              </a:rPr>
              <a:t>Ward </a:t>
            </a:r>
            <a:r>
              <a:rPr lang="en-US" sz="2666" b="1" i="1" dirty="0">
                <a:solidFill>
                  <a:srgbClr val="000000"/>
                </a:solidFill>
                <a:latin typeface="Arial"/>
                <a:ea typeface="Arial"/>
                <a:cs typeface="Arial"/>
                <a:sym typeface="Arial"/>
              </a:rPr>
              <a:t>Cunningham</a:t>
            </a:r>
          </a:p>
        </p:txBody>
      </p:sp>
    </p:spTree>
  </p:cSld>
  <p:clrMapOvr>
    <a:masterClrMapping/>
  </p:clrMapOvr>
  <p:transition spd="slow">
    <p:cut/>
  </p:transition>
</p:sld>
</file>

<file path=ppt/theme/theme1.xml><?xml version="1.0" encoding="utf-8"?>
<a:theme xmlns:a="http://schemas.openxmlformats.org/drawingml/2006/main"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TotalTime>
  <Words>1277</Words>
  <Application>Microsoft Office PowerPoint</Application>
  <PresentationFormat>Custom</PresentationFormat>
  <Paragraphs>245</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Bitstream Vera Sans</vt:lpstr>
      <vt:lpstr>Bitstream Vera Sans Mono</vt:lpstr>
      <vt:lpstr>Courier New</vt:lpstr>
      <vt:lpstr>Wingdings</vt:lpstr>
      <vt:lpstr>Custom Theme</vt:lpstr>
      <vt:lpstr>Clean Code</vt:lpstr>
      <vt:lpstr>Agenda</vt:lpstr>
      <vt:lpstr>PowerPoint Presentation</vt:lpstr>
      <vt:lpstr>Clean code</vt:lpstr>
      <vt:lpstr>Why?</vt:lpstr>
      <vt:lpstr>Why? (continued)</vt:lpstr>
      <vt:lpstr>Productivity vs. time</vt:lpstr>
      <vt:lpstr>Clean code</vt:lpstr>
      <vt:lpstr>What is clean code?</vt:lpstr>
      <vt:lpstr>What is clean code? (continued)</vt:lpstr>
      <vt:lpstr>Names</vt:lpstr>
      <vt:lpstr>Use Intention-Revealing Names</vt:lpstr>
      <vt:lpstr>Use Intention-Revealing Names (continued)</vt:lpstr>
      <vt:lpstr>Use Intention-Revealing Names (continued)</vt:lpstr>
      <vt:lpstr>Use Intention-Revealing Names (continued)</vt:lpstr>
      <vt:lpstr>Names should provide enough explanation</vt:lpstr>
      <vt:lpstr>Encapsulate data structures</vt:lpstr>
      <vt:lpstr>Encapsulate data structures (continued)</vt:lpstr>
      <vt:lpstr>Encapsulate data structures (continued)</vt:lpstr>
      <vt:lpstr>Encapsulate complicated conditions</vt:lpstr>
      <vt:lpstr>Encapsulate complicated conditions (continued)</vt:lpstr>
      <vt:lpstr>Explanatory variables</vt:lpstr>
      <vt:lpstr>Avoid Disinformation</vt:lpstr>
      <vt:lpstr>Make Meaningful Distinctions</vt:lpstr>
      <vt:lpstr>Make Meaningful Distinctions (continued)</vt:lpstr>
      <vt:lpstr>Make Meaningful Distinctions (continued)</vt:lpstr>
      <vt:lpstr>Use pronounceable names</vt:lpstr>
      <vt:lpstr>Don't capitalize abbreviations/acronyms</vt:lpstr>
      <vt:lpstr>Use Searchable Names</vt:lpstr>
      <vt:lpstr>Avoid mental mapping</vt:lpstr>
      <vt:lpstr>Be consistent</vt:lpstr>
      <vt:lpstr>Class Names</vt:lpstr>
      <vt:lpstr>Interface Names</vt:lpstr>
      <vt:lpstr>Method Names</vt:lpstr>
      <vt:lpstr>Don’t be cute</vt:lpstr>
      <vt:lpstr>Difficulties finding a name</vt:lpstr>
      <vt:lpstr>Review</vt:lpstr>
      <vt:lpstr>Conclusion</vt:lpstr>
      <vt:lpstr>Presentation available online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cp:lastModifiedBy>cvmocanu</cp:lastModifiedBy>
  <cp:revision>164</cp:revision>
  <dcterms:modified xsi:type="dcterms:W3CDTF">2015-01-15T13:58:43Z</dcterms:modified>
</cp:coreProperties>
</file>