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326" r:id="rId23"/>
  </p:sldIdLst>
  <p:sldSz cx="10160000" cy="7620000"/>
  <p:notesSz cx="7620000" cy="10160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790" autoAdjust="0"/>
  </p:normalViewPr>
  <p:slideViewPr>
    <p:cSldViewPr snapToGrid="0">
      <p:cViewPr varScale="1">
        <p:scale>
          <a:sx n="86" d="100"/>
          <a:sy n="86" d="100"/>
        </p:scale>
        <p:origin x="17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762000" y="4826000"/>
            <a:ext cx="6096000" cy="45720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2605998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
        <p:cNvGrpSpPr/>
        <p:nvPr/>
      </p:nvGrpSpPr>
      <p:grpSpPr>
        <a:xfrm>
          <a:off x="0" y="0"/>
          <a:ext cx="0" cy="0"/>
          <a:chOff x="0" y="0"/>
          <a:chExt cx="0" cy="0"/>
        </a:xfrm>
      </p:grpSpPr>
      <p:sp>
        <p:nvSpPr>
          <p:cNvPr id="23" name="Shape 23"/>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 name="Shape 24"/>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r>
              <a:rPr lang="en-US" sz="1466" dirty="0" smtClean="0"/>
              <a:t>You are attending this presentation two reasons. First, you are a programmer. Second, you want to be a better programmer. Good. We need better programmers.</a:t>
            </a:r>
            <a:endParaRPr sz="1466" dirty="0"/>
          </a:p>
        </p:txBody>
      </p:sp>
    </p:spTree>
    <p:extLst>
      <p:ext uri="{BB962C8B-B14F-4D97-AF65-F5344CB8AC3E}">
        <p14:creationId xmlns:p14="http://schemas.microsoft.com/office/powerpoint/2010/main" val="2043968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0" name="Shape 80"/>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4259276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6" name="Shape 86"/>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381000" marR="0" lvl="0" indent="-220133" rtl="0">
              <a:lnSpc>
                <a:spcPct val="100000"/>
              </a:lnSpc>
              <a:spcBef>
                <a:spcPts val="0"/>
              </a:spcBef>
              <a:spcAft>
                <a:spcPts val="0"/>
              </a:spcAft>
              <a:buClr>
                <a:srgbClr val="000000"/>
              </a:buClr>
              <a:buSzPct val="177777"/>
              <a:buFont typeface="Arial"/>
              <a:buChar char="●"/>
            </a:pPr>
            <a:r>
              <a:rPr lang="en-US" sz="1466">
                <a:solidFill>
                  <a:srgbClr val="000000"/>
                </a:solidFill>
                <a:latin typeface="Arial"/>
                <a:ea typeface="Arial"/>
                <a:cs typeface="Arial"/>
                <a:sym typeface="Arial"/>
              </a:rPr>
              <a:t>Choosing good names takes time but saves more time that it takes</a:t>
            </a:r>
          </a:p>
          <a:p>
            <a:pPr marL="381000" marR="0" lvl="0" indent="-220133" rtl="0">
              <a:lnSpc>
                <a:spcPct val="100000"/>
              </a:lnSpc>
              <a:spcBef>
                <a:spcPts val="0"/>
              </a:spcBef>
              <a:spcAft>
                <a:spcPts val="0"/>
              </a:spcAft>
              <a:buClr>
                <a:srgbClr val="000000"/>
              </a:buClr>
              <a:buSzPct val="177777"/>
              <a:buFont typeface="Arial"/>
              <a:buChar char="●"/>
            </a:pPr>
            <a:r>
              <a:rPr lang="en-US" sz="1466">
                <a:solidFill>
                  <a:srgbClr val="000000"/>
                </a:solidFill>
                <a:latin typeface="Arial"/>
                <a:ea typeface="Arial"/>
                <a:cs typeface="Arial"/>
                <a:sym typeface="Arial"/>
              </a:rPr>
              <a:t> The  name  of  a  variable,  function,  or  class,  should  answer  all  the  big  questions.  It should tell you why it exists, what it does, and how it is used. </a:t>
            </a:r>
          </a:p>
          <a:p>
            <a:pPr marL="381000" marR="0" lvl="0" indent="-220133" rtl="0">
              <a:lnSpc>
                <a:spcPct val="100000"/>
              </a:lnSpc>
              <a:spcBef>
                <a:spcPts val="0"/>
              </a:spcBef>
              <a:spcAft>
                <a:spcPts val="0"/>
              </a:spcAft>
              <a:buClr>
                <a:srgbClr val="000000"/>
              </a:buClr>
              <a:buSzPct val="177777"/>
              <a:buFont typeface="Arial"/>
              <a:buChar char="●"/>
            </a:pPr>
            <a:r>
              <a:rPr lang="en-US" sz="1466">
                <a:solidFill>
                  <a:srgbClr val="000000"/>
                </a:solidFill>
                <a:latin typeface="Arial"/>
                <a:ea typeface="Arial"/>
                <a:cs typeface="Arial"/>
                <a:sym typeface="Arial"/>
              </a:rPr>
              <a:t>If a name requires a comment, then the name does not reveal its intent. </a:t>
            </a:r>
            <a:br>
              <a:rPr lang="en-US" sz="1466">
                <a:solidFill>
                  <a:srgbClr val="000000"/>
                </a:solidFill>
                <a:latin typeface="Arial"/>
                <a:ea typeface="Arial"/>
                <a:cs typeface="Arial"/>
                <a:sym typeface="Arial"/>
              </a:rPr>
            </a:br>
            <a:r>
              <a:rPr lang="en-US" sz="1466">
                <a:solidFill>
                  <a:srgbClr val="000000"/>
                </a:solidFill>
                <a:latin typeface="Arial"/>
                <a:ea typeface="Arial"/>
                <a:cs typeface="Arial"/>
                <a:sym typeface="Arial"/>
              </a:rPr>
              <a:t>int d; // elapsed time in days</a:t>
            </a:r>
          </a:p>
        </p:txBody>
      </p:sp>
    </p:spTree>
    <p:extLst>
      <p:ext uri="{BB962C8B-B14F-4D97-AF65-F5344CB8AC3E}">
        <p14:creationId xmlns:p14="http://schemas.microsoft.com/office/powerpoint/2010/main" val="348958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2" name="Shape 92"/>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rtl="0">
              <a:lnSpc>
                <a:spcPct val="100000"/>
              </a:lnSpc>
              <a:spcBef>
                <a:spcPts val="0"/>
              </a:spcBef>
              <a:buNone/>
            </a:pPr>
            <a:r>
              <a:rPr lang="en-US" sz="1466" dirty="0">
                <a:solidFill>
                  <a:srgbClr val="000000"/>
                </a:solidFill>
                <a:latin typeface="Arial"/>
                <a:ea typeface="Arial"/>
                <a:cs typeface="Arial"/>
                <a:sym typeface="Arial"/>
              </a:rPr>
              <a:t>There  are  no  complex  expressions. Spacing and indentation are reasonable. There are only three variables and two constants mentioned. There  aren’t  even  any  fancy  classes  or  polymorphic  methods,  just  a  list  of</a:t>
            </a:r>
            <a:br>
              <a:rPr lang="en-US" sz="1466" dirty="0">
                <a:solidFill>
                  <a:srgbClr val="000000"/>
                </a:solidFill>
                <a:latin typeface="Arial"/>
                <a:ea typeface="Arial"/>
                <a:cs typeface="Arial"/>
                <a:sym typeface="Arial"/>
              </a:rPr>
            </a:br>
            <a:r>
              <a:rPr lang="en-US" sz="1466" dirty="0">
                <a:solidFill>
                  <a:srgbClr val="000000"/>
                </a:solidFill>
                <a:latin typeface="Arial"/>
                <a:ea typeface="Arial"/>
                <a:cs typeface="Arial"/>
                <a:sym typeface="Arial"/>
              </a:rPr>
              <a:t>arrays (or so it seems).</a:t>
            </a:r>
          </a:p>
          <a:p>
            <a:pPr rtl="0">
              <a:lnSpc>
                <a:spcPct val="100000"/>
              </a:lnSpc>
              <a:spcBef>
                <a:spcPts val="0"/>
              </a:spcBef>
              <a:buNone/>
            </a:pPr>
            <a:endParaRPr sz="1466" dirty="0">
              <a:solidFill>
                <a:srgbClr val="000000"/>
              </a:solidFill>
              <a:latin typeface="Arial"/>
              <a:ea typeface="Arial"/>
              <a:cs typeface="Arial"/>
              <a:sym typeface="Arial"/>
            </a:endParaRPr>
          </a:p>
          <a:p>
            <a:pPr rtl="0">
              <a:lnSpc>
                <a:spcPct val="100000"/>
              </a:lnSpc>
              <a:spcBef>
                <a:spcPts val="0"/>
              </a:spcBef>
              <a:buNone/>
            </a:pPr>
            <a:r>
              <a:rPr lang="en-US" sz="1466" dirty="0">
                <a:solidFill>
                  <a:srgbClr val="000000"/>
                </a:solidFill>
                <a:latin typeface="Arial"/>
                <a:ea typeface="Arial"/>
                <a:cs typeface="Arial"/>
                <a:sym typeface="Arial"/>
              </a:rPr>
              <a:t>To understand this code we need to know:</a:t>
            </a:r>
          </a:p>
          <a:p>
            <a:pPr rtl="0">
              <a:lnSpc>
                <a:spcPct val="100000"/>
              </a:lnSpc>
              <a:spcBef>
                <a:spcPts val="0"/>
              </a:spcBef>
              <a:buNone/>
            </a:pPr>
            <a:r>
              <a:rPr lang="en-US" sz="1466" dirty="0">
                <a:solidFill>
                  <a:srgbClr val="000000"/>
                </a:solidFill>
                <a:latin typeface="Arial"/>
                <a:ea typeface="Arial"/>
                <a:cs typeface="Arial"/>
                <a:sym typeface="Arial"/>
              </a:rPr>
              <a:t>1.   What kinds of things are in </a:t>
            </a:r>
            <a:r>
              <a:rPr lang="en-US" sz="1466" dirty="0" smtClean="0">
                <a:solidFill>
                  <a:srgbClr val="000000"/>
                </a:solidFill>
                <a:latin typeface="Arial"/>
                <a:ea typeface="Arial"/>
                <a:cs typeface="Arial"/>
                <a:sym typeface="Arial"/>
              </a:rPr>
              <a:t>the list</a:t>
            </a:r>
            <a:r>
              <a:rPr lang="en-US" sz="1466" dirty="0">
                <a:solidFill>
                  <a:srgbClr val="000000"/>
                </a:solidFill>
                <a:latin typeface="Arial"/>
                <a:ea typeface="Arial"/>
                <a:cs typeface="Arial"/>
                <a:sym typeface="Arial"/>
              </a:rPr>
              <a:t>?</a:t>
            </a:r>
            <a:br>
              <a:rPr lang="en-US" sz="1466" dirty="0">
                <a:solidFill>
                  <a:srgbClr val="000000"/>
                </a:solidFill>
                <a:latin typeface="Arial"/>
                <a:ea typeface="Arial"/>
                <a:cs typeface="Arial"/>
                <a:sym typeface="Arial"/>
              </a:rPr>
            </a:br>
            <a:r>
              <a:rPr lang="en-US" sz="1466" dirty="0">
                <a:solidFill>
                  <a:srgbClr val="000000"/>
                </a:solidFill>
                <a:latin typeface="Arial"/>
                <a:ea typeface="Arial"/>
                <a:cs typeface="Arial"/>
                <a:sym typeface="Arial"/>
              </a:rPr>
              <a:t>2.   What is the signiﬁcance of the zeroth subscript of an item in </a:t>
            </a:r>
            <a:r>
              <a:rPr lang="en-US" sz="1466" dirty="0" smtClean="0">
                <a:solidFill>
                  <a:srgbClr val="000000"/>
                </a:solidFill>
                <a:latin typeface="Arial"/>
                <a:ea typeface="Arial"/>
                <a:cs typeface="Arial"/>
                <a:sym typeface="Arial"/>
              </a:rPr>
              <a:t>the list</a:t>
            </a:r>
            <a:r>
              <a:rPr lang="en-US" sz="1466" dirty="0">
                <a:solidFill>
                  <a:srgbClr val="000000"/>
                </a:solidFill>
                <a:latin typeface="Arial"/>
                <a:ea typeface="Arial"/>
                <a:cs typeface="Arial"/>
                <a:sym typeface="Arial"/>
              </a:rPr>
              <a:t>?</a:t>
            </a:r>
            <a:br>
              <a:rPr lang="en-US" sz="1466" dirty="0">
                <a:solidFill>
                  <a:srgbClr val="000000"/>
                </a:solidFill>
                <a:latin typeface="Arial"/>
                <a:ea typeface="Arial"/>
                <a:cs typeface="Arial"/>
                <a:sym typeface="Arial"/>
              </a:rPr>
            </a:br>
            <a:r>
              <a:rPr lang="en-US" sz="1466" dirty="0">
                <a:solidFill>
                  <a:srgbClr val="000000"/>
                </a:solidFill>
                <a:latin typeface="Arial"/>
                <a:ea typeface="Arial"/>
                <a:cs typeface="Arial"/>
                <a:sym typeface="Arial"/>
              </a:rPr>
              <a:t>3.   What is the signiﬁcance of the value 4?</a:t>
            </a:r>
            <a:br>
              <a:rPr lang="en-US" sz="1466" dirty="0">
                <a:solidFill>
                  <a:srgbClr val="000000"/>
                </a:solidFill>
                <a:latin typeface="Arial"/>
                <a:ea typeface="Arial"/>
                <a:cs typeface="Arial"/>
                <a:sym typeface="Arial"/>
              </a:rPr>
            </a:br>
            <a:r>
              <a:rPr lang="en-US" sz="1466" dirty="0">
                <a:solidFill>
                  <a:srgbClr val="000000"/>
                </a:solidFill>
                <a:latin typeface="Arial"/>
                <a:ea typeface="Arial"/>
                <a:cs typeface="Arial"/>
                <a:sym typeface="Arial"/>
              </a:rPr>
              <a:t>4.   How would I use the list being returned?</a:t>
            </a:r>
          </a:p>
          <a:p>
            <a:pPr rtl="0">
              <a:lnSpc>
                <a:spcPct val="100000"/>
              </a:lnSpc>
              <a:spcBef>
                <a:spcPts val="0"/>
              </a:spcBef>
              <a:buNone/>
            </a:pPr>
            <a:endParaRPr sz="1466" dirty="0">
              <a:solidFill>
                <a:srgbClr val="000000"/>
              </a:solidFill>
              <a:latin typeface="Arial"/>
              <a:ea typeface="Arial"/>
              <a:cs typeface="Arial"/>
              <a:sym typeface="Arial"/>
            </a:endParaRPr>
          </a:p>
          <a:p>
            <a:pPr rtl="0">
              <a:lnSpc>
                <a:spcPct val="100000"/>
              </a:lnSpc>
              <a:spcBef>
                <a:spcPts val="0"/>
              </a:spcBef>
              <a:buNone/>
            </a:pPr>
            <a:r>
              <a:rPr lang="en-US" sz="1466" dirty="0">
                <a:solidFill>
                  <a:srgbClr val="000000"/>
                </a:solidFill>
                <a:latin typeface="Arial"/>
                <a:ea typeface="Arial"/>
                <a:cs typeface="Arial"/>
                <a:sym typeface="Arial"/>
              </a:rPr>
              <a:t>The answers to these questions are not present in the code sample, but they could have</a:t>
            </a:r>
            <a:br>
              <a:rPr lang="en-US" sz="1466" dirty="0">
                <a:solidFill>
                  <a:srgbClr val="000000"/>
                </a:solidFill>
                <a:latin typeface="Arial"/>
                <a:ea typeface="Arial"/>
                <a:cs typeface="Arial"/>
                <a:sym typeface="Arial"/>
              </a:rPr>
            </a:br>
            <a:r>
              <a:rPr lang="en-US" sz="1466" dirty="0">
                <a:solidFill>
                  <a:srgbClr val="000000"/>
                </a:solidFill>
                <a:latin typeface="Arial"/>
                <a:ea typeface="Arial"/>
                <a:cs typeface="Arial"/>
                <a:sym typeface="Arial"/>
              </a:rPr>
              <a:t>been.</a:t>
            </a:r>
          </a:p>
        </p:txBody>
      </p:sp>
    </p:spTree>
    <p:extLst>
      <p:ext uri="{BB962C8B-B14F-4D97-AF65-F5344CB8AC3E}">
        <p14:creationId xmlns:p14="http://schemas.microsoft.com/office/powerpoint/2010/main" val="4123789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8" name="Shape 98"/>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102502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4" name="Shape 104"/>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3944767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0" name="Shape 110"/>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535832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6" name="Shape 116"/>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1973010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2" name="Shape 122"/>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3585395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8" name="Shape 128"/>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3509649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4" name="Shape 134"/>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108677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0" name="Shape 30"/>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37096233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0" name="Shape 140"/>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1244987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6" name="Shape 146"/>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4176422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50" name="Shape 450"/>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rtl="0">
              <a:lnSpc>
                <a:spcPct val="100000"/>
              </a:lnSpc>
              <a:spcBef>
                <a:spcPts val="0"/>
              </a:spcBef>
              <a:buNone/>
            </a:pPr>
            <a:r>
              <a:rPr lang="en-US" sz="1466" dirty="0" smtClean="0">
                <a:solidFill>
                  <a:srgbClr val="000000"/>
                </a:solidFill>
                <a:latin typeface="Arial"/>
                <a:ea typeface="Arial"/>
                <a:cs typeface="Arial"/>
                <a:sym typeface="Arial"/>
              </a:rPr>
              <a:t>I would say: "As</a:t>
            </a:r>
            <a:r>
              <a:rPr lang="en-US" sz="1466" baseline="0" dirty="0" smtClean="0">
                <a:solidFill>
                  <a:srgbClr val="000000"/>
                </a:solidFill>
                <a:latin typeface="Arial"/>
                <a:ea typeface="Arial"/>
                <a:cs typeface="Arial"/>
                <a:sym typeface="Arial"/>
              </a:rPr>
              <a:t> a courtesy to the next developer, please clean the code"</a:t>
            </a:r>
            <a:endParaRPr lang="en-US" sz="1466"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215476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6" name="Shape 36"/>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1334390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2" name="Shape 42"/>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1440668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8" name="Shape 48"/>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481163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4" name="Shape 54"/>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2138641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3483380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7" name="Shape 67"/>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3084435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3" name="Shape 73"/>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extLst>
      <p:ext uri="{BB962C8B-B14F-4D97-AF65-F5344CB8AC3E}">
        <p14:creationId xmlns:p14="http://schemas.microsoft.com/office/powerpoint/2010/main" val="3094101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6"/>
        <p:cNvGrpSpPr/>
        <p:nvPr/>
      </p:nvGrpSpPr>
      <p:grpSpPr>
        <a:xfrm>
          <a:off x="0" y="0"/>
          <a:ext cx="0" cy="0"/>
          <a:chOff x="0" y="0"/>
          <a:chExt cx="0" cy="0"/>
        </a:xfrm>
      </p:grpSpPr>
      <p:sp>
        <p:nvSpPr>
          <p:cNvPr id="7" name="Shape 7"/>
          <p:cNvSpPr txBox="1">
            <a:spLocks noGrp="1"/>
          </p:cNvSpPr>
          <p:nvPr>
            <p:ph type="ctrTitle"/>
          </p:nvPr>
        </p:nvSpPr>
        <p:spPr>
          <a:xfrm>
            <a:off x="914400" y="3048000"/>
            <a:ext cx="8331200" cy="1219199"/>
          </a:xfrm>
          <a:prstGeom prst="rect">
            <a:avLst/>
          </a:prstGeom>
          <a:noFill/>
          <a:ln>
            <a:noFill/>
          </a:ln>
        </p:spPr>
        <p:txBody>
          <a:bodyPr lIns="91425" tIns="91425" rIns="91425" bIns="91425" anchor="t"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8" name="Shape 8"/>
          <p:cNvSpPr txBox="1">
            <a:spLocks noGrp="1"/>
          </p:cNvSpPr>
          <p:nvPr>
            <p:ph type="subTitle" idx="1"/>
          </p:nvPr>
        </p:nvSpPr>
        <p:spPr>
          <a:xfrm>
            <a:off x="1828800" y="4572000"/>
            <a:ext cx="6502399" cy="914400"/>
          </a:xfrm>
          <a:prstGeom prst="rect">
            <a:avLst/>
          </a:prstGeom>
          <a:noFill/>
          <a:ln>
            <a:noFill/>
          </a:ln>
        </p:spPr>
        <p:txBody>
          <a:bodyPr lIns="91425" tIns="91425" rIns="91425" bIns="91425" anchor="t" anchorCtr="0"/>
          <a:lstStyle>
            <a:lvl1pPr algn="ctr">
              <a:spcBef>
                <a:spcPts val="0"/>
              </a:spcBef>
              <a:buSzPct val="100000"/>
              <a:defRPr sz="3200"/>
            </a:lvl1pPr>
            <a:lvl2pPr algn="ctr">
              <a:spcBef>
                <a:spcPts val="0"/>
              </a:spcBef>
              <a:buSzPct val="100000"/>
              <a:defRPr sz="3200"/>
            </a:lvl2pPr>
            <a:lvl3pPr algn="ctr">
              <a:spcBef>
                <a:spcPts val="0"/>
              </a:spcBef>
              <a:buSzPct val="100000"/>
              <a:defRPr sz="3200"/>
            </a:lvl3pPr>
            <a:lvl4pPr algn="ctr">
              <a:spcBef>
                <a:spcPts val="0"/>
              </a:spcBef>
              <a:buSzPct val="100000"/>
              <a:defRPr sz="3200"/>
            </a:lvl4pPr>
            <a:lvl5pPr algn="ctr">
              <a:spcBef>
                <a:spcPts val="0"/>
              </a:spcBef>
              <a:buSzPct val="100000"/>
              <a:defRPr sz="3200"/>
            </a:lvl5pPr>
            <a:lvl6pPr algn="ctr">
              <a:spcBef>
                <a:spcPts val="0"/>
              </a:spcBef>
              <a:buSzPct val="100000"/>
              <a:defRPr sz="3200"/>
            </a:lvl6pPr>
            <a:lvl7pPr algn="ctr">
              <a:spcBef>
                <a:spcPts val="0"/>
              </a:spcBef>
              <a:buSzPct val="100000"/>
              <a:defRPr sz="3200"/>
            </a:lvl7pPr>
            <a:lvl8pPr algn="ctr">
              <a:spcBef>
                <a:spcPts val="0"/>
              </a:spcBef>
              <a:buSzPct val="100000"/>
              <a:defRPr sz="3200"/>
            </a:lvl8pPr>
            <a:lvl9pPr algn="ctr">
              <a:spcBef>
                <a:spcPts val="0"/>
              </a:spcBef>
              <a:buSzPct val="100000"/>
              <a:defRPr sz="3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04800" y="304800"/>
            <a:ext cx="9550400" cy="914400"/>
          </a:xfrm>
          <a:prstGeom prst="rect">
            <a:avLst/>
          </a:prstGeom>
          <a:noFill/>
          <a:ln>
            <a:noFill/>
          </a:ln>
        </p:spPr>
        <p:txBody>
          <a:bodyPr lIns="91425" tIns="91425" rIns="91425" bIns="91425" anchor="t" anchorCtr="0"/>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a:endParaRPr/>
          </a:p>
        </p:txBody>
      </p:sp>
      <p:sp>
        <p:nvSpPr>
          <p:cNvPr id="11" name="Shape 11"/>
          <p:cNvSpPr txBox="1">
            <a:spLocks noGrp="1"/>
          </p:cNvSpPr>
          <p:nvPr>
            <p:ph type="body" idx="1"/>
          </p:nvPr>
        </p:nvSpPr>
        <p:spPr>
          <a:xfrm>
            <a:off x="304800" y="1828800"/>
            <a:ext cx="9550400" cy="5486399"/>
          </a:xfrm>
          <a:prstGeom prst="rect">
            <a:avLst/>
          </a:prstGeom>
          <a:noFill/>
          <a:ln>
            <a:noFill/>
          </a:ln>
        </p:spPr>
        <p:txBody>
          <a:bodyPr lIns="91425" tIns="91425" rIns="91425" b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304800" y="304800"/>
            <a:ext cx="9550400" cy="914400"/>
          </a:xfrm>
          <a:prstGeom prst="rect">
            <a:avLst/>
          </a:prstGeom>
          <a:noFill/>
          <a:ln>
            <a:noFill/>
          </a:ln>
        </p:spPr>
        <p:txBody>
          <a:bodyPr lIns="91425" tIns="91425" rIns="91425" bIns="91425" anchor="t" anchorCtr="0"/>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a:endParaRPr/>
          </a:p>
        </p:txBody>
      </p:sp>
      <p:sp>
        <p:nvSpPr>
          <p:cNvPr id="14" name="Shape 14"/>
          <p:cNvSpPr txBox="1">
            <a:spLocks noGrp="1"/>
          </p:cNvSpPr>
          <p:nvPr>
            <p:ph type="body" idx="1"/>
          </p:nvPr>
        </p:nvSpPr>
        <p:spPr>
          <a:xfrm>
            <a:off x="304800" y="1828800"/>
            <a:ext cx="4470399" cy="5486399"/>
          </a:xfrm>
          <a:prstGeom prst="rect">
            <a:avLst/>
          </a:prstGeom>
          <a:noFill/>
          <a:ln>
            <a:noFill/>
          </a:ln>
        </p:spPr>
        <p:txBody>
          <a:bodyPr lIns="91425" tIns="91425" rIns="91425" b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a:endParaRPr/>
          </a:p>
        </p:txBody>
      </p:sp>
      <p:sp>
        <p:nvSpPr>
          <p:cNvPr id="15" name="Shape 15"/>
          <p:cNvSpPr txBox="1">
            <a:spLocks noGrp="1"/>
          </p:cNvSpPr>
          <p:nvPr>
            <p:ph type="body" idx="2"/>
          </p:nvPr>
        </p:nvSpPr>
        <p:spPr>
          <a:xfrm>
            <a:off x="5384800" y="1828800"/>
            <a:ext cx="4470399" cy="5486399"/>
          </a:xfrm>
          <a:prstGeom prst="rect">
            <a:avLst/>
          </a:prstGeom>
          <a:noFill/>
          <a:ln>
            <a:noFill/>
          </a:ln>
        </p:spPr>
        <p:txBody>
          <a:bodyPr lIns="91425" tIns="91425" rIns="91425" b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6"/>
        <p:cNvGrpSpPr/>
        <p:nvPr/>
      </p:nvGrpSpPr>
      <p:grpSpPr>
        <a:xfrm>
          <a:off x="0" y="0"/>
          <a:ext cx="0" cy="0"/>
          <a:chOff x="0" y="0"/>
          <a:chExt cx="0" cy="0"/>
        </a:xfrm>
      </p:grpSpPr>
      <p:sp>
        <p:nvSpPr>
          <p:cNvPr id="17" name="Shape 17"/>
          <p:cNvSpPr txBox="1">
            <a:spLocks noGrp="1"/>
          </p:cNvSpPr>
          <p:nvPr>
            <p:ph type="body" idx="1"/>
          </p:nvPr>
        </p:nvSpPr>
        <p:spPr>
          <a:xfrm>
            <a:off x="304800" y="6705600"/>
            <a:ext cx="9550400" cy="609599"/>
          </a:xfrm>
          <a:prstGeom prst="rect">
            <a:avLst/>
          </a:prstGeom>
          <a:noFill/>
          <a:ln>
            <a:noFill/>
          </a:ln>
        </p:spPr>
        <p:txBody>
          <a:bodyPr lIns="91425" tIns="91425" rIns="91425" bIns="91425" anchor="t" anchorCtr="0"/>
          <a:lstStyle>
            <a:lvl1pPr algn="ctr">
              <a:spcBef>
                <a:spcPts val="0"/>
              </a:spcBef>
              <a:buSzPct val="100000"/>
              <a:defRPr sz="3200"/>
            </a:lvl1pPr>
            <a:lvl2pPr algn="ctr">
              <a:spcBef>
                <a:spcPts val="0"/>
              </a:spcBef>
              <a:buSzPct val="100000"/>
              <a:defRPr sz="3200"/>
            </a:lvl2pPr>
            <a:lvl3pPr algn="ctr">
              <a:spcBef>
                <a:spcPts val="0"/>
              </a:spcBef>
              <a:buSzPct val="100000"/>
              <a:defRPr sz="3200"/>
            </a:lvl3pPr>
            <a:lvl4pPr algn="ctr">
              <a:spcBef>
                <a:spcPts val="0"/>
              </a:spcBef>
              <a:buSzPct val="100000"/>
              <a:defRPr sz="3200"/>
            </a:lvl4pPr>
            <a:lvl5pPr algn="ctr">
              <a:spcBef>
                <a:spcPts val="0"/>
              </a:spcBef>
              <a:buSzPct val="100000"/>
              <a:defRPr sz="3200"/>
            </a:lvl5pPr>
            <a:lvl6pPr algn="ctr">
              <a:spcBef>
                <a:spcPts val="0"/>
              </a:spcBef>
              <a:buSzPct val="100000"/>
              <a:defRPr sz="3200"/>
            </a:lvl6pPr>
            <a:lvl7pPr algn="ctr">
              <a:spcBef>
                <a:spcPts val="0"/>
              </a:spcBef>
              <a:buSzPct val="100000"/>
              <a:defRPr sz="3200"/>
            </a:lvl7pPr>
            <a:lvl8pPr algn="ctr">
              <a:spcBef>
                <a:spcPts val="0"/>
              </a:spcBef>
              <a:buSzPct val="100000"/>
              <a:defRPr sz="3200"/>
            </a:lvl8pPr>
            <a:lvl9pPr algn="ctr">
              <a:spcBef>
                <a:spcPts val="0"/>
              </a:spcBef>
              <a:buSzPct val="100000"/>
              <a:defRPr sz="3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932650" y="642563"/>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Clean Code</a:t>
            </a:r>
          </a:p>
        </p:txBody>
      </p:sp>
      <p:sp>
        <p:nvSpPr>
          <p:cNvPr id="20" name="Shape 20"/>
          <p:cNvSpPr txBox="1">
            <a:spLocks noGrp="1"/>
          </p:cNvSpPr>
          <p:nvPr>
            <p:ph type="body" idx="1"/>
          </p:nvPr>
        </p:nvSpPr>
        <p:spPr>
          <a:xfrm>
            <a:off x="932650" y="2024050"/>
            <a:ext cx="8628850" cy="5245474"/>
          </a:xfrm>
          <a:prstGeom prst="rect">
            <a:avLst/>
          </a:prstGeom>
          <a:noFill/>
          <a:ln>
            <a:noFill/>
          </a:ln>
        </p:spPr>
        <p:txBody>
          <a:bodyPr lIns="38100" tIns="38100" rIns="38100" bIns="38100" anchor="t" anchorCtr="0">
            <a:noAutofit/>
          </a:bodyPr>
          <a:lstStyle/>
          <a:p>
            <a:pPr>
              <a:lnSpc>
                <a:spcPct val="100000"/>
              </a:lnSpc>
              <a:spcBef>
                <a:spcPts val="0"/>
              </a:spcBef>
              <a:buNone/>
            </a:pPr>
            <a:r>
              <a:rPr lang="en-US" sz="2666">
                <a:solidFill>
                  <a:srgbClr val="000000"/>
                </a:solidFill>
                <a:latin typeface="Arial"/>
                <a:ea typeface="Arial"/>
                <a:cs typeface="Arial"/>
                <a:sym typeface="Arial"/>
              </a:rPr>
              <a:t> </a:t>
            </a:r>
          </a:p>
        </p:txBody>
      </p:sp>
      <p:pic>
        <p:nvPicPr>
          <p:cNvPr id="21" name="Shape 21"/>
          <p:cNvPicPr preferRelativeResize="0"/>
          <p:nvPr/>
        </p:nvPicPr>
        <p:blipFill>
          <a:blip r:embed="rId3">
            <a:alphaModFix/>
          </a:blip>
          <a:stretch>
            <a:fillRect/>
          </a:stretch>
        </p:blipFill>
        <p:spPr>
          <a:xfrm>
            <a:off x="2032000" y="1930400"/>
            <a:ext cx="6542799" cy="5124224"/>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smtClean="0">
                <a:solidFill>
                  <a:srgbClr val="000000"/>
                </a:solidFill>
                <a:latin typeface="Arial"/>
                <a:ea typeface="Arial"/>
                <a:cs typeface="Arial"/>
                <a:sym typeface="Arial"/>
              </a:rPr>
              <a:t>Names</a:t>
            </a:r>
            <a:endParaRPr lang="en-US" sz="3125" b="1" dirty="0">
              <a:solidFill>
                <a:srgbClr val="000000"/>
              </a:solidFill>
              <a:latin typeface="Arial"/>
              <a:ea typeface="Arial"/>
              <a:cs typeface="Arial"/>
              <a:sym typeface="Arial"/>
            </a:endParaRPr>
          </a:p>
        </p:txBody>
      </p:sp>
      <p:sp>
        <p:nvSpPr>
          <p:cNvPr id="76" name="Shape 76"/>
          <p:cNvSpPr txBox="1">
            <a:spLocks noGrp="1"/>
          </p:cNvSpPr>
          <p:nvPr>
            <p:ph type="body" idx="1"/>
          </p:nvPr>
        </p:nvSpPr>
        <p:spPr>
          <a:xfrm>
            <a:off x="932650" y="2024050"/>
            <a:ext cx="8628850" cy="5245474"/>
          </a:xfrm>
          <a:prstGeom prst="rect">
            <a:avLst/>
          </a:prstGeom>
          <a:noFill/>
          <a:ln>
            <a:noFill/>
          </a:ln>
        </p:spPr>
        <p:txBody>
          <a:bodyPr lIns="38100" tIns="38100" rIns="38100" bIns="38100" anchor="t" anchorCtr="0">
            <a:noAutofit/>
          </a:bodyPr>
          <a:lstStyle/>
          <a:p>
            <a:pPr rtl="0">
              <a:lnSpc>
                <a:spcPct val="100000"/>
              </a:lnSpc>
              <a:spcBef>
                <a:spcPts val="0"/>
              </a:spcBef>
              <a:buNone/>
            </a:pPr>
            <a:r>
              <a:rPr lang="en-US" sz="2666">
                <a:solidFill>
                  <a:srgbClr val="000000"/>
                </a:solidFill>
                <a:latin typeface="Arial"/>
                <a:ea typeface="Arial"/>
                <a:cs typeface="Arial"/>
                <a:sym typeface="Arial"/>
              </a:rPr>
              <a:t> </a:t>
            </a:r>
          </a:p>
        </p:txBody>
      </p:sp>
      <p:pic>
        <p:nvPicPr>
          <p:cNvPr id="77" name="Shape 77"/>
          <p:cNvPicPr preferRelativeResize="0"/>
          <p:nvPr/>
        </p:nvPicPr>
        <p:blipFill>
          <a:blip r:embed="rId3">
            <a:alphaModFix/>
          </a:blip>
          <a:stretch>
            <a:fillRect/>
          </a:stretch>
        </p:blipFill>
        <p:spPr>
          <a:xfrm>
            <a:off x="1930400" y="1930400"/>
            <a:ext cx="6350000" cy="444497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Use Intention-Revealing Names</a:t>
            </a:r>
          </a:p>
        </p:txBody>
      </p:sp>
      <p:sp>
        <p:nvSpPr>
          <p:cNvPr id="83" name="Shape 83"/>
          <p:cNvSpPr txBox="1">
            <a:spLocks noGrp="1"/>
          </p:cNvSpPr>
          <p:nvPr>
            <p:ph type="body" idx="1"/>
          </p:nvPr>
        </p:nvSpPr>
        <p:spPr>
          <a:xfrm>
            <a:off x="932650" y="2024050"/>
            <a:ext cx="8628850" cy="5245474"/>
          </a:xfrm>
          <a:prstGeom prst="rect">
            <a:avLst/>
          </a:prstGeom>
          <a:noFill/>
          <a:ln>
            <a:noFill/>
          </a:ln>
        </p:spPr>
        <p:txBody>
          <a:bodyPr lIns="38100" tIns="38100" rIns="38100" bIns="38100" anchor="t" anchorCtr="0">
            <a:noAutofit/>
          </a:bodyPr>
          <a:lstStyle/>
          <a:p>
            <a:pPr marL="381000" marR="0" lvl="0" indent="-220133" rtl="0">
              <a:lnSpc>
                <a:spcPct val="100000"/>
              </a:lnSpc>
              <a:spcBef>
                <a:spcPts val="0"/>
              </a:spcBef>
              <a:spcAft>
                <a:spcPts val="0"/>
              </a:spcAft>
              <a:buClr>
                <a:srgbClr val="000000"/>
              </a:buClr>
              <a:buSzPct val="98765"/>
              <a:buFont typeface="Arial"/>
              <a:buChar char="●"/>
            </a:pPr>
            <a:r>
              <a:rPr lang="en-US" sz="2666">
                <a:solidFill>
                  <a:srgbClr val="000000"/>
                </a:solidFill>
                <a:latin typeface="Arial"/>
                <a:ea typeface="Arial"/>
                <a:cs typeface="Arial"/>
                <a:sym typeface="Arial"/>
              </a:rPr>
              <a:t> takes time but save more time</a:t>
            </a:r>
          </a:p>
          <a:p>
            <a:pPr rtl="0">
              <a:lnSpc>
                <a:spcPct val="100000"/>
              </a:lnSpc>
              <a:spcBef>
                <a:spcPts val="0"/>
              </a:spcBef>
              <a:buNone/>
            </a:pPr>
            <a:endParaRPr sz="2666">
              <a:solidFill>
                <a:srgbClr val="000000"/>
              </a:solidFill>
              <a:latin typeface="Arial"/>
              <a:ea typeface="Arial"/>
              <a:cs typeface="Arial"/>
              <a:sym typeface="Arial"/>
            </a:endParaRPr>
          </a:p>
          <a:p>
            <a:pPr marL="381000" marR="0" lvl="0" indent="-220133" rtl="0">
              <a:lnSpc>
                <a:spcPct val="100000"/>
              </a:lnSpc>
              <a:spcBef>
                <a:spcPts val="0"/>
              </a:spcBef>
              <a:spcAft>
                <a:spcPts val="0"/>
              </a:spcAft>
              <a:buClr>
                <a:srgbClr val="000000"/>
              </a:buClr>
              <a:buSzPct val="98765"/>
              <a:buFont typeface="Arial"/>
              <a:buChar char="●"/>
            </a:pPr>
            <a:r>
              <a:rPr lang="en-US" sz="2666">
                <a:solidFill>
                  <a:srgbClr val="000000"/>
                </a:solidFill>
                <a:latin typeface="Arial"/>
                <a:ea typeface="Arial"/>
                <a:cs typeface="Arial"/>
                <a:sym typeface="Arial"/>
              </a:rPr>
              <a:t> the name should say:</a:t>
            </a:r>
          </a:p>
          <a:p>
            <a:pPr marL="762000" marR="0" lvl="1" indent="-220133" rtl="0">
              <a:lnSpc>
                <a:spcPct val="100000"/>
              </a:lnSpc>
              <a:spcBef>
                <a:spcPts val="0"/>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way it exist</a:t>
            </a:r>
          </a:p>
          <a:p>
            <a:pPr marL="762000" marR="0" lvl="1" indent="-220133" rtl="0">
              <a:lnSpc>
                <a:spcPct val="100000"/>
              </a:lnSpc>
              <a:spcBef>
                <a:spcPts val="0"/>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what it does</a:t>
            </a:r>
          </a:p>
          <a:p>
            <a:pPr marL="762000" marR="0" lvl="1" indent="-220133" rtl="0">
              <a:lnSpc>
                <a:spcPct val="100000"/>
              </a:lnSpc>
              <a:spcBef>
                <a:spcPts val="0"/>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how is used</a:t>
            </a:r>
          </a:p>
          <a:p>
            <a:pPr rtl="0">
              <a:lnSpc>
                <a:spcPct val="100000"/>
              </a:lnSpc>
              <a:spcBef>
                <a:spcPts val="0"/>
              </a:spcBef>
              <a:buNone/>
            </a:pPr>
            <a:r>
              <a:rPr lang="en-US" sz="2666">
                <a:solidFill>
                  <a:srgbClr val="000000"/>
                </a:solidFill>
                <a:latin typeface="Arial"/>
                <a:ea typeface="Arial"/>
                <a:cs typeface="Arial"/>
                <a:sym typeface="Arial"/>
              </a:rPr>
              <a:t> </a:t>
            </a:r>
          </a:p>
          <a:p>
            <a:pPr marL="381000" marR="0" lvl="0" indent="-220133" rtl="0">
              <a:lnSpc>
                <a:spcPct val="100000"/>
              </a:lnSpc>
              <a:spcBef>
                <a:spcPts val="0"/>
              </a:spcBef>
              <a:spcAft>
                <a:spcPts val="0"/>
              </a:spcAft>
              <a:buClr>
                <a:srgbClr val="000000"/>
              </a:buClr>
              <a:buSzPct val="98765"/>
              <a:buFont typeface="Arial"/>
              <a:buChar char="●"/>
            </a:pPr>
            <a:r>
              <a:rPr lang="en-US" sz="2666">
                <a:solidFill>
                  <a:srgbClr val="000000"/>
                </a:solidFill>
                <a:latin typeface="Arial"/>
                <a:ea typeface="Arial"/>
                <a:cs typeface="Arial"/>
                <a:sym typeface="Arial"/>
              </a:rPr>
              <a:t>if a name requires a comment then the name doesn't reveal its intent</a:t>
            </a:r>
          </a:p>
          <a:p>
            <a:pPr marL="762000" marR="0" lvl="1" indent="-220133" rtl="0">
              <a:lnSpc>
                <a:spcPct val="100000"/>
              </a:lnSpc>
              <a:spcBef>
                <a:spcPts val="0"/>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int d; // elapsed time in days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Use Intention-Revealing Names</a:t>
            </a:r>
          </a:p>
        </p:txBody>
      </p:sp>
      <p:sp>
        <p:nvSpPr>
          <p:cNvPr id="89" name="Shape 89"/>
          <p:cNvSpPr txBox="1">
            <a:spLocks noGrp="1"/>
          </p:cNvSpPr>
          <p:nvPr>
            <p:ph type="body" idx="1"/>
          </p:nvPr>
        </p:nvSpPr>
        <p:spPr>
          <a:xfrm>
            <a:off x="932650" y="2024050"/>
            <a:ext cx="8628850" cy="5245474"/>
          </a:xfrm>
          <a:prstGeom prst="rect">
            <a:avLst/>
          </a:prstGeom>
          <a:noFill/>
          <a:ln>
            <a:noFill/>
          </a:ln>
        </p:spPr>
        <p:txBody>
          <a:bodyPr lIns="38100" tIns="38100" rIns="38100" bIns="38100" anchor="t" anchorCtr="0">
            <a:noAutofit/>
          </a:bodyPr>
          <a:lstStyle/>
          <a:p>
            <a:pPr rtl="0">
              <a:lnSpc>
                <a:spcPct val="100000"/>
              </a:lnSpc>
              <a:spcBef>
                <a:spcPts val="0"/>
              </a:spcBef>
              <a:buNone/>
            </a:pPr>
            <a:r>
              <a:rPr lang="en-US" sz="2666" dirty="0">
                <a:solidFill>
                  <a:srgbClr val="000000"/>
                </a:solidFill>
                <a:latin typeface="Arial"/>
                <a:ea typeface="Arial"/>
                <a:cs typeface="Arial"/>
                <a:sym typeface="Arial"/>
              </a:rPr>
              <a:t>public List&lt;</a:t>
            </a:r>
            <a:r>
              <a:rPr lang="en-US" sz="2666" dirty="0" err="1">
                <a:solidFill>
                  <a:srgbClr val="000000"/>
                </a:solidFill>
                <a:latin typeface="Arial"/>
                <a:ea typeface="Arial"/>
                <a:cs typeface="Arial"/>
                <a:sym typeface="Arial"/>
              </a:rPr>
              <a:t>int</a:t>
            </a:r>
            <a:r>
              <a:rPr lang="en-US" sz="2666" dirty="0">
                <a:solidFill>
                  <a:srgbClr val="000000"/>
                </a:solidFill>
                <a:latin typeface="Arial"/>
                <a:ea typeface="Arial"/>
                <a:cs typeface="Arial"/>
                <a:sym typeface="Arial"/>
              </a:rPr>
              <a:t>[]&gt; </a:t>
            </a:r>
            <a:r>
              <a:rPr lang="en-US" sz="2666" dirty="0" err="1">
                <a:solidFill>
                  <a:srgbClr val="000000"/>
                </a:solidFill>
                <a:latin typeface="Arial"/>
                <a:ea typeface="Arial"/>
                <a:cs typeface="Arial"/>
                <a:sym typeface="Arial"/>
              </a:rPr>
              <a:t>getThem</a:t>
            </a:r>
            <a:r>
              <a:rPr lang="en-US" sz="2666" dirty="0">
                <a:solidFill>
                  <a:srgbClr val="000000"/>
                </a:solidFill>
                <a:latin typeface="Arial"/>
                <a:ea typeface="Arial"/>
                <a:cs typeface="Arial"/>
                <a:sym typeface="Arial"/>
              </a:rPr>
              <a:t>() {</a:t>
            </a:r>
            <a:br>
              <a:rPr lang="en-US" sz="2666" dirty="0">
                <a:solidFill>
                  <a:srgbClr val="000000"/>
                </a:solidFill>
                <a:latin typeface="Arial"/>
                <a:ea typeface="Arial"/>
                <a:cs typeface="Arial"/>
                <a:sym typeface="Arial"/>
              </a:rPr>
            </a:br>
            <a:r>
              <a:rPr lang="en-US" sz="2666" dirty="0">
                <a:solidFill>
                  <a:srgbClr val="000000"/>
                </a:solidFill>
                <a:latin typeface="Arial"/>
                <a:ea typeface="Arial"/>
                <a:cs typeface="Arial"/>
                <a:sym typeface="Arial"/>
              </a:rPr>
              <a:t>    List&lt;</a:t>
            </a:r>
            <a:r>
              <a:rPr lang="en-US" sz="2666" dirty="0" err="1">
                <a:solidFill>
                  <a:srgbClr val="000000"/>
                </a:solidFill>
                <a:latin typeface="Arial"/>
                <a:ea typeface="Arial"/>
                <a:cs typeface="Arial"/>
                <a:sym typeface="Arial"/>
              </a:rPr>
              <a:t>int</a:t>
            </a:r>
            <a:r>
              <a:rPr lang="en-US" sz="2666" dirty="0">
                <a:solidFill>
                  <a:srgbClr val="000000"/>
                </a:solidFill>
                <a:latin typeface="Arial"/>
                <a:ea typeface="Arial"/>
                <a:cs typeface="Arial"/>
                <a:sym typeface="Arial"/>
              </a:rPr>
              <a:t>[]&gt; list1 = new </a:t>
            </a:r>
            <a:r>
              <a:rPr lang="en-US" sz="2666" dirty="0" err="1">
                <a:solidFill>
                  <a:srgbClr val="000000"/>
                </a:solidFill>
                <a:latin typeface="Arial"/>
                <a:ea typeface="Arial"/>
                <a:cs typeface="Arial"/>
                <a:sym typeface="Arial"/>
              </a:rPr>
              <a:t>ArrayList</a:t>
            </a:r>
            <a:r>
              <a:rPr lang="en-US" sz="2666" dirty="0">
                <a:solidFill>
                  <a:srgbClr val="000000"/>
                </a:solidFill>
                <a:latin typeface="Arial"/>
                <a:ea typeface="Arial"/>
                <a:cs typeface="Arial"/>
                <a:sym typeface="Arial"/>
              </a:rPr>
              <a:t>&lt;</a:t>
            </a:r>
            <a:r>
              <a:rPr lang="en-US" sz="2666" dirty="0" err="1">
                <a:solidFill>
                  <a:srgbClr val="000000"/>
                </a:solidFill>
                <a:latin typeface="Arial"/>
                <a:ea typeface="Arial"/>
                <a:cs typeface="Arial"/>
                <a:sym typeface="Arial"/>
              </a:rPr>
              <a:t>int</a:t>
            </a:r>
            <a:r>
              <a:rPr lang="en-US" sz="2666" dirty="0">
                <a:solidFill>
                  <a:srgbClr val="000000"/>
                </a:solidFill>
                <a:latin typeface="Arial"/>
                <a:ea typeface="Arial"/>
                <a:cs typeface="Arial"/>
                <a:sym typeface="Arial"/>
              </a:rPr>
              <a:t>[]&gt;();</a:t>
            </a:r>
            <a:br>
              <a:rPr lang="en-US" sz="2666" dirty="0">
                <a:solidFill>
                  <a:srgbClr val="000000"/>
                </a:solidFill>
                <a:latin typeface="Arial"/>
                <a:ea typeface="Arial"/>
                <a:cs typeface="Arial"/>
                <a:sym typeface="Arial"/>
              </a:rPr>
            </a:br>
            <a:r>
              <a:rPr lang="en-US" sz="2666" dirty="0">
                <a:solidFill>
                  <a:srgbClr val="000000"/>
                </a:solidFill>
                <a:latin typeface="Arial"/>
                <a:ea typeface="Arial"/>
                <a:cs typeface="Arial"/>
                <a:sym typeface="Arial"/>
              </a:rPr>
              <a:t>         for (</a:t>
            </a:r>
            <a:r>
              <a:rPr lang="en-US" sz="2666" dirty="0" err="1">
                <a:solidFill>
                  <a:srgbClr val="000000"/>
                </a:solidFill>
                <a:latin typeface="Arial"/>
                <a:ea typeface="Arial"/>
                <a:cs typeface="Arial"/>
                <a:sym typeface="Arial"/>
              </a:rPr>
              <a:t>int</a:t>
            </a:r>
            <a:r>
              <a:rPr lang="en-US" sz="2666" dirty="0">
                <a:solidFill>
                  <a:srgbClr val="000000"/>
                </a:solidFill>
                <a:latin typeface="Arial"/>
                <a:ea typeface="Arial"/>
                <a:cs typeface="Arial"/>
                <a:sym typeface="Arial"/>
              </a:rPr>
              <a:t>[] x : </a:t>
            </a:r>
            <a:r>
              <a:rPr lang="en-US" sz="2666" dirty="0" err="1">
                <a:solidFill>
                  <a:srgbClr val="000000"/>
                </a:solidFill>
                <a:latin typeface="Arial"/>
                <a:ea typeface="Arial"/>
                <a:cs typeface="Arial"/>
                <a:sym typeface="Arial"/>
              </a:rPr>
              <a:t>theList</a:t>
            </a:r>
            <a:r>
              <a:rPr lang="en-US" sz="2666" dirty="0">
                <a:solidFill>
                  <a:srgbClr val="000000"/>
                </a:solidFill>
                <a:latin typeface="Arial"/>
                <a:ea typeface="Arial"/>
                <a:cs typeface="Arial"/>
                <a:sym typeface="Arial"/>
              </a:rPr>
              <a:t>)</a:t>
            </a:r>
            <a:br>
              <a:rPr lang="en-US" sz="2666" dirty="0">
                <a:solidFill>
                  <a:srgbClr val="000000"/>
                </a:solidFill>
                <a:latin typeface="Arial"/>
                <a:ea typeface="Arial"/>
                <a:cs typeface="Arial"/>
                <a:sym typeface="Arial"/>
              </a:rPr>
            </a:br>
            <a:r>
              <a:rPr lang="en-US" sz="2666" dirty="0">
                <a:solidFill>
                  <a:srgbClr val="000000"/>
                </a:solidFill>
                <a:latin typeface="Arial"/>
                <a:ea typeface="Arial"/>
                <a:cs typeface="Arial"/>
                <a:sym typeface="Arial"/>
              </a:rPr>
              <a:t>             if (x[0] == 4) </a:t>
            </a:r>
            <a:br>
              <a:rPr lang="en-US" sz="2666" dirty="0">
                <a:solidFill>
                  <a:srgbClr val="000000"/>
                </a:solidFill>
                <a:latin typeface="Arial"/>
                <a:ea typeface="Arial"/>
                <a:cs typeface="Arial"/>
                <a:sym typeface="Arial"/>
              </a:rPr>
            </a:br>
            <a:r>
              <a:rPr lang="en-US" sz="2666" dirty="0">
                <a:solidFill>
                  <a:srgbClr val="000000"/>
                </a:solidFill>
                <a:latin typeface="Arial"/>
                <a:ea typeface="Arial"/>
                <a:cs typeface="Arial"/>
                <a:sym typeface="Arial"/>
              </a:rPr>
              <a:t>                 list1.add(x);</a:t>
            </a:r>
            <a:br>
              <a:rPr lang="en-US" sz="2666" dirty="0">
                <a:solidFill>
                  <a:srgbClr val="000000"/>
                </a:solidFill>
                <a:latin typeface="Arial"/>
                <a:ea typeface="Arial"/>
                <a:cs typeface="Arial"/>
                <a:sym typeface="Arial"/>
              </a:rPr>
            </a:br>
            <a:r>
              <a:rPr lang="en-US" sz="2666" dirty="0">
                <a:solidFill>
                  <a:srgbClr val="000000"/>
                </a:solidFill>
                <a:latin typeface="Arial"/>
                <a:ea typeface="Arial"/>
                <a:cs typeface="Arial"/>
                <a:sym typeface="Arial"/>
              </a:rPr>
              <a:t>         return list1;</a:t>
            </a:r>
            <a:br>
              <a:rPr lang="en-US" sz="2666" dirty="0">
                <a:solidFill>
                  <a:srgbClr val="000000"/>
                </a:solidFill>
                <a:latin typeface="Arial"/>
                <a:ea typeface="Arial"/>
                <a:cs typeface="Arial"/>
                <a:sym typeface="Arial"/>
              </a:rPr>
            </a:br>
            <a:r>
              <a:rPr lang="en-US" sz="2666" dirty="0">
                <a:solidFill>
                  <a:srgbClr val="000000"/>
                </a:solidFill>
                <a:latin typeface="Arial"/>
                <a:ea typeface="Arial"/>
                <a:cs typeface="Arial"/>
                <a:sym typeface="Arial"/>
              </a:rPr>
              <a:t>  }</a:t>
            </a:r>
          </a:p>
          <a:p>
            <a:pPr rtl="0">
              <a:lnSpc>
                <a:spcPct val="100000"/>
              </a:lnSpc>
              <a:spcBef>
                <a:spcPts val="0"/>
              </a:spcBef>
              <a:buNone/>
            </a:pPr>
            <a:endParaRPr sz="2666" b="0" dirty="0">
              <a:solidFill>
                <a:srgbClr val="000000"/>
              </a:solidFill>
              <a:latin typeface="Arial"/>
              <a:ea typeface="Arial"/>
              <a:cs typeface="Arial"/>
              <a:sym typeface="Arial"/>
            </a:endParaRPr>
          </a:p>
          <a:p>
            <a:pPr rtl="0">
              <a:lnSpc>
                <a:spcPct val="100000"/>
              </a:lnSpc>
              <a:spcBef>
                <a:spcPts val="0"/>
              </a:spcBef>
              <a:buNone/>
            </a:pPr>
            <a:r>
              <a:rPr lang="en-US" sz="2666" b="0" dirty="0">
                <a:solidFill>
                  <a:srgbClr val="000000"/>
                </a:solidFill>
                <a:latin typeface="Arial"/>
                <a:ea typeface="Arial"/>
                <a:cs typeface="Arial"/>
                <a:sym typeface="Arial"/>
              </a:rPr>
              <a:t>Why  is  it  hard  to  tell  what  this  code  is  doing?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Use Intention-Revealing Names</a:t>
            </a:r>
          </a:p>
        </p:txBody>
      </p:sp>
      <p:sp>
        <p:nvSpPr>
          <p:cNvPr id="95" name="Shape 95"/>
          <p:cNvSpPr txBox="1">
            <a:spLocks noGrp="1"/>
          </p:cNvSpPr>
          <p:nvPr>
            <p:ph type="body" idx="1"/>
          </p:nvPr>
        </p:nvSpPr>
        <p:spPr>
          <a:xfrm>
            <a:off x="932650" y="2024050"/>
            <a:ext cx="8628850" cy="5245474"/>
          </a:xfrm>
          <a:prstGeom prst="rect">
            <a:avLst/>
          </a:prstGeom>
          <a:noFill/>
          <a:ln>
            <a:noFill/>
          </a:ln>
        </p:spPr>
        <p:txBody>
          <a:bodyPr lIns="38100" tIns="38100" rIns="38100" bIns="38100" anchor="t" anchorCtr="0">
            <a:noAutofit/>
          </a:bodyPr>
          <a:lstStyle/>
          <a:p>
            <a:pPr algn="ctr" rtl="0">
              <a:lnSpc>
                <a:spcPct val="100000"/>
              </a:lnSpc>
              <a:spcBef>
                <a:spcPts val="0"/>
              </a:spcBef>
              <a:buNone/>
            </a:pPr>
            <a:r>
              <a:rPr lang="en-US" sz="2666">
                <a:solidFill>
                  <a:srgbClr val="000000"/>
                </a:solidFill>
                <a:latin typeface="Arial"/>
                <a:ea typeface="Arial"/>
                <a:cs typeface="Arial"/>
                <a:sym typeface="Arial"/>
              </a:rPr>
              <a:t>Mine sweeper game improved version</a:t>
            </a:r>
          </a:p>
          <a:p>
            <a:pPr rtl="0">
              <a:lnSpc>
                <a:spcPct val="100000"/>
              </a:lnSpc>
              <a:spcBef>
                <a:spcPts val="0"/>
              </a:spcBef>
              <a:buNone/>
            </a:pPr>
            <a:endParaRPr sz="2666">
              <a:solidFill>
                <a:srgbClr val="000000"/>
              </a:solidFill>
              <a:latin typeface="Arial"/>
              <a:ea typeface="Arial"/>
              <a:cs typeface="Arial"/>
              <a:sym typeface="Arial"/>
            </a:endParaRPr>
          </a:p>
          <a:p>
            <a:pPr rtl="0">
              <a:lnSpc>
                <a:spcPct val="100000"/>
              </a:lnSpc>
              <a:spcBef>
                <a:spcPts val="0"/>
              </a:spcBef>
              <a:buNone/>
            </a:pPr>
            <a:r>
              <a:rPr lang="en-US" sz="2666">
                <a:solidFill>
                  <a:srgbClr val="000000"/>
                </a:solidFill>
                <a:latin typeface="Arial"/>
                <a:ea typeface="Arial"/>
                <a:cs typeface="Arial"/>
                <a:sym typeface="Arial"/>
              </a:rPr>
              <a:t>public List&lt;int[]&gt; getFlaggedCells() {</a:t>
            </a:r>
            <a:br>
              <a:rPr lang="en-US" sz="2666">
                <a:solidFill>
                  <a:srgbClr val="000000"/>
                </a:solidFill>
                <a:latin typeface="Arial"/>
                <a:ea typeface="Arial"/>
                <a:cs typeface="Arial"/>
                <a:sym typeface="Arial"/>
              </a:rPr>
            </a:br>
            <a:r>
              <a:rPr lang="en-US" sz="2666">
                <a:solidFill>
                  <a:srgbClr val="000000"/>
                </a:solidFill>
                <a:latin typeface="Arial"/>
                <a:ea typeface="Arial"/>
                <a:cs typeface="Arial"/>
                <a:sym typeface="Arial"/>
              </a:rPr>
              <a:t>    List&lt;int[]&gt; flaggedCells = new ArrayList&lt;int[]&gt;();</a:t>
            </a:r>
            <a:br>
              <a:rPr lang="en-US" sz="2666">
                <a:solidFill>
                  <a:srgbClr val="000000"/>
                </a:solidFill>
                <a:latin typeface="Arial"/>
                <a:ea typeface="Arial"/>
                <a:cs typeface="Arial"/>
                <a:sym typeface="Arial"/>
              </a:rPr>
            </a:br>
            <a:r>
              <a:rPr lang="en-US" sz="2666">
                <a:solidFill>
                  <a:srgbClr val="000000"/>
                </a:solidFill>
                <a:latin typeface="Arial"/>
                <a:ea typeface="Arial"/>
                <a:cs typeface="Arial"/>
                <a:sym typeface="Arial"/>
              </a:rPr>
              <a:t>    for (int[] cell : gameBoard) {</a:t>
            </a:r>
            <a:br>
              <a:rPr lang="en-US" sz="2666">
                <a:solidFill>
                  <a:srgbClr val="000000"/>
                </a:solidFill>
                <a:latin typeface="Arial"/>
                <a:ea typeface="Arial"/>
                <a:cs typeface="Arial"/>
                <a:sym typeface="Arial"/>
              </a:rPr>
            </a:br>
            <a:r>
              <a:rPr lang="en-US" sz="2666">
                <a:solidFill>
                  <a:srgbClr val="000000"/>
                </a:solidFill>
                <a:latin typeface="Arial"/>
                <a:ea typeface="Arial"/>
                <a:cs typeface="Arial"/>
                <a:sym typeface="Arial"/>
              </a:rPr>
              <a:t>        if (cell[STATUS_VALUE] == FLAGGED) {</a:t>
            </a:r>
            <a:br>
              <a:rPr lang="en-US" sz="2666">
                <a:solidFill>
                  <a:srgbClr val="000000"/>
                </a:solidFill>
                <a:latin typeface="Arial"/>
                <a:ea typeface="Arial"/>
                <a:cs typeface="Arial"/>
                <a:sym typeface="Arial"/>
              </a:rPr>
            </a:br>
            <a:r>
              <a:rPr lang="en-US" sz="2666">
                <a:solidFill>
                  <a:srgbClr val="000000"/>
                </a:solidFill>
                <a:latin typeface="Arial"/>
                <a:ea typeface="Arial"/>
                <a:cs typeface="Arial"/>
                <a:sym typeface="Arial"/>
              </a:rPr>
              <a:t>            flaggedCells.add(cell);</a:t>
            </a:r>
          </a:p>
          <a:p>
            <a:pPr rtl="0">
              <a:lnSpc>
                <a:spcPct val="100000"/>
              </a:lnSpc>
              <a:spcBef>
                <a:spcPts val="0"/>
              </a:spcBef>
              <a:buNone/>
            </a:pPr>
            <a:r>
              <a:rPr lang="en-US" sz="2666">
                <a:solidFill>
                  <a:srgbClr val="000000"/>
                </a:solidFill>
                <a:latin typeface="Arial"/>
                <a:ea typeface="Arial"/>
                <a:cs typeface="Arial"/>
                <a:sym typeface="Arial"/>
              </a:rPr>
              <a:t>        }</a:t>
            </a:r>
          </a:p>
          <a:p>
            <a:pPr rtl="0">
              <a:lnSpc>
                <a:spcPct val="100000"/>
              </a:lnSpc>
              <a:spcBef>
                <a:spcPts val="0"/>
              </a:spcBef>
              <a:buNone/>
            </a:pPr>
            <a:r>
              <a:rPr lang="en-US" sz="2666">
                <a:solidFill>
                  <a:srgbClr val="000000"/>
                </a:solidFill>
                <a:latin typeface="Arial"/>
                <a:ea typeface="Arial"/>
                <a:cs typeface="Arial"/>
                <a:sym typeface="Arial"/>
              </a:rPr>
              <a:t>    }</a:t>
            </a:r>
            <a:br>
              <a:rPr lang="en-US" sz="2666">
                <a:solidFill>
                  <a:srgbClr val="000000"/>
                </a:solidFill>
                <a:latin typeface="Arial"/>
                <a:ea typeface="Arial"/>
                <a:cs typeface="Arial"/>
                <a:sym typeface="Arial"/>
              </a:rPr>
            </a:br>
            <a:r>
              <a:rPr lang="en-US" sz="2666">
                <a:solidFill>
                  <a:srgbClr val="000000"/>
                </a:solidFill>
                <a:latin typeface="Arial"/>
                <a:ea typeface="Arial"/>
                <a:cs typeface="Arial"/>
                <a:sym typeface="Arial"/>
              </a:rPr>
              <a:t>    return flaggedCells;</a:t>
            </a:r>
          </a:p>
          <a:p>
            <a:pPr rtl="0">
              <a:lnSpc>
                <a:spcPct val="100000"/>
              </a:lnSpc>
              <a:spcBef>
                <a:spcPts val="0"/>
              </a:spcBef>
              <a:buNone/>
            </a:pPr>
            <a:r>
              <a:rPr lang="en-US" sz="2666">
                <a:solidFill>
                  <a:srgbClr val="000000"/>
                </a:solidFill>
                <a:latin typeface="Arial"/>
                <a:ea typeface="Arial"/>
                <a:cs typeface="Arial"/>
                <a:sym typeface="Arial"/>
              </a:rPr>
              <a:t>}</a:t>
            </a:r>
          </a:p>
          <a:p>
            <a:pPr rtl="0">
              <a:lnSpc>
                <a:spcPct val="100000"/>
              </a:lnSpc>
              <a:spcBef>
                <a:spcPts val="0"/>
              </a:spcBef>
              <a:buNone/>
            </a:pPr>
            <a:endParaRPr sz="2666">
              <a:solidFill>
                <a:srgbClr val="000000"/>
              </a:solidFill>
              <a:latin typeface="Arial"/>
              <a:ea typeface="Arial"/>
              <a:cs typeface="Arial"/>
              <a:sym typeface="Arial"/>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Use Intention-Revealing Names</a:t>
            </a:r>
          </a:p>
        </p:txBody>
      </p:sp>
      <p:sp>
        <p:nvSpPr>
          <p:cNvPr id="101" name="Shape 101"/>
          <p:cNvSpPr txBox="1">
            <a:spLocks noGrp="1"/>
          </p:cNvSpPr>
          <p:nvPr>
            <p:ph type="body" idx="1"/>
          </p:nvPr>
        </p:nvSpPr>
        <p:spPr>
          <a:xfrm>
            <a:off x="932650" y="2024050"/>
            <a:ext cx="8628850" cy="5245474"/>
          </a:xfrm>
          <a:prstGeom prst="rect">
            <a:avLst/>
          </a:prstGeom>
          <a:noFill/>
          <a:ln>
            <a:noFill/>
          </a:ln>
        </p:spPr>
        <p:txBody>
          <a:bodyPr lIns="38100" tIns="38100" rIns="38100" bIns="38100" anchor="t" anchorCtr="0">
            <a:noAutofit/>
          </a:bodyPr>
          <a:lstStyle/>
          <a:p>
            <a:pPr algn="ctr" rtl="0">
              <a:lnSpc>
                <a:spcPct val="100000"/>
              </a:lnSpc>
              <a:spcBef>
                <a:spcPts val="0"/>
              </a:spcBef>
              <a:buNone/>
            </a:pPr>
            <a:r>
              <a:rPr lang="en-US" sz="2666" dirty="0">
                <a:solidFill>
                  <a:srgbClr val="000000"/>
                </a:solidFill>
                <a:latin typeface="Arial"/>
                <a:ea typeface="Arial"/>
                <a:cs typeface="Arial"/>
                <a:sym typeface="Arial"/>
              </a:rPr>
              <a:t>Mine sweeper game final version</a:t>
            </a:r>
          </a:p>
          <a:p>
            <a:pPr rtl="0">
              <a:lnSpc>
                <a:spcPct val="100000"/>
              </a:lnSpc>
              <a:spcBef>
                <a:spcPts val="0"/>
              </a:spcBef>
              <a:buNone/>
            </a:pPr>
            <a:r>
              <a:rPr lang="en-US" sz="2666" dirty="0">
                <a:solidFill>
                  <a:srgbClr val="000000"/>
                </a:solidFill>
                <a:latin typeface="Arial"/>
                <a:ea typeface="Arial"/>
                <a:cs typeface="Arial"/>
                <a:sym typeface="Arial"/>
              </a:rPr>
              <a:t>  </a:t>
            </a:r>
          </a:p>
          <a:p>
            <a:pPr rtl="0">
              <a:lnSpc>
                <a:spcPct val="100000"/>
              </a:lnSpc>
              <a:spcBef>
                <a:spcPts val="0"/>
              </a:spcBef>
              <a:buNone/>
            </a:pPr>
            <a:r>
              <a:rPr lang="en-US" sz="2666" dirty="0">
                <a:solidFill>
                  <a:srgbClr val="000000"/>
                </a:solidFill>
                <a:latin typeface="Arial"/>
                <a:ea typeface="Arial"/>
                <a:cs typeface="Arial"/>
                <a:sym typeface="Arial"/>
              </a:rPr>
              <a:t>public List&lt;Cell&gt; </a:t>
            </a:r>
            <a:r>
              <a:rPr lang="en-US" sz="2666" dirty="0" err="1">
                <a:solidFill>
                  <a:srgbClr val="000000"/>
                </a:solidFill>
                <a:latin typeface="Arial"/>
                <a:ea typeface="Arial"/>
                <a:cs typeface="Arial"/>
                <a:sym typeface="Arial"/>
              </a:rPr>
              <a:t>getFlaggedCells</a:t>
            </a:r>
            <a:r>
              <a:rPr lang="en-US" sz="2666" dirty="0">
                <a:solidFill>
                  <a:srgbClr val="000000"/>
                </a:solidFill>
                <a:latin typeface="Arial"/>
                <a:ea typeface="Arial"/>
                <a:cs typeface="Arial"/>
                <a:sym typeface="Arial"/>
              </a:rPr>
              <a:t>() {</a:t>
            </a:r>
          </a:p>
          <a:p>
            <a:pPr rtl="0">
              <a:lnSpc>
                <a:spcPct val="100000"/>
              </a:lnSpc>
              <a:spcBef>
                <a:spcPts val="0"/>
              </a:spcBef>
              <a:buNone/>
            </a:pPr>
            <a:r>
              <a:rPr lang="en-US" sz="2666" dirty="0">
                <a:solidFill>
                  <a:srgbClr val="000000"/>
                </a:solidFill>
                <a:latin typeface="Arial"/>
                <a:ea typeface="Arial"/>
                <a:cs typeface="Arial"/>
                <a:sym typeface="Arial"/>
              </a:rPr>
              <a:t>    List&lt;Cell&gt; </a:t>
            </a:r>
            <a:r>
              <a:rPr lang="en-US" sz="2666" dirty="0" err="1">
                <a:solidFill>
                  <a:srgbClr val="000000"/>
                </a:solidFill>
                <a:latin typeface="Arial"/>
                <a:ea typeface="Arial"/>
                <a:cs typeface="Arial"/>
                <a:sym typeface="Arial"/>
              </a:rPr>
              <a:t>flaggedCells</a:t>
            </a:r>
            <a:r>
              <a:rPr lang="en-US" sz="2666" dirty="0">
                <a:solidFill>
                  <a:srgbClr val="000000"/>
                </a:solidFill>
                <a:latin typeface="Arial"/>
                <a:ea typeface="Arial"/>
                <a:cs typeface="Arial"/>
                <a:sym typeface="Arial"/>
              </a:rPr>
              <a:t> = new </a:t>
            </a:r>
            <a:r>
              <a:rPr lang="en-US" sz="2666" dirty="0" err="1">
                <a:solidFill>
                  <a:srgbClr val="000000"/>
                </a:solidFill>
                <a:latin typeface="Arial"/>
                <a:ea typeface="Arial"/>
                <a:cs typeface="Arial"/>
                <a:sym typeface="Arial"/>
              </a:rPr>
              <a:t>ArrayList</a:t>
            </a:r>
            <a:r>
              <a:rPr lang="en-US" sz="2666" dirty="0">
                <a:solidFill>
                  <a:srgbClr val="000000"/>
                </a:solidFill>
                <a:latin typeface="Arial"/>
                <a:ea typeface="Arial"/>
                <a:cs typeface="Arial"/>
                <a:sym typeface="Arial"/>
              </a:rPr>
              <a:t>&lt;Cell&gt;();</a:t>
            </a:r>
            <a:br>
              <a:rPr lang="en-US" sz="2666" dirty="0">
                <a:solidFill>
                  <a:srgbClr val="000000"/>
                </a:solidFill>
                <a:latin typeface="Arial"/>
                <a:ea typeface="Arial"/>
                <a:cs typeface="Arial"/>
                <a:sym typeface="Arial"/>
              </a:rPr>
            </a:br>
            <a:r>
              <a:rPr lang="en-US" sz="2666" dirty="0">
                <a:solidFill>
                  <a:srgbClr val="000000"/>
                </a:solidFill>
                <a:latin typeface="Arial"/>
                <a:ea typeface="Arial"/>
                <a:cs typeface="Arial"/>
                <a:sym typeface="Arial"/>
              </a:rPr>
              <a:t>    for (Cell </a:t>
            </a:r>
            <a:r>
              <a:rPr lang="en-US" sz="2666" dirty="0" err="1">
                <a:solidFill>
                  <a:srgbClr val="000000"/>
                </a:solidFill>
                <a:latin typeface="Arial"/>
                <a:ea typeface="Arial"/>
                <a:cs typeface="Arial"/>
                <a:sym typeface="Arial"/>
              </a:rPr>
              <a:t>cell</a:t>
            </a:r>
            <a:r>
              <a:rPr lang="en-US" sz="2666" dirty="0">
                <a:solidFill>
                  <a:srgbClr val="000000"/>
                </a:solidFill>
                <a:latin typeface="Arial"/>
                <a:ea typeface="Arial"/>
                <a:cs typeface="Arial"/>
                <a:sym typeface="Arial"/>
              </a:rPr>
              <a:t> : </a:t>
            </a:r>
            <a:r>
              <a:rPr lang="en-US" sz="2666" dirty="0" err="1" smtClean="0">
                <a:solidFill>
                  <a:srgbClr val="000000"/>
                </a:solidFill>
                <a:latin typeface="Arial"/>
                <a:ea typeface="Arial"/>
                <a:cs typeface="Arial"/>
                <a:sym typeface="Arial"/>
              </a:rPr>
              <a:t>gameBoard.getCells</a:t>
            </a:r>
            <a:r>
              <a:rPr lang="en-US" sz="2666" dirty="0" smtClean="0">
                <a:solidFill>
                  <a:srgbClr val="000000"/>
                </a:solidFill>
                <a:latin typeface="Arial"/>
                <a:ea typeface="Arial"/>
                <a:cs typeface="Arial"/>
                <a:sym typeface="Arial"/>
              </a:rPr>
              <a:t>()) </a:t>
            </a:r>
            <a:r>
              <a:rPr lang="en-US" sz="2666" dirty="0">
                <a:solidFill>
                  <a:srgbClr val="000000"/>
                </a:solidFill>
                <a:latin typeface="Arial"/>
                <a:ea typeface="Arial"/>
                <a:cs typeface="Arial"/>
                <a:sym typeface="Arial"/>
              </a:rPr>
              <a:t>{</a:t>
            </a:r>
            <a:br>
              <a:rPr lang="en-US" sz="2666" dirty="0">
                <a:solidFill>
                  <a:srgbClr val="000000"/>
                </a:solidFill>
                <a:latin typeface="Arial"/>
                <a:ea typeface="Arial"/>
                <a:cs typeface="Arial"/>
                <a:sym typeface="Arial"/>
              </a:rPr>
            </a:br>
            <a:r>
              <a:rPr lang="en-US" sz="2666" dirty="0">
                <a:solidFill>
                  <a:srgbClr val="000000"/>
                </a:solidFill>
                <a:latin typeface="Arial"/>
                <a:ea typeface="Arial"/>
                <a:cs typeface="Arial"/>
                <a:sym typeface="Arial"/>
              </a:rPr>
              <a:t>        if (</a:t>
            </a:r>
            <a:r>
              <a:rPr lang="en-US" sz="2666" dirty="0" err="1">
                <a:solidFill>
                  <a:srgbClr val="000000"/>
                </a:solidFill>
                <a:latin typeface="Arial"/>
                <a:ea typeface="Arial"/>
                <a:cs typeface="Arial"/>
                <a:sym typeface="Arial"/>
              </a:rPr>
              <a:t>cell.isFlagged</a:t>
            </a:r>
            <a:r>
              <a:rPr lang="en-US" sz="2666" dirty="0">
                <a:solidFill>
                  <a:srgbClr val="000000"/>
                </a:solidFill>
                <a:latin typeface="Arial"/>
                <a:ea typeface="Arial"/>
                <a:cs typeface="Arial"/>
                <a:sym typeface="Arial"/>
              </a:rPr>
              <a:t>()) {</a:t>
            </a:r>
            <a:br>
              <a:rPr lang="en-US" sz="2666" dirty="0">
                <a:solidFill>
                  <a:srgbClr val="000000"/>
                </a:solidFill>
                <a:latin typeface="Arial"/>
                <a:ea typeface="Arial"/>
                <a:cs typeface="Arial"/>
                <a:sym typeface="Arial"/>
              </a:rPr>
            </a:br>
            <a:r>
              <a:rPr lang="en-US" sz="2666" dirty="0">
                <a:solidFill>
                  <a:srgbClr val="000000"/>
                </a:solidFill>
                <a:latin typeface="Arial"/>
                <a:ea typeface="Arial"/>
                <a:cs typeface="Arial"/>
                <a:sym typeface="Arial"/>
              </a:rPr>
              <a:t>             </a:t>
            </a:r>
            <a:r>
              <a:rPr lang="en-US" sz="2666" dirty="0" err="1">
                <a:solidFill>
                  <a:srgbClr val="000000"/>
                </a:solidFill>
                <a:latin typeface="Arial"/>
                <a:ea typeface="Arial"/>
                <a:cs typeface="Arial"/>
                <a:sym typeface="Arial"/>
              </a:rPr>
              <a:t>flaggedCells.add</a:t>
            </a:r>
            <a:r>
              <a:rPr lang="en-US" sz="2666" dirty="0">
                <a:solidFill>
                  <a:srgbClr val="000000"/>
                </a:solidFill>
                <a:latin typeface="Arial"/>
                <a:ea typeface="Arial"/>
                <a:cs typeface="Arial"/>
                <a:sym typeface="Arial"/>
              </a:rPr>
              <a:t>(cell);</a:t>
            </a:r>
          </a:p>
          <a:p>
            <a:pPr rtl="0">
              <a:lnSpc>
                <a:spcPct val="100000"/>
              </a:lnSpc>
              <a:spcBef>
                <a:spcPts val="0"/>
              </a:spcBef>
              <a:buNone/>
            </a:pPr>
            <a:r>
              <a:rPr lang="en-US" sz="2666" dirty="0">
                <a:solidFill>
                  <a:srgbClr val="000000"/>
                </a:solidFill>
                <a:latin typeface="Arial"/>
                <a:ea typeface="Arial"/>
                <a:cs typeface="Arial"/>
                <a:sym typeface="Arial"/>
              </a:rPr>
              <a:t>        }</a:t>
            </a:r>
          </a:p>
          <a:p>
            <a:pPr rtl="0">
              <a:lnSpc>
                <a:spcPct val="100000"/>
              </a:lnSpc>
              <a:spcBef>
                <a:spcPts val="0"/>
              </a:spcBef>
              <a:buNone/>
            </a:pPr>
            <a:r>
              <a:rPr lang="en-US" sz="2666" dirty="0">
                <a:solidFill>
                  <a:srgbClr val="000000"/>
                </a:solidFill>
                <a:latin typeface="Arial"/>
                <a:ea typeface="Arial"/>
                <a:cs typeface="Arial"/>
                <a:sym typeface="Arial"/>
              </a:rPr>
              <a:t>    }</a:t>
            </a:r>
          </a:p>
          <a:p>
            <a:pPr rtl="0">
              <a:lnSpc>
                <a:spcPct val="100000"/>
              </a:lnSpc>
              <a:spcBef>
                <a:spcPts val="0"/>
              </a:spcBef>
              <a:buNone/>
            </a:pPr>
            <a:r>
              <a:rPr lang="en-US" sz="2666" dirty="0">
                <a:solidFill>
                  <a:srgbClr val="000000"/>
                </a:solidFill>
                <a:latin typeface="Arial"/>
                <a:ea typeface="Arial"/>
                <a:cs typeface="Arial"/>
                <a:sym typeface="Arial"/>
              </a:rPr>
              <a:t>    return </a:t>
            </a:r>
            <a:r>
              <a:rPr lang="en-US" sz="2666" dirty="0" err="1">
                <a:solidFill>
                  <a:srgbClr val="000000"/>
                </a:solidFill>
                <a:latin typeface="Arial"/>
                <a:ea typeface="Arial"/>
                <a:cs typeface="Arial"/>
                <a:sym typeface="Arial"/>
              </a:rPr>
              <a:t>flaggedCells</a:t>
            </a:r>
            <a:r>
              <a:rPr lang="en-US" sz="2666" dirty="0">
                <a:solidFill>
                  <a:srgbClr val="000000"/>
                </a:solidFill>
                <a:latin typeface="Arial"/>
                <a:ea typeface="Arial"/>
                <a:cs typeface="Arial"/>
                <a:sym typeface="Arial"/>
              </a:rPr>
              <a:t>;</a:t>
            </a:r>
          </a:p>
          <a:p>
            <a:pPr rtl="0">
              <a:lnSpc>
                <a:spcPct val="100000"/>
              </a:lnSpc>
              <a:spcBef>
                <a:spcPts val="0"/>
              </a:spcBef>
              <a:buNone/>
            </a:pPr>
            <a:r>
              <a:rPr lang="en-US" sz="2666" dirty="0">
                <a:solidFill>
                  <a:srgbClr val="000000"/>
                </a:solidFill>
                <a:latin typeface="Arial"/>
                <a:ea typeface="Arial"/>
                <a:cs typeface="Arial"/>
                <a:sym typeface="Arial"/>
              </a:rPr>
              <a: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Avoid Disinformation</a:t>
            </a:r>
          </a:p>
        </p:txBody>
      </p:sp>
      <p:sp>
        <p:nvSpPr>
          <p:cNvPr id="107" name="Shape 107"/>
          <p:cNvSpPr txBox="1">
            <a:spLocks noGrp="1"/>
          </p:cNvSpPr>
          <p:nvPr>
            <p:ph type="body" idx="1"/>
          </p:nvPr>
        </p:nvSpPr>
        <p:spPr>
          <a:xfrm>
            <a:off x="932650" y="2024050"/>
            <a:ext cx="8628850" cy="5245474"/>
          </a:xfrm>
          <a:prstGeom prst="rect">
            <a:avLst/>
          </a:prstGeom>
          <a:noFill/>
          <a:ln>
            <a:noFill/>
          </a:ln>
        </p:spPr>
        <p:txBody>
          <a:bodyPr lIns="38100" tIns="38100" rIns="38100" bIns="38100" anchor="t" anchorCtr="0">
            <a:noAutofit/>
          </a:bodyPr>
          <a:lstStyle/>
          <a:p>
            <a:pPr rtl="0">
              <a:lnSpc>
                <a:spcPct val="100000"/>
              </a:lnSpc>
              <a:spcBef>
                <a:spcPts val="0"/>
              </a:spcBef>
              <a:buNone/>
            </a:pPr>
            <a:r>
              <a:rPr lang="en-US" sz="2666">
                <a:solidFill>
                  <a:srgbClr val="000000"/>
                </a:solidFill>
                <a:latin typeface="Arial"/>
                <a:ea typeface="Arial"/>
                <a:cs typeface="Arial"/>
                <a:sym typeface="Arial"/>
              </a:rPr>
              <a:t> </a:t>
            </a:r>
          </a:p>
          <a:p>
            <a:pPr rtl="0">
              <a:lnSpc>
                <a:spcPct val="100000"/>
              </a:lnSpc>
              <a:spcBef>
                <a:spcPts val="0"/>
              </a:spcBef>
              <a:buNone/>
            </a:pPr>
            <a:r>
              <a:rPr lang="en-US" sz="2666">
                <a:solidFill>
                  <a:srgbClr val="000000"/>
                </a:solidFill>
                <a:latin typeface="Arial"/>
                <a:ea typeface="Arial"/>
                <a:cs typeface="Arial"/>
                <a:sym typeface="Arial"/>
              </a:rPr>
              <a:t> </a:t>
            </a:r>
          </a:p>
          <a:p>
            <a:pPr marL="381000" marR="0" lvl="0" indent="-220133" rtl="0">
              <a:lnSpc>
                <a:spcPct val="100000"/>
              </a:lnSpc>
              <a:spcBef>
                <a:spcPts val="0"/>
              </a:spcBef>
              <a:spcAft>
                <a:spcPts val="0"/>
              </a:spcAft>
              <a:buClr>
                <a:srgbClr val="000000"/>
              </a:buClr>
              <a:buSzPct val="98765"/>
              <a:buFont typeface="Arial"/>
              <a:buChar char="●"/>
            </a:pPr>
            <a:r>
              <a:rPr lang="en-US" sz="2666">
                <a:solidFill>
                  <a:srgbClr val="000000"/>
                </a:solidFill>
                <a:latin typeface="Arial"/>
                <a:ea typeface="Arial"/>
                <a:cs typeface="Arial"/>
                <a:sym typeface="Arial"/>
              </a:rPr>
              <a:t>Naming grouping of accounts as </a:t>
            </a:r>
            <a:r>
              <a:rPr lang="en-US" sz="2666" b="1">
                <a:solidFill>
                  <a:srgbClr val="000000"/>
                </a:solidFill>
                <a:latin typeface="Arial"/>
                <a:ea typeface="Arial"/>
                <a:cs typeface="Arial"/>
                <a:sym typeface="Arial"/>
              </a:rPr>
              <a:t>accountsList</a:t>
            </a:r>
            <a:r>
              <a:rPr lang="en-US" sz="2666">
                <a:solidFill>
                  <a:srgbClr val="000000"/>
                </a:solidFill>
                <a:latin typeface="Arial"/>
                <a:ea typeface="Arial"/>
                <a:cs typeface="Arial"/>
                <a:sym typeface="Arial"/>
              </a:rPr>
              <a:t> </a:t>
            </a:r>
          </a:p>
          <a:p>
            <a:pPr marL="762000" marR="0" lvl="1" indent="-220133" rtl="0">
              <a:lnSpc>
                <a:spcPct val="100000"/>
              </a:lnSpc>
              <a:spcBef>
                <a:spcPts val="0"/>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better namings: accounts, accountGroup, etc.</a:t>
            </a:r>
          </a:p>
          <a:p>
            <a:pPr marL="762000" marR="0" lvl="1" indent="-220133" rtl="0">
              <a:lnSpc>
                <a:spcPct val="100000"/>
              </a:lnSpc>
              <a:spcBef>
                <a:spcPts val="0"/>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accountsList is a good name only if is a variable of type java.util.List </a:t>
            </a:r>
          </a:p>
          <a:p>
            <a:pPr rtl="0">
              <a:lnSpc>
                <a:spcPct val="100000"/>
              </a:lnSpc>
              <a:spcBef>
                <a:spcPts val="0"/>
              </a:spcBef>
              <a:buNone/>
            </a:pPr>
            <a:r>
              <a:rPr lang="en-US" sz="2666">
                <a:solidFill>
                  <a:srgbClr val="000000"/>
                </a:solidFill>
                <a:latin typeface="Arial"/>
                <a:ea typeface="Arial"/>
                <a:cs typeface="Arial"/>
                <a:sym typeface="Arial"/>
              </a:rPr>
              <a:t> </a:t>
            </a:r>
          </a:p>
          <a:p>
            <a:pPr rtl="0">
              <a:lnSpc>
                <a:spcPct val="100000"/>
              </a:lnSpc>
              <a:spcBef>
                <a:spcPts val="0"/>
              </a:spcBef>
              <a:buNone/>
            </a:pPr>
            <a:r>
              <a:rPr lang="en-US" sz="2666">
                <a:solidFill>
                  <a:srgbClr val="000000"/>
                </a:solidFill>
                <a:latin typeface="Arial"/>
                <a:ea typeface="Arial"/>
                <a:cs typeface="Arial"/>
                <a:sym typeface="Arial"/>
              </a:rPr>
              <a:t> </a:t>
            </a:r>
          </a:p>
          <a:p>
            <a:pPr marL="381000" marR="0" lvl="0" indent="-220133" rtl="0">
              <a:lnSpc>
                <a:spcPct val="100000"/>
              </a:lnSpc>
              <a:spcBef>
                <a:spcPts val="0"/>
              </a:spcBef>
              <a:spcAft>
                <a:spcPts val="0"/>
              </a:spcAft>
              <a:buClr>
                <a:srgbClr val="000000"/>
              </a:buClr>
              <a:buSzPct val="98765"/>
              <a:buFont typeface="Arial"/>
              <a:buChar char="●"/>
            </a:pPr>
            <a:r>
              <a:rPr lang="en-US" sz="2666">
                <a:solidFill>
                  <a:srgbClr val="000000"/>
                </a:solidFill>
                <a:latin typeface="Arial"/>
                <a:ea typeface="Arial"/>
                <a:cs typeface="Arial"/>
                <a:sym typeface="Arial"/>
              </a:rPr>
              <a:t> Beware of using names which vary in small ways.</a:t>
            </a:r>
          </a:p>
          <a:p>
            <a:pPr marL="762000" marR="0" lvl="1" indent="-220133" rtl="0">
              <a:lnSpc>
                <a:spcPct val="100000"/>
              </a:lnSpc>
              <a:spcBef>
                <a:spcPts val="0"/>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 XYZControllerForEfficientHandlingOfStrings</a:t>
            </a:r>
          </a:p>
          <a:p>
            <a:pPr marL="762000" marR="0" lvl="1" indent="-220133" rtl="0">
              <a:lnSpc>
                <a:spcPct val="100000"/>
              </a:lnSpc>
              <a:spcBef>
                <a:spcPts val="0"/>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 XYZControllerForEfficientStorageOfStrings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Make Meaningful Distinctions</a:t>
            </a:r>
          </a:p>
        </p:txBody>
      </p:sp>
      <p:sp>
        <p:nvSpPr>
          <p:cNvPr id="113" name="Shape 113"/>
          <p:cNvSpPr txBox="1">
            <a:spLocks noGrp="1"/>
          </p:cNvSpPr>
          <p:nvPr>
            <p:ph type="body" idx="1"/>
          </p:nvPr>
        </p:nvSpPr>
        <p:spPr>
          <a:xfrm>
            <a:off x="932650" y="2024050"/>
            <a:ext cx="8628850" cy="5245474"/>
          </a:xfrm>
          <a:prstGeom prst="rect">
            <a:avLst/>
          </a:prstGeom>
          <a:noFill/>
          <a:ln>
            <a:noFill/>
          </a:ln>
        </p:spPr>
        <p:txBody>
          <a:bodyPr lIns="38100" tIns="38100" rIns="38100" bIns="38100" anchor="t" anchorCtr="0">
            <a:noAutofit/>
          </a:bodyPr>
          <a:lstStyle/>
          <a:p>
            <a:pPr rtl="0">
              <a:lnSpc>
                <a:spcPct val="100000"/>
              </a:lnSpc>
              <a:spcBef>
                <a:spcPts val="0"/>
              </a:spcBef>
              <a:buNone/>
            </a:pPr>
            <a:r>
              <a:rPr lang="en-US" sz="2133">
                <a:solidFill>
                  <a:srgbClr val="000000"/>
                </a:solidFill>
                <a:latin typeface="Arial"/>
                <a:ea typeface="Arial"/>
                <a:cs typeface="Arial"/>
                <a:sym typeface="Arial"/>
              </a:rPr>
              <a:t> </a:t>
            </a:r>
          </a:p>
          <a:p>
            <a:pPr rtl="0">
              <a:lnSpc>
                <a:spcPct val="100000"/>
              </a:lnSpc>
              <a:spcBef>
                <a:spcPts val="0"/>
              </a:spcBef>
              <a:buNone/>
            </a:pPr>
            <a:r>
              <a:rPr lang="en-US" sz="2133">
                <a:solidFill>
                  <a:srgbClr val="000000"/>
                </a:solidFill>
                <a:latin typeface="Arial"/>
                <a:ea typeface="Arial"/>
                <a:cs typeface="Arial"/>
                <a:sym typeface="Arial"/>
              </a:rPr>
              <a:t> </a:t>
            </a:r>
          </a:p>
          <a:p>
            <a:pPr rtl="0">
              <a:lnSpc>
                <a:spcPct val="100000"/>
              </a:lnSpc>
              <a:spcBef>
                <a:spcPts val="0"/>
              </a:spcBef>
              <a:buNone/>
            </a:pPr>
            <a:r>
              <a:rPr lang="en-US" sz="2666">
                <a:solidFill>
                  <a:srgbClr val="000000"/>
                </a:solidFill>
                <a:latin typeface="Arial"/>
                <a:ea typeface="Arial"/>
                <a:cs typeface="Arial"/>
                <a:sym typeface="Arial"/>
              </a:rPr>
              <a:t>public static void copyChars(char a1[], char a2[]) {</a:t>
            </a:r>
            <a:r>
              <a:rPr lang="en-US" sz="2133">
                <a:solidFill>
                  <a:srgbClr val="000000"/>
                </a:solidFill>
                <a:latin typeface="Arial"/>
                <a:ea typeface="Arial"/>
                <a:cs typeface="Arial"/>
                <a:sym typeface="Arial"/>
              </a:rPr>
              <a:t/>
            </a:r>
            <a:br>
              <a:rPr lang="en-US" sz="2133">
                <a:solidFill>
                  <a:srgbClr val="000000"/>
                </a:solidFill>
                <a:latin typeface="Arial"/>
                <a:ea typeface="Arial"/>
                <a:cs typeface="Arial"/>
                <a:sym typeface="Arial"/>
              </a:rPr>
            </a:br>
            <a:r>
              <a:rPr lang="en-US" sz="2666">
                <a:solidFill>
                  <a:srgbClr val="000000"/>
                </a:solidFill>
                <a:latin typeface="Arial"/>
                <a:ea typeface="Arial"/>
                <a:cs typeface="Arial"/>
                <a:sym typeface="Arial"/>
              </a:rPr>
              <a:t>    for (int i = 0; i &lt; a1.length; i++) {</a:t>
            </a:r>
            <a:r>
              <a:rPr lang="en-US" sz="2133">
                <a:solidFill>
                  <a:srgbClr val="000000"/>
                </a:solidFill>
                <a:latin typeface="Arial"/>
                <a:ea typeface="Arial"/>
                <a:cs typeface="Arial"/>
                <a:sym typeface="Arial"/>
              </a:rPr>
              <a:t/>
            </a:r>
            <a:br>
              <a:rPr lang="en-US" sz="2133">
                <a:solidFill>
                  <a:srgbClr val="000000"/>
                </a:solidFill>
                <a:latin typeface="Arial"/>
                <a:ea typeface="Arial"/>
                <a:cs typeface="Arial"/>
                <a:sym typeface="Arial"/>
              </a:rPr>
            </a:br>
            <a:r>
              <a:rPr lang="en-US" sz="2666">
                <a:solidFill>
                  <a:srgbClr val="000000"/>
                </a:solidFill>
                <a:latin typeface="Arial"/>
                <a:ea typeface="Arial"/>
                <a:cs typeface="Arial"/>
                <a:sym typeface="Arial"/>
              </a:rPr>
              <a:t>        a2[i] = a1[i]; </a:t>
            </a:r>
            <a:r>
              <a:rPr lang="en-US" sz="2133">
                <a:solidFill>
                  <a:srgbClr val="000000"/>
                </a:solidFill>
                <a:latin typeface="Arial"/>
                <a:ea typeface="Arial"/>
                <a:cs typeface="Arial"/>
                <a:sym typeface="Arial"/>
              </a:rPr>
              <a:t/>
            </a:r>
            <a:br>
              <a:rPr lang="en-US" sz="2133">
                <a:solidFill>
                  <a:srgbClr val="000000"/>
                </a:solidFill>
                <a:latin typeface="Arial"/>
                <a:ea typeface="Arial"/>
                <a:cs typeface="Arial"/>
                <a:sym typeface="Arial"/>
              </a:rPr>
            </a:br>
            <a:r>
              <a:rPr lang="en-US" sz="2666">
                <a:solidFill>
                  <a:srgbClr val="000000"/>
                </a:solidFill>
                <a:latin typeface="Arial"/>
                <a:ea typeface="Arial"/>
                <a:cs typeface="Arial"/>
                <a:sym typeface="Arial"/>
              </a:rPr>
              <a:t>    }</a:t>
            </a:r>
          </a:p>
          <a:p>
            <a:pPr rtl="0">
              <a:lnSpc>
                <a:spcPct val="100000"/>
              </a:lnSpc>
              <a:spcBef>
                <a:spcPts val="0"/>
              </a:spcBef>
              <a:buNone/>
            </a:pPr>
            <a:r>
              <a:rPr lang="en-US" sz="2666">
                <a:solidFill>
                  <a:srgbClr val="000000"/>
                </a:solidFill>
                <a:latin typeface="Arial"/>
                <a:ea typeface="Arial"/>
                <a:cs typeface="Arial"/>
                <a:sym typeface="Arial"/>
              </a:rPr>
              <a:t>}</a:t>
            </a:r>
          </a:p>
          <a:p>
            <a:pPr rtl="0">
              <a:lnSpc>
                <a:spcPct val="100000"/>
              </a:lnSpc>
              <a:spcBef>
                <a:spcPts val="0"/>
              </a:spcBef>
              <a:buNone/>
            </a:pPr>
            <a:endParaRPr sz="2666">
              <a:solidFill>
                <a:srgbClr val="000000"/>
              </a:solidFill>
              <a:latin typeface="Arial"/>
              <a:ea typeface="Arial"/>
              <a:cs typeface="Arial"/>
              <a:sym typeface="Arial"/>
            </a:endParaRPr>
          </a:p>
          <a:p>
            <a:pPr marL="381000" marR="0" lvl="0" indent="-220133" rtl="0">
              <a:lnSpc>
                <a:spcPct val="100000"/>
              </a:lnSpc>
              <a:spcBef>
                <a:spcPts val="0"/>
              </a:spcBef>
              <a:spcAft>
                <a:spcPts val="0"/>
              </a:spcAft>
              <a:buClr>
                <a:srgbClr val="000000"/>
              </a:buClr>
              <a:buSzPct val="98765"/>
              <a:buFont typeface="Arial"/>
              <a:buChar char="●"/>
            </a:pPr>
            <a:r>
              <a:rPr lang="en-US" sz="2666">
                <a:solidFill>
                  <a:srgbClr val="000000"/>
                </a:solidFill>
                <a:latin typeface="Arial"/>
                <a:ea typeface="Arial"/>
                <a:cs typeface="Arial"/>
                <a:sym typeface="Arial"/>
              </a:rPr>
              <a:t>a1 - source</a:t>
            </a:r>
          </a:p>
          <a:p>
            <a:pPr marL="381000" marR="0" lvl="0" indent="-220133" rtl="0">
              <a:lnSpc>
                <a:spcPct val="100000"/>
              </a:lnSpc>
              <a:spcBef>
                <a:spcPts val="0"/>
              </a:spcBef>
              <a:spcAft>
                <a:spcPts val="0"/>
              </a:spcAft>
              <a:buClr>
                <a:srgbClr val="000000"/>
              </a:buClr>
              <a:buSzPct val="98765"/>
              <a:buFont typeface="Arial"/>
              <a:buChar char="●"/>
            </a:pPr>
            <a:r>
              <a:rPr lang="en-US" sz="2666">
                <a:solidFill>
                  <a:srgbClr val="000000"/>
                </a:solidFill>
                <a:latin typeface="Arial"/>
                <a:ea typeface="Arial"/>
                <a:cs typeface="Arial"/>
                <a:sym typeface="Arial"/>
              </a:rPr>
              <a:t>a2 - destination</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Make Meaningful Distinctions</a:t>
            </a:r>
          </a:p>
        </p:txBody>
      </p:sp>
      <p:sp>
        <p:nvSpPr>
          <p:cNvPr id="119" name="Shape 119"/>
          <p:cNvSpPr txBox="1">
            <a:spLocks noGrp="1"/>
          </p:cNvSpPr>
          <p:nvPr>
            <p:ph type="body" idx="1"/>
          </p:nvPr>
        </p:nvSpPr>
        <p:spPr>
          <a:xfrm>
            <a:off x="932650" y="2024050"/>
            <a:ext cx="8628850" cy="5245474"/>
          </a:xfrm>
          <a:prstGeom prst="rect">
            <a:avLst/>
          </a:prstGeom>
          <a:noFill/>
          <a:ln>
            <a:noFill/>
          </a:ln>
        </p:spPr>
        <p:txBody>
          <a:bodyPr lIns="38100" tIns="38100" rIns="38100" bIns="38100" anchor="t" anchorCtr="0">
            <a:noAutofit/>
          </a:bodyPr>
          <a:lstStyle/>
          <a:p>
            <a:pPr rtl="0">
              <a:lnSpc>
                <a:spcPct val="100000"/>
              </a:lnSpc>
              <a:spcBef>
                <a:spcPts val="0"/>
              </a:spcBef>
              <a:buNone/>
            </a:pPr>
            <a:r>
              <a:rPr lang="en-US" sz="2666">
                <a:solidFill>
                  <a:srgbClr val="000000"/>
                </a:solidFill>
                <a:latin typeface="Arial"/>
                <a:ea typeface="Arial"/>
                <a:cs typeface="Arial"/>
                <a:sym typeface="Arial"/>
              </a:rPr>
              <a:t> </a:t>
            </a:r>
          </a:p>
          <a:p>
            <a:pPr rtl="0">
              <a:lnSpc>
                <a:spcPct val="100000"/>
              </a:lnSpc>
              <a:spcBef>
                <a:spcPts val="0"/>
              </a:spcBef>
              <a:buNone/>
            </a:pPr>
            <a:r>
              <a:rPr lang="en-US" sz="2666">
                <a:solidFill>
                  <a:srgbClr val="000000"/>
                </a:solidFill>
                <a:latin typeface="Arial"/>
                <a:ea typeface="Arial"/>
                <a:cs typeface="Arial"/>
                <a:sym typeface="Arial"/>
              </a:rPr>
              <a:t> </a:t>
            </a:r>
          </a:p>
          <a:p>
            <a:pPr marL="381000" marR="0" lvl="0" indent="-220133" rtl="0">
              <a:lnSpc>
                <a:spcPct val="100000"/>
              </a:lnSpc>
              <a:spcBef>
                <a:spcPts val="0"/>
              </a:spcBef>
              <a:spcAft>
                <a:spcPts val="0"/>
              </a:spcAft>
              <a:buClr>
                <a:srgbClr val="000000"/>
              </a:buClr>
              <a:buSzPct val="98765"/>
              <a:buFont typeface="Arial"/>
              <a:buChar char="●"/>
            </a:pPr>
            <a:r>
              <a:rPr lang="en-US" sz="2666">
                <a:solidFill>
                  <a:srgbClr val="000000"/>
                </a:solidFill>
                <a:latin typeface="Arial"/>
                <a:ea typeface="Arial"/>
                <a:cs typeface="Arial"/>
                <a:sym typeface="Arial"/>
              </a:rPr>
              <a:t>Avoid noise words </a:t>
            </a:r>
          </a:p>
          <a:p>
            <a:pPr marL="762000" marR="0" lvl="1" indent="-220133" rtl="0">
              <a:lnSpc>
                <a:spcPct val="100000"/>
              </a:lnSpc>
              <a:spcBef>
                <a:spcPts val="0"/>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Product</a:t>
            </a:r>
          </a:p>
          <a:p>
            <a:pPr marL="762000" marR="0" lvl="1" indent="-220133" rtl="0">
              <a:lnSpc>
                <a:spcPct val="100000"/>
              </a:lnSpc>
              <a:spcBef>
                <a:spcPts val="0"/>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ProductInfo</a:t>
            </a:r>
          </a:p>
          <a:p>
            <a:pPr marL="762000" marR="0" lvl="1" indent="-220133" rtl="0">
              <a:lnSpc>
                <a:spcPct val="100000"/>
              </a:lnSpc>
              <a:spcBef>
                <a:spcPts val="0"/>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ProductData</a:t>
            </a:r>
          </a:p>
          <a:p>
            <a:pPr rtl="0">
              <a:lnSpc>
                <a:spcPct val="100000"/>
              </a:lnSpc>
              <a:spcBef>
                <a:spcPts val="0"/>
              </a:spcBef>
              <a:buNone/>
            </a:pPr>
            <a:r>
              <a:rPr lang="en-US" sz="2666">
                <a:solidFill>
                  <a:srgbClr val="000000"/>
                </a:solidFill>
                <a:latin typeface="Arial"/>
                <a:ea typeface="Arial"/>
                <a:cs typeface="Arial"/>
                <a:sym typeface="Arial"/>
              </a:rPr>
              <a:t>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Use pronounceable names</a:t>
            </a:r>
          </a:p>
        </p:txBody>
      </p:sp>
      <p:sp>
        <p:nvSpPr>
          <p:cNvPr id="125" name="Shape 125"/>
          <p:cNvSpPr txBox="1">
            <a:spLocks noGrp="1"/>
          </p:cNvSpPr>
          <p:nvPr>
            <p:ph type="body" idx="1"/>
          </p:nvPr>
        </p:nvSpPr>
        <p:spPr>
          <a:xfrm>
            <a:off x="932650" y="2024050"/>
            <a:ext cx="8628850" cy="5245474"/>
          </a:xfrm>
          <a:prstGeom prst="rect">
            <a:avLst/>
          </a:prstGeom>
          <a:noFill/>
          <a:ln>
            <a:noFill/>
          </a:ln>
        </p:spPr>
        <p:txBody>
          <a:bodyPr lIns="38100" tIns="38100" rIns="38100" bIns="38100" anchor="t" anchorCtr="0">
            <a:noAutofit/>
          </a:bodyPr>
          <a:lstStyle/>
          <a:p>
            <a:pPr marL="762000" marR="0" lvl="1" indent="-220133" rtl="0">
              <a:lnSpc>
                <a:spcPct val="100000"/>
              </a:lnSpc>
              <a:spcBef>
                <a:spcPts val="0"/>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genymdhms </a:t>
            </a:r>
          </a:p>
          <a:p>
            <a:pPr marL="1143000" marR="0" lvl="2" indent="-220133" rtl="0">
              <a:lnSpc>
                <a:spcPct val="100000"/>
              </a:lnSpc>
              <a:spcBef>
                <a:spcPts val="0"/>
              </a:spcBef>
              <a:spcAft>
                <a:spcPts val="0"/>
              </a:spcAft>
              <a:buClr>
                <a:srgbClr val="000000"/>
              </a:buClr>
              <a:buSzPct val="98765"/>
              <a:buFont typeface="Wingdings"/>
              <a:buChar char="§"/>
            </a:pPr>
            <a:r>
              <a:rPr lang="en-US" sz="2666">
                <a:solidFill>
                  <a:srgbClr val="000000"/>
                </a:solidFill>
                <a:latin typeface="Arial"/>
                <a:ea typeface="Arial"/>
                <a:cs typeface="Arial"/>
                <a:sym typeface="Arial"/>
              </a:rPr>
              <a:t>generate date, year, month, day, hour, minute, and second</a:t>
            </a:r>
          </a:p>
          <a:p>
            <a:pPr rtl="0">
              <a:lnSpc>
                <a:spcPct val="100000"/>
              </a:lnSpc>
              <a:spcBef>
                <a:spcPts val="0"/>
              </a:spcBef>
              <a:buNone/>
            </a:pPr>
            <a:r>
              <a:rPr lang="en-US" sz="2666">
                <a:solidFill>
                  <a:srgbClr val="000000"/>
                </a:solidFill>
                <a:latin typeface="Arial"/>
                <a:ea typeface="Arial"/>
                <a:cs typeface="Arial"/>
                <a:sym typeface="Arial"/>
              </a:rPr>
              <a:t> </a:t>
            </a:r>
          </a:p>
          <a:p>
            <a:pPr marL="762000" marR="0" lvl="1" indent="-220133" rtl="0">
              <a:lnSpc>
                <a:spcPct val="100000"/>
              </a:lnSpc>
              <a:spcBef>
                <a:spcPts val="0"/>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generateTimestamp</a:t>
            </a:r>
          </a:p>
          <a:p>
            <a:pPr rtl="0">
              <a:lnSpc>
                <a:spcPct val="100000"/>
              </a:lnSpc>
              <a:spcBef>
                <a:spcPts val="0"/>
              </a:spcBef>
              <a:buNone/>
            </a:pPr>
            <a:r>
              <a:rPr lang="en-US" sz="2666">
                <a:solidFill>
                  <a:srgbClr val="000000"/>
                </a:solidFill>
                <a:latin typeface="Arial"/>
                <a:ea typeface="Arial"/>
                <a:cs typeface="Arial"/>
                <a:sym typeface="Arial"/>
              </a:rPr>
              <a:t> </a:t>
            </a:r>
          </a:p>
          <a:p>
            <a:pPr marL="381000" marR="0" lvl="0" indent="-220133" rtl="0">
              <a:lnSpc>
                <a:spcPct val="100000"/>
              </a:lnSpc>
              <a:spcBef>
                <a:spcPts val="0"/>
              </a:spcBef>
              <a:spcAft>
                <a:spcPts val="0"/>
              </a:spcAft>
              <a:buClr>
                <a:srgbClr val="000000"/>
              </a:buClr>
              <a:buSzPct val="98765"/>
              <a:buFont typeface="Arial"/>
              <a:buChar char="●"/>
            </a:pPr>
            <a:r>
              <a:rPr lang="en-US" sz="2666">
                <a:solidFill>
                  <a:srgbClr val="000000"/>
                </a:solidFill>
                <a:latin typeface="Arial"/>
                <a:ea typeface="Arial"/>
                <a:cs typeface="Arial"/>
                <a:sym typeface="Arial"/>
              </a:rPr>
              <a:t>Don't use abbreviations</a:t>
            </a:r>
          </a:p>
          <a:p>
            <a:pPr marL="762000" marR="0" lvl="1" indent="-220133" rtl="0">
              <a:lnSpc>
                <a:spcPct val="100000"/>
              </a:lnSpc>
              <a:spcBef>
                <a:spcPts val="0"/>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Mgr</a:t>
            </a:r>
          </a:p>
          <a:p>
            <a:pPr marL="762000" marR="0" lvl="1" indent="-220133" rtl="0">
              <a:lnSpc>
                <a:spcPct val="100000"/>
              </a:lnSpc>
              <a:spcBef>
                <a:spcPts val="0"/>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Itrt </a:t>
            </a:r>
          </a:p>
          <a:p>
            <a:pPr marL="762000" marR="0" lvl="1" indent="-220133" rtl="0">
              <a:lnSpc>
                <a:spcPct val="100000"/>
              </a:lnSpc>
              <a:spcBef>
                <a:spcPts val="0"/>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jis </a:t>
            </a:r>
          </a:p>
          <a:p>
            <a:pPr marL="762000" marR="0" lvl="1" indent="-220133" rtl="0">
              <a:lnSpc>
                <a:spcPct val="100000"/>
              </a:lnSpc>
              <a:spcBef>
                <a:spcPts val="0"/>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FRSK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914400" y="40640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Use Searchable Names</a:t>
            </a:r>
          </a:p>
        </p:txBody>
      </p:sp>
      <p:sp>
        <p:nvSpPr>
          <p:cNvPr id="131" name="Shape 131"/>
          <p:cNvSpPr txBox="1">
            <a:spLocks noGrp="1"/>
          </p:cNvSpPr>
          <p:nvPr>
            <p:ph type="body" idx="1"/>
          </p:nvPr>
        </p:nvSpPr>
        <p:spPr>
          <a:xfrm>
            <a:off x="914400" y="1219200"/>
            <a:ext cx="8628850" cy="6275500"/>
          </a:xfrm>
          <a:prstGeom prst="rect">
            <a:avLst/>
          </a:prstGeom>
          <a:noFill/>
          <a:ln>
            <a:noFill/>
          </a:ln>
        </p:spPr>
        <p:txBody>
          <a:bodyPr lIns="38100" tIns="38100" rIns="38100" bIns="38100" anchor="t" anchorCtr="0">
            <a:noAutofit/>
          </a:bodyPr>
          <a:lstStyle/>
          <a:p>
            <a:pPr rtl="0">
              <a:lnSpc>
                <a:spcPct val="100000"/>
              </a:lnSpc>
              <a:spcBef>
                <a:spcPts val="0"/>
              </a:spcBef>
              <a:buNone/>
            </a:pPr>
            <a:r>
              <a:rPr lang="en-US" sz="2400">
                <a:solidFill>
                  <a:srgbClr val="000000"/>
                </a:solidFill>
                <a:latin typeface="Arial"/>
                <a:ea typeface="Arial"/>
                <a:cs typeface="Arial"/>
                <a:sym typeface="Arial"/>
              </a:rPr>
              <a:t> </a:t>
            </a:r>
          </a:p>
          <a:p>
            <a:pPr rtl="0">
              <a:lnSpc>
                <a:spcPct val="100000"/>
              </a:lnSpc>
              <a:spcBef>
                <a:spcPts val="0"/>
              </a:spcBef>
              <a:buNone/>
            </a:pPr>
            <a:r>
              <a:rPr lang="en-US" sz="2400">
                <a:solidFill>
                  <a:srgbClr val="000000"/>
                </a:solidFill>
                <a:latin typeface="Arial"/>
                <a:ea typeface="Arial"/>
                <a:cs typeface="Arial"/>
                <a:sym typeface="Arial"/>
              </a:rPr>
              <a:t>for (int j=0; j&lt;34; j++) {</a:t>
            </a:r>
            <a:br>
              <a:rPr lang="en-US" sz="2400">
                <a:solidFill>
                  <a:srgbClr val="000000"/>
                </a:solidFill>
                <a:latin typeface="Arial"/>
                <a:ea typeface="Arial"/>
                <a:cs typeface="Arial"/>
                <a:sym typeface="Arial"/>
              </a:rPr>
            </a:br>
            <a:r>
              <a:rPr lang="en-US" sz="2400">
                <a:solidFill>
                  <a:srgbClr val="000000"/>
                </a:solidFill>
                <a:latin typeface="Arial"/>
                <a:ea typeface="Arial"/>
                <a:cs typeface="Arial"/>
                <a:sym typeface="Arial"/>
              </a:rPr>
              <a:t>    s += (t[j]*4)/5;</a:t>
            </a:r>
            <a:br>
              <a:rPr lang="en-US" sz="2400">
                <a:solidFill>
                  <a:srgbClr val="000000"/>
                </a:solidFill>
                <a:latin typeface="Arial"/>
                <a:ea typeface="Arial"/>
                <a:cs typeface="Arial"/>
                <a:sym typeface="Arial"/>
              </a:rPr>
            </a:br>
            <a:r>
              <a:rPr lang="en-US" sz="2400">
                <a:solidFill>
                  <a:srgbClr val="000000"/>
                </a:solidFill>
                <a:latin typeface="Arial"/>
                <a:ea typeface="Arial"/>
                <a:cs typeface="Arial"/>
                <a:sym typeface="Arial"/>
              </a:rPr>
              <a:t>}</a:t>
            </a:r>
          </a:p>
          <a:p>
            <a:pPr rtl="0">
              <a:lnSpc>
                <a:spcPct val="100000"/>
              </a:lnSpc>
              <a:spcBef>
                <a:spcPts val="0"/>
              </a:spcBef>
              <a:buNone/>
            </a:pPr>
            <a:r>
              <a:rPr lang="en-US" sz="2400">
                <a:solidFill>
                  <a:srgbClr val="000000"/>
                </a:solidFill>
                <a:latin typeface="Arial"/>
                <a:ea typeface="Arial"/>
                <a:cs typeface="Arial"/>
                <a:sym typeface="Arial"/>
              </a:rPr>
              <a:t> </a:t>
            </a:r>
          </a:p>
          <a:p>
            <a:pPr rtl="0">
              <a:lnSpc>
                <a:spcPct val="100000"/>
              </a:lnSpc>
              <a:spcBef>
                <a:spcPts val="0"/>
              </a:spcBef>
              <a:buNone/>
            </a:pPr>
            <a:r>
              <a:rPr lang="en-US" sz="2400">
                <a:solidFill>
                  <a:srgbClr val="000000"/>
                </a:solidFill>
                <a:latin typeface="Arial"/>
                <a:ea typeface="Arial"/>
                <a:cs typeface="Arial"/>
                <a:sym typeface="Arial"/>
              </a:rPr>
              <a:t>OR </a:t>
            </a:r>
          </a:p>
          <a:p>
            <a:pPr rtl="0">
              <a:lnSpc>
                <a:spcPct val="100000"/>
              </a:lnSpc>
              <a:spcBef>
                <a:spcPts val="0"/>
              </a:spcBef>
              <a:buNone/>
            </a:pPr>
            <a:r>
              <a:rPr lang="en-US" sz="2400">
                <a:solidFill>
                  <a:srgbClr val="000000"/>
                </a:solidFill>
                <a:latin typeface="Arial"/>
                <a:ea typeface="Arial"/>
                <a:cs typeface="Arial"/>
                <a:sym typeface="Arial"/>
              </a:rPr>
              <a:t> </a:t>
            </a:r>
          </a:p>
          <a:p>
            <a:pPr rtl="0">
              <a:lnSpc>
                <a:spcPct val="100000"/>
              </a:lnSpc>
              <a:spcBef>
                <a:spcPts val="0"/>
              </a:spcBef>
              <a:buNone/>
            </a:pPr>
            <a:r>
              <a:rPr lang="en-US" sz="2400">
                <a:solidFill>
                  <a:srgbClr val="000000"/>
                </a:solidFill>
                <a:latin typeface="Arial"/>
                <a:ea typeface="Arial"/>
                <a:cs typeface="Arial"/>
                <a:sym typeface="Arial"/>
              </a:rPr>
              <a:t>int realDaysPerIdealDay = 4;</a:t>
            </a:r>
            <a:br>
              <a:rPr lang="en-US" sz="2400">
                <a:solidFill>
                  <a:srgbClr val="000000"/>
                </a:solidFill>
                <a:latin typeface="Arial"/>
                <a:ea typeface="Arial"/>
                <a:cs typeface="Arial"/>
                <a:sym typeface="Arial"/>
              </a:rPr>
            </a:br>
            <a:r>
              <a:rPr lang="en-US" sz="2400">
                <a:solidFill>
                  <a:srgbClr val="000000"/>
                </a:solidFill>
                <a:latin typeface="Arial"/>
                <a:ea typeface="Arial"/>
                <a:cs typeface="Arial"/>
                <a:sym typeface="Arial"/>
              </a:rPr>
              <a:t>const int WORK_DAYS_PER_WEEK = 5;</a:t>
            </a:r>
            <a:br>
              <a:rPr lang="en-US" sz="2400">
                <a:solidFill>
                  <a:srgbClr val="000000"/>
                </a:solidFill>
                <a:latin typeface="Arial"/>
                <a:ea typeface="Arial"/>
                <a:cs typeface="Arial"/>
                <a:sym typeface="Arial"/>
              </a:rPr>
            </a:br>
            <a:r>
              <a:rPr lang="en-US" sz="2400">
                <a:solidFill>
                  <a:srgbClr val="000000"/>
                </a:solidFill>
                <a:latin typeface="Arial"/>
                <a:ea typeface="Arial"/>
                <a:cs typeface="Arial"/>
                <a:sym typeface="Arial"/>
              </a:rPr>
              <a:t>int sum = 0;</a:t>
            </a:r>
            <a:br>
              <a:rPr lang="en-US" sz="2400">
                <a:solidFill>
                  <a:srgbClr val="000000"/>
                </a:solidFill>
                <a:latin typeface="Arial"/>
                <a:ea typeface="Arial"/>
                <a:cs typeface="Arial"/>
                <a:sym typeface="Arial"/>
              </a:rPr>
            </a:br>
            <a:r>
              <a:rPr lang="en-US" sz="2400">
                <a:solidFill>
                  <a:srgbClr val="000000"/>
                </a:solidFill>
                <a:latin typeface="Arial"/>
                <a:ea typeface="Arial"/>
                <a:cs typeface="Arial"/>
                <a:sym typeface="Arial"/>
              </a:rPr>
              <a:t>for (int j=0; j &lt; NUMBER_OF_TASKS; j++) {</a:t>
            </a:r>
            <a:br>
              <a:rPr lang="en-US" sz="2400">
                <a:solidFill>
                  <a:srgbClr val="000000"/>
                </a:solidFill>
                <a:latin typeface="Arial"/>
                <a:ea typeface="Arial"/>
                <a:cs typeface="Arial"/>
                <a:sym typeface="Arial"/>
              </a:rPr>
            </a:br>
            <a:r>
              <a:rPr lang="en-US" sz="2400">
                <a:solidFill>
                  <a:srgbClr val="000000"/>
                </a:solidFill>
                <a:latin typeface="Arial"/>
                <a:ea typeface="Arial"/>
                <a:cs typeface="Arial"/>
                <a:sym typeface="Arial"/>
              </a:rPr>
              <a:t>    int realTaskDays = taskEstimate[j] * realDaysPerIdealDay;</a:t>
            </a:r>
          </a:p>
          <a:p>
            <a:pPr rtl="0">
              <a:lnSpc>
                <a:spcPct val="100000"/>
              </a:lnSpc>
              <a:spcBef>
                <a:spcPts val="0"/>
              </a:spcBef>
              <a:buNone/>
            </a:pPr>
            <a:r>
              <a:rPr lang="en-US" sz="2400">
                <a:solidFill>
                  <a:srgbClr val="000000"/>
                </a:solidFill>
                <a:latin typeface="Arial"/>
                <a:ea typeface="Arial"/>
                <a:cs typeface="Arial"/>
                <a:sym typeface="Arial"/>
              </a:rPr>
              <a:t>    int realTaskWeeks = (realdays / WORK_DAYS_PER_WEEK);</a:t>
            </a:r>
            <a:br>
              <a:rPr lang="en-US" sz="2400">
                <a:solidFill>
                  <a:srgbClr val="000000"/>
                </a:solidFill>
                <a:latin typeface="Arial"/>
                <a:ea typeface="Arial"/>
                <a:cs typeface="Arial"/>
                <a:sym typeface="Arial"/>
              </a:rPr>
            </a:br>
            <a:r>
              <a:rPr lang="en-US" sz="2400">
                <a:solidFill>
                  <a:srgbClr val="000000"/>
                </a:solidFill>
                <a:latin typeface="Arial"/>
                <a:ea typeface="Arial"/>
                <a:cs typeface="Arial"/>
                <a:sym typeface="Arial"/>
              </a:rPr>
              <a:t>    sum += realTaskWeeks;</a:t>
            </a:r>
          </a:p>
          <a:p>
            <a:pPr rtl="0">
              <a:lnSpc>
                <a:spcPct val="100000"/>
              </a:lnSpc>
              <a:spcBef>
                <a:spcPts val="0"/>
              </a:spcBef>
              <a:buNone/>
            </a:pPr>
            <a:r>
              <a:rPr lang="en-US" sz="2400">
                <a:solidFill>
                  <a:srgbClr val="000000"/>
                </a:solidFill>
                <a:latin typeface="Arial"/>
                <a:ea typeface="Arial"/>
                <a:cs typeface="Arial"/>
                <a:sym typeface="Arial"/>
              </a:rPr>
              <a: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Agenda</a:t>
            </a:r>
          </a:p>
        </p:txBody>
      </p:sp>
      <p:sp>
        <p:nvSpPr>
          <p:cNvPr id="27" name="Shape 27"/>
          <p:cNvSpPr txBox="1">
            <a:spLocks noGrp="1"/>
          </p:cNvSpPr>
          <p:nvPr>
            <p:ph type="body" idx="1"/>
          </p:nvPr>
        </p:nvSpPr>
        <p:spPr>
          <a:xfrm>
            <a:off x="932650" y="2024050"/>
            <a:ext cx="8628850" cy="5245474"/>
          </a:xfrm>
          <a:prstGeom prst="rect">
            <a:avLst/>
          </a:prstGeom>
          <a:noFill/>
          <a:ln>
            <a:noFill/>
          </a:ln>
        </p:spPr>
        <p:txBody>
          <a:bodyPr lIns="38100" tIns="38100" rIns="38100" bIns="38100" anchor="t" anchorCtr="0">
            <a:noAutofit/>
          </a:bodyPr>
          <a:lstStyle/>
          <a:p>
            <a:pPr marL="381000" marR="0" lvl="0" indent="-220133" rtl="0">
              <a:lnSpc>
                <a:spcPct val="100000"/>
              </a:lnSpc>
              <a:spcBef>
                <a:spcPts val="0"/>
              </a:spcBef>
              <a:spcAft>
                <a:spcPts val="0"/>
              </a:spcAft>
              <a:buClr>
                <a:srgbClr val="000000"/>
              </a:buClr>
              <a:buSzPct val="98765"/>
              <a:buFont typeface="Arial"/>
              <a:buChar char="●"/>
            </a:pPr>
            <a:r>
              <a:rPr lang="en-US" sz="2666" dirty="0" smtClean="0">
                <a:solidFill>
                  <a:srgbClr val="000000"/>
                </a:solidFill>
                <a:latin typeface="Arial"/>
                <a:ea typeface="Arial"/>
                <a:cs typeface="Arial"/>
                <a:sym typeface="Arial"/>
              </a:rPr>
              <a:t>Introduction</a:t>
            </a:r>
          </a:p>
          <a:p>
            <a:pPr marL="381000" marR="0" lvl="0" indent="-220133" rtl="0">
              <a:lnSpc>
                <a:spcPct val="100000"/>
              </a:lnSpc>
              <a:spcBef>
                <a:spcPts val="0"/>
              </a:spcBef>
              <a:spcAft>
                <a:spcPts val="0"/>
              </a:spcAft>
              <a:buClr>
                <a:srgbClr val="000000"/>
              </a:buClr>
              <a:buSzPct val="98765"/>
              <a:buFont typeface="Arial"/>
              <a:buChar char="●"/>
            </a:pPr>
            <a:r>
              <a:rPr lang="en-US" sz="2666" dirty="0" smtClean="0"/>
              <a:t>N</a:t>
            </a:r>
            <a:r>
              <a:rPr lang="en-US" sz="2666" dirty="0" smtClean="0">
                <a:solidFill>
                  <a:srgbClr val="000000"/>
                </a:solidFill>
                <a:latin typeface="Arial"/>
                <a:ea typeface="Arial"/>
                <a:cs typeface="Arial"/>
                <a:sym typeface="Arial"/>
              </a:rPr>
              <a:t>ames</a:t>
            </a:r>
          </a:p>
          <a:p>
            <a:pPr marL="381000" marR="0" lvl="0" indent="-220133" rtl="0">
              <a:lnSpc>
                <a:spcPct val="100000"/>
              </a:lnSpc>
              <a:spcBef>
                <a:spcPts val="0"/>
              </a:spcBef>
              <a:spcAft>
                <a:spcPts val="0"/>
              </a:spcAft>
              <a:buClr>
                <a:srgbClr val="000000"/>
              </a:buClr>
              <a:buSzPct val="98765"/>
              <a:buFont typeface="Arial"/>
              <a:buChar char="●"/>
            </a:pPr>
            <a:r>
              <a:rPr lang="en-US" sz="2666" dirty="0" smtClean="0"/>
              <a:t>Review</a:t>
            </a:r>
            <a:endParaRPr lang="en-US" sz="2666" dirty="0" smtClean="0">
              <a:solidFill>
                <a:srgbClr val="000000"/>
              </a:solidFill>
              <a:latin typeface="Arial"/>
              <a:ea typeface="Arial"/>
              <a:cs typeface="Arial"/>
              <a:sym typeface="Arial"/>
            </a:endParaRPr>
          </a:p>
          <a:p>
            <a:pPr marL="381000" marR="0" lvl="0" indent="-220133" rtl="0">
              <a:lnSpc>
                <a:spcPct val="100000"/>
              </a:lnSpc>
              <a:spcBef>
                <a:spcPts val="0"/>
              </a:spcBef>
              <a:spcAft>
                <a:spcPts val="0"/>
              </a:spcAft>
              <a:buClr>
                <a:srgbClr val="000000"/>
              </a:buClr>
              <a:buSzPct val="98765"/>
              <a:buFont typeface="Arial"/>
              <a:buChar char="●"/>
            </a:pPr>
            <a:endParaRPr lang="en-US" sz="2666" dirty="0" smtClean="0">
              <a:solidFill>
                <a:srgbClr val="000000"/>
              </a:solidFill>
              <a:latin typeface="Arial"/>
              <a:ea typeface="Arial"/>
              <a:cs typeface="Arial"/>
              <a:sym typeface="Arial"/>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a:solidFill>
                  <a:srgbClr val="000000"/>
                </a:solidFill>
                <a:latin typeface="Arial"/>
                <a:ea typeface="Arial"/>
                <a:cs typeface="Arial"/>
                <a:sym typeface="Arial"/>
              </a:rPr>
              <a:t>Class Names</a:t>
            </a:r>
          </a:p>
        </p:txBody>
      </p:sp>
      <p:sp>
        <p:nvSpPr>
          <p:cNvPr id="137" name="Shape 137"/>
          <p:cNvSpPr txBox="1">
            <a:spLocks noGrp="1"/>
          </p:cNvSpPr>
          <p:nvPr>
            <p:ph type="body" idx="1"/>
          </p:nvPr>
        </p:nvSpPr>
        <p:spPr>
          <a:xfrm>
            <a:off x="932650" y="2024050"/>
            <a:ext cx="8628850" cy="5245474"/>
          </a:xfrm>
          <a:prstGeom prst="rect">
            <a:avLst/>
          </a:prstGeom>
          <a:noFill/>
          <a:ln>
            <a:noFill/>
          </a:ln>
        </p:spPr>
        <p:txBody>
          <a:bodyPr lIns="38100" tIns="38100" rIns="38100" bIns="38100" anchor="t" anchorCtr="0">
            <a:noAutofit/>
          </a:bodyPr>
          <a:lstStyle/>
          <a:p>
            <a:pPr rtl="0">
              <a:lnSpc>
                <a:spcPct val="100000"/>
              </a:lnSpc>
              <a:spcBef>
                <a:spcPts val="0"/>
              </a:spcBef>
              <a:buNone/>
            </a:pPr>
            <a:endParaRPr sz="2666">
              <a:solidFill>
                <a:srgbClr val="000000"/>
              </a:solidFill>
              <a:latin typeface="Arial"/>
              <a:ea typeface="Arial"/>
              <a:cs typeface="Arial"/>
              <a:sym typeface="Arial"/>
            </a:endParaRPr>
          </a:p>
          <a:p>
            <a:pPr marL="381000" marR="0" lvl="0" indent="-220133" rtl="0">
              <a:lnSpc>
                <a:spcPct val="100000"/>
              </a:lnSpc>
              <a:spcBef>
                <a:spcPts val="0"/>
              </a:spcBef>
              <a:spcAft>
                <a:spcPts val="0"/>
              </a:spcAft>
              <a:buClr>
                <a:srgbClr val="000000"/>
              </a:buClr>
              <a:buSzPct val="98765"/>
              <a:buFont typeface="Arial"/>
              <a:buChar char="●"/>
            </a:pPr>
            <a:r>
              <a:rPr lang="en-US" sz="2666">
                <a:solidFill>
                  <a:srgbClr val="000000"/>
                </a:solidFill>
                <a:latin typeface="Arial"/>
                <a:ea typeface="Arial"/>
                <a:cs typeface="Arial"/>
                <a:sym typeface="Arial"/>
              </a:rPr>
              <a:t>noun or noun phrase</a:t>
            </a:r>
          </a:p>
          <a:p>
            <a:pPr marL="762000" marR="0" lvl="1" indent="-220133" rtl="0">
              <a:lnSpc>
                <a:spcPct val="100000"/>
              </a:lnSpc>
              <a:spcBef>
                <a:spcPts val="0"/>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Customer, WikiPage, Account, AddressParser</a:t>
            </a:r>
          </a:p>
          <a:p>
            <a:pPr marL="762000" marR="0" lvl="1" indent="-220133" rtl="0">
              <a:lnSpc>
                <a:spcPct val="100000"/>
              </a:lnSpc>
              <a:spcBef>
                <a:spcPts val="0"/>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avoid Manager, Processor, Data, Info</a:t>
            </a:r>
          </a:p>
          <a:p>
            <a:pPr marL="762000" marR="0" lvl="1" indent="-220133" rtl="0">
              <a:lnSpc>
                <a:spcPct val="100000"/>
              </a:lnSpc>
              <a:spcBef>
                <a:spcPts val="0"/>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a class name should not be a verb</a:t>
            </a:r>
          </a:p>
          <a:p>
            <a:pPr rtl="0">
              <a:lnSpc>
                <a:spcPct val="100000"/>
              </a:lnSpc>
              <a:spcBef>
                <a:spcPts val="0"/>
              </a:spcBef>
              <a:buNone/>
            </a:pPr>
            <a:endParaRPr sz="2666">
              <a:solidFill>
                <a:srgbClr val="000000"/>
              </a:solidFill>
              <a:latin typeface="Arial"/>
              <a:ea typeface="Arial"/>
              <a:cs typeface="Arial"/>
              <a:sym typeface="Arial"/>
            </a:endParaRPr>
          </a:p>
          <a:p>
            <a:pPr rtl="0">
              <a:lnSpc>
                <a:spcPct val="100000"/>
              </a:lnSpc>
              <a:spcBef>
                <a:spcPts val="0"/>
              </a:spcBef>
              <a:buNone/>
            </a:pPr>
            <a:endParaRPr sz="2666">
              <a:solidFill>
                <a:srgbClr val="000000"/>
              </a:solidFill>
              <a:latin typeface="Arial"/>
              <a:ea typeface="Arial"/>
              <a:cs typeface="Arial"/>
              <a:sym typeface="Arial"/>
            </a:endParaRPr>
          </a:p>
          <a:p>
            <a:pPr rtl="0">
              <a:lnSpc>
                <a:spcPct val="100000"/>
              </a:lnSpc>
              <a:spcBef>
                <a:spcPts val="0"/>
              </a:spcBef>
              <a:buNone/>
            </a:pPr>
            <a:endParaRPr sz="2666">
              <a:solidFill>
                <a:srgbClr val="000000"/>
              </a:solidFill>
              <a:latin typeface="Arial"/>
              <a:ea typeface="Arial"/>
              <a:cs typeface="Arial"/>
              <a:sym typeface="Arial"/>
            </a:endParaRPr>
          </a:p>
          <a:p>
            <a:pPr rtl="0">
              <a:lnSpc>
                <a:spcPct val="100000"/>
              </a:lnSpc>
              <a:spcBef>
                <a:spcPts val="0"/>
              </a:spcBef>
              <a:buNone/>
            </a:pPr>
            <a:endParaRPr sz="2666">
              <a:solidFill>
                <a:srgbClr val="000000"/>
              </a:solidFill>
              <a:latin typeface="Arial"/>
              <a:ea typeface="Arial"/>
              <a:cs typeface="Arial"/>
              <a:sym typeface="Arial"/>
            </a:endParaRPr>
          </a:p>
          <a:p>
            <a:pPr rtl="0">
              <a:lnSpc>
                <a:spcPct val="100000"/>
              </a:lnSpc>
              <a:spcBef>
                <a:spcPts val="0"/>
              </a:spcBef>
              <a:buNone/>
            </a:pPr>
            <a:endParaRPr sz="2666">
              <a:solidFill>
                <a:srgbClr val="000000"/>
              </a:solidFill>
              <a:latin typeface="Arial"/>
              <a:ea typeface="Arial"/>
              <a:cs typeface="Arial"/>
              <a:sym typeface="Arial"/>
            </a:endParaRPr>
          </a:p>
          <a:p>
            <a:pPr rtl="0">
              <a:lnSpc>
                <a:spcPct val="100000"/>
              </a:lnSpc>
              <a:spcBef>
                <a:spcPts val="0"/>
              </a:spcBef>
              <a:buNone/>
            </a:pPr>
            <a:endParaRPr sz="2666">
              <a:solidFill>
                <a:srgbClr val="000000"/>
              </a:solidFill>
              <a:latin typeface="Arial"/>
              <a:ea typeface="Arial"/>
              <a:cs typeface="Arial"/>
              <a:sym typeface="Arial"/>
            </a:endParaRPr>
          </a:p>
          <a:p>
            <a:pPr rtl="0">
              <a:lnSpc>
                <a:spcPct val="100000"/>
              </a:lnSpc>
              <a:spcBef>
                <a:spcPts val="0"/>
              </a:spcBef>
              <a:buNone/>
            </a:pPr>
            <a:endParaRPr sz="2666">
              <a:solidFill>
                <a:srgbClr val="000000"/>
              </a:solidFill>
              <a:latin typeface="Arial"/>
              <a:ea typeface="Arial"/>
              <a:cs typeface="Arial"/>
              <a:sym typeface="Arial"/>
            </a:endParaRPr>
          </a:p>
          <a:p>
            <a:pPr rtl="0">
              <a:lnSpc>
                <a:spcPct val="100000"/>
              </a:lnSpc>
              <a:spcBef>
                <a:spcPts val="0"/>
              </a:spcBef>
              <a:buNone/>
            </a:pPr>
            <a:endParaRPr sz="2666">
              <a:solidFill>
                <a:srgbClr val="000000"/>
              </a:solidFill>
              <a:latin typeface="Arial"/>
              <a:ea typeface="Arial"/>
              <a:cs typeface="Arial"/>
              <a:sym typeface="Arial"/>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Method Names</a:t>
            </a:r>
          </a:p>
        </p:txBody>
      </p:sp>
      <p:sp>
        <p:nvSpPr>
          <p:cNvPr id="143" name="Shape 143"/>
          <p:cNvSpPr txBox="1">
            <a:spLocks noGrp="1"/>
          </p:cNvSpPr>
          <p:nvPr>
            <p:ph type="body" idx="1"/>
          </p:nvPr>
        </p:nvSpPr>
        <p:spPr>
          <a:xfrm>
            <a:off x="932650" y="2024050"/>
            <a:ext cx="8628850" cy="5245474"/>
          </a:xfrm>
          <a:prstGeom prst="rect">
            <a:avLst/>
          </a:prstGeom>
          <a:noFill/>
          <a:ln>
            <a:noFill/>
          </a:ln>
        </p:spPr>
        <p:txBody>
          <a:bodyPr lIns="38100" tIns="38100" rIns="38100" bIns="38100" anchor="t" anchorCtr="0">
            <a:noAutofit/>
          </a:bodyPr>
          <a:lstStyle/>
          <a:p>
            <a:pPr marL="381000" marR="0" lvl="0" indent="-220133" rtl="0">
              <a:lnSpc>
                <a:spcPct val="100000"/>
              </a:lnSpc>
              <a:spcBef>
                <a:spcPts val="0"/>
              </a:spcBef>
              <a:spcAft>
                <a:spcPts val="0"/>
              </a:spcAft>
              <a:buClr>
                <a:srgbClr val="000000"/>
              </a:buClr>
              <a:buSzPct val="98765"/>
              <a:buFont typeface="Arial"/>
              <a:buChar char="●"/>
            </a:pPr>
            <a:r>
              <a:rPr lang="en-US" sz="2666">
                <a:solidFill>
                  <a:srgbClr val="000000"/>
                </a:solidFill>
                <a:latin typeface="Arial"/>
                <a:ea typeface="Arial"/>
                <a:cs typeface="Arial"/>
                <a:sym typeface="Arial"/>
              </a:rPr>
              <a:t>verb or verb phrase</a:t>
            </a:r>
          </a:p>
          <a:p>
            <a:pPr marL="762000" marR="0" lvl="1" indent="-220133" rtl="0">
              <a:lnSpc>
                <a:spcPct val="100000"/>
              </a:lnSpc>
              <a:spcBef>
                <a:spcPts val="0"/>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postPayment, deletePage, save</a:t>
            </a:r>
          </a:p>
          <a:p>
            <a:pPr marL="762000" marR="0" lvl="1" indent="-220133" rtl="0">
              <a:lnSpc>
                <a:spcPct val="100000"/>
              </a:lnSpc>
              <a:spcBef>
                <a:spcPts val="0"/>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use accessors, mutators and predicates</a:t>
            </a:r>
          </a:p>
          <a:p>
            <a:pPr marL="1143000" marR="0" lvl="2" indent="-220133" rtl="0">
              <a:lnSpc>
                <a:spcPct val="100000"/>
              </a:lnSpc>
              <a:spcBef>
                <a:spcPts val="0"/>
              </a:spcBef>
              <a:spcAft>
                <a:spcPts val="0"/>
              </a:spcAft>
              <a:buClr>
                <a:srgbClr val="000000"/>
              </a:buClr>
              <a:buSzPct val="98765"/>
              <a:buFont typeface="Wingdings"/>
              <a:buChar char="§"/>
            </a:pPr>
            <a:r>
              <a:rPr lang="en-US" sz="2666">
                <a:solidFill>
                  <a:srgbClr val="000000"/>
                </a:solidFill>
                <a:latin typeface="Arial"/>
                <a:ea typeface="Arial"/>
                <a:cs typeface="Arial"/>
                <a:sym typeface="Arial"/>
              </a:rPr>
              <a:t>get, set, is</a:t>
            </a:r>
          </a:p>
          <a:p>
            <a:pPr rtl="0">
              <a:lnSpc>
                <a:spcPct val="100000"/>
              </a:lnSpc>
              <a:spcBef>
                <a:spcPts val="0"/>
              </a:spcBef>
              <a:buNone/>
            </a:pPr>
            <a:r>
              <a:rPr lang="en-US" sz="2666">
                <a:solidFill>
                  <a:srgbClr val="000000"/>
                </a:solidFill>
                <a:latin typeface="Arial"/>
                <a:ea typeface="Arial"/>
                <a:cs typeface="Arial"/>
                <a:sym typeface="Arial"/>
              </a:rPr>
              <a:t> </a:t>
            </a:r>
          </a:p>
          <a:p>
            <a:pPr marL="381000" marR="0" lvl="0" indent="-220133" rtl="0">
              <a:lnSpc>
                <a:spcPct val="100000"/>
              </a:lnSpc>
              <a:spcBef>
                <a:spcPts val="0"/>
              </a:spcBef>
              <a:spcAft>
                <a:spcPts val="0"/>
              </a:spcAft>
              <a:buClr>
                <a:srgbClr val="000000"/>
              </a:buClr>
              <a:buSzPct val="98765"/>
              <a:buFont typeface="Arial"/>
              <a:buChar char="●"/>
            </a:pPr>
            <a:r>
              <a:rPr lang="en-US" sz="2666">
                <a:solidFill>
                  <a:srgbClr val="000000"/>
                </a:solidFill>
                <a:latin typeface="Arial"/>
                <a:ea typeface="Arial"/>
                <a:cs typeface="Arial"/>
                <a:sym typeface="Arial"/>
              </a:rPr>
              <a:t>don't be cute</a:t>
            </a:r>
          </a:p>
          <a:p>
            <a:pPr marL="762000" marR="0" lvl="1" indent="-220133" rtl="0">
              <a:lnSpc>
                <a:spcPct val="100000"/>
              </a:lnSpc>
              <a:spcBef>
                <a:spcPts val="0"/>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don't use the name </a:t>
            </a:r>
            <a:r>
              <a:rPr lang="en-US" sz="2666" i="1">
                <a:solidFill>
                  <a:srgbClr val="000000"/>
                </a:solidFill>
                <a:latin typeface="Arial"/>
                <a:ea typeface="Arial"/>
                <a:cs typeface="Arial"/>
                <a:sym typeface="Arial"/>
              </a:rPr>
              <a:t>whack()</a:t>
            </a:r>
            <a:r>
              <a:rPr lang="en-US" sz="2666">
                <a:solidFill>
                  <a:srgbClr val="000000"/>
                </a:solidFill>
                <a:latin typeface="Arial"/>
                <a:ea typeface="Arial"/>
                <a:cs typeface="Arial"/>
                <a:sym typeface="Arial"/>
              </a:rPr>
              <a:t> to mean </a:t>
            </a:r>
            <a:r>
              <a:rPr lang="en-US" sz="2666" i="1">
                <a:solidFill>
                  <a:srgbClr val="000000"/>
                </a:solidFill>
                <a:latin typeface="Arial"/>
                <a:ea typeface="Arial"/>
                <a:cs typeface="Arial"/>
                <a:sym typeface="Arial"/>
              </a:rPr>
              <a:t>kill()</a:t>
            </a:r>
          </a:p>
          <a:p>
            <a:pPr rtl="0">
              <a:lnSpc>
                <a:spcPct val="100000"/>
              </a:lnSpc>
              <a:spcBef>
                <a:spcPts val="0"/>
              </a:spcBef>
              <a:buNone/>
            </a:pPr>
            <a:endParaRPr sz="2666" i="1">
              <a:solidFill>
                <a:srgbClr val="000000"/>
              </a:solidFill>
              <a:latin typeface="Arial"/>
              <a:ea typeface="Arial"/>
              <a:cs typeface="Arial"/>
              <a:sym typeface="Arial"/>
            </a:endParaRPr>
          </a:p>
          <a:p>
            <a:pPr marL="381000" marR="0" lvl="0" indent="-220133" rtl="0">
              <a:lnSpc>
                <a:spcPct val="100000"/>
              </a:lnSpc>
              <a:spcBef>
                <a:spcPts val="0"/>
              </a:spcBef>
              <a:spcAft>
                <a:spcPts val="0"/>
              </a:spcAft>
              <a:buClr>
                <a:srgbClr val="000000"/>
              </a:buClr>
              <a:buSzPct val="98765"/>
              <a:buFont typeface="Arial"/>
              <a:buChar char="●"/>
            </a:pPr>
            <a:r>
              <a:rPr lang="en-US" sz="2666">
                <a:solidFill>
                  <a:srgbClr val="000000"/>
                </a:solidFill>
                <a:latin typeface="Arial"/>
                <a:ea typeface="Arial"/>
                <a:cs typeface="Arial"/>
                <a:sym typeface="Arial"/>
              </a:rPr>
              <a:t>use solution domain names</a:t>
            </a:r>
          </a:p>
          <a:p>
            <a:pPr marL="762000" marR="0" lvl="1" indent="-220133" rtl="0">
              <a:lnSpc>
                <a:spcPct val="100000"/>
              </a:lnSpc>
              <a:spcBef>
                <a:spcPts val="0"/>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 AccountVisitor, UserFactory, JobQueue</a:t>
            </a:r>
          </a:p>
          <a:p>
            <a:pPr rtl="0">
              <a:lnSpc>
                <a:spcPct val="100000"/>
              </a:lnSpc>
              <a:spcBef>
                <a:spcPts val="0"/>
              </a:spcBef>
              <a:buNone/>
            </a:pPr>
            <a:r>
              <a:rPr lang="en-US" sz="2666">
                <a:solidFill>
                  <a:srgbClr val="000000"/>
                </a:solidFill>
                <a:latin typeface="Arial"/>
                <a:ea typeface="Arial"/>
                <a:cs typeface="Arial"/>
                <a:sym typeface="Arial"/>
              </a:rPr>
              <a:t> </a:t>
            </a:r>
          </a:p>
          <a:p>
            <a:pPr marL="381000" marR="0" lvl="0" indent="-220133" rtl="0">
              <a:lnSpc>
                <a:spcPct val="100000"/>
              </a:lnSpc>
              <a:spcBef>
                <a:spcPts val="0"/>
              </a:spcBef>
              <a:spcAft>
                <a:spcPts val="0"/>
              </a:spcAft>
              <a:buClr>
                <a:srgbClr val="000000"/>
              </a:buClr>
              <a:buSzPct val="98765"/>
              <a:buFont typeface="Arial"/>
              <a:buChar char="●"/>
            </a:pPr>
            <a:r>
              <a:rPr lang="en-US" sz="2666">
                <a:solidFill>
                  <a:srgbClr val="000000"/>
                </a:solidFill>
                <a:latin typeface="Arial"/>
                <a:ea typeface="Arial"/>
                <a:cs typeface="Arial"/>
                <a:sym typeface="Arial"/>
              </a:rPr>
              <a:t>use problem domain names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809986" y="0"/>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dirty="0">
                <a:solidFill>
                  <a:srgbClr val="000000"/>
                </a:solidFill>
                <a:latin typeface="Arial"/>
                <a:ea typeface="Arial"/>
                <a:cs typeface="Arial"/>
                <a:sym typeface="Arial"/>
              </a:rPr>
              <a:t>Conclusion</a:t>
            </a:r>
          </a:p>
        </p:txBody>
      </p:sp>
      <p:pic>
        <p:nvPicPr>
          <p:cNvPr id="2" name="Picture 1"/>
          <p:cNvPicPr>
            <a:picLocks noChangeAspect="1"/>
          </p:cNvPicPr>
          <p:nvPr/>
        </p:nvPicPr>
        <p:blipFill>
          <a:blip r:embed="rId3"/>
          <a:stretch>
            <a:fillRect/>
          </a:stretch>
        </p:blipFill>
        <p:spPr>
          <a:xfrm>
            <a:off x="3322481" y="889775"/>
            <a:ext cx="3603860" cy="5109582"/>
          </a:xfrm>
          <a:prstGeom prst="rect">
            <a:avLst/>
          </a:prstGeom>
        </p:spPr>
      </p:pic>
      <p:sp>
        <p:nvSpPr>
          <p:cNvPr id="3" name="Rectangle 2"/>
          <p:cNvSpPr/>
          <p:nvPr/>
        </p:nvSpPr>
        <p:spPr>
          <a:xfrm>
            <a:off x="597216" y="6405280"/>
            <a:ext cx="9416360" cy="477054"/>
          </a:xfrm>
          <a:prstGeom prst="rect">
            <a:avLst/>
          </a:prstGeom>
        </p:spPr>
        <p:txBody>
          <a:bodyPr wrap="none">
            <a:spAutoFit/>
          </a:bodyPr>
          <a:lstStyle/>
          <a:p>
            <a:r>
              <a:rPr lang="en-US" sz="2500" b="1" dirty="0" smtClean="0"/>
              <a:t>"As a courtesy to the next passenger, please clean the sync"</a:t>
            </a:r>
            <a:endParaRPr lang="en-US" sz="2500" b="1" dirty="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3" name="Shape 33"/>
          <p:cNvSpPr txBox="1">
            <a:spLocks noGrp="1"/>
          </p:cNvSpPr>
          <p:nvPr>
            <p:ph type="body" idx="1"/>
          </p:nvPr>
        </p:nvSpPr>
        <p:spPr>
          <a:xfrm>
            <a:off x="888045" y="1421884"/>
            <a:ext cx="8628850" cy="5245474"/>
          </a:xfrm>
          <a:prstGeom prst="rect">
            <a:avLst/>
          </a:prstGeom>
          <a:noFill/>
          <a:ln>
            <a:noFill/>
          </a:ln>
        </p:spPr>
        <p:txBody>
          <a:bodyPr lIns="38100" tIns="38100" rIns="38100" bIns="38100" anchor="t" anchorCtr="0">
            <a:noAutofit/>
          </a:bodyPr>
          <a:lstStyle/>
          <a:p>
            <a:pPr rtl="0">
              <a:lnSpc>
                <a:spcPct val="100000"/>
              </a:lnSpc>
              <a:spcBef>
                <a:spcPts val="0"/>
              </a:spcBef>
              <a:buNone/>
            </a:pPr>
            <a:endParaRPr sz="2666" dirty="0">
              <a:solidFill>
                <a:srgbClr val="000000"/>
              </a:solidFill>
              <a:latin typeface="Arial"/>
              <a:ea typeface="Arial"/>
              <a:cs typeface="Arial"/>
              <a:sym typeface="Arial"/>
            </a:endParaRPr>
          </a:p>
          <a:p>
            <a:pPr rtl="0">
              <a:lnSpc>
                <a:spcPct val="100000"/>
              </a:lnSpc>
              <a:spcBef>
                <a:spcPts val="0"/>
              </a:spcBef>
              <a:buNone/>
            </a:pPr>
            <a:endParaRPr sz="2666" dirty="0">
              <a:solidFill>
                <a:srgbClr val="000000"/>
              </a:solidFill>
              <a:latin typeface="Arial"/>
              <a:ea typeface="Arial"/>
              <a:cs typeface="Arial"/>
              <a:sym typeface="Arial"/>
            </a:endParaRPr>
          </a:p>
          <a:p>
            <a:pPr rtl="0">
              <a:lnSpc>
                <a:spcPct val="100000"/>
              </a:lnSpc>
              <a:spcBef>
                <a:spcPts val="0"/>
              </a:spcBef>
              <a:buNone/>
            </a:pPr>
            <a:endParaRPr sz="2666" dirty="0">
              <a:solidFill>
                <a:srgbClr val="000000"/>
              </a:solidFill>
              <a:latin typeface="Arial"/>
              <a:ea typeface="Arial"/>
              <a:cs typeface="Arial"/>
              <a:sym typeface="Arial"/>
            </a:endParaRPr>
          </a:p>
          <a:p>
            <a:pPr rtl="0">
              <a:lnSpc>
                <a:spcPct val="100000"/>
              </a:lnSpc>
              <a:spcBef>
                <a:spcPts val="0"/>
              </a:spcBef>
              <a:buNone/>
            </a:pPr>
            <a:endParaRPr sz="2666" dirty="0">
              <a:solidFill>
                <a:srgbClr val="000000"/>
              </a:solidFill>
              <a:latin typeface="Arial"/>
              <a:ea typeface="Arial"/>
              <a:cs typeface="Arial"/>
              <a:sym typeface="Arial"/>
            </a:endParaRPr>
          </a:p>
          <a:p>
            <a:pPr algn="ctr" rtl="0">
              <a:lnSpc>
                <a:spcPct val="100000"/>
              </a:lnSpc>
              <a:spcBef>
                <a:spcPts val="0"/>
              </a:spcBef>
              <a:buNone/>
            </a:pPr>
            <a:r>
              <a:rPr lang="en-US" sz="5333" b="1" dirty="0">
                <a:solidFill>
                  <a:srgbClr val="000000"/>
                </a:solidFill>
                <a:latin typeface="Arial"/>
                <a:ea typeface="Arial"/>
                <a:cs typeface="Arial"/>
                <a:sym typeface="Arial"/>
              </a:rPr>
              <a:t>Introduction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Clean code</a:t>
            </a:r>
          </a:p>
        </p:txBody>
      </p:sp>
      <p:sp>
        <p:nvSpPr>
          <p:cNvPr id="39" name="Shape 39"/>
          <p:cNvSpPr txBox="1">
            <a:spLocks noGrp="1"/>
          </p:cNvSpPr>
          <p:nvPr>
            <p:ph type="body" idx="1"/>
          </p:nvPr>
        </p:nvSpPr>
        <p:spPr>
          <a:xfrm>
            <a:off x="914400" y="2031975"/>
            <a:ext cx="8628850" cy="5245474"/>
          </a:xfrm>
          <a:prstGeom prst="rect">
            <a:avLst/>
          </a:prstGeom>
          <a:noFill/>
          <a:ln>
            <a:noFill/>
          </a:ln>
        </p:spPr>
        <p:txBody>
          <a:bodyPr lIns="38100" tIns="38100" rIns="38100" bIns="38100" anchor="t" anchorCtr="0">
            <a:noAutofit/>
          </a:bodyPr>
          <a:lstStyle/>
          <a:p>
            <a:pPr algn="ctr" rtl="0">
              <a:lnSpc>
                <a:spcPct val="100000"/>
              </a:lnSpc>
              <a:spcBef>
                <a:spcPts val="0"/>
              </a:spcBef>
              <a:buNone/>
            </a:pPr>
            <a:r>
              <a:rPr lang="en-US" sz="3200" b="1" i="1">
                <a:solidFill>
                  <a:srgbClr val="000000"/>
                </a:solidFill>
                <a:latin typeface="Arial"/>
                <a:ea typeface="Arial"/>
                <a:cs typeface="Arial"/>
                <a:sym typeface="Arial"/>
              </a:rPr>
              <a:t> </a:t>
            </a:r>
          </a:p>
          <a:p>
            <a:pPr algn="ctr" rtl="0">
              <a:lnSpc>
                <a:spcPct val="100000"/>
              </a:lnSpc>
              <a:spcBef>
                <a:spcPts val="0"/>
              </a:spcBef>
              <a:buNone/>
            </a:pPr>
            <a:r>
              <a:rPr lang="en-US" sz="3200" b="1" i="1">
                <a:solidFill>
                  <a:srgbClr val="000000"/>
                </a:solidFill>
                <a:latin typeface="Arial"/>
                <a:ea typeface="Arial"/>
                <a:cs typeface="Arial"/>
                <a:sym typeface="Arial"/>
              </a:rPr>
              <a:t> </a:t>
            </a:r>
          </a:p>
          <a:p>
            <a:pPr algn="ctr" rtl="0">
              <a:lnSpc>
                <a:spcPct val="100000"/>
              </a:lnSpc>
              <a:spcBef>
                <a:spcPts val="0"/>
              </a:spcBef>
              <a:buNone/>
            </a:pPr>
            <a:r>
              <a:rPr lang="en-US" sz="3200" b="1" i="1">
                <a:solidFill>
                  <a:srgbClr val="000000"/>
                </a:solidFill>
                <a:latin typeface="Arial"/>
                <a:ea typeface="Arial"/>
                <a:cs typeface="Arial"/>
                <a:sym typeface="Arial"/>
              </a:rPr>
              <a:t>" Have you ever been significantly impeded by bad code?</a:t>
            </a:r>
            <a:br>
              <a:rPr lang="en-US" sz="3200" b="1" i="1">
                <a:solidFill>
                  <a:srgbClr val="000000"/>
                </a:solidFill>
                <a:latin typeface="Arial"/>
                <a:ea typeface="Arial"/>
                <a:cs typeface="Arial"/>
                <a:sym typeface="Arial"/>
              </a:rPr>
            </a:br>
            <a:r>
              <a:rPr lang="en-US" sz="3200" b="1" i="1">
                <a:solidFill>
                  <a:srgbClr val="000000"/>
                </a:solidFill>
                <a:latin typeface="Arial"/>
                <a:ea typeface="Arial"/>
                <a:cs typeface="Arial"/>
                <a:sym typeface="Arial"/>
              </a:rPr>
              <a:t> </a:t>
            </a:r>
          </a:p>
          <a:p>
            <a:pPr algn="ctr" rtl="0">
              <a:lnSpc>
                <a:spcPct val="100000"/>
              </a:lnSpc>
              <a:spcBef>
                <a:spcPts val="0"/>
              </a:spcBef>
              <a:buNone/>
            </a:pPr>
            <a:r>
              <a:rPr lang="en-US" sz="3200" b="1" i="1">
                <a:solidFill>
                  <a:srgbClr val="000000"/>
                </a:solidFill>
                <a:latin typeface="Arial"/>
                <a:ea typeface="Arial"/>
                <a:cs typeface="Arial"/>
                <a:sym typeface="Arial"/>
              </a:rPr>
              <a:t>So - why did you write it?"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Why?</a:t>
            </a:r>
          </a:p>
        </p:txBody>
      </p:sp>
      <p:sp>
        <p:nvSpPr>
          <p:cNvPr id="45" name="Shape 45"/>
          <p:cNvSpPr txBox="1">
            <a:spLocks noGrp="1"/>
          </p:cNvSpPr>
          <p:nvPr>
            <p:ph type="body" idx="1"/>
          </p:nvPr>
        </p:nvSpPr>
        <p:spPr>
          <a:xfrm>
            <a:off x="914125" y="1822750"/>
            <a:ext cx="8438449" cy="5332700"/>
          </a:xfrm>
          <a:prstGeom prst="rect">
            <a:avLst/>
          </a:prstGeom>
          <a:noFill/>
          <a:ln>
            <a:noFill/>
          </a:ln>
        </p:spPr>
        <p:txBody>
          <a:bodyPr lIns="38100" tIns="38100" rIns="38100" bIns="38100" anchor="t" anchorCtr="0">
            <a:noAutofit/>
          </a:bodyPr>
          <a:lstStyle/>
          <a:p>
            <a:pPr marL="381000" marR="0" lvl="0" indent="-203200" rtl="0">
              <a:lnSpc>
                <a:spcPct val="100000"/>
              </a:lnSpc>
              <a:spcBef>
                <a:spcPts val="0"/>
              </a:spcBef>
              <a:spcAft>
                <a:spcPts val="0"/>
              </a:spcAft>
              <a:buClr>
                <a:srgbClr val="000000"/>
              </a:buClr>
              <a:buSzPct val="100000"/>
              <a:buFont typeface="Arial"/>
              <a:buChar char="●"/>
            </a:pPr>
            <a:r>
              <a:rPr lang="en-US" sz="2400">
                <a:solidFill>
                  <a:srgbClr val="000000"/>
                </a:solidFill>
                <a:latin typeface="Arial"/>
                <a:ea typeface="Arial"/>
                <a:cs typeface="Arial"/>
                <a:sym typeface="Arial"/>
              </a:rPr>
              <a:t> software rots over time</a:t>
            </a:r>
          </a:p>
          <a:p>
            <a:pPr marL="762000" marR="0" lvl="1" indent="-203200" rtl="0">
              <a:lnSpc>
                <a:spcPct val="100000"/>
              </a:lnSpc>
              <a:spcBef>
                <a:spcPts val="0"/>
              </a:spcBef>
              <a:spcAft>
                <a:spcPts val="0"/>
              </a:spcAft>
              <a:buClr>
                <a:srgbClr val="000000"/>
              </a:buClr>
              <a:buSzPct val="100000"/>
              <a:buFont typeface="Courier New"/>
              <a:buChar char="o"/>
            </a:pPr>
            <a:r>
              <a:rPr lang="en-US" sz="2400">
                <a:solidFill>
                  <a:srgbClr val="000000"/>
                </a:solidFill>
                <a:latin typeface="Arial"/>
                <a:ea typeface="Arial"/>
                <a:cs typeface="Arial"/>
                <a:sym typeface="Arial"/>
              </a:rPr>
              <a:t>excuses</a:t>
            </a:r>
          </a:p>
          <a:p>
            <a:pPr marL="1143000" marR="0" lvl="2" indent="-203200" rtl="0">
              <a:lnSpc>
                <a:spcPct val="100000"/>
              </a:lnSpc>
              <a:spcBef>
                <a:spcPts val="0"/>
              </a:spcBef>
              <a:spcAft>
                <a:spcPts val="0"/>
              </a:spcAft>
              <a:buClr>
                <a:srgbClr val="000000"/>
              </a:buClr>
              <a:buSzPct val="100000"/>
              <a:buFont typeface="Wingdings"/>
              <a:buChar char="§"/>
            </a:pPr>
            <a:r>
              <a:rPr lang="en-US" sz="2400">
                <a:solidFill>
                  <a:srgbClr val="000000"/>
                </a:solidFill>
                <a:latin typeface="Arial"/>
                <a:ea typeface="Arial"/>
                <a:cs typeface="Arial"/>
                <a:sym typeface="Arial"/>
              </a:rPr>
              <a:t>requirements changed (code should be easy to change)</a:t>
            </a:r>
          </a:p>
          <a:p>
            <a:pPr marL="1143000" marR="0" lvl="2" indent="-203200" rtl="0">
              <a:lnSpc>
                <a:spcPct val="100000"/>
              </a:lnSpc>
              <a:spcBef>
                <a:spcPts val="0"/>
              </a:spcBef>
              <a:spcAft>
                <a:spcPts val="0"/>
              </a:spcAft>
              <a:buClr>
                <a:srgbClr val="000000"/>
              </a:buClr>
              <a:buSzPct val="100000"/>
              <a:buFont typeface="Wingdings"/>
              <a:buChar char="§"/>
            </a:pPr>
            <a:r>
              <a:rPr lang="en-US" sz="2400">
                <a:solidFill>
                  <a:srgbClr val="000000"/>
                </a:solidFill>
                <a:latin typeface="Arial"/>
                <a:ea typeface="Arial"/>
                <a:cs typeface="Arial"/>
                <a:sym typeface="Arial"/>
              </a:rPr>
              <a:t>tight schedules (bad code == more delay) </a:t>
            </a:r>
          </a:p>
          <a:p>
            <a:pPr marL="381000" marR="0" lvl="0" indent="-203200" rtl="0">
              <a:lnSpc>
                <a:spcPct val="100000"/>
              </a:lnSpc>
              <a:spcBef>
                <a:spcPts val="0"/>
              </a:spcBef>
              <a:spcAft>
                <a:spcPts val="0"/>
              </a:spcAft>
              <a:buClr>
                <a:srgbClr val="000000"/>
              </a:buClr>
              <a:buSzPct val="100000"/>
              <a:buFont typeface="Arial"/>
              <a:buChar char="●"/>
            </a:pPr>
            <a:r>
              <a:rPr lang="en-US" sz="2400">
                <a:solidFill>
                  <a:srgbClr val="000000"/>
                </a:solidFill>
                <a:latin typeface="Arial"/>
                <a:ea typeface="Arial"/>
                <a:cs typeface="Arial"/>
                <a:sym typeface="Arial"/>
              </a:rPr>
              <a:t>ratio of time spent reading vs. writing is over 10:1  </a:t>
            </a:r>
          </a:p>
          <a:p>
            <a:pPr marL="381000" marR="0" lvl="0" indent="-203200" rtl="0">
              <a:lnSpc>
                <a:spcPct val="100000"/>
              </a:lnSpc>
              <a:spcBef>
                <a:spcPts val="0"/>
              </a:spcBef>
              <a:spcAft>
                <a:spcPts val="0"/>
              </a:spcAft>
              <a:buClr>
                <a:srgbClr val="000000"/>
              </a:buClr>
              <a:buSzPct val="100000"/>
              <a:buFont typeface="Arial"/>
              <a:buChar char="●"/>
            </a:pPr>
            <a:r>
              <a:rPr lang="en-US" sz="2400">
                <a:solidFill>
                  <a:srgbClr val="000000"/>
                </a:solidFill>
                <a:latin typeface="Arial"/>
                <a:ea typeface="Arial"/>
                <a:cs typeface="Arial"/>
                <a:sym typeface="Arial"/>
              </a:rPr>
              <a:t>unclean code costs you</a:t>
            </a:r>
          </a:p>
          <a:p>
            <a:pPr marL="762000" marR="0" lvl="1" indent="-203200" rtl="0">
              <a:lnSpc>
                <a:spcPct val="100000"/>
              </a:lnSpc>
              <a:spcBef>
                <a:spcPts val="0"/>
              </a:spcBef>
              <a:spcAft>
                <a:spcPts val="0"/>
              </a:spcAft>
              <a:buClr>
                <a:srgbClr val="000000"/>
              </a:buClr>
              <a:buSzPct val="100000"/>
              <a:buFont typeface="Courier New"/>
              <a:buChar char="o"/>
            </a:pPr>
            <a:r>
              <a:rPr lang="en-US" sz="2400">
                <a:solidFill>
                  <a:srgbClr val="000000"/>
                </a:solidFill>
                <a:latin typeface="Arial"/>
                <a:ea typeface="Arial"/>
                <a:cs typeface="Arial"/>
                <a:sym typeface="Arial"/>
              </a:rPr>
              <a:t>harder to maintain (even by the original developer)</a:t>
            </a:r>
          </a:p>
          <a:p>
            <a:pPr marL="762000" marR="0" lvl="1" indent="-203200" rtl="0">
              <a:lnSpc>
                <a:spcPct val="100000"/>
              </a:lnSpc>
              <a:spcBef>
                <a:spcPts val="0"/>
              </a:spcBef>
              <a:spcAft>
                <a:spcPts val="0"/>
              </a:spcAft>
              <a:buClr>
                <a:srgbClr val="000000"/>
              </a:buClr>
              <a:buSzPct val="100000"/>
              <a:buFont typeface="Courier New"/>
              <a:buChar char="o"/>
            </a:pPr>
            <a:r>
              <a:rPr lang="en-US" sz="2400">
                <a:solidFill>
                  <a:srgbClr val="000000"/>
                </a:solidFill>
                <a:latin typeface="Arial"/>
                <a:ea typeface="Arial"/>
                <a:cs typeface="Arial"/>
                <a:sym typeface="Arial"/>
              </a:rPr>
              <a:t>harder to add features</a:t>
            </a:r>
          </a:p>
          <a:p>
            <a:pPr marL="762000" marR="0" lvl="1" indent="-203200" rtl="0">
              <a:lnSpc>
                <a:spcPct val="100000"/>
              </a:lnSpc>
              <a:spcBef>
                <a:spcPts val="0"/>
              </a:spcBef>
              <a:spcAft>
                <a:spcPts val="0"/>
              </a:spcAft>
              <a:buClr>
                <a:srgbClr val="000000"/>
              </a:buClr>
              <a:buSzPct val="100000"/>
              <a:buFont typeface="Courier New"/>
              <a:buChar char="o"/>
            </a:pPr>
            <a:r>
              <a:rPr lang="en-US" sz="2400">
                <a:solidFill>
                  <a:srgbClr val="000000"/>
                </a:solidFill>
                <a:latin typeface="Arial"/>
                <a:ea typeface="Arial"/>
                <a:cs typeface="Arial"/>
                <a:sym typeface="Arial"/>
              </a:rPr>
              <a:t>harder to change without introducing defects</a:t>
            </a:r>
          </a:p>
          <a:p>
            <a:pPr marL="762000" marR="0" lvl="1" indent="-203200" rtl="0">
              <a:lnSpc>
                <a:spcPct val="100000"/>
              </a:lnSpc>
              <a:spcBef>
                <a:spcPts val="0"/>
              </a:spcBef>
              <a:spcAft>
                <a:spcPts val="0"/>
              </a:spcAft>
              <a:buClr>
                <a:srgbClr val="000000"/>
              </a:buClr>
              <a:buSzPct val="100000"/>
              <a:buFont typeface="Courier New"/>
              <a:buChar char="o"/>
            </a:pPr>
            <a:r>
              <a:rPr lang="en-US" sz="2400">
                <a:solidFill>
                  <a:srgbClr val="000000"/>
                </a:solidFill>
                <a:latin typeface="Arial"/>
                <a:ea typeface="Arial"/>
                <a:cs typeface="Arial"/>
                <a:sym typeface="Arial"/>
              </a:rPr>
              <a:t>can bring a company down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Why? (continued)</a:t>
            </a:r>
          </a:p>
        </p:txBody>
      </p:sp>
      <p:sp>
        <p:nvSpPr>
          <p:cNvPr id="51" name="Shape 51"/>
          <p:cNvSpPr txBox="1">
            <a:spLocks noGrp="1"/>
          </p:cNvSpPr>
          <p:nvPr>
            <p:ph type="body" idx="1"/>
          </p:nvPr>
        </p:nvSpPr>
        <p:spPr>
          <a:xfrm>
            <a:off x="914125" y="1822750"/>
            <a:ext cx="8438449" cy="5332700"/>
          </a:xfrm>
          <a:prstGeom prst="rect">
            <a:avLst/>
          </a:prstGeom>
          <a:noFill/>
          <a:ln>
            <a:noFill/>
          </a:ln>
        </p:spPr>
        <p:txBody>
          <a:bodyPr lIns="38100" tIns="38100" rIns="38100" bIns="38100" anchor="t" anchorCtr="0">
            <a:noAutofit/>
          </a:bodyPr>
          <a:lstStyle/>
          <a:p>
            <a:pPr marL="381000" marR="0" lvl="0" indent="-203200" rtl="0">
              <a:lnSpc>
                <a:spcPct val="100000"/>
              </a:lnSpc>
              <a:spcBef>
                <a:spcPts val="0"/>
              </a:spcBef>
              <a:spcAft>
                <a:spcPts val="0"/>
              </a:spcAft>
              <a:buClr>
                <a:srgbClr val="000000"/>
              </a:buClr>
              <a:buSzPct val="100000"/>
              <a:buFont typeface="Arial"/>
              <a:buChar char="●"/>
            </a:pPr>
            <a:r>
              <a:rPr lang="en-US" sz="2400" dirty="0">
                <a:solidFill>
                  <a:srgbClr val="000000"/>
                </a:solidFill>
                <a:latin typeface="Arial"/>
                <a:ea typeface="Arial"/>
                <a:cs typeface="Arial"/>
                <a:sym typeface="Arial"/>
              </a:rPr>
              <a:t>quick workarounds are debts for which you pay interest</a:t>
            </a:r>
          </a:p>
          <a:p>
            <a:pPr rtl="0">
              <a:lnSpc>
                <a:spcPct val="100000"/>
              </a:lnSpc>
              <a:spcBef>
                <a:spcPts val="0"/>
              </a:spcBef>
              <a:buNone/>
            </a:pPr>
            <a:endParaRPr sz="2400" dirty="0">
              <a:solidFill>
                <a:srgbClr val="000000"/>
              </a:solidFill>
              <a:latin typeface="Arial"/>
              <a:ea typeface="Arial"/>
              <a:cs typeface="Arial"/>
              <a:sym typeface="Arial"/>
            </a:endParaRPr>
          </a:p>
          <a:p>
            <a:pPr marL="381000" marR="0" lvl="0" indent="-203200" rtl="0">
              <a:lnSpc>
                <a:spcPct val="100000"/>
              </a:lnSpc>
              <a:spcBef>
                <a:spcPts val="0"/>
              </a:spcBef>
              <a:spcAft>
                <a:spcPts val="0"/>
              </a:spcAft>
              <a:buClr>
                <a:srgbClr val="000000"/>
              </a:buClr>
              <a:buSzPct val="100000"/>
              <a:buFont typeface="Arial"/>
              <a:buChar char="●"/>
            </a:pPr>
            <a:r>
              <a:rPr lang="en-US" sz="2400" dirty="0">
                <a:solidFill>
                  <a:srgbClr val="000000"/>
                </a:solidFill>
                <a:latin typeface="Arial"/>
                <a:ea typeface="Arial"/>
                <a:cs typeface="Arial"/>
                <a:sym typeface="Arial"/>
              </a:rPr>
              <a:t>temporary </a:t>
            </a:r>
            <a:r>
              <a:rPr lang="en-US" sz="2400" dirty="0" smtClean="0">
                <a:solidFill>
                  <a:srgbClr val="000000"/>
                </a:solidFill>
                <a:latin typeface="Arial"/>
                <a:ea typeface="Arial"/>
                <a:cs typeface="Arial"/>
                <a:sym typeface="Arial"/>
              </a:rPr>
              <a:t>workarounds </a:t>
            </a:r>
            <a:r>
              <a:rPr lang="en-US" sz="2400" dirty="0">
                <a:solidFill>
                  <a:srgbClr val="000000"/>
                </a:solidFill>
                <a:latin typeface="Arial"/>
                <a:ea typeface="Arial"/>
                <a:cs typeface="Arial"/>
                <a:sym typeface="Arial"/>
              </a:rPr>
              <a:t>are not temporary most of the time </a:t>
            </a:r>
          </a:p>
          <a:p>
            <a:pPr rtl="0">
              <a:lnSpc>
                <a:spcPct val="100000"/>
              </a:lnSpc>
              <a:spcBef>
                <a:spcPts val="0"/>
              </a:spcBef>
              <a:buNone/>
            </a:pPr>
            <a:endParaRPr sz="2400" dirty="0">
              <a:solidFill>
                <a:srgbClr val="000000"/>
              </a:solidFill>
              <a:latin typeface="Arial"/>
              <a:ea typeface="Arial"/>
              <a:cs typeface="Arial"/>
              <a:sym typeface="Arial"/>
            </a:endParaRPr>
          </a:p>
          <a:p>
            <a:pPr marL="381000" marR="0" lvl="0" indent="-203200" rtl="0">
              <a:lnSpc>
                <a:spcPct val="100000"/>
              </a:lnSpc>
              <a:spcBef>
                <a:spcPts val="0"/>
              </a:spcBef>
              <a:spcAft>
                <a:spcPts val="0"/>
              </a:spcAft>
              <a:buClr>
                <a:srgbClr val="000000"/>
              </a:buClr>
              <a:buSzPct val="100000"/>
              <a:buFont typeface="Arial"/>
              <a:buChar char="●"/>
            </a:pPr>
            <a:r>
              <a:rPr lang="en-US" sz="2400" dirty="0">
                <a:solidFill>
                  <a:srgbClr val="000000"/>
                </a:solidFill>
                <a:latin typeface="Arial"/>
                <a:ea typeface="Arial"/>
                <a:cs typeface="Arial"/>
                <a:sym typeface="Arial"/>
              </a:rPr>
              <a:t>constant care and effort is needed to keep code clean</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Productivity vs. time</a:t>
            </a:r>
          </a:p>
        </p:txBody>
      </p:sp>
      <p:sp>
        <p:nvSpPr>
          <p:cNvPr id="57" name="Shape 57"/>
          <p:cNvSpPr txBox="1">
            <a:spLocks noGrp="1"/>
          </p:cNvSpPr>
          <p:nvPr>
            <p:ph type="body" idx="1"/>
          </p:nvPr>
        </p:nvSpPr>
        <p:spPr>
          <a:xfrm>
            <a:off x="932650" y="2024050"/>
            <a:ext cx="8628850" cy="5245474"/>
          </a:xfrm>
          <a:prstGeom prst="rect">
            <a:avLst/>
          </a:prstGeom>
          <a:noFill/>
          <a:ln>
            <a:noFill/>
          </a:ln>
        </p:spPr>
        <p:txBody>
          <a:bodyPr lIns="38100" tIns="38100" rIns="38100" bIns="38100" anchor="t" anchorCtr="0">
            <a:noAutofit/>
          </a:bodyPr>
          <a:lstStyle/>
          <a:p>
            <a:pPr>
              <a:lnSpc>
                <a:spcPct val="100000"/>
              </a:lnSpc>
              <a:spcBef>
                <a:spcPts val="0"/>
              </a:spcBef>
              <a:buNone/>
            </a:pPr>
            <a:r>
              <a:rPr lang="en-US" sz="2666">
                <a:solidFill>
                  <a:srgbClr val="000000"/>
                </a:solidFill>
                <a:latin typeface="Arial"/>
                <a:ea typeface="Arial"/>
                <a:cs typeface="Arial"/>
                <a:sym typeface="Arial"/>
              </a:rPr>
              <a:t> </a:t>
            </a:r>
          </a:p>
        </p:txBody>
      </p:sp>
      <p:pic>
        <p:nvPicPr>
          <p:cNvPr id="58" name="Shape 58"/>
          <p:cNvPicPr preferRelativeResize="0"/>
          <p:nvPr/>
        </p:nvPicPr>
        <p:blipFill>
          <a:blip r:embed="rId3">
            <a:alphaModFix/>
          </a:blip>
          <a:stretch>
            <a:fillRect/>
          </a:stretch>
        </p:blipFill>
        <p:spPr>
          <a:xfrm>
            <a:off x="508000" y="1595325"/>
            <a:ext cx="9144000" cy="44293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Clean code</a:t>
            </a:r>
          </a:p>
        </p:txBody>
      </p:sp>
      <p:sp>
        <p:nvSpPr>
          <p:cNvPr id="64" name="Shape 64"/>
          <p:cNvSpPr txBox="1">
            <a:spLocks noGrp="1"/>
          </p:cNvSpPr>
          <p:nvPr>
            <p:ph type="body" idx="1"/>
          </p:nvPr>
        </p:nvSpPr>
        <p:spPr>
          <a:xfrm>
            <a:off x="932650" y="2024050"/>
            <a:ext cx="8628850" cy="5245474"/>
          </a:xfrm>
          <a:prstGeom prst="rect">
            <a:avLst/>
          </a:prstGeom>
          <a:noFill/>
          <a:ln>
            <a:noFill/>
          </a:ln>
        </p:spPr>
        <p:txBody>
          <a:bodyPr lIns="38100" tIns="38100" rIns="38100" bIns="38100" anchor="t" anchorCtr="0">
            <a:noAutofit/>
          </a:bodyPr>
          <a:lstStyle/>
          <a:p>
            <a:pPr algn="ctr" rtl="0">
              <a:lnSpc>
                <a:spcPct val="100000"/>
              </a:lnSpc>
              <a:spcBef>
                <a:spcPts val="0"/>
              </a:spcBef>
              <a:buNone/>
            </a:pPr>
            <a:r>
              <a:rPr lang="en-US" sz="3200" b="1">
                <a:solidFill>
                  <a:srgbClr val="000000"/>
                </a:solidFill>
                <a:latin typeface="Arial"/>
                <a:ea typeface="Arial"/>
                <a:cs typeface="Arial"/>
                <a:sym typeface="Arial"/>
              </a:rPr>
              <a:t> </a:t>
            </a:r>
          </a:p>
          <a:p>
            <a:pPr algn="ctr" rtl="0">
              <a:lnSpc>
                <a:spcPct val="100000"/>
              </a:lnSpc>
              <a:spcBef>
                <a:spcPts val="0"/>
              </a:spcBef>
              <a:buNone/>
            </a:pPr>
            <a:r>
              <a:rPr lang="en-US" sz="3200" b="1" i="1">
                <a:solidFill>
                  <a:srgbClr val="000000"/>
                </a:solidFill>
                <a:latin typeface="Arial"/>
                <a:ea typeface="Arial"/>
                <a:cs typeface="Arial"/>
                <a:sym typeface="Arial"/>
              </a:rPr>
              <a:t> </a:t>
            </a:r>
          </a:p>
          <a:p>
            <a:pPr algn="ctr" rtl="0">
              <a:lnSpc>
                <a:spcPct val="100000"/>
              </a:lnSpc>
              <a:spcBef>
                <a:spcPts val="0"/>
              </a:spcBef>
              <a:buNone/>
            </a:pPr>
            <a:r>
              <a:rPr lang="en-US" sz="3200" i="1">
                <a:solidFill>
                  <a:srgbClr val="000000"/>
                </a:solidFill>
                <a:latin typeface="Arial"/>
                <a:ea typeface="Arial"/>
                <a:cs typeface="Arial"/>
                <a:sym typeface="Arial"/>
              </a:rPr>
              <a:t> Any fool can write code that a computer can understand.  Good programmers write code that humans can understand.</a:t>
            </a:r>
          </a:p>
          <a:p>
            <a:pPr algn="ctr" rtl="0">
              <a:lnSpc>
                <a:spcPct val="100000"/>
              </a:lnSpc>
              <a:spcBef>
                <a:spcPts val="0"/>
              </a:spcBef>
              <a:buNone/>
            </a:pPr>
            <a:r>
              <a:rPr lang="en-US" sz="3200" b="1" i="1">
                <a:solidFill>
                  <a:srgbClr val="000000"/>
                </a:solidFill>
                <a:latin typeface="Arial"/>
                <a:ea typeface="Arial"/>
                <a:cs typeface="Arial"/>
                <a:sym typeface="Arial"/>
              </a:rPr>
              <a:t> </a:t>
            </a:r>
            <a:r>
              <a:rPr lang="en-US" sz="3200" b="1" i="0">
                <a:solidFill>
                  <a:srgbClr val="000000"/>
                </a:solidFill>
                <a:latin typeface="Arial"/>
                <a:ea typeface="Arial"/>
                <a:cs typeface="Arial"/>
                <a:sym typeface="Arial"/>
              </a:rPr>
              <a:t> </a:t>
            </a:r>
          </a:p>
          <a:p>
            <a:pPr algn="r" rtl="0">
              <a:lnSpc>
                <a:spcPct val="100000"/>
              </a:lnSpc>
              <a:spcBef>
                <a:spcPts val="0"/>
              </a:spcBef>
              <a:buNone/>
            </a:pPr>
            <a:r>
              <a:rPr lang="en-US" sz="3200" b="1">
                <a:solidFill>
                  <a:srgbClr val="000000"/>
                </a:solidFill>
                <a:latin typeface="Arial"/>
                <a:ea typeface="Arial"/>
                <a:cs typeface="Arial"/>
                <a:sym typeface="Arial"/>
              </a:rPr>
              <a:t>Martin Fowler</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32650" y="1031875"/>
            <a:ext cx="8628850" cy="889775"/>
          </a:xfrm>
          <a:prstGeom prst="rect">
            <a:avLst/>
          </a:prstGeom>
          <a:noFill/>
          <a:ln>
            <a:noFill/>
          </a:ln>
        </p:spPr>
        <p:txBody>
          <a:bodyPr lIns="38100" tIns="38100" rIns="38100" bIns="38100" anchor="t" anchorCtr="0">
            <a:noAutofit/>
          </a:bodyPr>
          <a:lstStyle/>
          <a:p>
            <a:pPr marL="0" marR="0" indent="0" algn="ctr" rtl="0">
              <a:lnSpc>
                <a:spcPct val="120000"/>
              </a:lnSpc>
              <a:spcBef>
                <a:spcPts val="0"/>
              </a:spcBef>
              <a:spcAft>
                <a:spcPts val="0"/>
              </a:spcAft>
              <a:buNone/>
            </a:pPr>
            <a:r>
              <a:rPr lang="en-US" sz="3125" b="1">
                <a:solidFill>
                  <a:srgbClr val="000000"/>
                </a:solidFill>
                <a:latin typeface="Arial"/>
                <a:ea typeface="Arial"/>
                <a:cs typeface="Arial"/>
                <a:sym typeface="Arial"/>
              </a:rPr>
              <a:t>What is clean code</a:t>
            </a:r>
          </a:p>
        </p:txBody>
      </p:sp>
      <p:sp>
        <p:nvSpPr>
          <p:cNvPr id="70" name="Shape 70"/>
          <p:cNvSpPr txBox="1">
            <a:spLocks noGrp="1"/>
          </p:cNvSpPr>
          <p:nvPr>
            <p:ph type="body" idx="1"/>
          </p:nvPr>
        </p:nvSpPr>
        <p:spPr>
          <a:xfrm>
            <a:off x="932650" y="2024050"/>
            <a:ext cx="8628850" cy="5245474"/>
          </a:xfrm>
          <a:prstGeom prst="rect">
            <a:avLst/>
          </a:prstGeom>
          <a:noFill/>
          <a:ln>
            <a:noFill/>
          </a:ln>
        </p:spPr>
        <p:txBody>
          <a:bodyPr lIns="38100" tIns="38100" rIns="38100" bIns="38100" anchor="t" anchorCtr="0">
            <a:noAutofit/>
          </a:bodyPr>
          <a:lstStyle/>
          <a:p>
            <a:pPr marL="381000" marR="0" lvl="0" indent="-220133" rtl="0">
              <a:lnSpc>
                <a:spcPct val="100000"/>
              </a:lnSpc>
              <a:spcBef>
                <a:spcPts val="0"/>
              </a:spcBef>
              <a:spcAft>
                <a:spcPts val="0"/>
              </a:spcAft>
              <a:buClr>
                <a:srgbClr val="000000"/>
              </a:buClr>
              <a:buSzPct val="98765"/>
              <a:buFont typeface="Arial"/>
              <a:buChar char="●"/>
            </a:pPr>
            <a:r>
              <a:rPr lang="en-US" sz="2666">
                <a:solidFill>
                  <a:srgbClr val="000000"/>
                </a:solidFill>
                <a:latin typeface="Arial"/>
                <a:ea typeface="Arial"/>
                <a:cs typeface="Arial"/>
                <a:sym typeface="Arial"/>
              </a:rPr>
              <a:t>minimal dependencies</a:t>
            </a:r>
          </a:p>
          <a:p>
            <a:pPr marL="381000" marR="0" lvl="0" indent="-220133" rtl="0">
              <a:lnSpc>
                <a:spcPct val="100000"/>
              </a:lnSpc>
              <a:spcBef>
                <a:spcPts val="0"/>
              </a:spcBef>
              <a:spcAft>
                <a:spcPts val="0"/>
              </a:spcAft>
              <a:buClr>
                <a:srgbClr val="000000"/>
              </a:buClr>
              <a:buSzPct val="98765"/>
              <a:buFont typeface="Arial"/>
              <a:buChar char="●"/>
            </a:pPr>
            <a:r>
              <a:rPr lang="en-US" sz="2666">
                <a:solidFill>
                  <a:srgbClr val="000000"/>
                </a:solidFill>
                <a:latin typeface="Arial"/>
                <a:ea typeface="Arial"/>
                <a:cs typeface="Arial"/>
                <a:sym typeface="Arial"/>
              </a:rPr>
              <a:t>clean and minimal API</a:t>
            </a:r>
          </a:p>
          <a:p>
            <a:pPr marL="381000" marR="0" lvl="0" indent="-220133" rtl="0">
              <a:lnSpc>
                <a:spcPct val="100000"/>
              </a:lnSpc>
              <a:spcBef>
                <a:spcPts val="0"/>
              </a:spcBef>
              <a:spcAft>
                <a:spcPts val="0"/>
              </a:spcAft>
              <a:buClr>
                <a:srgbClr val="000000"/>
              </a:buClr>
              <a:buSzPct val="98765"/>
              <a:buFont typeface="Arial"/>
              <a:buChar char="●"/>
            </a:pPr>
            <a:r>
              <a:rPr lang="en-US" sz="2666">
                <a:solidFill>
                  <a:srgbClr val="000000"/>
                </a:solidFill>
                <a:latin typeface="Arial"/>
                <a:ea typeface="Arial"/>
                <a:cs typeface="Arial"/>
                <a:sym typeface="Arial"/>
              </a:rPr>
              <a:t>simple and direct (not cleaver!)</a:t>
            </a:r>
          </a:p>
          <a:p>
            <a:pPr marL="381000" marR="0" lvl="0" indent="-220133" rtl="0">
              <a:lnSpc>
                <a:spcPct val="100000"/>
              </a:lnSpc>
              <a:spcBef>
                <a:spcPts val="0"/>
              </a:spcBef>
              <a:spcAft>
                <a:spcPts val="0"/>
              </a:spcAft>
              <a:buClr>
                <a:srgbClr val="000000"/>
              </a:buClr>
              <a:buSzPct val="98765"/>
              <a:buFont typeface="Arial"/>
              <a:buChar char="●"/>
            </a:pPr>
            <a:r>
              <a:rPr lang="en-US" sz="2666">
                <a:solidFill>
                  <a:srgbClr val="000000"/>
                </a:solidFill>
                <a:latin typeface="Arial"/>
                <a:ea typeface="Arial"/>
                <a:cs typeface="Arial"/>
                <a:sym typeface="Arial"/>
              </a:rPr>
              <a:t>looks like it was written by someone who cares</a:t>
            </a:r>
          </a:p>
          <a:p>
            <a:pPr rtl="0">
              <a:lnSpc>
                <a:spcPct val="100000"/>
              </a:lnSpc>
              <a:spcBef>
                <a:spcPts val="0"/>
              </a:spcBef>
              <a:buNone/>
            </a:pPr>
            <a:r>
              <a:rPr lang="en-US" sz="2666">
                <a:solidFill>
                  <a:srgbClr val="000000"/>
                </a:solidFill>
                <a:latin typeface="Arial"/>
                <a:ea typeface="Arial"/>
                <a:cs typeface="Arial"/>
                <a:sym typeface="Arial"/>
              </a:rPr>
              <a:t>  </a:t>
            </a:r>
          </a:p>
          <a:p>
            <a:pPr rtl="0">
              <a:lnSpc>
                <a:spcPct val="100000"/>
              </a:lnSpc>
              <a:spcBef>
                <a:spcPts val="0"/>
              </a:spcBef>
              <a:buNone/>
            </a:pPr>
            <a:r>
              <a:rPr lang="en-US" sz="2666">
                <a:solidFill>
                  <a:srgbClr val="000000"/>
                </a:solidFill>
                <a:latin typeface="Arial"/>
                <a:ea typeface="Arial"/>
                <a:cs typeface="Arial"/>
                <a:sym typeface="Arial"/>
              </a:rPr>
              <a:t>Principle of least astonishment:</a:t>
            </a:r>
          </a:p>
          <a:p>
            <a:pPr rtl="0">
              <a:lnSpc>
                <a:spcPct val="100000"/>
              </a:lnSpc>
              <a:spcBef>
                <a:spcPts val="0"/>
              </a:spcBef>
              <a:buNone/>
            </a:pPr>
            <a:r>
              <a:rPr lang="en-US" sz="2666" i="1">
                <a:solidFill>
                  <a:srgbClr val="000000"/>
                </a:solidFill>
                <a:latin typeface="Arial"/>
                <a:ea typeface="Arial"/>
                <a:cs typeface="Arial"/>
                <a:sym typeface="Arial"/>
              </a:rPr>
              <a:t>"You know you are working on clean code when each routine you read turns out to be pretty much what you expected. You can call it beautiful when the code also makes it look like the language was made for the problem" </a:t>
            </a:r>
            <a:r>
              <a:rPr lang="en-US" sz="2666" b="1" i="1">
                <a:solidFill>
                  <a:srgbClr val="000000"/>
                </a:solidFill>
                <a:latin typeface="Arial"/>
                <a:ea typeface="Arial"/>
                <a:cs typeface="Arial"/>
                <a:sym typeface="Arial"/>
              </a:rPr>
              <a:t>- Ward Cunningham</a:t>
            </a:r>
          </a:p>
        </p:txBody>
      </p:sp>
    </p:spTree>
  </p:cSld>
  <p:clrMapOvr>
    <a:masterClrMapping/>
  </p:clrMapOvr>
  <p:transition spd="slow">
    <p:cut/>
  </p:transition>
</p:sld>
</file>

<file path=ppt/theme/theme1.xml><?xml version="1.0" encoding="utf-8"?>
<a:theme xmlns:a="http://schemas.openxmlformats.org/drawingml/2006/main"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270</Words>
  <Application>Microsoft Office PowerPoint</Application>
  <PresentationFormat>Custom</PresentationFormat>
  <Paragraphs>166</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Courier New</vt:lpstr>
      <vt:lpstr>Wingdings</vt:lpstr>
      <vt:lpstr>Custom Theme</vt:lpstr>
      <vt:lpstr>Clean Code</vt:lpstr>
      <vt:lpstr>Agenda</vt:lpstr>
      <vt:lpstr>PowerPoint Presentation</vt:lpstr>
      <vt:lpstr>Clean code</vt:lpstr>
      <vt:lpstr>Why?</vt:lpstr>
      <vt:lpstr>Why? (continued)</vt:lpstr>
      <vt:lpstr>Productivity vs. time</vt:lpstr>
      <vt:lpstr>Clean code</vt:lpstr>
      <vt:lpstr>What is clean code</vt:lpstr>
      <vt:lpstr>Names</vt:lpstr>
      <vt:lpstr>Use Intention-Revealing Names</vt:lpstr>
      <vt:lpstr>Use Intention-Revealing Names</vt:lpstr>
      <vt:lpstr>Use Intention-Revealing Names</vt:lpstr>
      <vt:lpstr>Use Intention-Revealing Names</vt:lpstr>
      <vt:lpstr>Avoid Disinformation</vt:lpstr>
      <vt:lpstr>Make Meaningful Distinctions</vt:lpstr>
      <vt:lpstr>Make Meaningful Distinctions</vt:lpstr>
      <vt:lpstr>Use pronounceable names</vt:lpstr>
      <vt:lpstr>Use Searchable Names</vt:lpstr>
      <vt:lpstr>Class Names</vt:lpstr>
      <vt:lpstr>Method Names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dc:title>
  <cp:lastModifiedBy>cvmocanu</cp:lastModifiedBy>
  <cp:revision>13</cp:revision>
  <dcterms:modified xsi:type="dcterms:W3CDTF">2015-01-14T12:31:35Z</dcterms:modified>
</cp:coreProperties>
</file>