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5" r:id="rId2"/>
  </p:sldMasterIdLst>
  <p:notesMasterIdLst>
    <p:notesMasterId r:id="rId29"/>
  </p:notesMasterIdLst>
  <p:sldIdLst>
    <p:sldId id="257" r:id="rId3"/>
    <p:sldId id="258" r:id="rId4"/>
    <p:sldId id="286" r:id="rId5"/>
    <p:sldId id="263" r:id="rId6"/>
    <p:sldId id="264" r:id="rId7"/>
    <p:sldId id="265" r:id="rId8"/>
    <p:sldId id="274" r:id="rId9"/>
    <p:sldId id="266" r:id="rId10"/>
    <p:sldId id="267" r:id="rId11"/>
    <p:sldId id="276" r:id="rId12"/>
    <p:sldId id="277" r:id="rId13"/>
    <p:sldId id="268" r:id="rId14"/>
    <p:sldId id="282" r:id="rId15"/>
    <p:sldId id="283" r:id="rId16"/>
    <p:sldId id="285" r:id="rId17"/>
    <p:sldId id="284" r:id="rId18"/>
    <p:sldId id="278" r:id="rId19"/>
    <p:sldId id="279" r:id="rId20"/>
    <p:sldId id="280" r:id="rId21"/>
    <p:sldId id="281" r:id="rId22"/>
    <p:sldId id="269" r:id="rId23"/>
    <p:sldId id="270" r:id="rId24"/>
    <p:sldId id="271" r:id="rId25"/>
    <p:sldId id="272" r:id="rId26"/>
    <p:sldId id="273" r:id="rId27"/>
    <p:sldId id="27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79626" autoAdjust="0"/>
  </p:normalViewPr>
  <p:slideViewPr>
    <p:cSldViewPr snapToGrid="0">
      <p:cViewPr varScale="1">
        <p:scale>
          <a:sx n="93" d="100"/>
          <a:sy n="93" d="100"/>
        </p:scale>
        <p:origin x="158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5866F-BF00-48DD-AC73-07692588090A}" type="datetimeFigureOut">
              <a:rPr lang="en-US" smtClean="0"/>
              <a:t>10-06-2014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BE9B6-CC5D-4F9D-BCF1-F4A2F8A6453B}" type="slidenum">
              <a:rPr lang="en-US" smtClean="0"/>
              <a:t>‹#›</a:t>
            </a:fld>
            <a:endParaRPr lang="en-US"/>
          </a:p>
        </p:txBody>
      </p:sp>
    </p:spTree>
    <p:extLst>
      <p:ext uri="{BB962C8B-B14F-4D97-AF65-F5344CB8AC3E}">
        <p14:creationId xmlns:p14="http://schemas.microsoft.com/office/powerpoint/2010/main" val="4286222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7975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after that the</a:t>
            </a:r>
            <a:r>
              <a:rPr lang="en-US" baseline="0" dirty="0" smtClean="0"/>
              <a:t> master branch is modified to point to the new commit</a:t>
            </a:r>
          </a:p>
          <a:p>
            <a:pPr marL="171450" indent="-171450">
              <a:buFontTx/>
              <a:buChar char="-"/>
            </a:pPr>
            <a:r>
              <a:rPr lang="en-US" baseline="0" dirty="0" smtClean="0"/>
              <a:t>notice that HEAD did not change – it still points to the master branch, because we didn’t changed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9771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2 things happens</a:t>
            </a:r>
          </a:p>
          <a:p>
            <a:pPr marL="628650" lvl="1" indent="-171450">
              <a:buFontTx/>
              <a:buChar char="-"/>
            </a:pPr>
            <a:r>
              <a:rPr lang="en-US" dirty="0" smtClean="0"/>
              <a:t>the</a:t>
            </a:r>
            <a:r>
              <a:rPr lang="en-US" baseline="0" dirty="0" smtClean="0"/>
              <a:t> HEAD label changes to point to the new branch (my-branch)</a:t>
            </a:r>
          </a:p>
          <a:p>
            <a:pPr marL="628650" lvl="1" indent="-171450">
              <a:buFontTx/>
              <a:buChar char="-"/>
            </a:pPr>
            <a:r>
              <a:rPr lang="en-US" baseline="0" dirty="0" smtClean="0"/>
              <a:t>the files in the working directory are changed to reflect the state of the files in my-branch</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9209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new commit is created (H) that contains all the changes</a:t>
            </a:r>
            <a:r>
              <a:rPr lang="en-US" baseline="0" dirty="0" smtClean="0"/>
              <a:t> that were previously only in master (the changes introduced by C, F, and G)</a:t>
            </a:r>
            <a:endParaRPr lang="en-US" dirty="0" smtClean="0"/>
          </a:p>
          <a:p>
            <a:pPr marL="171450" indent="-171450">
              <a:buFontTx/>
              <a:buChar char="-"/>
            </a:pPr>
            <a:r>
              <a:rPr lang="en-US" dirty="0" smtClean="0"/>
              <a:t>notice</a:t>
            </a:r>
            <a:r>
              <a:rPr lang="en-US" baseline="0" dirty="0" smtClean="0"/>
              <a:t> that this commit has 2 parents – this is how GIT knows that H is a merge commit</a:t>
            </a:r>
          </a:p>
          <a:p>
            <a:pPr marL="171450" indent="-171450">
              <a:buFontTx/>
              <a:buChar char="-"/>
            </a:pPr>
            <a:r>
              <a:rPr lang="en-US" baseline="0" dirty="0" smtClean="0"/>
              <a:t>if there are no conflicts, GIT commits automatically, otherwise you need to solve conflicts and the commit yourself</a:t>
            </a:r>
          </a:p>
          <a:p>
            <a:pPr marL="171450" indent="-171450">
              <a:buFontTx/>
              <a:buChar char="-"/>
            </a:pPr>
            <a:endParaRPr lang="en-US" dirty="0" smtClean="0"/>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504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a:t>
            </a:r>
            <a:r>
              <a:rPr lang="en-US" baseline="0" dirty="0" smtClean="0"/>
              <a:t>r the commit is created, my-branch is changed to point to the new commit</a:t>
            </a:r>
          </a:p>
          <a:p>
            <a:pPr marL="0" indent="0">
              <a:buFontTx/>
              <a:buNone/>
            </a:pPr>
            <a:endParaRPr lang="en-US" dirty="0" smtClean="0"/>
          </a:p>
          <a:p>
            <a:pPr marL="0" indent="0">
              <a:buFontTx/>
              <a:buNone/>
            </a:pPr>
            <a:r>
              <a:rPr lang="en-US" dirty="0" smtClean="0"/>
              <a:t>O</a:t>
            </a:r>
            <a:r>
              <a:rPr lang="en-US" baseline="0" dirty="0" smtClean="0"/>
              <a:t>bservations:</a:t>
            </a:r>
          </a:p>
          <a:p>
            <a:pPr marL="0" indent="0">
              <a:buFontTx/>
              <a:buNone/>
            </a:pPr>
            <a:r>
              <a:rPr lang="en-US" baseline="0" dirty="0" smtClean="0"/>
              <a:t>- the commit H contains all the changes in commits C, F, and G, so if you try to understand the history without comparing with the master branch, you can be lost</a:t>
            </a:r>
          </a:p>
          <a:p>
            <a:pPr marL="0" indent="0">
              <a:buFontTx/>
              <a:buNone/>
            </a:pPr>
            <a:r>
              <a:rPr lang="en-US" baseline="0" dirty="0" smtClean="0"/>
              <a:t>- GIT can merge multiple branches at one time (not only 2), but I don’t recommend it since it can get quite difficult to solve conflicts or understand the history later</a:t>
            </a:r>
          </a:p>
          <a:p>
            <a:pPr marL="0" indent="0">
              <a:buFontTx/>
              <a:buNone/>
            </a:pPr>
            <a:r>
              <a:rPr lang="en-US" dirty="0" smtClean="0"/>
              <a:t>- just because you did not</a:t>
            </a:r>
            <a:r>
              <a:rPr lang="en-US" baseline="0" dirty="0" smtClean="0"/>
              <a:t> have a conflict it doesn’t mean the merge was successful. Imagine the following scenario: someone on branch A deletes a configuration property, while another developer on branch B creates a class that uses that property. Merging both A and B into master will be successful (no line conflicts), but the result is broken. So, always run the tests after merge. Also, this is one more reason not to merge multiple branches at one time (merge 2 branches multiple times: A into master, then B into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9308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5505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special kind of merge, if the branches have not diverged</a:t>
            </a:r>
          </a:p>
          <a:p>
            <a:pPr marL="171450" indent="-171450">
              <a:buFontTx/>
              <a:buChar char="-"/>
            </a:pPr>
            <a:r>
              <a:rPr lang="en-US" dirty="0" smtClean="0"/>
              <a:t>no</a:t>
            </a:r>
            <a:r>
              <a:rPr lang="en-US" baseline="0" dirty="0" smtClean="0"/>
              <a:t> new commit is created, only the branch label is changed to point to a different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6595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problem</a:t>
            </a:r>
            <a:r>
              <a:rPr lang="en-US" baseline="0" dirty="0" smtClean="0"/>
              <a:t> with a fast-forward merge is after you do it, you can no longer tell from the history that F and G were developed on a separate branch. If you care about this, you can force GIT to create a commit using a command line argument (“--no-</a:t>
            </a:r>
            <a:r>
              <a:rPr lang="en-US" baseline="0" dirty="0" err="1" smtClean="0"/>
              <a:t>ff</a:t>
            </a:r>
            <a:r>
              <a:rPr lang="en-US" baseline="0" smtClean="0"/>
              <a:t>”)</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6329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6746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6577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0635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1745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9326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07453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99079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72865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09290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0938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7401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2866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067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each developer has</a:t>
            </a:r>
            <a:r>
              <a:rPr lang="en-US" baseline="0" dirty="0" smtClean="0"/>
              <a:t> the entire history</a:t>
            </a:r>
          </a:p>
          <a:p>
            <a:pPr marL="628650" lvl="1" indent="-171450">
              <a:buFontTx/>
              <a:buChar char="-"/>
            </a:pPr>
            <a:r>
              <a:rPr lang="en-US" baseline="0" dirty="0" smtClean="0"/>
              <a:t>faster than SVN because most operations as local (e.g. log)</a:t>
            </a:r>
          </a:p>
          <a:p>
            <a:pPr marL="628650" lvl="1" indent="-171450">
              <a:buFontTx/>
              <a:buChar char="-"/>
            </a:pPr>
            <a:r>
              <a:rPr lang="en-US" baseline="0" dirty="0" smtClean="0"/>
              <a:t>side benefit: the repository is backed-up on many more locations (on developer’s computer)</a:t>
            </a:r>
          </a:p>
          <a:p>
            <a:pPr marL="628650" lvl="1" indent="-171450">
              <a:buFontTx/>
              <a:buChar char="-"/>
            </a:pPr>
            <a:r>
              <a:rPr lang="en-US" baseline="0" dirty="0" smtClean="0"/>
              <a:t>HDD space not a problem</a:t>
            </a:r>
          </a:p>
          <a:p>
            <a:pPr marL="1085850" lvl="2" indent="-171450">
              <a:buFontTx/>
              <a:buChar char="-"/>
            </a:pPr>
            <a:r>
              <a:rPr lang="en-US" baseline="0" dirty="0" smtClean="0"/>
              <a:t>GIT is very efficient</a:t>
            </a:r>
          </a:p>
          <a:p>
            <a:pPr marL="1085850" lvl="2" indent="-171450">
              <a:buFontTx/>
              <a:buChar char="-"/>
            </a:pPr>
            <a:r>
              <a:rPr lang="en-US" baseline="0" dirty="0" smtClean="0"/>
              <a:t>HDDs are cheap</a:t>
            </a:r>
            <a:endParaRPr lang="en-US" dirty="0" smtClean="0"/>
          </a:p>
          <a:p>
            <a:pPr marL="171450" indent="-171450">
              <a:buFontTx/>
              <a:buChar char="-"/>
            </a:pPr>
            <a:r>
              <a:rPr lang="en-US" baseline="0" dirty="0" smtClean="0"/>
              <a:t>GIT also allows us to have a central repository, it just doesn’t force it</a:t>
            </a:r>
          </a:p>
          <a:p>
            <a:pPr marL="628650" lvl="1" indent="-171450">
              <a:buFontTx/>
              <a:buChar char="-"/>
            </a:pPr>
            <a:r>
              <a:rPr lang="en-US" baseline="0" dirty="0" smtClean="0"/>
              <a:t>for our projects we will use a central repo for CI</a:t>
            </a:r>
          </a:p>
          <a:p>
            <a:pPr marL="628650" lvl="1" indent="-171450">
              <a:buFontTx/>
              <a:buChar char="-"/>
            </a:pPr>
            <a:r>
              <a:rPr lang="en-US" baseline="0" dirty="0" smtClean="0"/>
              <a:t>but GIT allows developers to communicate between themselves if needed (e.g. work together on one feature)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022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4615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1709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DAG (directed acyclic graph) of commits</a:t>
            </a:r>
          </a:p>
          <a:p>
            <a:pPr marL="171450" indent="-171450">
              <a:buFontTx/>
              <a:buChar char="-"/>
            </a:pPr>
            <a:r>
              <a:rPr lang="en-US" baseline="0" dirty="0" smtClean="0"/>
              <a:t>each commit points to its parent</a:t>
            </a:r>
          </a:p>
          <a:p>
            <a:pPr marL="171450" indent="-171450">
              <a:buFontTx/>
              <a:buChar char="-"/>
            </a:pPr>
            <a:r>
              <a:rPr lang="en-US" baseline="0" dirty="0" smtClean="0"/>
              <a:t>master and my-branch are branches</a:t>
            </a:r>
          </a:p>
          <a:p>
            <a:pPr marL="171450" indent="-171450">
              <a:buFontTx/>
              <a:buChar char="-"/>
            </a:pPr>
            <a:r>
              <a:rPr lang="en-US" baseline="0" dirty="0" smtClean="0"/>
              <a:t>a </a:t>
            </a:r>
            <a:r>
              <a:rPr lang="en-US" baseline="0" dirty="0" smtClean="0"/>
              <a:t>branch is a label pointing to a particular node in the </a:t>
            </a:r>
            <a:r>
              <a:rPr lang="en-US" baseline="0" dirty="0" smtClean="0"/>
              <a:t>graph</a:t>
            </a:r>
            <a:endParaRPr lang="en-US" baseline="0" dirty="0" smtClean="0"/>
          </a:p>
          <a:p>
            <a:pPr marL="628650" lvl="1" indent="-171450">
              <a:buFontTx/>
              <a:buChar char="-"/>
            </a:pPr>
            <a:r>
              <a:rPr lang="en-US" baseline="0" dirty="0" smtClean="0"/>
              <a:t>because of the parent-child link between commits, we say that “commit E is on branch my-branch” because it’s reachable from my-branch. Commits A and B are on both branches (my-branch and master)</a:t>
            </a:r>
          </a:p>
          <a:p>
            <a:pPr marL="171450" indent="-171450">
              <a:buFontTx/>
              <a:buChar char="-"/>
            </a:pPr>
            <a:r>
              <a:rPr lang="en-US" baseline="0" dirty="0" smtClean="0"/>
              <a:t>the special label “HEAD” points to the current branch (that’s how GIT know what is the current branch</a:t>
            </a:r>
            <a:r>
              <a:rPr lang="en-US" baseline="0" dirty="0" smtClean="0"/>
              <a:t>)</a:t>
            </a:r>
          </a:p>
          <a:p>
            <a:pPr marL="171450" indent="-171450">
              <a:buFontTx/>
              <a:buChar char="-"/>
            </a:pPr>
            <a:r>
              <a:rPr lang="en-US" baseline="0" dirty="0" smtClean="0"/>
              <a:t>v0.1 is a tag. A tag is like a branch in that it points to a commit, but a tag does not change. It will always point to the </a:t>
            </a:r>
            <a:r>
              <a:rPr lang="en-US" baseline="0" smtClean="0"/>
              <a:t>same commit.</a:t>
            </a:r>
            <a:endParaRPr lang="en-US" baseline="0" dirty="0" smtClean="0"/>
          </a:p>
          <a:p>
            <a:pPr marL="171450" indent="-171450">
              <a:buFontTx/>
              <a:buChar char="-"/>
            </a:pPr>
            <a:endParaRPr lang="en-US" baseline="0" dirty="0" smtClean="0"/>
          </a:p>
          <a:p>
            <a:pPr marL="0" indent="0">
              <a:buFontTx/>
              <a:buNone/>
            </a:pPr>
            <a:r>
              <a:rPr lang="en-US" baseline="0" dirty="0" smtClean="0"/>
              <a:t>We will use this kind of diagrams to explain GIT commands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6528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commit is added with</a:t>
            </a:r>
            <a:r>
              <a:rPr lang="en-US" baseline="0" dirty="0" smtClean="0"/>
              <a:t> its parent pointing to the current commit (which is HEAD)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9485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with no imag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325318" y="1925193"/>
            <a:ext cx="8229600" cy="784830"/>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3" name="Shape 13"/>
          <p:cNvSpPr txBox="1">
            <a:spLocks noGrp="1"/>
          </p:cNvSpPr>
          <p:nvPr>
            <p:ph type="body" idx="1"/>
          </p:nvPr>
        </p:nvSpPr>
        <p:spPr>
          <a:xfrm>
            <a:off x="325318" y="2740560"/>
            <a:ext cx="5679236" cy="461664"/>
          </a:xfrm>
          <a:prstGeom prst="rect">
            <a:avLst/>
          </a:prstGeom>
          <a:noFill/>
          <a:ln>
            <a:noFill/>
          </a:ln>
        </p:spPr>
        <p:txBody>
          <a:bodyPr lIns="91425" tIns="91425" rIns="91425" bIns="91425" anchor="t" anchorCtr="0"/>
          <a:lstStyle>
            <a:lvl1pPr marL="0" indent="0" rtl="0">
              <a:lnSpc>
                <a:spcPct val="100000"/>
              </a:lnSpc>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4" name="Shape 14"/>
          <p:cNvSpPr txBox="1">
            <a:spLocks noGrp="1"/>
          </p:cNvSpPr>
          <p:nvPr>
            <p:ph type="body" idx="2"/>
          </p:nvPr>
        </p:nvSpPr>
        <p:spPr>
          <a:xfrm>
            <a:off x="325318" y="3459160"/>
            <a:ext cx="873674" cy="414867"/>
          </a:xfrm>
          <a:prstGeom prst="rect">
            <a:avLst/>
          </a:prstGeom>
          <a:noFill/>
          <a:ln>
            <a:noFill/>
          </a:ln>
        </p:spPr>
        <p:txBody>
          <a:bodyPr lIns="91425" tIns="91425" rIns="91425" bIns="91425" anchor="t" anchorCtr="0"/>
          <a:lstStyle>
            <a:lvl1pPr marL="0" indent="0" rtl="0">
              <a:lnSpc>
                <a:spcPct val="100000"/>
              </a:lnSpc>
              <a:buClr>
                <a:schemeClr val="lt2"/>
              </a:buClr>
              <a:buNone/>
              <a:defRPr sz="1500" b="0" i="0" baseline="0">
                <a:solidFill>
                  <a:schemeClr val="lt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386467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Long Title w no Image">
    <p:spTree>
      <p:nvGrpSpPr>
        <p:cNvPr id="1" name="Shape 15"/>
        <p:cNvGrpSpPr/>
        <p:nvPr/>
      </p:nvGrpSpPr>
      <p:grpSpPr>
        <a:xfrm>
          <a:off x="0" y="0"/>
          <a:ext cx="0" cy="0"/>
          <a:chOff x="0" y="0"/>
          <a:chExt cx="0" cy="0"/>
        </a:xfrm>
      </p:grpSpPr>
      <p:sp>
        <p:nvSpPr>
          <p:cNvPr id="16" name="Shape 16"/>
          <p:cNvSpPr/>
          <p:nvPr/>
        </p:nvSpPr>
        <p:spPr>
          <a:xfrm>
            <a:off x="7295540" y="2481746"/>
            <a:ext cx="840195" cy="840195"/>
          </a:xfrm>
          <a:prstGeom prst="rect">
            <a:avLst/>
          </a:prstGeom>
          <a:solidFill>
            <a:srgbClr val="BFBFBF"/>
          </a:solidFill>
          <a:ln w="9525" cap="flat">
            <a:solidFill>
              <a:srgbClr val="BFBFBF"/>
            </a:solidFill>
            <a:prstDash val="solid"/>
            <a:round/>
            <a:headEnd type="none" w="med" len="med"/>
            <a:tailEnd type="none" w="med" len="med"/>
          </a:ln>
        </p:spPr>
        <p:txBody>
          <a:bodyPr lIns="68569" tIns="34275" rIns="68569" bIns="34275" anchor="ctr" anchorCtr="0">
            <a:noAutofit/>
          </a:bodyPr>
          <a:lstStyle/>
          <a:p>
            <a:pPr marL="0" marR="0" lvl="0" indent="0" algn="ctr" rtl="0">
              <a:spcBef>
                <a:spcPts val="0"/>
              </a:spcBef>
              <a:buSzPct val="25000"/>
              <a:buNone/>
            </a:pPr>
            <a:r>
              <a:rPr lang="en-US" sz="1350" b="0" i="0" u="none" strike="noStrike" cap="none" baseline="0">
                <a:solidFill>
                  <a:schemeClr val="lt1"/>
                </a:solidFill>
                <a:latin typeface="Calibri"/>
                <a:ea typeface="Calibri"/>
                <a:cs typeface="Calibri"/>
                <a:sym typeface="Calibri"/>
              </a:rPr>
              <a:t>FPO</a:t>
            </a:r>
          </a:p>
          <a:p>
            <a:pPr marL="0" marR="0" lvl="0" indent="0" algn="ctr" rtl="0">
              <a:buSzPct val="25000"/>
              <a:buNone/>
            </a:pPr>
            <a:r>
              <a:rPr lang="en-US" sz="675" b="0" i="0" u="none" strike="noStrike" cap="none" baseline="0">
                <a:solidFill>
                  <a:schemeClr val="lt1"/>
                </a:solidFill>
                <a:latin typeface="Calibri"/>
                <a:ea typeface="Calibri"/>
                <a:cs typeface="Calibri"/>
                <a:sym typeface="Calibri"/>
              </a:rPr>
              <a:t>Client logo Here</a:t>
            </a:r>
          </a:p>
        </p:txBody>
      </p:sp>
      <p:cxnSp>
        <p:nvCxnSpPr>
          <p:cNvPr id="17" name="Shape 17"/>
          <p:cNvCxnSpPr/>
          <p:nvPr/>
        </p:nvCxnSpPr>
        <p:spPr>
          <a:xfrm>
            <a:off x="6719839" y="2201766"/>
            <a:ext cx="0" cy="1457832"/>
          </a:xfrm>
          <a:prstGeom prst="straightConnector1">
            <a:avLst/>
          </a:prstGeom>
          <a:noFill/>
          <a:ln w="12700" cap="flat">
            <a:solidFill>
              <a:srgbClr val="7F7F7F"/>
            </a:solidFill>
            <a:prstDash val="solid"/>
            <a:round/>
            <a:headEnd type="none" w="med" len="med"/>
            <a:tailEnd type="none" w="med" len="med"/>
          </a:ln>
        </p:spPr>
      </p:cxnSp>
      <p:sp>
        <p:nvSpPr>
          <p:cNvPr id="18" name="Shape 18"/>
          <p:cNvSpPr txBox="1">
            <a:spLocks noGrp="1"/>
          </p:cNvSpPr>
          <p:nvPr>
            <p:ph type="title"/>
          </p:nvPr>
        </p:nvSpPr>
        <p:spPr>
          <a:xfrm>
            <a:off x="325319" y="1925193"/>
            <a:ext cx="6135433" cy="1477328"/>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9" name="Shape 19"/>
          <p:cNvSpPr txBox="1">
            <a:spLocks noGrp="1"/>
          </p:cNvSpPr>
          <p:nvPr>
            <p:ph type="body" idx="1"/>
          </p:nvPr>
        </p:nvSpPr>
        <p:spPr>
          <a:xfrm>
            <a:off x="325318" y="3433689"/>
            <a:ext cx="5679236" cy="461664"/>
          </a:xfrm>
          <a:prstGeom prst="rect">
            <a:avLst/>
          </a:prstGeom>
          <a:noFill/>
          <a:ln>
            <a:noFill/>
          </a:ln>
        </p:spPr>
        <p:txBody>
          <a:bodyPr lIns="91425" tIns="91425" rIns="91425" bIns="91425" anchor="t" anchorCtr="0"/>
          <a:lstStyle>
            <a:lvl1pPr marL="0" indent="0" rtl="0">
              <a:lnSpc>
                <a:spcPct val="100000"/>
              </a:lnSpc>
              <a:buClr>
                <a:srgbClr val="7F7F7F"/>
              </a:buClr>
              <a:buNone/>
              <a:defRPr sz="1800"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0" name="Shape 20"/>
          <p:cNvSpPr txBox="1">
            <a:spLocks noGrp="1"/>
          </p:cNvSpPr>
          <p:nvPr>
            <p:ph type="body" idx="2"/>
          </p:nvPr>
        </p:nvSpPr>
        <p:spPr>
          <a:xfrm>
            <a:off x="325318" y="4065987"/>
            <a:ext cx="873674" cy="414867"/>
          </a:xfrm>
          <a:prstGeom prst="rect">
            <a:avLst/>
          </a:prstGeom>
          <a:noFill/>
          <a:ln>
            <a:noFill/>
          </a:ln>
        </p:spPr>
        <p:txBody>
          <a:bodyPr lIns="91425" tIns="91425" rIns="91425" bIns="91425" anchor="t" anchorCtr="0"/>
          <a:lstStyle>
            <a:lvl1pPr marL="0" indent="0" rtl="0">
              <a:lnSpc>
                <a:spcPct val="100000"/>
              </a:lnSpc>
              <a:buClr>
                <a:srgbClr val="B32216"/>
              </a:buClr>
              <a:buNone/>
              <a:defRPr sz="1350" b="0" i="0" baseline="0">
                <a:solidFill>
                  <a:srgbClr val="B32216"/>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2100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300903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No Logo Basic Bullet Slide">
    <p:spTree>
      <p:nvGrpSpPr>
        <p:cNvPr id="1" name="Shape 25"/>
        <p:cNvGrpSpPr/>
        <p:nvPr/>
      </p:nvGrpSpPr>
      <p:grpSpPr>
        <a:xfrm>
          <a:off x="0" y="0"/>
          <a:ext cx="0" cy="0"/>
          <a:chOff x="0" y="0"/>
          <a:chExt cx="0" cy="0"/>
        </a:xfrm>
      </p:grpSpPr>
      <p:sp>
        <p:nvSpPr>
          <p:cNvPr id="26" name="Shape 26"/>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8" name="Shape 28"/>
          <p:cNvSpPr txBox="1">
            <a:spLocks noGrp="1"/>
          </p:cNvSpPr>
          <p:nvPr>
            <p:ph type="body" idx="1"/>
          </p:nvPr>
        </p:nvSpPr>
        <p:spPr>
          <a:xfrm>
            <a:off x="279399" y="1041400"/>
            <a:ext cx="8585201" cy="4233862"/>
          </a:xfrm>
          <a:prstGeom prst="rect">
            <a:avLst/>
          </a:prstGeom>
          <a:noFill/>
          <a:ln>
            <a:noFill/>
          </a:ln>
        </p:spPr>
        <p:txBody>
          <a:bodyPr lIns="91425" tIns="91425" rIns="91425" bIns="91425" anchor="t" anchorCtr="0"/>
          <a:lstStyle>
            <a:lvl1pPr rtl="0">
              <a:defRPr sz="1500" b="0" i="0">
                <a:solidFill>
                  <a:schemeClr val="dk1"/>
                </a:solidFill>
              </a:defRPr>
            </a:lvl1pPr>
            <a:lvl2pPr rtl="0">
              <a:defRPr b="0" i="0">
                <a:solidFill>
                  <a:schemeClr val="dk1"/>
                </a:solidFill>
              </a:defRPr>
            </a:lvl2pPr>
            <a:lvl3pPr rtl="0">
              <a:defRPr b="0" i="0">
                <a:solidFill>
                  <a:schemeClr val="dk1"/>
                </a:solidFill>
              </a:defRPr>
            </a:lvl3pPr>
            <a:lvl4pPr rtl="0">
              <a:defRPr b="0" i="0">
                <a:solidFill>
                  <a:schemeClr val="dk1"/>
                </a:solidFill>
              </a:defRPr>
            </a:lvl4pPr>
            <a:lvl5pPr rtl="0">
              <a:defRPr b="0" i="0">
                <a:solidFill>
                  <a:schemeClr val="dk1"/>
                </a:solidFill>
              </a:defRPr>
            </a:lvl5pPr>
            <a:lvl6pPr rtl="0">
              <a:defRPr/>
            </a:lvl6pPr>
            <a:lvl7pPr rtl="0">
              <a:defRPr/>
            </a:lvl7pPr>
            <a:lvl8pPr rtl="0">
              <a:defRPr/>
            </a:lvl8pPr>
            <a:lvl9pPr rtl="0">
              <a:defRPr/>
            </a:lvl9pPr>
          </a:lstStyle>
          <a:p>
            <a:endParaRPr/>
          </a:p>
        </p:txBody>
      </p:sp>
      <p:sp>
        <p:nvSpPr>
          <p:cNvPr id="29" name="Shape 29"/>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60030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23378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No Logo Basic Bullet with Pull Quote">
    <p:spTree>
      <p:nvGrpSpPr>
        <p:cNvPr id="1" name="Shape 36"/>
        <p:cNvGrpSpPr/>
        <p:nvPr/>
      </p:nvGrpSpPr>
      <p:grpSpPr>
        <a:xfrm>
          <a:off x="0" y="0"/>
          <a:ext cx="0" cy="0"/>
          <a:chOff x="0" y="0"/>
          <a:chExt cx="0" cy="0"/>
        </a:xfrm>
      </p:grpSpPr>
      <p:sp>
        <p:nvSpPr>
          <p:cNvPr id="37" name="Shape 37"/>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1"/>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0" name="Shape 40"/>
          <p:cNvSpPr txBox="1">
            <a:spLocks noGrp="1"/>
          </p:cNvSpPr>
          <p:nvPr>
            <p:ph type="body" idx="2"/>
          </p:nvPr>
        </p:nvSpPr>
        <p:spPr>
          <a:xfrm>
            <a:off x="279399" y="5163964"/>
            <a:ext cx="8864600" cy="491760"/>
          </a:xfrm>
          <a:prstGeom prst="rect">
            <a:avLst/>
          </a:prstGeom>
          <a:noFill/>
          <a:ln>
            <a:noFill/>
          </a:ln>
        </p:spPr>
        <p:txBody>
          <a:bodyPr lIns="91425" tIns="91425" rIns="91425" bIns="91425" anchor="t" anchorCtr="0"/>
          <a:lstStyle>
            <a:lvl1pPr marL="0" indent="0" rtl="0">
              <a:buClr>
                <a:schemeClr val="lt2"/>
              </a:buClr>
              <a:buNone/>
              <a:defRPr sz="1500" baseline="0">
                <a:solidFill>
                  <a:schemeClr val="lt2"/>
                </a:solidFill>
              </a:defRPr>
            </a:lvl1pPr>
            <a:lvl2pPr marL="306145" indent="-1345" rtl="0">
              <a:buNone/>
              <a:defRPr sz="825"/>
            </a:lvl2pPr>
            <a:lvl3pPr marL="612290" indent="-2690" rtl="0">
              <a:buNone/>
              <a:defRPr sz="675"/>
            </a:lvl3pPr>
            <a:lvl4pPr marL="918437" indent="-4037" rtl="0">
              <a:buNone/>
              <a:defRPr sz="600"/>
            </a:lvl4pPr>
            <a:lvl5pPr marL="1224581" indent="-5381" rtl="0">
              <a:buNone/>
              <a:defRPr sz="600"/>
            </a:lvl5pPr>
            <a:lvl6pPr marL="1530727" indent="-6727" rtl="0">
              <a:buFont typeface="Calibri"/>
              <a:buNone/>
              <a:defRPr sz="600"/>
            </a:lvl6pPr>
            <a:lvl7pPr marL="1836872" indent="-8072" rtl="0">
              <a:buFont typeface="Calibri"/>
              <a:buNone/>
              <a:defRPr sz="600"/>
            </a:lvl7pPr>
            <a:lvl8pPr marL="2143018" indent="-9417" rtl="0">
              <a:buFont typeface="Calibri"/>
              <a:buNone/>
              <a:defRPr sz="600"/>
            </a:lvl8pPr>
            <a:lvl9pPr marL="2449163" indent="-1238" rtl="0">
              <a:buFont typeface="Calibri"/>
              <a:buNone/>
              <a:defRPr sz="600"/>
            </a:lvl9pPr>
          </a:lstStyle>
          <a:p>
            <a:endParaRPr/>
          </a:p>
        </p:txBody>
      </p:sp>
      <p:sp>
        <p:nvSpPr>
          <p:cNvPr id="41" name="Shape 41"/>
          <p:cNvSpPr txBox="1">
            <a:spLocks noGrp="1"/>
          </p:cNvSpPr>
          <p:nvPr>
            <p:ph type="body" idx="3"/>
          </p:nvPr>
        </p:nvSpPr>
        <p:spPr>
          <a:xfrm>
            <a:off x="279401" y="5937442"/>
            <a:ext cx="3883025" cy="363536"/>
          </a:xfrm>
          <a:prstGeom prst="rect">
            <a:avLst/>
          </a:prstGeom>
          <a:noFill/>
          <a:ln>
            <a:noFill/>
          </a:ln>
        </p:spPr>
        <p:txBody>
          <a:bodyPr lIns="91425" tIns="91425" rIns="91425" bIns="91425" anchor="t" anchorCtr="0"/>
          <a:lstStyle>
            <a:lvl1pPr marL="0" indent="0" rtl="0">
              <a:buNone/>
              <a:defRPr sz="900" b="0" i="0" baseline="0"/>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4"/>
          </p:nvPr>
        </p:nvSpPr>
        <p:spPr>
          <a:xfrm>
            <a:off x="279399" y="1041400"/>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74402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o Logo Two Column">
    <p:spTree>
      <p:nvGrpSpPr>
        <p:cNvPr id="1" name="Shape 43"/>
        <p:cNvGrpSpPr/>
        <p:nvPr/>
      </p:nvGrpSpPr>
      <p:grpSpPr>
        <a:xfrm>
          <a:off x="0" y="0"/>
          <a:ext cx="0" cy="0"/>
          <a:chOff x="0" y="0"/>
          <a:chExt cx="0" cy="0"/>
        </a:xfrm>
      </p:grpSpPr>
      <p:sp>
        <p:nvSpPr>
          <p:cNvPr id="44" name="Shape 44"/>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1"/>
          </p:nvPr>
        </p:nvSpPr>
        <p:spPr>
          <a:xfrm>
            <a:off x="279398"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47" name="Shape 47"/>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8" name="Shape 48"/>
          <p:cNvSpPr txBox="1">
            <a:spLocks noGrp="1"/>
          </p:cNvSpPr>
          <p:nvPr>
            <p:ph type="body" idx="3"/>
          </p:nvPr>
        </p:nvSpPr>
        <p:spPr>
          <a:xfrm>
            <a:off x="4574313"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551777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No Logo Long Title">
    <p:spTree>
      <p:nvGrpSpPr>
        <p:cNvPr id="1" name="Shape 49"/>
        <p:cNvGrpSpPr/>
        <p:nvPr/>
      </p:nvGrpSpPr>
      <p:grpSpPr>
        <a:xfrm>
          <a:off x="0" y="0"/>
          <a:ext cx="0" cy="0"/>
          <a:chOff x="0" y="0"/>
          <a:chExt cx="0" cy="0"/>
        </a:xfrm>
      </p:grpSpPr>
      <p:sp>
        <p:nvSpPr>
          <p:cNvPr id="50" name="Shape 50"/>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1"/>
          </p:nvPr>
        </p:nvSpPr>
        <p:spPr>
          <a:xfrm>
            <a:off x="279399" y="304802"/>
            <a:ext cx="8585201" cy="1088375"/>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3" name="Shape 53"/>
          <p:cNvSpPr txBox="1">
            <a:spLocks noGrp="1"/>
          </p:cNvSpPr>
          <p:nvPr>
            <p:ph type="body" idx="2"/>
          </p:nvPr>
        </p:nvSpPr>
        <p:spPr>
          <a:xfrm>
            <a:off x="279399" y="1509901"/>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38489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p:nvPr/>
        </p:nvSpPr>
        <p:spPr>
          <a:xfrm>
            <a:off x="325318" y="354182"/>
            <a:ext cx="2102060" cy="487878"/>
          </a:xfrm>
          <a:prstGeom prst="rect">
            <a:avLst/>
          </a:prstGeom>
          <a:blipFill>
            <a:blip r:embed="rId5"/>
            <a:stretch>
              <a:fillRect/>
            </a:stretch>
          </a:blipFill>
        </p:spPr>
      </p:sp>
      <p:sp>
        <p:nvSpPr>
          <p:cNvPr id="10" name="Shape 10"/>
          <p:cNvSpPr/>
          <p:nvPr/>
        </p:nvSpPr>
        <p:spPr>
          <a:xfrm>
            <a:off x="1" y="5624169"/>
            <a:ext cx="9144001" cy="1233833"/>
          </a:xfrm>
          <a:prstGeom prst="rect">
            <a:avLst/>
          </a:prstGeom>
          <a:blipFill>
            <a:blip r:embed="rId6"/>
            <a:stretch>
              <a:fillRect/>
            </a:stretch>
          </a:blipFill>
        </p:spPr>
      </p:sp>
    </p:spTree>
    <p:extLst>
      <p:ext uri="{BB962C8B-B14F-4D97-AF65-F5344CB8AC3E}">
        <p14:creationId xmlns:p14="http://schemas.microsoft.com/office/powerpoint/2010/main" val="341394552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Shape 22"/>
          <p:cNvSpPr/>
          <p:nvPr/>
        </p:nvSpPr>
        <p:spPr>
          <a:xfrm>
            <a:off x="1" y="6036732"/>
            <a:ext cx="9144001" cy="821266"/>
          </a:xfrm>
          <a:prstGeom prst="rect">
            <a:avLst/>
          </a:prstGeom>
          <a:blipFill>
            <a:blip r:embed="rId7"/>
            <a:stretch>
              <a:fillRect/>
            </a:stretch>
          </a:blipFill>
        </p:spPr>
      </p:sp>
      <p:sp>
        <p:nvSpPr>
          <p:cNvPr id="23" name="Shape 23"/>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4" name="Shape 24"/>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293023942"/>
      </p:ext>
    </p:extLst>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hemeOverride" Target="../theme/themeOverride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www.jetbrains.com/idea/download/"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www.sourcetreeapp.com/" TargetMode="External"/><Relationship Id="rId5" Type="http://schemas.openxmlformats.org/officeDocument/2006/relationships/hyperlink" Target="https://code.google.com/p/tortoisegit/wiki/Download" TargetMode="External"/><Relationship Id="rId4" Type="http://schemas.openxmlformats.org/officeDocument/2006/relationships/hyperlink" Target="http://git-scm.com/download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248442" y="1852133"/>
            <a:ext cx="6329993" cy="1910637"/>
          </a:xfrm>
          <a:prstGeom prst="rect">
            <a:avLst/>
          </a:prstGeom>
          <a:noFill/>
          <a:ln>
            <a:noFill/>
          </a:ln>
        </p:spPr>
        <p:txBody>
          <a:bodyPr vert="horz" lIns="68569" tIns="34275" rIns="68569" bIns="34275" rtlCol="0" anchor="t" anchorCtr="0">
            <a:noAutofit/>
          </a:bodyPr>
          <a:lstStyle/>
          <a:p>
            <a:pPr algn="ctr">
              <a:buClr>
                <a:srgbClr val="7F7F7F"/>
              </a:buClr>
              <a:buSzPct val="25000"/>
            </a:pPr>
            <a:r>
              <a:rPr lang="en-US" sz="11500" dirty="0" smtClean="0"/>
              <a:t>GIT</a:t>
            </a:r>
            <a:endParaRPr lang="en-US" sz="3038" dirty="0"/>
          </a:p>
        </p:txBody>
      </p:sp>
      <p:sp>
        <p:nvSpPr>
          <p:cNvPr id="89" name="Shape 89"/>
          <p:cNvSpPr txBox="1">
            <a:spLocks noGrp="1"/>
          </p:cNvSpPr>
          <p:nvPr>
            <p:ph type="body" idx="2"/>
          </p:nvPr>
        </p:nvSpPr>
        <p:spPr>
          <a:xfrm>
            <a:off x="1386988" y="3451620"/>
            <a:ext cx="655256" cy="311150"/>
          </a:xfrm>
          <a:prstGeom prst="rect">
            <a:avLst/>
          </a:prstGeom>
          <a:noFill/>
          <a:ln>
            <a:noFill/>
          </a:ln>
        </p:spPr>
        <p:txBody>
          <a:bodyPr vert="horz" lIns="68569" tIns="34275" rIns="68569" bIns="34275" rtlCol="0" anchor="t" anchorCtr="0">
            <a:noAutofit/>
          </a:bodyPr>
          <a:lstStyle/>
          <a:p>
            <a:pPr>
              <a:buSzPct val="25000"/>
            </a:pPr>
            <a:r>
              <a:rPr lang="en-US"/>
              <a:t> </a:t>
            </a:r>
          </a:p>
        </p:txBody>
      </p:sp>
    </p:spTree>
    <p:extLst>
      <p:ext uri="{BB962C8B-B14F-4D97-AF65-F5344CB8AC3E}">
        <p14:creationId xmlns:p14="http://schemas.microsoft.com/office/powerpoint/2010/main" val="1072474176"/>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1566862"/>
            <a:ext cx="7543800" cy="3724275"/>
          </a:xfrm>
          <a:prstGeom prst="rect">
            <a:avLst/>
          </a:prstGeom>
        </p:spPr>
      </p:pic>
    </p:spTree>
    <p:extLst>
      <p:ext uri="{BB962C8B-B14F-4D97-AF65-F5344CB8AC3E}">
        <p14:creationId xmlns:p14="http://schemas.microsoft.com/office/powerpoint/2010/main" val="3927573702"/>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checkout my-branch</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284" y="2215492"/>
            <a:ext cx="7543800" cy="3695700"/>
          </a:xfrm>
          <a:prstGeom prst="rect">
            <a:avLst/>
          </a:prstGeom>
        </p:spPr>
      </p:pic>
    </p:spTree>
    <p:extLst>
      <p:ext uri="{BB962C8B-B14F-4D97-AF65-F5344CB8AC3E}">
        <p14:creationId xmlns:p14="http://schemas.microsoft.com/office/powerpoint/2010/main" val="305243239"/>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487" y="1609725"/>
            <a:ext cx="6677025" cy="3638550"/>
          </a:xfrm>
          <a:prstGeom prst="rect">
            <a:avLst/>
          </a:prstGeom>
        </p:spPr>
      </p:pic>
    </p:spTree>
    <p:extLst>
      <p:ext uri="{BB962C8B-B14F-4D97-AF65-F5344CB8AC3E}">
        <p14:creationId xmlns:p14="http://schemas.microsoft.com/office/powerpoint/2010/main" val="264915446"/>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87" y="1595437"/>
            <a:ext cx="6905625" cy="3667125"/>
          </a:xfrm>
          <a:prstGeom prst="rect">
            <a:avLst/>
          </a:prstGeom>
        </p:spPr>
      </p:pic>
    </p:spTree>
    <p:extLst>
      <p:ext uri="{BB962C8B-B14F-4D97-AF65-F5344CB8AC3E}">
        <p14:creationId xmlns:p14="http://schemas.microsoft.com/office/powerpoint/2010/main" val="876445211"/>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merges</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28812"/>
            <a:ext cx="4962525" cy="3000375"/>
          </a:xfrm>
          <a:prstGeom prst="rect">
            <a:avLst/>
          </a:prstGeom>
        </p:spPr>
      </p:pic>
    </p:spTree>
    <p:extLst>
      <p:ext uri="{BB962C8B-B14F-4D97-AF65-F5344CB8AC3E}">
        <p14:creationId xmlns:p14="http://schemas.microsoft.com/office/powerpoint/2010/main" val="1465636522"/>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 my-branch into master</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33575"/>
            <a:ext cx="4962525" cy="2990850"/>
          </a:xfrm>
          <a:prstGeom prst="rect">
            <a:avLst/>
          </a:prstGeom>
        </p:spPr>
      </p:pic>
    </p:spTree>
    <p:extLst>
      <p:ext uri="{BB962C8B-B14F-4D97-AF65-F5344CB8AC3E}">
        <p14:creationId xmlns:p14="http://schemas.microsoft.com/office/powerpoint/2010/main" val="4060379651"/>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my-branch into master forcing non-fast-forward (--no-</a:t>
            </a:r>
            <a:r>
              <a:rPr lang="en-US" sz="3600" dirty="0" err="1" smtClean="0"/>
              <a:t>ff</a:t>
            </a:r>
            <a:r>
              <a:rPr lang="en-US" sz="3600" dirty="0" smtClean="0"/>
              <a:t>)</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487" y="1543050"/>
            <a:ext cx="5915025" cy="3771900"/>
          </a:xfrm>
          <a:prstGeom prst="rect">
            <a:avLst/>
          </a:prstGeom>
        </p:spPr>
      </p:pic>
    </p:spTree>
    <p:extLst>
      <p:ext uri="{BB962C8B-B14F-4D97-AF65-F5344CB8AC3E}">
        <p14:creationId xmlns:p14="http://schemas.microsoft.com/office/powerpoint/2010/main" val="3900762246"/>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2519039036"/>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396525421"/>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695698909"/>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285750" indent="-285750">
              <a:lnSpc>
                <a:spcPct val="150000"/>
              </a:lnSpc>
              <a:buClr>
                <a:srgbClr val="2E3640"/>
              </a:buClr>
              <a:buSzPct val="100000"/>
              <a:buBlip>
                <a:blip r:embed="rId4"/>
              </a:buBlip>
            </a:pPr>
            <a:r>
              <a:rPr lang="en-US" sz="2400" dirty="0" smtClean="0"/>
              <a:t> GIT</a:t>
            </a:r>
          </a:p>
          <a:p>
            <a:pPr marL="641350" lvl="5" indent="-285750">
              <a:lnSpc>
                <a:spcPct val="150000"/>
              </a:lnSpc>
              <a:buClr>
                <a:srgbClr val="2E3640"/>
              </a:buClr>
              <a:buSzPct val="100000"/>
              <a:buBlip>
                <a:blip r:embed="rId4"/>
              </a:buBlip>
            </a:pPr>
            <a:r>
              <a:rPr lang="en-US" sz="2400" dirty="0" smtClean="0"/>
              <a:t>Tools </a:t>
            </a:r>
          </a:p>
          <a:p>
            <a:pPr marL="641350" lvl="5" indent="-285750">
              <a:lnSpc>
                <a:spcPct val="150000"/>
              </a:lnSpc>
              <a:buClr>
                <a:srgbClr val="2E3640"/>
              </a:buClr>
              <a:buSzPct val="100000"/>
              <a:buBlip>
                <a:blip r:embed="rId4"/>
              </a:buBlip>
            </a:pPr>
            <a:r>
              <a:rPr lang="en-US" sz="2400" dirty="0" smtClean="0"/>
              <a:t>Compared with SVN</a:t>
            </a:r>
          </a:p>
          <a:p>
            <a:pPr marL="641350" lvl="5" indent="-285750">
              <a:lnSpc>
                <a:spcPct val="150000"/>
              </a:lnSpc>
              <a:buClr>
                <a:srgbClr val="2E3640"/>
              </a:buClr>
              <a:buSzPct val="100000"/>
              <a:buBlip>
                <a:blip r:embed="rId4"/>
              </a:buBlip>
            </a:pPr>
            <a:r>
              <a:rPr lang="en-US" sz="2400" dirty="0"/>
              <a:t> </a:t>
            </a:r>
            <a:r>
              <a:rPr lang="en-US" sz="2400" dirty="0" smtClean="0"/>
              <a:t>GIT concepts</a:t>
            </a:r>
          </a:p>
          <a:p>
            <a:pPr marL="285750" indent="-285750">
              <a:lnSpc>
                <a:spcPct val="150000"/>
              </a:lnSpc>
              <a:buClr>
                <a:srgbClr val="2E3640"/>
              </a:buClr>
              <a:buSzPct val="100000"/>
              <a:buBlip>
                <a:blip r:embed="rId4"/>
              </a:buBlip>
            </a:pPr>
            <a:r>
              <a:rPr lang="en-US" sz="2400" dirty="0" smtClean="0"/>
              <a:t> GIT Flow</a:t>
            </a:r>
            <a:endParaRPr lang="en-US" sz="2400" dirty="0"/>
          </a:p>
          <a:p>
            <a:pPr marL="285750" indent="-285750">
              <a:lnSpc>
                <a:spcPct val="150000"/>
              </a:lnSpc>
              <a:buClr>
                <a:srgbClr val="2E3640"/>
              </a:buClr>
              <a:buSzPct val="100000"/>
              <a:buBlip>
                <a:blip r:embed="rId4"/>
              </a:buBlip>
            </a:pPr>
            <a:r>
              <a:rPr lang="en-US" sz="2400" dirty="0"/>
              <a:t> </a:t>
            </a:r>
            <a:r>
              <a:rPr lang="en-US" sz="2400" dirty="0" smtClean="0"/>
              <a:t>Review</a:t>
            </a:r>
          </a:p>
          <a:p>
            <a:pPr marL="285750" indent="-285750">
              <a:lnSpc>
                <a:spcPct val="150000"/>
              </a:lnSpc>
              <a:buClr>
                <a:srgbClr val="2E3640"/>
              </a:buClr>
              <a:buSzPct val="100000"/>
              <a:buBlip>
                <a:blip r:embed="rId4"/>
              </a:buBlip>
            </a:pPr>
            <a:r>
              <a:rPr lang="en-US" sz="2400" dirty="0"/>
              <a:t> </a:t>
            </a:r>
            <a:r>
              <a:rPr lang="en-US" sz="2400" dirty="0" smtClean="0"/>
              <a:t>Hands-on workshop</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Agenda</a:t>
            </a:r>
            <a:endParaRPr lang="en-US" sz="3600" dirty="0"/>
          </a:p>
        </p:txBody>
      </p:sp>
    </p:spTree>
    <p:extLst>
      <p:ext uri="{BB962C8B-B14F-4D97-AF65-F5344CB8AC3E}">
        <p14:creationId xmlns:p14="http://schemas.microsoft.com/office/powerpoint/2010/main" val="975156357"/>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2915095849"/>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893865620"/>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2176611703"/>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2978980850"/>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2675765428"/>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Time to get the hands dirty</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4403" y="1514354"/>
            <a:ext cx="5529699" cy="4479801"/>
          </a:xfrm>
          <a:prstGeom prst="rect">
            <a:avLst/>
          </a:prstGeom>
        </p:spPr>
      </p:pic>
    </p:spTree>
    <p:extLst>
      <p:ext uri="{BB962C8B-B14F-4D97-AF65-F5344CB8AC3E}">
        <p14:creationId xmlns:p14="http://schemas.microsoft.com/office/powerpoint/2010/main" val="2075129891"/>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000" dirty="0" smtClean="0"/>
              <a:t>install GIT</a:t>
            </a:r>
          </a:p>
          <a:p>
            <a:pPr marL="355600" indent="-355600">
              <a:lnSpc>
                <a:spcPct val="90000"/>
              </a:lnSpc>
              <a:buClr>
                <a:srgbClr val="2E3640"/>
              </a:buClr>
              <a:buSzPct val="100000"/>
              <a:buBlip>
                <a:blip r:embed="rId3"/>
              </a:buBlip>
            </a:pPr>
            <a:r>
              <a:rPr lang="en-US" sz="2000" dirty="0" smtClean="0">
                <a:sym typeface="Wingdings" panose="05000000000000000000" pitchFamily="2" charset="2"/>
              </a:rPr>
              <a:t>setup username, password, editor</a:t>
            </a:r>
          </a:p>
          <a:p>
            <a:pPr marL="355600" indent="-355600">
              <a:lnSpc>
                <a:spcPct val="90000"/>
              </a:lnSpc>
              <a:buClr>
                <a:srgbClr val="2E3640"/>
              </a:buClr>
              <a:buSzPct val="100000"/>
              <a:buBlip>
                <a:blip r:embed="rId3"/>
              </a:buBlip>
            </a:pPr>
            <a:r>
              <a:rPr lang="en-US" sz="2000" dirty="0" smtClean="0">
                <a:sym typeface="Wingdings" panose="05000000000000000000" pitchFamily="2" charset="2"/>
              </a:rPr>
              <a:t>commands</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help [command] (plus Google)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init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ignore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add</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rm</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a:sym typeface="Wingdings" panose="05000000000000000000" pitchFamily="2" charset="2"/>
              </a:rPr>
              <a:t> commit [--</a:t>
            </a:r>
            <a:r>
              <a:rPr lang="en-US" sz="2000" dirty="0" err="1" smtClean="0">
                <a:sym typeface="Wingdings" panose="05000000000000000000" pitchFamily="2" charset="2"/>
              </a:rPr>
              <a:t>ammend</a:t>
            </a:r>
            <a:r>
              <a:rPr lang="en-US" sz="2000" dirty="0">
                <a:sym typeface="Wingdings" panose="05000000000000000000" pitchFamily="2" charset="2"/>
              </a:rPr>
              <a: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merge [--no-</a:t>
            </a:r>
            <a:r>
              <a:rPr lang="en-US" sz="2000" dirty="0" err="1" smtClean="0">
                <a:sym typeface="Wingdings" panose="05000000000000000000" pitchFamily="2" charset="2"/>
              </a:rPr>
              <a:t>ff</a:t>
            </a:r>
            <a:r>
              <a:rPr lang="en-US" sz="2000" dirty="0" smtClean="0">
                <a:sym typeface="Wingdings" panose="05000000000000000000" pitchFamily="2" charset="2"/>
              </a:rPr>
              <a:t>] [--</a:t>
            </a:r>
            <a:r>
              <a:rPr lang="en-US" sz="2000" dirty="0" err="1" smtClean="0">
                <a:sym typeface="Wingdings" panose="05000000000000000000" pitchFamily="2" charset="2"/>
              </a:rPr>
              <a:t>ff</a:t>
            </a:r>
            <a:r>
              <a:rPr lang="en-US" sz="2000" dirty="0" smtClean="0">
                <a:sym typeface="Wingdings" panose="05000000000000000000" pitchFamily="2" charset="2"/>
              </a:rPr>
              <a:t>-only]</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rebase [--interactive]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cherry-pick</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reflog</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fetch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pull [--rebase]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push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branch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tag</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spTree>
    <p:extLst>
      <p:ext uri="{BB962C8B-B14F-4D97-AF65-F5344CB8AC3E}">
        <p14:creationId xmlns:p14="http://schemas.microsoft.com/office/powerpoint/2010/main" val="2935937953"/>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command line – required by other tools                   (</a:t>
            </a:r>
            <a:r>
              <a:rPr lang="en-US" sz="2400" dirty="0" smtClean="0">
                <a:hlinkClick r:id="rId4"/>
              </a:rPr>
              <a:t>http://git-scm.com/downloads</a:t>
            </a:r>
            <a:r>
              <a:rPr lang="en-US" sz="2400" dirty="0" smtClean="0"/>
              <a:t>)</a:t>
            </a:r>
          </a:p>
          <a:p>
            <a:pPr marL="342900" indent="-342900">
              <a:lnSpc>
                <a:spcPct val="150000"/>
              </a:lnSpc>
              <a:buClr>
                <a:srgbClr val="2E3640"/>
              </a:buClr>
              <a:buSzPct val="100000"/>
              <a:buBlip>
                <a:blip r:embed="rId3"/>
              </a:buBlip>
            </a:pPr>
            <a:r>
              <a:rPr lang="en-US" sz="2400" dirty="0" smtClean="0"/>
              <a:t>Windows-only: </a:t>
            </a:r>
            <a:r>
              <a:rPr lang="en-US" sz="2400" dirty="0" err="1" smtClean="0"/>
              <a:t>TortoiseGit</a:t>
            </a:r>
            <a:r>
              <a:rPr lang="en-US" sz="2400" dirty="0" smtClean="0"/>
              <a:t> </a:t>
            </a:r>
            <a:r>
              <a:rPr lang="en-US" sz="2400" dirty="0"/>
              <a:t>(</a:t>
            </a:r>
            <a:r>
              <a:rPr lang="en-US" sz="2400" dirty="0">
                <a:hlinkClick r:id="rId5"/>
              </a:rPr>
              <a:t>https://</a:t>
            </a:r>
            <a:r>
              <a:rPr lang="en-US" sz="2400" dirty="0" smtClean="0">
                <a:hlinkClick r:id="rId5"/>
              </a:rPr>
              <a:t>code.google.com/p/tortoisegit/wiki/Download</a:t>
            </a:r>
            <a:r>
              <a:rPr lang="en-US" sz="2400" dirty="0" smtClean="0"/>
              <a:t>)</a:t>
            </a:r>
          </a:p>
          <a:p>
            <a:pPr marL="342900" indent="-342900">
              <a:lnSpc>
                <a:spcPct val="150000"/>
              </a:lnSpc>
              <a:buClr>
                <a:srgbClr val="2E3640"/>
              </a:buClr>
              <a:buSzPct val="100000"/>
              <a:buBlip>
                <a:blip r:embed="rId3"/>
              </a:buBlip>
            </a:pPr>
            <a:r>
              <a:rPr lang="en-US" sz="2400" dirty="0" err="1" smtClean="0"/>
              <a:t>SourceTree</a:t>
            </a:r>
            <a:r>
              <a:rPr lang="en-US" sz="2400" dirty="0"/>
              <a:t> (</a:t>
            </a:r>
            <a:r>
              <a:rPr lang="en-US" sz="2400" dirty="0">
                <a:hlinkClick r:id="rId6"/>
              </a:rPr>
              <a:t>http://www.sourcetreeapp.com</a:t>
            </a:r>
            <a:r>
              <a:rPr lang="en-US" sz="2400" dirty="0" smtClean="0">
                <a:hlinkClick r:id="rId6"/>
              </a:rPr>
              <a:t>/</a:t>
            </a:r>
            <a:r>
              <a:rPr lang="en-US" sz="2400" dirty="0" smtClean="0"/>
              <a:t>)</a:t>
            </a:r>
          </a:p>
          <a:p>
            <a:pPr marL="342900" indent="-342900">
              <a:lnSpc>
                <a:spcPct val="150000"/>
              </a:lnSpc>
              <a:buClr>
                <a:srgbClr val="2E3640"/>
              </a:buClr>
              <a:buSzPct val="100000"/>
              <a:buBlip>
                <a:blip r:embed="rId3"/>
              </a:buBlip>
            </a:pPr>
            <a:r>
              <a:rPr lang="en-US" sz="2400" dirty="0" err="1" smtClean="0"/>
              <a:t>IntelliJ</a:t>
            </a:r>
            <a:r>
              <a:rPr lang="en-US" sz="2400" dirty="0"/>
              <a:t> (</a:t>
            </a:r>
            <a:r>
              <a:rPr lang="en-US" sz="2400" dirty="0">
                <a:hlinkClick r:id="rId7"/>
              </a:rPr>
              <a:t>http://www.jetbrains.com/idea/download</a:t>
            </a:r>
            <a:r>
              <a:rPr lang="en-US" sz="2400" dirty="0" smtClean="0">
                <a:hlinkClick r:id="rId7"/>
              </a:rPr>
              <a:t>/</a:t>
            </a:r>
            <a:r>
              <a:rPr lang="en-US" sz="2400" dirty="0" smtClean="0"/>
              <a:t>)</a:t>
            </a:r>
          </a:p>
          <a:p>
            <a:pPr marL="342900" indent="-342900">
              <a:lnSpc>
                <a:spcPct val="150000"/>
              </a:lnSpc>
              <a:buClr>
                <a:srgbClr val="2E3640"/>
              </a:buClr>
              <a:buSzPct val="100000"/>
              <a:buBlip>
                <a:blip r:embed="rId3"/>
              </a:buBlip>
            </a:pPr>
            <a:r>
              <a:rPr lang="en-US" sz="2400" dirty="0" smtClean="0"/>
              <a:t>etc.</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Tools</a:t>
            </a:r>
            <a:endParaRPr lang="en-US" sz="3600" dirty="0"/>
          </a:p>
        </p:txBody>
      </p:sp>
    </p:spTree>
    <p:extLst>
      <p:ext uri="{BB962C8B-B14F-4D97-AF65-F5344CB8AC3E}">
        <p14:creationId xmlns:p14="http://schemas.microsoft.com/office/powerpoint/2010/main" val="1549631399"/>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vs. SVN</a:t>
            </a:r>
            <a:endParaRPr lang="en-US" sz="3600" dirty="0"/>
          </a:p>
        </p:txBody>
      </p:sp>
      <p:pic>
        <p:nvPicPr>
          <p:cNvPr id="1028" name="Picture 4" descr="http://theopak.com/assets/blog/2012/version-control_v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168" y="1304999"/>
            <a:ext cx="8394522" cy="3847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578245"/>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is distributed, SVN is not </a:t>
            </a:r>
            <a:r>
              <a:rPr lang="en-US" sz="2400" dirty="0" smtClean="0">
                <a:sym typeface="Wingdings" panose="05000000000000000000" pitchFamily="2" charset="2"/>
              </a:rPr>
              <a:t> more flexibility</a:t>
            </a: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Distribution / Repositories</a:t>
            </a:r>
            <a:endParaRPr lang="en-US" sz="36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070" y="1304999"/>
            <a:ext cx="7983130" cy="5183851"/>
          </a:xfrm>
          <a:prstGeom prst="rect">
            <a:avLst/>
          </a:prstGeom>
        </p:spPr>
      </p:pic>
    </p:spTree>
    <p:extLst>
      <p:ext uri="{BB962C8B-B14F-4D97-AF65-F5344CB8AC3E}">
        <p14:creationId xmlns:p14="http://schemas.microsoft.com/office/powerpoint/2010/main" val="3360973859"/>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has real branches (DAG), SVN has linear history with simulated branches (just directories)</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History</a:t>
            </a:r>
            <a:endParaRPr lang="en-US" sz="36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8549" y="1525440"/>
            <a:ext cx="7313770" cy="130022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66" y="2190979"/>
            <a:ext cx="1487309" cy="1026243"/>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8549" y="3413233"/>
            <a:ext cx="7313770" cy="3047404"/>
          </a:xfrm>
          <a:prstGeom prst="rect">
            <a:avLst/>
          </a:prstGeom>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8125" y="4537110"/>
            <a:ext cx="1559786" cy="651339"/>
          </a:xfrm>
          <a:prstGeom prst="rect">
            <a:avLst/>
          </a:prstGeom>
        </p:spPr>
      </p:pic>
    </p:spTree>
    <p:extLst>
      <p:ext uri="{BB962C8B-B14F-4D97-AF65-F5344CB8AC3E}">
        <p14:creationId xmlns:p14="http://schemas.microsoft.com/office/powerpoint/2010/main" val="2294655380"/>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a:t>i</a:t>
            </a:r>
            <a:r>
              <a:rPr lang="en-US" sz="2400" dirty="0" smtClean="0"/>
              <a:t>n SVN you checkout different branches into different directories</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in GIT you switch between branches in the same directory</a:t>
            </a: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More on Branches</a:t>
            </a:r>
            <a:endParaRPr lang="en-US" sz="3600" dirty="0"/>
          </a:p>
        </p:txBody>
      </p:sp>
    </p:spTree>
    <p:extLst>
      <p:ext uri="{BB962C8B-B14F-4D97-AF65-F5344CB8AC3E}">
        <p14:creationId xmlns:p14="http://schemas.microsoft.com/office/powerpoint/2010/main" val="3927442516"/>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concepts / DAG</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552575"/>
            <a:ext cx="6124575" cy="3752850"/>
          </a:xfrm>
          <a:prstGeom prst="rect">
            <a:avLst/>
          </a:prstGeom>
        </p:spPr>
      </p:pic>
    </p:spTree>
    <p:extLst>
      <p:ext uri="{BB962C8B-B14F-4D97-AF65-F5344CB8AC3E}">
        <p14:creationId xmlns:p14="http://schemas.microsoft.com/office/powerpoint/2010/main" val="3778375179"/>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487" y="1552575"/>
            <a:ext cx="7439025" cy="3752850"/>
          </a:xfrm>
          <a:prstGeom prst="rect">
            <a:avLst/>
          </a:prstGeom>
        </p:spPr>
      </p:pic>
    </p:spTree>
    <p:extLst>
      <p:ext uri="{BB962C8B-B14F-4D97-AF65-F5344CB8AC3E}">
        <p14:creationId xmlns:p14="http://schemas.microsoft.com/office/powerpoint/2010/main" val="1351868076"/>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Mobiquity_theme">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No Logo Footer">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ppt/theme/themeOverride2.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docProps/app.xml><?xml version="1.0" encoding="utf-8"?>
<Properties xmlns="http://schemas.openxmlformats.org/officeDocument/2006/extended-properties" xmlns:vt="http://schemas.openxmlformats.org/officeDocument/2006/docPropsVTypes">
  <Template/>
  <TotalTime>231</TotalTime>
  <Words>971</Words>
  <Application>Microsoft Office PowerPoint</Application>
  <PresentationFormat>On-screen Show (4:3)</PresentationFormat>
  <Paragraphs>139</Paragraphs>
  <Slides>26</Slides>
  <Notes>26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26</vt:i4>
      </vt:variant>
    </vt:vector>
  </HeadingPairs>
  <TitlesOfParts>
    <vt:vector size="31" baseType="lpstr">
      <vt:lpstr>Arial</vt:lpstr>
      <vt:lpstr>Calibri</vt:lpstr>
      <vt:lpstr>Wingdings</vt:lpstr>
      <vt:lpstr>Mobiquity_theme</vt:lpstr>
      <vt:lpstr>1_No Logo Footer</vt:lpstr>
      <vt:lpstr>GIT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Comcast – Field Service App</dc:title>
  <dc:creator>cvmocanu</dc:creator>
  <cp:lastModifiedBy>cvmocanu</cp:lastModifiedBy>
  <cp:revision>72</cp:revision>
  <dcterms:created xsi:type="dcterms:W3CDTF">2014-06-10T09:41:17Z</dcterms:created>
  <dcterms:modified xsi:type="dcterms:W3CDTF">2014-06-10T14:04:55Z</dcterms:modified>
</cp:coreProperties>
</file>