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Lst>
  <p:notesMasterIdLst>
    <p:notesMasterId r:id="rId61"/>
  </p:notesMasterIdLst>
  <p:sldIdLst>
    <p:sldId id="257" r:id="rId3"/>
    <p:sldId id="258" r:id="rId4"/>
    <p:sldId id="286" r:id="rId5"/>
    <p:sldId id="318" r:id="rId6"/>
    <p:sldId id="319" r:id="rId7"/>
    <p:sldId id="322" r:id="rId8"/>
    <p:sldId id="320" r:id="rId9"/>
    <p:sldId id="323" r:id="rId10"/>
    <p:sldId id="321" r:id="rId11"/>
    <p:sldId id="324" r:id="rId12"/>
    <p:sldId id="317" r:id="rId13"/>
    <p:sldId id="263" r:id="rId14"/>
    <p:sldId id="264" r:id="rId15"/>
    <p:sldId id="265" r:id="rId16"/>
    <p:sldId id="274" r:id="rId17"/>
    <p:sldId id="266" r:id="rId18"/>
    <p:sldId id="267" r:id="rId19"/>
    <p:sldId id="276" r:id="rId20"/>
    <p:sldId id="316" r:id="rId21"/>
    <p:sldId id="277" r:id="rId22"/>
    <p:sldId id="268" r:id="rId23"/>
    <p:sldId id="313" r:id="rId24"/>
    <p:sldId id="282" r:id="rId25"/>
    <p:sldId id="283" r:id="rId26"/>
    <p:sldId id="285" r:id="rId27"/>
    <p:sldId id="284" r:id="rId28"/>
    <p:sldId id="278" r:id="rId29"/>
    <p:sldId id="287" r:id="rId30"/>
    <p:sldId id="288" r:id="rId31"/>
    <p:sldId id="289" r:id="rId32"/>
    <p:sldId id="290" r:id="rId33"/>
    <p:sldId id="291" r:id="rId34"/>
    <p:sldId id="280" r:id="rId35"/>
    <p:sldId id="312" r:id="rId36"/>
    <p:sldId id="292" r:id="rId37"/>
    <p:sldId id="293" r:id="rId38"/>
    <p:sldId id="279" r:id="rId39"/>
    <p:sldId id="294" r:id="rId40"/>
    <p:sldId id="295" r:id="rId41"/>
    <p:sldId id="296" r:id="rId42"/>
    <p:sldId id="297" r:id="rId43"/>
    <p:sldId id="298" r:id="rId44"/>
    <p:sldId id="300" r:id="rId45"/>
    <p:sldId id="301" r:id="rId46"/>
    <p:sldId id="302" r:id="rId47"/>
    <p:sldId id="303" r:id="rId48"/>
    <p:sldId id="304" r:id="rId49"/>
    <p:sldId id="305" r:id="rId50"/>
    <p:sldId id="307" r:id="rId51"/>
    <p:sldId id="306" r:id="rId52"/>
    <p:sldId id="308" r:id="rId53"/>
    <p:sldId id="309" r:id="rId54"/>
    <p:sldId id="310" r:id="rId55"/>
    <p:sldId id="311" r:id="rId56"/>
    <p:sldId id="314" r:id="rId57"/>
    <p:sldId id="273" r:id="rId58"/>
    <p:sldId id="315" r:id="rId59"/>
    <p:sldId id="275"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68612" autoAdjust="0"/>
  </p:normalViewPr>
  <p:slideViewPr>
    <p:cSldViewPr snapToGrid="0">
      <p:cViewPr varScale="1">
        <p:scale>
          <a:sx n="80" d="100"/>
          <a:sy n="80" d="100"/>
        </p:scale>
        <p:origin x="196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5866F-BF00-48DD-AC73-07692588090A}" type="datetimeFigureOut">
              <a:rPr lang="en-US" smtClean="0"/>
              <a:t>12-06-2014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E9B6-CC5D-4F9D-BCF1-F4A2F8A6453B}" type="slidenum">
              <a:rPr lang="en-US" smtClean="0"/>
              <a:t>‹#›</a:t>
            </a:fld>
            <a:endParaRPr lang="en-US"/>
          </a:p>
        </p:txBody>
      </p:sp>
    </p:spTree>
    <p:extLst>
      <p:ext uri="{BB962C8B-B14F-4D97-AF65-F5344CB8AC3E}">
        <p14:creationId xmlns:p14="http://schemas.microsoft.com/office/powerpoint/2010/main" val="428622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975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every feature gets its</a:t>
            </a:r>
            <a:r>
              <a:rPr lang="en-US" baseline="0" dirty="0" smtClean="0"/>
              <a:t> own branch</a:t>
            </a:r>
          </a:p>
          <a:p>
            <a:pPr marL="628650" lvl="1" indent="-171450">
              <a:buFontTx/>
              <a:buChar char="-"/>
            </a:pPr>
            <a:r>
              <a:rPr lang="en-US" baseline="0" dirty="0" smtClean="0"/>
              <a:t>easier to track all changes for a particular feature</a:t>
            </a:r>
          </a:p>
          <a:p>
            <a:pPr marL="628650" lvl="1" indent="-171450">
              <a:buFontTx/>
              <a:buChar char="-"/>
            </a:pPr>
            <a:r>
              <a:rPr lang="en-US" baseline="0" dirty="0" smtClean="0"/>
              <a:t>easier to completely revert a feature</a:t>
            </a:r>
          </a:p>
          <a:p>
            <a:pPr marL="628650" lvl="1" indent="-171450">
              <a:buFontTx/>
              <a:buChar char="-"/>
            </a:pPr>
            <a:r>
              <a:rPr lang="en-US" baseline="0" dirty="0" smtClean="0"/>
              <a:t>increased risk of merge conflict: risk increases proportionally with the time until merge to develop</a:t>
            </a:r>
          </a:p>
          <a:p>
            <a:pPr marL="1085850" lvl="2" indent="-171450">
              <a:buFontTx/>
              <a:buChar char="-"/>
            </a:pPr>
            <a:r>
              <a:rPr lang="en-US" baseline="0" dirty="0" smtClean="0"/>
              <a:t>advice: have only one long lived branch (like a big refactoring), otherwise you may face merge hell</a:t>
            </a:r>
          </a:p>
          <a:p>
            <a:pPr marL="1085850" lvl="2" indent="-171450">
              <a:buFontTx/>
              <a:buChar char="-"/>
            </a:pPr>
            <a:r>
              <a:rPr lang="en-US" baseline="0" dirty="0" smtClean="0"/>
              <a:t>risk of merge conflicts can be minimized if the app is really well modularized, and people are not working on features that touch the </a:t>
            </a:r>
            <a:r>
              <a:rPr lang="en-US" baseline="0" smtClean="0"/>
              <a:t>same files</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0955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0651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067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each developer has</a:t>
            </a:r>
            <a:r>
              <a:rPr lang="en-US" baseline="0" dirty="0" smtClean="0"/>
              <a:t> the entire history</a:t>
            </a:r>
          </a:p>
          <a:p>
            <a:pPr marL="628650" lvl="1" indent="-171450">
              <a:buFontTx/>
              <a:buChar char="-"/>
            </a:pPr>
            <a:r>
              <a:rPr lang="en-US" baseline="0" dirty="0" smtClean="0"/>
              <a:t>faster than SVN because most operations as local (e.g. log)</a:t>
            </a:r>
          </a:p>
          <a:p>
            <a:pPr marL="628650" lvl="1" indent="-171450">
              <a:buFontTx/>
              <a:buChar char="-"/>
            </a:pPr>
            <a:r>
              <a:rPr lang="en-US" baseline="0" dirty="0" smtClean="0"/>
              <a:t>side benefit: the repository is backed-up on many more locations (on developer’s computer)</a:t>
            </a:r>
          </a:p>
          <a:p>
            <a:pPr marL="628650" lvl="1" indent="-171450">
              <a:buFontTx/>
              <a:buChar char="-"/>
            </a:pPr>
            <a:r>
              <a:rPr lang="en-US" baseline="0" dirty="0" smtClean="0"/>
              <a:t>HDD space not a problem</a:t>
            </a:r>
          </a:p>
          <a:p>
            <a:pPr marL="1085850" lvl="2" indent="-171450">
              <a:buFontTx/>
              <a:buChar char="-"/>
            </a:pPr>
            <a:r>
              <a:rPr lang="en-US" baseline="0" dirty="0" smtClean="0"/>
              <a:t>GIT is very efficient</a:t>
            </a:r>
          </a:p>
          <a:p>
            <a:pPr marL="1085850" lvl="2" indent="-171450">
              <a:buFontTx/>
              <a:buChar char="-"/>
            </a:pPr>
            <a:r>
              <a:rPr lang="en-US" baseline="0" dirty="0" smtClean="0"/>
              <a:t>HDDs are cheap</a:t>
            </a:r>
            <a:endParaRPr lang="en-US" dirty="0" smtClean="0"/>
          </a:p>
          <a:p>
            <a:pPr marL="171450" indent="-171450">
              <a:buFontTx/>
              <a:buChar char="-"/>
            </a:pPr>
            <a:r>
              <a:rPr lang="en-US" baseline="0" dirty="0" smtClean="0"/>
              <a:t>GIT also allows us to have a central repository, it just doesn’t force it</a:t>
            </a:r>
          </a:p>
          <a:p>
            <a:pPr marL="628650" lvl="1" indent="-171450">
              <a:buFontTx/>
              <a:buChar char="-"/>
            </a:pPr>
            <a:r>
              <a:rPr lang="en-US" baseline="0" dirty="0" smtClean="0"/>
              <a:t>for our projects we will use a central repo for CI</a:t>
            </a:r>
          </a:p>
          <a:p>
            <a:pPr marL="628650" lvl="1" indent="-171450">
              <a:buFontTx/>
              <a:buChar char="-"/>
            </a:pPr>
            <a:r>
              <a:rPr lang="en-US" baseline="0" dirty="0" smtClean="0"/>
              <a:t>but GIT allows developers to communicate between themselves if needed (e.g. work together on one feature)</a:t>
            </a:r>
          </a:p>
          <a:p>
            <a:pPr marL="171450" lvl="0" indent="-171450">
              <a:buFontTx/>
              <a:buChar char="-"/>
            </a:pPr>
            <a:r>
              <a:rPr lang="en-US" baseline="0" dirty="0" smtClean="0"/>
              <a:t>no need of a server. This can be quite useful. For example, I use it locally to version some documents.</a:t>
            </a:r>
          </a:p>
          <a:p>
            <a:pPr marL="171450" lvl="0" indent="-171450">
              <a:buFontTx/>
              <a:buChar char="-"/>
            </a:pPr>
            <a:r>
              <a:rPr lang="en-US" baseline="0" dirty="0" smtClean="0"/>
              <a:t>having all history locally enables 2 features which would be too slow on SVN:</a:t>
            </a:r>
          </a:p>
          <a:p>
            <a:pPr marL="628650" lvl="1" indent="-171450">
              <a:buFontTx/>
              <a:buChar char="-"/>
            </a:pPr>
            <a:r>
              <a:rPr lang="en-US" baseline="0" dirty="0" err="1" smtClean="0"/>
              <a:t>git</a:t>
            </a:r>
            <a:r>
              <a:rPr lang="en-US" baseline="0" dirty="0" smtClean="0"/>
              <a:t> pickaxe</a:t>
            </a:r>
          </a:p>
          <a:p>
            <a:pPr marL="628650" lvl="1" indent="-171450">
              <a:buFontTx/>
              <a:buChar char="-"/>
            </a:pPr>
            <a:r>
              <a:rPr lang="en-US" baseline="0" dirty="0" err="1" smtClean="0"/>
              <a:t>git</a:t>
            </a:r>
            <a:r>
              <a:rPr lang="en-US" baseline="0" dirty="0" smtClean="0"/>
              <a:t> bisect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022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IDs</a:t>
            </a:r>
          </a:p>
          <a:p>
            <a:pPr marL="628650" lvl="1" indent="-171450">
              <a:buFontTx/>
              <a:buChar char="-"/>
            </a:pPr>
            <a:r>
              <a:rPr lang="en-US" dirty="0" smtClean="0"/>
              <a:t>in</a:t>
            </a:r>
            <a:r>
              <a:rPr lang="en-US" baseline="0" dirty="0" smtClean="0"/>
              <a:t> SVN, you identify a commit using the revision number</a:t>
            </a:r>
          </a:p>
          <a:p>
            <a:pPr marL="628650" lvl="1" indent="-171450">
              <a:buFontTx/>
              <a:buChar char="-"/>
            </a:pPr>
            <a:r>
              <a:rPr lang="en-US" baseline="0" dirty="0" smtClean="0"/>
              <a:t>because GIT is distributed, you don’t know the sequence of commits on 2 different branches. GIT uses a cryptographical hash function, SHA1. It’s like MD5, but much stronger. GIT uses this as a commit identifier.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615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709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DAG (directed acyclic graph) of commits</a:t>
            </a:r>
          </a:p>
          <a:p>
            <a:pPr marL="171450" indent="-171450">
              <a:buFontTx/>
              <a:buChar char="-"/>
            </a:pPr>
            <a:r>
              <a:rPr lang="en-US" baseline="0" dirty="0" smtClean="0"/>
              <a:t>each commit has a SHA1 identifier in GIT, but I represented them by letters to make things easier to understand</a:t>
            </a:r>
          </a:p>
          <a:p>
            <a:pPr marL="171450" indent="-171450">
              <a:buFontTx/>
              <a:buChar char="-"/>
            </a:pPr>
            <a:r>
              <a:rPr lang="en-US" baseline="0" dirty="0" smtClean="0"/>
              <a:t>each commit points to its parent</a:t>
            </a:r>
          </a:p>
          <a:p>
            <a:pPr marL="171450" indent="-171450">
              <a:buFontTx/>
              <a:buChar char="-"/>
            </a:pPr>
            <a:r>
              <a:rPr lang="en-US" baseline="0" dirty="0" smtClean="0"/>
              <a:t>master and my-branch are branches</a:t>
            </a:r>
          </a:p>
          <a:p>
            <a:pPr marL="171450" indent="-171450">
              <a:buFontTx/>
              <a:buChar char="-"/>
            </a:pPr>
            <a:r>
              <a:rPr lang="en-US" baseline="0" dirty="0" smtClean="0"/>
              <a:t>a branch is a label pointing to a particular node in the graph</a:t>
            </a:r>
          </a:p>
          <a:p>
            <a:pPr marL="628650" lvl="1" indent="-171450">
              <a:buFontTx/>
              <a:buChar char="-"/>
            </a:pPr>
            <a:r>
              <a:rPr lang="en-US" baseline="0" dirty="0" smtClean="0"/>
              <a:t>because of the parent-child link between commits, we say that “commit E is on branch my-branch” because it’s reachable from my-branch. Commits A and B are on both branches (my-branch and master)</a:t>
            </a:r>
          </a:p>
          <a:p>
            <a:pPr marL="171450" indent="-171450">
              <a:buFontTx/>
              <a:buChar char="-"/>
            </a:pPr>
            <a:r>
              <a:rPr lang="en-US" baseline="0" dirty="0" smtClean="0"/>
              <a:t>the special label “HEAD” points to the current branch (that’s how GIT know what is the current branch)</a:t>
            </a:r>
          </a:p>
          <a:p>
            <a:pPr marL="171450" indent="-171450">
              <a:buFontTx/>
              <a:buChar char="-"/>
            </a:pPr>
            <a:r>
              <a:rPr lang="en-US" baseline="0" dirty="0" smtClean="0"/>
              <a:t>v0.1 is a tag. A tag is like a branch in that it points to a commit, but a tag does not change. It will always point to the same commit.</a:t>
            </a:r>
          </a:p>
          <a:p>
            <a:pPr marL="171450" indent="-171450">
              <a:buFontTx/>
              <a:buChar char="-"/>
            </a:pPr>
            <a:endParaRPr lang="en-US" baseline="0" dirty="0" smtClean="0"/>
          </a:p>
          <a:p>
            <a:pPr marL="0" indent="0">
              <a:buFontTx/>
              <a:buNone/>
            </a:pPr>
            <a:r>
              <a:rPr lang="en-US" baseline="0" dirty="0" smtClean="0"/>
              <a:t>We will use this kind of diagrams to explain GIT commands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528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commit is added with</a:t>
            </a:r>
            <a:r>
              <a:rPr lang="en-US" baseline="0" dirty="0" smtClean="0"/>
              <a:t> its parent pointing to the current commit (which is HEAD)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485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after that the</a:t>
            </a:r>
            <a:r>
              <a:rPr lang="en-US" baseline="0" dirty="0" smtClean="0"/>
              <a:t> master branch is modified to point to the new commit</a:t>
            </a:r>
          </a:p>
          <a:p>
            <a:pPr marL="171450" indent="-171450">
              <a:buFontTx/>
              <a:buChar char="-"/>
            </a:pPr>
            <a:r>
              <a:rPr lang="en-US" baseline="0" dirty="0" smtClean="0"/>
              <a:t>notice that HEAD did not change – it still points to the master branch, because we didn’t changed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771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difference with SVN:</a:t>
            </a:r>
          </a:p>
          <a:p>
            <a:pPr marL="628650" lvl="1" indent="-171450">
              <a:buFontTx/>
              <a:buChar char="-"/>
            </a:pPr>
            <a:r>
              <a:rPr lang="en-US" dirty="0" err="1" smtClean="0"/>
              <a:t>git</a:t>
            </a:r>
            <a:r>
              <a:rPr lang="en-US" dirty="0" smtClean="0"/>
              <a:t> add does not mark the file to be</a:t>
            </a:r>
            <a:r>
              <a:rPr lang="en-US" baseline="0" dirty="0" smtClean="0"/>
              <a:t> added: it takes a snapshot of the state of the file</a:t>
            </a:r>
          </a:p>
          <a:p>
            <a:pPr marL="1085850" lvl="2" indent="-171450">
              <a:buFontTx/>
              <a:buChar char="-"/>
            </a:pPr>
            <a:r>
              <a:rPr lang="en-US" dirty="0" smtClean="0"/>
              <a:t>if you</a:t>
            </a:r>
            <a:r>
              <a:rPr lang="en-US" baseline="0" dirty="0" smtClean="0"/>
              <a:t> modify the file after running add, you need to call add again</a:t>
            </a:r>
          </a:p>
          <a:p>
            <a:pPr marL="1085850" lvl="2" indent="-171450">
              <a:buFontTx/>
              <a:buChar char="-"/>
            </a:pPr>
            <a:r>
              <a:rPr lang="en-US" baseline="0" dirty="0" smtClean="0"/>
              <a:t>you can delete the file in your file manager and the call add to "add the deletion" – to tell </a:t>
            </a:r>
            <a:r>
              <a:rPr lang="en-US" baseline="0" dirty="0" err="1" smtClean="0"/>
              <a:t>git</a:t>
            </a:r>
            <a:r>
              <a:rPr lang="en-US" baseline="0" dirty="0" smtClean="0"/>
              <a:t> you intended to delete that file</a:t>
            </a:r>
          </a:p>
          <a:p>
            <a:pPr marL="171450" lvl="0" indent="-171450">
              <a:buFontTx/>
              <a:buChar char="-"/>
            </a:pPr>
            <a:r>
              <a:rPr lang="en-US" dirty="0" smtClean="0"/>
              <a:t>I don't like this feature, but others</a:t>
            </a:r>
            <a:r>
              <a:rPr lang="en-US" baseline="0" dirty="0" smtClean="0"/>
              <a:t> like it</a:t>
            </a:r>
          </a:p>
          <a:p>
            <a:pPr marL="171450" lvl="0" indent="-171450">
              <a:buFontTx/>
              <a:buChar char="-"/>
            </a:pPr>
            <a:r>
              <a:rPr lang="en-US" baseline="0" dirty="0" smtClean="0"/>
              <a:t>fortunately, you only have to know about this when committing from the command line, since </a:t>
            </a:r>
            <a:r>
              <a:rPr lang="en-US" baseline="0" dirty="0" err="1" smtClean="0"/>
              <a:t>TortoiseGit</a:t>
            </a:r>
            <a:r>
              <a:rPr lang="en-US" baseline="0" dirty="0" smtClean="0"/>
              <a:t> and </a:t>
            </a:r>
            <a:r>
              <a:rPr lang="en-US" baseline="0" dirty="0" err="1" smtClean="0"/>
              <a:t>IntelliJ</a:t>
            </a:r>
            <a:r>
              <a:rPr lang="en-US" baseline="0" dirty="0" smtClean="0"/>
              <a:t> hide this </a:t>
            </a:r>
            <a:r>
              <a:rPr lang="en-US" baseline="0" smtClean="0"/>
              <a:t>intermediate step</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566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1745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2 things happens</a:t>
            </a:r>
          </a:p>
          <a:p>
            <a:pPr marL="628650" lvl="1" indent="-171450">
              <a:buFontTx/>
              <a:buChar char="-"/>
            </a:pPr>
            <a:r>
              <a:rPr lang="en-US" dirty="0" smtClean="0"/>
              <a:t>the</a:t>
            </a:r>
            <a:r>
              <a:rPr lang="en-US" baseline="0" dirty="0" smtClean="0"/>
              <a:t> HEAD label changes to point to the new branch (my-branch)</a:t>
            </a:r>
          </a:p>
          <a:p>
            <a:pPr marL="628650" lvl="1" indent="-171450">
              <a:buFontTx/>
              <a:buChar char="-"/>
            </a:pPr>
            <a:r>
              <a:rPr lang="en-US" baseline="0" dirty="0" smtClean="0"/>
              <a:t>the files in the working directory are changed to reflect the state of the files in my-branch</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2097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working on different branches is cool,</a:t>
            </a:r>
            <a:r>
              <a:rPr lang="en-US" baseline="0" dirty="0" smtClean="0"/>
              <a:t> but to benefit from that work, you need to </a:t>
            </a:r>
            <a:r>
              <a:rPr lang="en-US" baseline="0" smtClean="0"/>
              <a:t>unify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5047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new commit is created (H) that contains all the changes</a:t>
            </a:r>
            <a:r>
              <a:rPr lang="en-US" baseline="0" dirty="0" smtClean="0"/>
              <a:t> that were previously only in master (the changes introduced by C, F, and G)</a:t>
            </a:r>
            <a:endParaRPr lang="en-US" dirty="0" smtClean="0"/>
          </a:p>
          <a:p>
            <a:pPr marL="171450" indent="-171450">
              <a:buFontTx/>
              <a:buChar char="-"/>
            </a:pPr>
            <a:r>
              <a:rPr lang="en-US" dirty="0" smtClean="0"/>
              <a:t>notice</a:t>
            </a:r>
            <a:r>
              <a:rPr lang="en-US" baseline="0" dirty="0" smtClean="0"/>
              <a:t> that this commit has 2 parents – this is how GIT knows that H is a merge commit</a:t>
            </a:r>
          </a:p>
          <a:p>
            <a:pPr marL="171450" indent="-171450">
              <a:buFontTx/>
              <a:buChar char="-"/>
            </a:pPr>
            <a:r>
              <a:rPr lang="en-US" baseline="0" dirty="0" smtClean="0"/>
              <a:t>if there are no conflicts, GIT commits automatically, otherwise you need to solve conflicts and the commit yourself</a:t>
            </a:r>
          </a:p>
          <a:p>
            <a:pPr marL="171450" indent="-171450">
              <a:buFontTx/>
              <a:buChar char="-"/>
            </a:pPr>
            <a:endParaRPr lang="en-US" dirty="0" smtClean="0"/>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683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a:t>
            </a:r>
            <a:r>
              <a:rPr lang="en-US" baseline="0" dirty="0" smtClean="0"/>
              <a:t>r the commit is created, my-branch is changed to point to the new commit</a:t>
            </a:r>
          </a:p>
          <a:p>
            <a:pPr marL="0" indent="0">
              <a:buFontTx/>
              <a:buNone/>
            </a:pPr>
            <a:endParaRPr lang="en-US" dirty="0" smtClean="0"/>
          </a:p>
          <a:p>
            <a:pPr marL="0" indent="0">
              <a:buFontTx/>
              <a:buNone/>
            </a:pPr>
            <a:r>
              <a:rPr lang="en-US" dirty="0" smtClean="0"/>
              <a:t>O</a:t>
            </a:r>
            <a:r>
              <a:rPr lang="en-US" baseline="0" dirty="0" smtClean="0"/>
              <a:t>bservations:</a:t>
            </a:r>
          </a:p>
          <a:p>
            <a:pPr marL="0" indent="0">
              <a:buFontTx/>
              <a:buNone/>
            </a:pPr>
            <a:r>
              <a:rPr lang="en-US" baseline="0" dirty="0" smtClean="0"/>
              <a:t>- the commit H contains all the changes in commits C, F, and G, so if you try to understand the history without comparing with the master branch, you can be lost</a:t>
            </a:r>
          </a:p>
          <a:p>
            <a:pPr marL="0" indent="0">
              <a:buFontTx/>
              <a:buNone/>
            </a:pPr>
            <a:r>
              <a:rPr lang="en-US" baseline="0" dirty="0" smtClean="0"/>
              <a:t>- GIT can merge multiple branches at one time (not only 2), but I don’t recommend it since it can get quite difficult to solve conflicts or understand the history later</a:t>
            </a:r>
          </a:p>
          <a:p>
            <a:pPr marL="0" indent="0">
              <a:buFontTx/>
              <a:buNone/>
            </a:pPr>
            <a:r>
              <a:rPr lang="en-US" dirty="0" smtClean="0"/>
              <a:t>- just because you did not</a:t>
            </a:r>
            <a:r>
              <a:rPr lang="en-US" baseline="0" dirty="0" smtClean="0"/>
              <a:t> have a conflict it doesn’t mean the merge was successful. Imagine the following scenario: someone on branch A deletes a configuration property, while another developer on branch B creates a class that uses that property. Merging both A and B into master will be successful (no line conflicts), but the result is broken. So, always run the tests after merge. Also, this is one more reason not to merge multiple branches at one time (merge 2 branches multiple times: A into master, then B into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3087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505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special kind of merge, if the branches have not diverged</a:t>
            </a:r>
          </a:p>
          <a:p>
            <a:pPr marL="171450" indent="-171450">
              <a:buFontTx/>
              <a:buChar char="-"/>
            </a:pPr>
            <a:r>
              <a:rPr lang="en-US" dirty="0" smtClean="0"/>
              <a:t>no</a:t>
            </a:r>
            <a:r>
              <a:rPr lang="en-US" baseline="0" dirty="0" smtClean="0"/>
              <a:t> new commit is created, only the branch label is changed to point to a different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65954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problem</a:t>
            </a:r>
            <a:r>
              <a:rPr lang="en-US" baseline="0" dirty="0" smtClean="0"/>
              <a:t> with a fast-forward merge is after you do it, you can no longer tell from the history that F and G were developed on a separate branch. If you care about this, you can force GIT to create a commit using a command line argument (“--no-</a:t>
            </a:r>
            <a:r>
              <a:rPr lang="en-US" baseline="0" dirty="0" err="1" smtClean="0"/>
              <a:t>ff</a:t>
            </a:r>
            <a:r>
              <a:rPr lang="en-US" baseline="0" smtClean="0"/>
              <a:t>”)</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329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rebase will create linear history: A,</a:t>
            </a:r>
            <a:r>
              <a:rPr lang="en-US" baseline="0" dirty="0" smtClean="0"/>
              <a:t> B, C, F, E, D.</a:t>
            </a:r>
          </a:p>
          <a:p>
            <a:pPr marL="628650" lvl="1" indent="-171450">
              <a:buFontTx/>
              <a:buChar char="-"/>
            </a:pPr>
            <a:r>
              <a:rPr lang="en-US" baseline="0" dirty="0" smtClean="0"/>
              <a:t>one example where you would need this is when using GIT as an SVN client, since SVN only knows of linear history</a:t>
            </a:r>
          </a:p>
          <a:p>
            <a:pPr marL="628650" lvl="1" indent="-171450">
              <a:buFontTx/>
              <a:buChar char="-"/>
            </a:pPr>
            <a:r>
              <a:rPr lang="en-US" baseline="0" dirty="0" smtClean="0"/>
              <a:t>because the history is linear, people will not know that E and D were developed on a separate branch, which is something that you may or may not want</a:t>
            </a:r>
          </a:p>
          <a:p>
            <a:pPr marL="0" lv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674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my-branch</a:t>
            </a:r>
            <a:r>
              <a:rPr lang="en-US" baseline="0" dirty="0" smtClean="0"/>
              <a:t> will first point to the same commit as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7817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a:t>
            </a:r>
            <a:r>
              <a:rPr lang="en-US" baseline="0" dirty="0" smtClean="0"/>
              <a:t> commit E' is created that introduces the same changes as E</a:t>
            </a:r>
          </a:p>
          <a:p>
            <a:pPr marL="171450" indent="-171450">
              <a:buFontTx/>
              <a:buChar char="-"/>
            </a:pPr>
            <a:r>
              <a:rPr lang="en-US" baseline="0" dirty="0" smtClean="0"/>
              <a:t>the new commit is not exactly the same, since it has a different parent, a different commit time, etc. In other words, E and E' have different SHA1 IDs.</a:t>
            </a:r>
          </a:p>
          <a:p>
            <a:pPr marL="171450" indent="-171450">
              <a:buFontTx/>
              <a:buChar char="-"/>
            </a:pPr>
            <a:r>
              <a:rPr lang="en-US" baseline="0" dirty="0" smtClean="0"/>
              <a:t>the new commit may conflict with changes made in commit C or F. These conflicts will need to be manually solved and then rebase can continue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778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28666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because it’s the current branch (as</a:t>
            </a:r>
            <a:r>
              <a:rPr lang="en-US" baseline="0" dirty="0" smtClean="0"/>
              <a:t> shown by HEAD), </a:t>
            </a:r>
            <a:r>
              <a:rPr lang="en-US" dirty="0" smtClean="0"/>
              <a:t>my-branch</a:t>
            </a:r>
            <a:r>
              <a:rPr lang="en-US" baseline="0" dirty="0" smtClean="0"/>
              <a:t> will then point to the new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51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 D' is created that introduces the same changes as 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3562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lastly, my-branch changes to point to the new commit</a:t>
            </a:r>
          </a:p>
          <a:p>
            <a:pPr marL="171450" indent="-171450">
              <a:buFontTx/>
              <a:buChar char="-"/>
            </a:pPr>
            <a:r>
              <a:rPr lang="en-US" dirty="0" smtClean="0"/>
              <a:t>at this point</a:t>
            </a:r>
            <a:r>
              <a:rPr lang="en-US" baseline="0" dirty="0" smtClean="0"/>
              <a:t> we are done with the rebase and the history is linear</a:t>
            </a:r>
            <a:endParaRPr lang="en-US" dirty="0" smtClean="0"/>
          </a:p>
          <a:p>
            <a:pPr marL="171450" indent="-171450">
              <a:buFontTx/>
              <a:buChar char="-"/>
            </a:pPr>
            <a:r>
              <a:rPr lang="en-US" dirty="0" smtClean="0"/>
              <a:t>the commits E and D are no longer reachable by any</a:t>
            </a:r>
            <a:r>
              <a:rPr lang="en-US" baseline="0" dirty="0" smtClean="0"/>
              <a:t> branch or tag, so they will be garbage collected in time. GIT performs garbage collection automatically from time to time, and you can also manually force it using the “</a:t>
            </a:r>
            <a:r>
              <a:rPr lang="en-US" baseline="0" dirty="0" err="1" smtClean="0"/>
              <a:t>git</a:t>
            </a:r>
            <a:r>
              <a:rPr lang="en-US" baseline="0" dirty="0" smtClean="0"/>
              <a:t> </a:t>
            </a:r>
            <a:r>
              <a:rPr lang="en-US" baseline="0" dirty="0" err="1" smtClean="0"/>
              <a:t>gc</a:t>
            </a:r>
            <a:r>
              <a:rPr lang="en-US" baseline="0" dirty="0" smtClean="0"/>
              <a:t>” command</a:t>
            </a:r>
          </a:p>
          <a:p>
            <a:pPr marL="171450" indent="-171450">
              <a:buFontTx/>
              <a:buChar char="-"/>
            </a:pPr>
            <a:r>
              <a:rPr lang="en-US" baseline="0" dirty="0" smtClean="0"/>
              <a:t>What if you made a mistake? For example you manually solved conflicts incorrectly, and you want to re-try the rebase. Since the commits E and D are not yet deleted, we can. We’ll take a look at an example during the workshop when we discuss about the “</a:t>
            </a:r>
            <a:r>
              <a:rPr lang="en-US" baseline="0" dirty="0" err="1" smtClean="0"/>
              <a:t>git</a:t>
            </a:r>
            <a:r>
              <a:rPr lang="en-US" baseline="0" dirty="0" smtClean="0"/>
              <a:t> </a:t>
            </a:r>
            <a:r>
              <a:rPr lang="en-US" baseline="0" dirty="0" err="1" smtClean="0"/>
              <a:t>reflog</a:t>
            </a:r>
            <a:r>
              <a:rPr lang="en-US" baseline="0" dirty="0" smtClean="0"/>
              <a:t>” command.</a:t>
            </a:r>
            <a:endParaRPr lang="en-US" dirty="0" smtClean="0"/>
          </a:p>
          <a:p>
            <a:pPr marL="171450" indent="-171450">
              <a:buFontTx/>
              <a:buChar char="-"/>
            </a:pPr>
            <a:r>
              <a:rPr lang="en-US" dirty="0" smtClean="0"/>
              <a:t>don’t rebase public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8924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6354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commits A, B, and C in the local repository are identical to A, B, and C in the remote repository – the have the same SHA1 ID</a:t>
            </a:r>
            <a:endParaRPr lang="en-US" dirty="0" smtClean="0"/>
          </a:p>
          <a:p>
            <a:pPr marL="171450" indent="-171450">
              <a:buFontTx/>
              <a:buChar char="-"/>
            </a:pPr>
            <a:r>
              <a:rPr lang="en-US" dirty="0" smtClean="0"/>
              <a:t>2 branches are created:</a:t>
            </a:r>
          </a:p>
          <a:p>
            <a:pPr marL="628650" lvl="1" indent="-171450">
              <a:buFontTx/>
              <a:buChar char="-"/>
            </a:pPr>
            <a:r>
              <a:rPr lang="en-US" dirty="0" smtClean="0"/>
              <a:t>remotes/origin/master</a:t>
            </a:r>
          </a:p>
          <a:p>
            <a:pPr marL="1085850" lvl="2" indent="-171450">
              <a:buFontTx/>
              <a:buChar char="-"/>
            </a:pPr>
            <a:r>
              <a:rPr lang="en-US" baseline="0" dirty="0" smtClean="0"/>
              <a:t>t</a:t>
            </a:r>
            <a:r>
              <a:rPr lang="en-US" dirty="0" smtClean="0"/>
              <a:t>his is</a:t>
            </a:r>
            <a:r>
              <a:rPr lang="en-US" baseline="0" dirty="0" smtClean="0"/>
              <a:t> what you local repository thinks that the remote branch looks like.</a:t>
            </a:r>
          </a:p>
          <a:p>
            <a:pPr marL="1085850" lvl="2" indent="-171450">
              <a:buFontTx/>
              <a:buChar char="-"/>
            </a:pPr>
            <a:r>
              <a:rPr lang="en-US" baseline="0" dirty="0" smtClean="0"/>
              <a:t>never commit on this branch</a:t>
            </a:r>
          </a:p>
          <a:p>
            <a:pPr marL="1085850" lvl="2" indent="-171450">
              <a:buFontTx/>
              <a:buChar char="-"/>
            </a:pPr>
            <a:r>
              <a:rPr lang="en-US" baseline="0" dirty="0" smtClean="0"/>
              <a:t>this branch will only be updated when you pull changes from the remote repository</a:t>
            </a:r>
          </a:p>
          <a:p>
            <a:pPr marL="628650" lvl="1" indent="-171450">
              <a:buFontTx/>
              <a:buChar char="-"/>
            </a:pPr>
            <a:r>
              <a:rPr lang="en-US" baseline="0" dirty="0" smtClean="0"/>
              <a:t>master</a:t>
            </a:r>
          </a:p>
          <a:p>
            <a:pPr marL="1085850" lvl="2" indent="-171450">
              <a:buFontTx/>
              <a:buChar char="-"/>
            </a:pPr>
            <a:r>
              <a:rPr lang="en-US" baseline="0" dirty="0" smtClean="0"/>
              <a:t>this is where you will do your commits</a:t>
            </a:r>
          </a:p>
          <a:p>
            <a:pPr marL="1085850" lvl="2" indent="-171450">
              <a:buFontTx/>
              <a:buChar char="-"/>
            </a:pPr>
            <a:r>
              <a:rPr lang="en-US" baseline="0" dirty="0" smtClean="0"/>
              <a:t>notice this is the current branch after clone</a:t>
            </a:r>
            <a:endParaRPr lang="en-US" dirty="0" smtClean="0"/>
          </a:p>
          <a:p>
            <a:pPr marL="628650" lvl="1" indent="-171450">
              <a:buFontTx/>
              <a:buChar char="-"/>
            </a:pPr>
            <a:endParaRPr lang="en-US" dirty="0" smtClean="0"/>
          </a:p>
          <a:p>
            <a:pPr marL="457200" lvl="1" indent="0">
              <a:buFontTx/>
              <a:buNone/>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2868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master is called a “local branch“</a:t>
            </a:r>
          </a:p>
          <a:p>
            <a:pPr marL="171450" indent="-171450">
              <a:buFontTx/>
              <a:buChar char="-"/>
            </a:pPr>
            <a:r>
              <a:rPr lang="en-US" dirty="0" smtClean="0"/>
              <a:t>the</a:t>
            </a:r>
            <a:r>
              <a:rPr lang="en-US" baseline="0" dirty="0" smtClean="0"/>
              <a:t> branch "remotes/origin/master“ is called a "remote tracking branch" because it’s purpose is to track the remote branch – to be a one-to-one copy of the remote branch</a:t>
            </a:r>
          </a:p>
          <a:p>
            <a:pPr marL="628650" lvl="1" indent="-171450">
              <a:buFontTx/>
              <a:buChar char="-"/>
            </a:pPr>
            <a:r>
              <a:rPr lang="en-US" dirty="0" smtClean="0"/>
              <a:t>all</a:t>
            </a:r>
            <a:r>
              <a:rPr lang="en-US" baseline="0" dirty="0" smtClean="0"/>
              <a:t> remote tracking branches are by default under "remotes/"</a:t>
            </a:r>
          </a:p>
          <a:p>
            <a:pPr marL="628650" lvl="1" indent="-171450">
              <a:buFontTx/>
              <a:buChar char="-"/>
            </a:pPr>
            <a:r>
              <a:rPr lang="en-US" baseline="0" dirty="0" smtClean="0"/>
              <a:t>"origin" is a name that you give to the remote repository (GIT uses it’s URL instead) and is called a "remote". You can have multiple remotes since GIT doesn’t restrict you to communicate with only one remote repository.</a:t>
            </a:r>
          </a:p>
          <a:p>
            <a:pPr marL="628650" lvl="1" indent="-171450">
              <a:buFontTx/>
              <a:buChar char="-"/>
            </a:pPr>
            <a:r>
              <a:rPr lang="en-US" baseline="0" dirty="0" smtClean="0"/>
              <a:t>"origin" is the name that GIT chooses when cloning a remote repository, but there is nothing special about it</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86857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master</a:t>
            </a:r>
            <a:r>
              <a:rPr lang="en-US" baseline="0" dirty="0" smtClean="0"/>
              <a:t> is said to "track the upstream branch remotes/origin/master"</a:t>
            </a:r>
          </a:p>
          <a:p>
            <a:pPr marL="628650" lvl="1" indent="-171450">
              <a:buFontTx/>
              <a:buChar char="-"/>
            </a:pPr>
            <a:r>
              <a:rPr lang="en-US" baseline="0" dirty="0" smtClean="0"/>
              <a:t>this link is needed for example for GIT to know to which remote repository to push changes when the current branch is master and you don't specify a remote name when pushing</a:t>
            </a:r>
          </a:p>
          <a:p>
            <a:pPr marL="628650" lvl="1" indent="-171450">
              <a:buFontTx/>
              <a:buChar char="-"/>
            </a:pPr>
            <a:r>
              <a:rPr lang="en-US" baseline="0" dirty="0" smtClean="0"/>
              <a:t>other commands that use this </a:t>
            </a:r>
          </a:p>
          <a:p>
            <a:pPr marL="1085850" lvl="2" indent="-171450">
              <a:buFontTx/>
              <a:buChar char="-"/>
            </a:pPr>
            <a:r>
              <a:rPr lang="en-US" baseline="0" dirty="0" smtClean="0"/>
              <a:t>merge, when you don't specify what branch to merge into the current branch</a:t>
            </a:r>
          </a:p>
          <a:p>
            <a:pPr marL="1085850" lvl="2" indent="-171450">
              <a:buFontTx/>
              <a:buChar char="-"/>
            </a:pPr>
            <a:r>
              <a:rPr lang="en-US" baseline="0" dirty="0" smtClean="0"/>
              <a:t>rebase, when you don't specify what on top of which branch to rebase </a:t>
            </a:r>
            <a:r>
              <a:rPr lang="en-US" baseline="0" smtClean="0"/>
              <a:t>the current branch</a:t>
            </a:r>
            <a:endParaRPr lang="en-US" baseline="0" dirty="0" smtClean="0"/>
          </a:p>
          <a:p>
            <a:pPr marL="1085850" lvl="2" indent="-171450">
              <a:buFontTx/>
              <a:buChar char="-"/>
            </a:pPr>
            <a:endParaRPr lang="en-US" baseline="0" dirty="0" smtClean="0"/>
          </a:p>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06720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5770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the commits D and</a:t>
            </a:r>
            <a:r>
              <a:rPr lang="en-US" baseline="0" dirty="0" smtClean="0"/>
              <a:t> E are created in the remote repository. These commits are identical to D and E in the local repository – they have the same SHA1 ID</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25783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then</a:t>
            </a:r>
            <a:r>
              <a:rPr lang="en-US" baseline="0" dirty="0" smtClean="0"/>
              <a:t> the master branch on the remote repository is set to point to E (the new tip of the branch)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914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7344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in the local repo,</a:t>
            </a:r>
            <a:r>
              <a:rPr lang="en-US" baseline="0" dirty="0" smtClean="0"/>
              <a:t> </a:t>
            </a:r>
            <a:r>
              <a:rPr lang="en-US" dirty="0" smtClean="0"/>
              <a:t>the branch "remotes/origin/master" is set to point to D, since that is where</a:t>
            </a:r>
            <a:r>
              <a:rPr lang="en-US" baseline="0" dirty="0" smtClean="0"/>
              <a:t> the "master" branch points to in the remote repository</a:t>
            </a:r>
          </a:p>
          <a:p>
            <a:pPr marL="171450" indent="-171450">
              <a:buFontTx/>
              <a:buChar char="-"/>
            </a:pPr>
            <a:r>
              <a:rPr lang="en-US" baseline="0" dirty="0" smtClean="0"/>
              <a:t>and we are done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5761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(this diagram only changes the layout)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0436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p>
          <a:p>
            <a:pPr marL="171450" indent="-171450">
              <a:buFontTx/>
              <a:buChar char="-"/>
            </a:pPr>
            <a:r>
              <a:rPr lang="en-US" dirty="0" smtClean="0"/>
              <a:t>in the mean time, someone else pushed commit F to the remote</a:t>
            </a:r>
            <a:r>
              <a:rPr lang="en-US" baseline="0" dirty="0" smtClean="0"/>
              <a:t> repo</a:t>
            </a:r>
          </a:p>
          <a:p>
            <a:pPr marL="171450" indent="-171450">
              <a:buFontTx/>
              <a:buChar char="-"/>
            </a:pPr>
            <a:r>
              <a:rPr lang="en-US" dirty="0" smtClean="0"/>
              <a:t>because of this, we</a:t>
            </a:r>
            <a:r>
              <a:rPr lang="en-US" baseline="0" dirty="0" smtClean="0"/>
              <a:t> won't be able to push until our master branch also contains the F commit (GIT will give an error when trying to push)</a:t>
            </a:r>
          </a:p>
          <a:p>
            <a:pPr marL="171450" indent="-171450">
              <a:buFontTx/>
              <a:buChar char="-"/>
            </a:pPr>
            <a:r>
              <a:rPr lang="en-US" baseline="0" dirty="0" smtClean="0"/>
              <a:t>we can incorporate the commit F using merge or rebase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54676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(same as previous slide,</a:t>
            </a:r>
            <a:r>
              <a:rPr lang="en-US" baseline="0" dirty="0" smtClean="0"/>
              <a:t> only a small re-arrangement)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7870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but merge or rebase are local operations</a:t>
            </a:r>
          </a:p>
          <a:p>
            <a:pPr marL="171450" indent="-171450">
              <a:buFontTx/>
              <a:buChar char="-"/>
            </a:pPr>
            <a:r>
              <a:rPr lang="en-US" dirty="0" smtClean="0"/>
              <a:t>to</a:t>
            </a:r>
            <a:r>
              <a:rPr lang="en-US" baseline="0" dirty="0" smtClean="0"/>
              <a:t> be able to merge or rebase, we first need to have the commit F in the local repository</a:t>
            </a:r>
          </a:p>
          <a:p>
            <a:pPr marL="171450" indent="-171450">
              <a:buFontTx/>
              <a:buChar char="-"/>
            </a:pPr>
            <a:r>
              <a:rPr lang="en-US" baseline="0" dirty="0" smtClean="0"/>
              <a:t>to get it we use the "fetch" GIT command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now</a:t>
            </a:r>
            <a:r>
              <a:rPr lang="en-US" baseline="0" dirty="0" smtClean="0"/>
              <a:t> we can see that the history diverged in the 2 branches</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45381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merge the remote tracking branch (remotes/origin/master) into the local branch (master) and this results in a new commit: G</a:t>
            </a:r>
          </a:p>
          <a:p>
            <a:pPr marL="171450" indent="-171450">
              <a:buFontTx/>
              <a:buChar cha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20423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8561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7408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24848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let's</a:t>
            </a:r>
            <a:r>
              <a:rPr lang="en-US" baseline="0" dirty="0" smtClean="0"/>
              <a:t> resolve the conflict by using rebase instead of merge</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261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Conventions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blue rectangles are branches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yellow rectangles are tags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green circles are commits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i="1" baseline="0" dirty="0" smtClean="0"/>
              <a:t>explain about the release phase</a:t>
            </a:r>
            <a:endParaRPr lang="en-US" i="1" dirty="0" smtClean="0"/>
          </a:p>
          <a:p>
            <a:pPr marL="628650" lvl="1" indent="-171450">
              <a:buFontTx/>
              <a:buChar char="-"/>
            </a:pPr>
            <a:r>
              <a:rPr lang="en-US" baseline="0" dirty="0" smtClean="0"/>
              <a:t>we always tag releases!</a:t>
            </a:r>
          </a:p>
          <a:p>
            <a:pPr marL="171450" indent="-171450">
              <a:buFontTx/>
              <a:buChar char="-"/>
            </a:pPr>
            <a:r>
              <a:rPr lang="en-US" baseline="0" dirty="0" smtClean="0"/>
              <a:t>about this workflow</a:t>
            </a:r>
          </a:p>
          <a:p>
            <a:pPr marL="628650" lvl="1" indent="-171450">
              <a:buFontTx/>
              <a:buChar char="-"/>
            </a:pPr>
            <a:r>
              <a:rPr lang="en-US" baseline="0" dirty="0" smtClean="0"/>
              <a:t>simple</a:t>
            </a:r>
          </a:p>
          <a:p>
            <a:pPr marL="628650" lvl="1" indent="-171450">
              <a:buFontTx/>
              <a:buChar char="-"/>
            </a:pPr>
            <a:r>
              <a:rPr lang="en-US" dirty="0" smtClean="0"/>
              <a:t>does not work if</a:t>
            </a:r>
            <a:r>
              <a:rPr lang="en-US" baseline="0" dirty="0" smtClean="0"/>
              <a:t> when not all developers are required to stabilize a release, when some need to start work no the next iteration</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66830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start by fetching the changes from the remote repository, just like in the case of merge (they are both local operations)</a:t>
            </a:r>
          </a:p>
          <a:p>
            <a:pPr marL="171450" indent="-171450">
              <a:buFontTx/>
              <a:buChar char="-"/>
            </a:pPr>
            <a:r>
              <a:rPr lang="en-US" baseline="0" dirty="0" smtClean="0"/>
              <a:t>if you use GIT as an SVN client, this is the only option because rebase, unlike merge, keeps the history linear (SVN can't handle </a:t>
            </a:r>
            <a:r>
              <a:rPr lang="en-US" baseline="0" smtClean="0"/>
              <a:t>non-linear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3816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this is how the local repository looks after rebase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75518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62970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84314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57251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if your workflow is to commit everything to master (trunk in SVN), then you may want to use the "rebase" version of pull, otherwise the commit history will be polluted with merge commits that makes things harder to understand</a:t>
            </a:r>
          </a:p>
          <a:p>
            <a:pPr marL="171450" indent="-171450">
              <a:buFontTx/>
              <a:buChar char="-"/>
            </a:pPr>
            <a:r>
              <a:rPr lang="en-US" baseline="0" dirty="0" smtClean="0"/>
              <a:t>I personally prefer to use fetch and then merge/rebase rather than pull, because that gives me a chance to take a look at the remote commits </a:t>
            </a:r>
            <a:r>
              <a:rPr lang="en-US" baseline="0" smtClean="0"/>
              <a:t>before merging/rebasing</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54461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0938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r>
              <a:rPr lang="en-US" baseline="0" dirty="0" err="1" smtClean="0"/>
              <a:t>config</a:t>
            </a:r>
            <a:r>
              <a:rPr lang="en-US" baseline="0" dirty="0" smtClean="0"/>
              <a:t> (these override each other)</a:t>
            </a:r>
          </a:p>
          <a:p>
            <a:pPr marL="628650" lvl="1" indent="-171450">
              <a:buFontTx/>
              <a:buChar char="-"/>
            </a:pPr>
            <a:r>
              <a:rPr lang="en-US" baseline="0" dirty="0" smtClean="0"/>
              <a:t>system: /</a:t>
            </a:r>
            <a:r>
              <a:rPr lang="en-US" baseline="0" dirty="0" err="1" smtClean="0"/>
              <a:t>etc</a:t>
            </a:r>
            <a:r>
              <a:rPr lang="en-US" baseline="0" dirty="0" smtClean="0"/>
              <a:t>/</a:t>
            </a:r>
            <a:r>
              <a:rPr lang="en-US" baseline="0" dirty="0" err="1" smtClean="0"/>
              <a:t>gitconfig</a:t>
            </a:r>
            <a:r>
              <a:rPr lang="en-US" baseline="0" dirty="0" smtClean="0"/>
              <a:t> (inside Program Files on Windows) </a:t>
            </a:r>
            <a:r>
              <a:rPr lang="en-US" baseline="0" dirty="0" smtClean="0">
                <a:sym typeface="Wingdings" panose="05000000000000000000" pitchFamily="2" charset="2"/>
              </a:rPr>
              <a:t> for all users</a:t>
            </a:r>
            <a:endParaRPr lang="en-US" baseline="0" dirty="0" smtClean="0"/>
          </a:p>
          <a:p>
            <a:pPr marL="628650" lvl="1" indent="-171450">
              <a:buFontTx/>
              <a:buChar char="-"/>
            </a:pPr>
            <a:r>
              <a:rPr lang="en-US" baseline="0" dirty="0" smtClean="0"/>
              <a:t>global: ~/.</a:t>
            </a:r>
            <a:r>
              <a:rPr lang="en-US" baseline="0" dirty="0" err="1" smtClean="0"/>
              <a:t>gitconfig</a:t>
            </a:r>
            <a:r>
              <a:rPr lang="en-US" baseline="0" dirty="0" smtClean="0"/>
              <a:t> </a:t>
            </a:r>
            <a:r>
              <a:rPr lang="en-US" baseline="0" dirty="0" smtClean="0">
                <a:sym typeface="Wingdings" panose="05000000000000000000" pitchFamily="2" charset="2"/>
              </a:rPr>
              <a:t> per user</a:t>
            </a:r>
            <a:endParaRPr lang="en-US" baseline="0" dirty="0" smtClean="0"/>
          </a:p>
          <a:p>
            <a:pPr marL="628650" lvl="1" indent="-171450">
              <a:buFontTx/>
              <a:buChar char="-"/>
            </a:pPr>
            <a:r>
              <a:rPr lang="en-US" baseline="0" dirty="0" smtClean="0"/>
              <a:t>local: .</a:t>
            </a:r>
            <a:r>
              <a:rPr lang="en-US" baseline="0" dirty="0" err="1" smtClean="0"/>
              <a:t>git</a:t>
            </a:r>
            <a:r>
              <a:rPr lang="en-US" baseline="0" dirty="0" smtClean="0"/>
              <a:t>/</a:t>
            </a:r>
            <a:r>
              <a:rPr lang="en-US" baseline="0" dirty="0" err="1" smtClean="0"/>
              <a:t>config</a:t>
            </a:r>
            <a:r>
              <a:rPr lang="en-US" baseline="0" dirty="0" smtClean="0"/>
              <a:t> (in the repository) </a:t>
            </a:r>
            <a:r>
              <a:rPr lang="en-US" baseline="0" dirty="0" smtClean="0">
                <a:sym typeface="Wingdings" panose="05000000000000000000" pitchFamily="2" charset="2"/>
              </a:rPr>
              <a:t> per repository</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55033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7401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stable branch is called master by in </a:t>
            </a:r>
            <a:r>
              <a:rPr lang="en-US" dirty="0" err="1" smtClean="0"/>
              <a:t>git</a:t>
            </a:r>
            <a:r>
              <a:rPr lang="en-US" dirty="0" smtClean="0"/>
              <a:t>-flow</a:t>
            </a:r>
            <a:r>
              <a:rPr lang="en-US" baseline="0" dirty="0" smtClean="0"/>
              <a:t> convention</a:t>
            </a:r>
            <a:endParaRPr lang="en-US"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first</a:t>
            </a:r>
            <a:r>
              <a:rPr lang="en-US" baseline="0" dirty="0" smtClean="0"/>
              <a:t> step towards continuous deployment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smtClean="0"/>
              <a:t>can setup</a:t>
            </a:r>
            <a:r>
              <a:rPr lang="en-US" baseline="0" dirty="0" smtClean="0"/>
              <a:t> hooks to do release activities (e.g. build a release, run full integration tests suite, etc.) whenever a new commit is done on this branch</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hooks can also be setup to automatically deploy to production</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5772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separate release</a:t>
            </a:r>
            <a:r>
              <a:rPr lang="en-US" baseline="0" dirty="0" smtClean="0"/>
              <a:t> branches</a:t>
            </a:r>
          </a:p>
          <a:p>
            <a:pPr marL="628650" lvl="1" indent="-171450">
              <a:buFontTx/>
              <a:buChar char="-"/>
            </a:pPr>
            <a:r>
              <a:rPr lang="en-US" baseline="0" dirty="0" smtClean="0"/>
              <a:t>allow work on the next version while another part of the team stabilizes the release with bug fixes</a:t>
            </a:r>
          </a:p>
          <a:p>
            <a:pPr marL="628650" lvl="1" indent="-171450">
              <a:buFontTx/>
              <a:buChar char="-"/>
            </a:pPr>
            <a:r>
              <a:rPr lang="en-US" baseline="0" dirty="0" smtClean="0"/>
              <a:t>after the release, the release branch needs to be merged into master (otherwise we lose the bug fixes)</a:t>
            </a:r>
          </a:p>
          <a:p>
            <a:pPr marL="628650" lvl="1" indent="-171450">
              <a:buFontTx/>
              <a:buChar char="-"/>
            </a:pPr>
            <a:r>
              <a:rPr lang="en-US" baseline="0" dirty="0" smtClean="0"/>
              <a:t>also merge the release branch into the stable branch</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2639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separate release</a:t>
            </a:r>
            <a:r>
              <a:rPr lang="en-US" baseline="0" dirty="0" smtClean="0"/>
              <a:t> </a:t>
            </a:r>
            <a:r>
              <a:rPr lang="en-US" baseline="0" dirty="0" smtClean="0"/>
              <a:t>branches simple</a:t>
            </a:r>
          </a:p>
          <a:p>
            <a:pPr marL="628650" lvl="1" indent="-171450">
              <a:buFontTx/>
              <a:buChar char="-"/>
            </a:pPr>
            <a:r>
              <a:rPr lang="en-US" baseline="0" dirty="0" smtClean="0"/>
              <a:t>like before, but without the stable release branch (master)</a:t>
            </a:r>
            <a:endParaRPr lang="en-US" baseline="0" dirty="0" smtClean="0"/>
          </a:p>
          <a:p>
            <a:pPr marL="628650" lvl="1" indent="-171450">
              <a:buFontTx/>
              <a:buChar char="-"/>
            </a:pPr>
            <a:r>
              <a:rPr lang="en-US" dirty="0" smtClean="0"/>
              <a:t>the </a:t>
            </a:r>
            <a:r>
              <a:rPr lang="en-US" dirty="0" smtClean="0"/>
              <a:t>release branch </a:t>
            </a:r>
            <a:r>
              <a:rPr lang="en-US" dirty="0" smtClean="0"/>
              <a:t>is also </a:t>
            </a:r>
            <a:r>
              <a:rPr lang="en-US" dirty="0" smtClean="0"/>
              <a:t>used for hotfixes</a:t>
            </a:r>
            <a:r>
              <a:rPr lang="en-US" baseline="0" dirty="0" smtClean="0"/>
              <a:t> for that release</a:t>
            </a:r>
          </a:p>
          <a:p>
            <a:pPr marL="628650" lvl="1" indent="-171450">
              <a:buFontTx/>
              <a:buChar char="-"/>
            </a:pPr>
            <a:r>
              <a:rPr lang="en-US" baseline="0" dirty="0" smtClean="0"/>
              <a:t>hotfixes also need to be merged into master, otherwise we lose </a:t>
            </a:r>
            <a:r>
              <a:rPr lang="en-US" baseline="0" dirty="0" smtClean="0"/>
              <a:t>them</a:t>
            </a:r>
          </a:p>
          <a:p>
            <a:pPr marL="628650" lvl="1" indent="-171450">
              <a:buFontTx/>
              <a:buChar char="-"/>
            </a:pPr>
            <a:r>
              <a:rPr lang="en-US" baseline="0" dirty="0" smtClean="0"/>
              <a:t>I use this on the current project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7223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every hotfix gets</a:t>
            </a:r>
            <a:r>
              <a:rPr lang="en-US" baseline="0" dirty="0" smtClean="0"/>
              <a:t> its own branch, like any other release</a:t>
            </a:r>
          </a:p>
          <a:p>
            <a:pPr marL="171450" indent="-171450">
              <a:buFontTx/>
              <a:buChar char="-"/>
            </a:pPr>
            <a:r>
              <a:rPr lang="en-US" baseline="0" dirty="0" smtClean="0"/>
              <a:t>need to be merged back into develop and master upon release</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6445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with no imag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325318" y="1925193"/>
            <a:ext cx="8229600" cy="784830"/>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3" name="Shape 13"/>
          <p:cNvSpPr txBox="1">
            <a:spLocks noGrp="1"/>
          </p:cNvSpPr>
          <p:nvPr>
            <p:ph type="body" idx="1"/>
          </p:nvPr>
        </p:nvSpPr>
        <p:spPr>
          <a:xfrm>
            <a:off x="325318" y="2740560"/>
            <a:ext cx="5679236" cy="461664"/>
          </a:xfrm>
          <a:prstGeom prst="rect">
            <a:avLst/>
          </a:prstGeom>
          <a:noFill/>
          <a:ln>
            <a:noFill/>
          </a:ln>
        </p:spPr>
        <p:txBody>
          <a:bodyPr lIns="91425" tIns="91425" rIns="91425" bIns="91425" anchor="t" anchorCtr="0"/>
          <a:lstStyle>
            <a:lvl1pPr marL="0" indent="0" rtl="0">
              <a:lnSpc>
                <a:spcPct val="100000"/>
              </a:lnSpc>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4" name="Shape 14"/>
          <p:cNvSpPr txBox="1">
            <a:spLocks noGrp="1"/>
          </p:cNvSpPr>
          <p:nvPr>
            <p:ph type="body" idx="2"/>
          </p:nvPr>
        </p:nvSpPr>
        <p:spPr>
          <a:xfrm>
            <a:off x="325318" y="3459160"/>
            <a:ext cx="873674" cy="414867"/>
          </a:xfrm>
          <a:prstGeom prst="rect">
            <a:avLst/>
          </a:prstGeom>
          <a:noFill/>
          <a:ln>
            <a:noFill/>
          </a:ln>
        </p:spPr>
        <p:txBody>
          <a:bodyPr lIns="91425" tIns="91425" rIns="91425" bIns="91425" anchor="t" anchorCtr="0"/>
          <a:lstStyle>
            <a:lvl1pPr marL="0" indent="0" rtl="0">
              <a:lnSpc>
                <a:spcPct val="100000"/>
              </a:lnSpc>
              <a:buClr>
                <a:schemeClr val="lt2"/>
              </a:buClr>
              <a:buNone/>
              <a:defRPr sz="1500" b="0" i="0" baseline="0">
                <a:solidFill>
                  <a:schemeClr val="lt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38646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ong Title w no Image">
    <p:spTree>
      <p:nvGrpSpPr>
        <p:cNvPr id="1" name="Shape 15"/>
        <p:cNvGrpSpPr/>
        <p:nvPr/>
      </p:nvGrpSpPr>
      <p:grpSpPr>
        <a:xfrm>
          <a:off x="0" y="0"/>
          <a:ext cx="0" cy="0"/>
          <a:chOff x="0" y="0"/>
          <a:chExt cx="0" cy="0"/>
        </a:xfrm>
      </p:grpSpPr>
      <p:sp>
        <p:nvSpPr>
          <p:cNvPr id="16" name="Shape 16"/>
          <p:cNvSpPr/>
          <p:nvPr/>
        </p:nvSpPr>
        <p:spPr>
          <a:xfrm>
            <a:off x="7295540" y="2481746"/>
            <a:ext cx="840195" cy="840195"/>
          </a:xfrm>
          <a:prstGeom prst="rect">
            <a:avLst/>
          </a:prstGeom>
          <a:solidFill>
            <a:srgbClr val="BFBFBF"/>
          </a:solidFill>
          <a:ln w="9525" cap="flat">
            <a:solidFill>
              <a:srgbClr val="BFBFBF"/>
            </a:solidFill>
            <a:prstDash val="solid"/>
            <a:round/>
            <a:headEnd type="none" w="med" len="med"/>
            <a:tailEnd type="none" w="med" len="med"/>
          </a:ln>
        </p:spPr>
        <p:txBody>
          <a:bodyPr lIns="68569" tIns="34275" rIns="68569" bIns="34275" anchor="ctr" anchorCtr="0">
            <a:noAutofit/>
          </a:bodyPr>
          <a:lstStyle/>
          <a:p>
            <a:pPr marL="0" marR="0" lvl="0" indent="0" algn="ctr" rtl="0">
              <a:spcBef>
                <a:spcPts val="0"/>
              </a:spcBef>
              <a:buSzPct val="25000"/>
              <a:buNone/>
            </a:pPr>
            <a:r>
              <a:rPr lang="en-US" sz="1350" b="0" i="0" u="none" strike="noStrike" cap="none" baseline="0">
                <a:solidFill>
                  <a:schemeClr val="lt1"/>
                </a:solidFill>
                <a:latin typeface="Calibri"/>
                <a:ea typeface="Calibri"/>
                <a:cs typeface="Calibri"/>
                <a:sym typeface="Calibri"/>
              </a:rPr>
              <a:t>FPO</a:t>
            </a:r>
          </a:p>
          <a:p>
            <a:pPr marL="0" marR="0" lvl="0" indent="0" algn="ctr" rtl="0">
              <a:buSzPct val="25000"/>
              <a:buNone/>
            </a:pPr>
            <a:r>
              <a:rPr lang="en-US" sz="675" b="0" i="0" u="none" strike="noStrike" cap="none" baseline="0">
                <a:solidFill>
                  <a:schemeClr val="lt1"/>
                </a:solidFill>
                <a:latin typeface="Calibri"/>
                <a:ea typeface="Calibri"/>
                <a:cs typeface="Calibri"/>
                <a:sym typeface="Calibri"/>
              </a:rPr>
              <a:t>Client logo Here</a:t>
            </a:r>
          </a:p>
        </p:txBody>
      </p:sp>
      <p:cxnSp>
        <p:nvCxnSpPr>
          <p:cNvPr id="17" name="Shape 17"/>
          <p:cNvCxnSpPr/>
          <p:nvPr/>
        </p:nvCxnSpPr>
        <p:spPr>
          <a:xfrm>
            <a:off x="6719839" y="2201766"/>
            <a:ext cx="0" cy="1457832"/>
          </a:xfrm>
          <a:prstGeom prst="straightConnector1">
            <a:avLst/>
          </a:prstGeom>
          <a:noFill/>
          <a:ln w="12700" cap="flat">
            <a:solidFill>
              <a:srgbClr val="7F7F7F"/>
            </a:solidFill>
            <a:prstDash val="solid"/>
            <a:round/>
            <a:headEnd type="none" w="med" len="med"/>
            <a:tailEnd type="none" w="med" len="med"/>
          </a:ln>
        </p:spPr>
      </p:cxnSp>
      <p:sp>
        <p:nvSpPr>
          <p:cNvPr id="18" name="Shape 18"/>
          <p:cNvSpPr txBox="1">
            <a:spLocks noGrp="1"/>
          </p:cNvSpPr>
          <p:nvPr>
            <p:ph type="title"/>
          </p:nvPr>
        </p:nvSpPr>
        <p:spPr>
          <a:xfrm>
            <a:off x="325319" y="1925193"/>
            <a:ext cx="6135433" cy="1477328"/>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9" name="Shape 19"/>
          <p:cNvSpPr txBox="1">
            <a:spLocks noGrp="1"/>
          </p:cNvSpPr>
          <p:nvPr>
            <p:ph type="body" idx="1"/>
          </p:nvPr>
        </p:nvSpPr>
        <p:spPr>
          <a:xfrm>
            <a:off x="325318" y="3433689"/>
            <a:ext cx="5679236" cy="461664"/>
          </a:xfrm>
          <a:prstGeom prst="rect">
            <a:avLst/>
          </a:prstGeom>
          <a:noFill/>
          <a:ln>
            <a:noFill/>
          </a:ln>
        </p:spPr>
        <p:txBody>
          <a:bodyPr lIns="91425" tIns="91425" rIns="91425" bIns="91425" anchor="t" anchorCtr="0"/>
          <a:lstStyle>
            <a:lvl1pPr marL="0" indent="0" rtl="0">
              <a:lnSpc>
                <a:spcPct val="100000"/>
              </a:lnSpc>
              <a:buClr>
                <a:srgbClr val="7F7F7F"/>
              </a:buClr>
              <a:buNone/>
              <a:defRPr sz="1800"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0" name="Shape 20"/>
          <p:cNvSpPr txBox="1">
            <a:spLocks noGrp="1"/>
          </p:cNvSpPr>
          <p:nvPr>
            <p:ph type="body" idx="2"/>
          </p:nvPr>
        </p:nvSpPr>
        <p:spPr>
          <a:xfrm>
            <a:off x="325318" y="4065987"/>
            <a:ext cx="873674" cy="414867"/>
          </a:xfrm>
          <a:prstGeom prst="rect">
            <a:avLst/>
          </a:prstGeom>
          <a:noFill/>
          <a:ln>
            <a:noFill/>
          </a:ln>
        </p:spPr>
        <p:txBody>
          <a:bodyPr lIns="91425" tIns="91425" rIns="91425" bIns="91425" anchor="t" anchorCtr="0"/>
          <a:lstStyle>
            <a:lvl1pPr marL="0" indent="0" rtl="0">
              <a:lnSpc>
                <a:spcPct val="100000"/>
              </a:lnSpc>
              <a:buClr>
                <a:srgbClr val="B32216"/>
              </a:buClr>
              <a:buNone/>
              <a:defRPr sz="1350" b="0" i="0" baseline="0">
                <a:solidFill>
                  <a:srgbClr val="B32216"/>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2100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300903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No Logo Basic Bullet Slide">
    <p:spTree>
      <p:nvGrpSpPr>
        <p:cNvPr id="1" name="Shape 25"/>
        <p:cNvGrpSpPr/>
        <p:nvPr/>
      </p:nvGrpSpPr>
      <p:grpSpPr>
        <a:xfrm>
          <a:off x="0" y="0"/>
          <a:ext cx="0" cy="0"/>
          <a:chOff x="0" y="0"/>
          <a:chExt cx="0" cy="0"/>
        </a:xfrm>
      </p:grpSpPr>
      <p:sp>
        <p:nvSpPr>
          <p:cNvPr id="26" name="Shape 26"/>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279399" y="1041400"/>
            <a:ext cx="8585201" cy="4233862"/>
          </a:xfrm>
          <a:prstGeom prst="rect">
            <a:avLst/>
          </a:prstGeom>
          <a:noFill/>
          <a:ln>
            <a:noFill/>
          </a:ln>
        </p:spPr>
        <p:txBody>
          <a:bodyPr lIns="91425" tIns="91425" rIns="91425" bIns="91425" anchor="t" anchorCtr="0"/>
          <a:lstStyle>
            <a:lvl1pPr rtl="0">
              <a:defRPr sz="1500" b="0" i="0">
                <a:solidFill>
                  <a:schemeClr val="dk1"/>
                </a:solidFill>
              </a:defRPr>
            </a:lvl1pPr>
            <a:lvl2pPr rtl="0">
              <a:defRPr b="0" i="0">
                <a:solidFill>
                  <a:schemeClr val="dk1"/>
                </a:solidFill>
              </a:defRPr>
            </a:lvl2pPr>
            <a:lvl3pPr rtl="0">
              <a:defRPr b="0" i="0">
                <a:solidFill>
                  <a:schemeClr val="dk1"/>
                </a:solidFill>
              </a:defRPr>
            </a:lvl3pPr>
            <a:lvl4pPr rtl="0">
              <a:defRPr b="0" i="0">
                <a:solidFill>
                  <a:schemeClr val="dk1"/>
                </a:solidFill>
              </a:defRPr>
            </a:lvl4pPr>
            <a:lvl5pPr rtl="0">
              <a:defRPr b="0" i="0">
                <a:solidFill>
                  <a:schemeClr val="dk1"/>
                </a:solidFill>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60030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23378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No Logo Basic Bullet with Pull Quote">
    <p:spTree>
      <p:nvGrpSpPr>
        <p:cNvPr id="1" name="Shape 36"/>
        <p:cNvGrpSpPr/>
        <p:nvPr/>
      </p:nvGrpSpPr>
      <p:grpSpPr>
        <a:xfrm>
          <a:off x="0" y="0"/>
          <a:ext cx="0" cy="0"/>
          <a:chOff x="0" y="0"/>
          <a:chExt cx="0" cy="0"/>
        </a:xfrm>
      </p:grpSpPr>
      <p:sp>
        <p:nvSpPr>
          <p:cNvPr id="37" name="Shape 37"/>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0" name="Shape 40"/>
          <p:cNvSpPr txBox="1">
            <a:spLocks noGrp="1"/>
          </p:cNvSpPr>
          <p:nvPr>
            <p:ph type="body" idx="2"/>
          </p:nvPr>
        </p:nvSpPr>
        <p:spPr>
          <a:xfrm>
            <a:off x="279399" y="5163964"/>
            <a:ext cx="8864600" cy="491760"/>
          </a:xfrm>
          <a:prstGeom prst="rect">
            <a:avLst/>
          </a:prstGeom>
          <a:noFill/>
          <a:ln>
            <a:noFill/>
          </a:ln>
        </p:spPr>
        <p:txBody>
          <a:bodyPr lIns="91425" tIns="91425" rIns="91425" bIns="91425" anchor="t" anchorCtr="0"/>
          <a:lstStyle>
            <a:lvl1pPr marL="0" indent="0" rtl="0">
              <a:buClr>
                <a:schemeClr val="lt2"/>
              </a:buClr>
              <a:buNone/>
              <a:defRPr sz="1500" baseline="0">
                <a:solidFill>
                  <a:schemeClr val="lt2"/>
                </a:solidFill>
              </a:defRPr>
            </a:lvl1pPr>
            <a:lvl2pPr marL="306145" indent="-1345" rtl="0">
              <a:buNone/>
              <a:defRPr sz="825"/>
            </a:lvl2pPr>
            <a:lvl3pPr marL="612290" indent="-2690" rtl="0">
              <a:buNone/>
              <a:defRPr sz="675"/>
            </a:lvl3pPr>
            <a:lvl4pPr marL="918437" indent="-4037" rtl="0">
              <a:buNone/>
              <a:defRPr sz="600"/>
            </a:lvl4pPr>
            <a:lvl5pPr marL="1224581" indent="-5381" rtl="0">
              <a:buNone/>
              <a:defRPr sz="600"/>
            </a:lvl5pPr>
            <a:lvl6pPr marL="1530727" indent="-6727" rtl="0">
              <a:buFont typeface="Calibri"/>
              <a:buNone/>
              <a:defRPr sz="600"/>
            </a:lvl6pPr>
            <a:lvl7pPr marL="1836872" indent="-8072" rtl="0">
              <a:buFont typeface="Calibri"/>
              <a:buNone/>
              <a:defRPr sz="600"/>
            </a:lvl7pPr>
            <a:lvl8pPr marL="2143018" indent="-9417" rtl="0">
              <a:buFont typeface="Calibri"/>
              <a:buNone/>
              <a:defRPr sz="600"/>
            </a:lvl8pPr>
            <a:lvl9pPr marL="2449163" indent="-1238" rtl="0">
              <a:buFont typeface="Calibri"/>
              <a:buNone/>
              <a:defRPr sz="600"/>
            </a:lvl9pPr>
          </a:lstStyle>
          <a:p>
            <a:endParaRPr/>
          </a:p>
        </p:txBody>
      </p:sp>
      <p:sp>
        <p:nvSpPr>
          <p:cNvPr id="41" name="Shape 41"/>
          <p:cNvSpPr txBox="1">
            <a:spLocks noGrp="1"/>
          </p:cNvSpPr>
          <p:nvPr>
            <p:ph type="body" idx="3"/>
          </p:nvPr>
        </p:nvSpPr>
        <p:spPr>
          <a:xfrm>
            <a:off x="279401" y="5937442"/>
            <a:ext cx="3883025" cy="363536"/>
          </a:xfrm>
          <a:prstGeom prst="rect">
            <a:avLst/>
          </a:prstGeom>
          <a:noFill/>
          <a:ln>
            <a:noFill/>
          </a:ln>
        </p:spPr>
        <p:txBody>
          <a:bodyPr lIns="91425" tIns="91425" rIns="91425" bIns="91425" anchor="t" anchorCtr="0"/>
          <a:lstStyle>
            <a:lvl1pPr marL="0" indent="0" rtl="0">
              <a:buNone/>
              <a:defRPr sz="900" b="0" i="0"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4"/>
          </p:nvPr>
        </p:nvSpPr>
        <p:spPr>
          <a:xfrm>
            <a:off x="279399" y="1041400"/>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7440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o Logo Two Column">
    <p:spTree>
      <p:nvGrpSpPr>
        <p:cNvPr id="1" name="Shape 43"/>
        <p:cNvGrpSpPr/>
        <p:nvPr/>
      </p:nvGrpSpPr>
      <p:grpSpPr>
        <a:xfrm>
          <a:off x="0" y="0"/>
          <a:ext cx="0" cy="0"/>
          <a:chOff x="0" y="0"/>
          <a:chExt cx="0" cy="0"/>
        </a:xfrm>
      </p:grpSpPr>
      <p:sp>
        <p:nvSpPr>
          <p:cNvPr id="44" name="Shape 44"/>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279398"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47" name="Shape 47"/>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3"/>
          </p:nvPr>
        </p:nvSpPr>
        <p:spPr>
          <a:xfrm>
            <a:off x="4574313"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55177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No Logo Long Title">
    <p:spTree>
      <p:nvGrpSpPr>
        <p:cNvPr id="1" name="Shape 49"/>
        <p:cNvGrpSpPr/>
        <p:nvPr/>
      </p:nvGrpSpPr>
      <p:grpSpPr>
        <a:xfrm>
          <a:off x="0" y="0"/>
          <a:ext cx="0" cy="0"/>
          <a:chOff x="0" y="0"/>
          <a:chExt cx="0" cy="0"/>
        </a:xfrm>
      </p:grpSpPr>
      <p:sp>
        <p:nvSpPr>
          <p:cNvPr id="50" name="Shape 50"/>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279399" y="304802"/>
            <a:ext cx="8585201" cy="1088375"/>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3" name="Shape 53"/>
          <p:cNvSpPr txBox="1">
            <a:spLocks noGrp="1"/>
          </p:cNvSpPr>
          <p:nvPr>
            <p:ph type="body" idx="2"/>
          </p:nvPr>
        </p:nvSpPr>
        <p:spPr>
          <a:xfrm>
            <a:off x="279399" y="1509901"/>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38489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325318" y="354182"/>
            <a:ext cx="2102060" cy="487878"/>
          </a:xfrm>
          <a:prstGeom prst="rect">
            <a:avLst/>
          </a:prstGeom>
          <a:blipFill>
            <a:blip r:embed="rId5"/>
            <a:stretch>
              <a:fillRect/>
            </a:stretch>
          </a:blipFill>
        </p:spPr>
      </p:sp>
      <p:sp>
        <p:nvSpPr>
          <p:cNvPr id="10" name="Shape 10"/>
          <p:cNvSpPr/>
          <p:nvPr/>
        </p:nvSpPr>
        <p:spPr>
          <a:xfrm>
            <a:off x="1" y="5624169"/>
            <a:ext cx="9144001" cy="1233833"/>
          </a:xfrm>
          <a:prstGeom prst="rect">
            <a:avLst/>
          </a:prstGeom>
          <a:blipFill>
            <a:blip r:embed="rId6"/>
            <a:stretch>
              <a:fillRect/>
            </a:stretch>
          </a:blipFill>
        </p:spPr>
      </p:sp>
    </p:spTree>
    <p:extLst>
      <p:ext uri="{BB962C8B-B14F-4D97-AF65-F5344CB8AC3E}">
        <p14:creationId xmlns:p14="http://schemas.microsoft.com/office/powerpoint/2010/main" val="341394552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Shape 22"/>
          <p:cNvSpPr/>
          <p:nvPr/>
        </p:nvSpPr>
        <p:spPr>
          <a:xfrm>
            <a:off x="1" y="6036732"/>
            <a:ext cx="9144001" cy="821266"/>
          </a:xfrm>
          <a:prstGeom prst="rect">
            <a:avLst/>
          </a:prstGeom>
          <a:blipFill>
            <a:blip r:embed="rId7"/>
            <a:stretch>
              <a:fillRect/>
            </a:stretch>
          </a:blipFill>
        </p:spPr>
      </p:sp>
      <p:sp>
        <p:nvSpPr>
          <p:cNvPr id="23" name="Shape 23"/>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293023942"/>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hyperlink" Target="http://gitready.com/" TargetMode="External"/><Relationship Id="rId3" Type="http://schemas.openxmlformats.org/officeDocument/2006/relationships/image" Target="../media/image4.png"/><Relationship Id="rId7" Type="http://schemas.openxmlformats.org/officeDocument/2006/relationships/hyperlink" Target="http://marklodato.github.io/visual-git-guide/index-en.html"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hyperlink" Target="http://git-scm.com/book" TargetMode="External"/><Relationship Id="rId5" Type="http://schemas.openxmlformats.org/officeDocument/2006/relationships/hyperlink" Target="https://www.youtube.com/results?search_query=git+tutorial" TargetMode="External"/><Relationship Id="rId4" Type="http://schemas.openxmlformats.org/officeDocument/2006/relationships/hyperlink" Target="http://youtu.be/FyfwLX4HAxM" TargetMode="External"/><Relationship Id="rId9" Type="http://schemas.openxmlformats.org/officeDocument/2006/relationships/hyperlink" Target="https://github.com/pluralsight/git-internals-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jetbrains.com/idea/download/"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www.sourcetreeapp.com/" TargetMode="External"/><Relationship Id="rId5" Type="http://schemas.openxmlformats.org/officeDocument/2006/relationships/hyperlink" Target="https://code.google.com/p/tortoisegit/wiki/Download" TargetMode="External"/><Relationship Id="rId4" Type="http://schemas.openxmlformats.org/officeDocument/2006/relationships/hyperlink" Target="http://git-scm.com/download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5.xml"/><Relationship Id="rId4" Type="http://schemas.openxmlformats.org/officeDocument/2006/relationships/image" Target="../media/image53.pn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5.xml"/><Relationship Id="rId4" Type="http://schemas.openxmlformats.org/officeDocument/2006/relationships/hyperlink" Target="https://github.com/cvmocanu/git-presentation.git"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248442" y="1852133"/>
            <a:ext cx="6329993" cy="1910637"/>
          </a:xfrm>
          <a:prstGeom prst="rect">
            <a:avLst/>
          </a:prstGeom>
          <a:noFill/>
          <a:ln>
            <a:noFill/>
          </a:ln>
        </p:spPr>
        <p:txBody>
          <a:bodyPr vert="horz" lIns="68569" tIns="34275" rIns="68569" bIns="34275" rtlCol="0" anchor="t" anchorCtr="0">
            <a:noAutofit/>
          </a:bodyPr>
          <a:lstStyle/>
          <a:p>
            <a:pPr algn="ctr">
              <a:buClr>
                <a:srgbClr val="7F7F7F"/>
              </a:buClr>
              <a:buSzPct val="25000"/>
            </a:pPr>
            <a:r>
              <a:rPr lang="en-US" sz="11500" dirty="0" smtClean="0"/>
              <a:t>GIT</a:t>
            </a:r>
            <a:endParaRPr lang="en-US" sz="3038" dirty="0"/>
          </a:p>
        </p:txBody>
      </p:sp>
      <p:sp>
        <p:nvSpPr>
          <p:cNvPr id="89" name="Shape 89"/>
          <p:cNvSpPr txBox="1">
            <a:spLocks noGrp="1"/>
          </p:cNvSpPr>
          <p:nvPr>
            <p:ph type="body" idx="2"/>
          </p:nvPr>
        </p:nvSpPr>
        <p:spPr>
          <a:xfrm>
            <a:off x="1386988" y="3451620"/>
            <a:ext cx="655256" cy="311150"/>
          </a:xfrm>
          <a:prstGeom prst="rect">
            <a:avLst/>
          </a:prstGeom>
          <a:noFill/>
          <a:ln>
            <a:noFill/>
          </a:ln>
        </p:spPr>
        <p:txBody>
          <a:bodyPr vert="horz" lIns="68569" tIns="34275" rIns="68569" bIns="34275" rtlCol="0" anchor="t" anchorCtr="0">
            <a:noAutofit/>
          </a:bodyPr>
          <a:lstStyle/>
          <a:p>
            <a:pPr>
              <a:buSzPct val="25000"/>
            </a:pPr>
            <a:r>
              <a:rPr lang="en-US"/>
              <a:t> </a:t>
            </a:r>
          </a:p>
        </p:txBody>
      </p:sp>
    </p:spTree>
    <p:extLst>
      <p:ext uri="{BB962C8B-B14F-4D97-AF65-F5344CB8AC3E}">
        <p14:creationId xmlns:p14="http://schemas.microsoft.com/office/powerpoint/2010/main" val="1072474176"/>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a:t>
            </a:r>
            <a:r>
              <a:rPr lang="en-US" sz="3600" dirty="0" smtClean="0"/>
              <a:t>feature branches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168" y="1813887"/>
            <a:ext cx="8839231" cy="2746169"/>
          </a:xfrm>
          <a:prstGeom prst="rect">
            <a:avLst/>
          </a:prstGeom>
        </p:spPr>
      </p:pic>
    </p:spTree>
    <p:extLst>
      <p:ext uri="{BB962C8B-B14F-4D97-AF65-F5344CB8AC3E}">
        <p14:creationId xmlns:p14="http://schemas.microsoft.com/office/powerpoint/2010/main" val="2040505683"/>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800951"/>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err="1" smtClean="0"/>
              <a:t>GitHub</a:t>
            </a:r>
            <a:r>
              <a:rPr lang="en-US" sz="2400" dirty="0" smtClean="0"/>
              <a:t> training videos: </a:t>
            </a:r>
            <a:r>
              <a:rPr lang="en-US" sz="2400" dirty="0" smtClean="0">
                <a:hlinkClick r:id="rId4"/>
              </a:rPr>
              <a:t>http</a:t>
            </a:r>
            <a:r>
              <a:rPr lang="en-US" sz="2400" dirty="0">
                <a:hlinkClick r:id="rId4"/>
              </a:rPr>
              <a:t>://</a:t>
            </a:r>
            <a:r>
              <a:rPr lang="en-US" sz="2400" dirty="0" smtClean="0">
                <a:hlinkClick r:id="rId4"/>
              </a:rPr>
              <a:t>youtu.be/FyfwLX4HAxM</a:t>
            </a:r>
            <a:r>
              <a:rPr lang="en-US" sz="2400" dirty="0" smtClean="0"/>
              <a:t> </a:t>
            </a:r>
          </a:p>
          <a:p>
            <a:pPr marL="342900" indent="-342900">
              <a:lnSpc>
                <a:spcPct val="150000"/>
              </a:lnSpc>
              <a:buClr>
                <a:srgbClr val="2E3640"/>
              </a:buClr>
              <a:buSzPct val="100000"/>
              <a:buBlip>
                <a:blip r:embed="rId3"/>
              </a:buBlip>
            </a:pPr>
            <a:r>
              <a:rPr lang="en-US" sz="2400" dirty="0" err="1" smtClean="0">
                <a:latin typeface="+mj-lt"/>
              </a:rPr>
              <a:t>Youtube</a:t>
            </a:r>
            <a:r>
              <a:rPr lang="en-US" sz="2400" dirty="0">
                <a:latin typeface="+mj-lt"/>
              </a:rPr>
              <a:t> tutorials: </a:t>
            </a:r>
            <a:r>
              <a:rPr lang="en-US" sz="2400" dirty="0">
                <a:latin typeface="+mj-lt"/>
                <a:hlinkClick r:id="rId5"/>
              </a:rPr>
              <a:t>https://</a:t>
            </a:r>
            <a:r>
              <a:rPr lang="en-US" sz="2400" dirty="0" smtClean="0">
                <a:latin typeface="+mj-lt"/>
                <a:hlinkClick r:id="rId5"/>
              </a:rPr>
              <a:t>www.youtube.com/results?search_query=git+tutorial</a:t>
            </a:r>
            <a:endParaRPr lang="en-US" sz="2400" dirty="0" smtClean="0">
              <a:latin typeface="+mj-lt"/>
            </a:endParaRPr>
          </a:p>
          <a:p>
            <a:pPr marL="342900" indent="-342900">
              <a:lnSpc>
                <a:spcPct val="150000"/>
              </a:lnSpc>
              <a:buClr>
                <a:srgbClr val="2E3640"/>
              </a:buClr>
              <a:buSzPct val="100000"/>
              <a:buBlip>
                <a:blip r:embed="rId3"/>
              </a:buBlip>
            </a:pP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help [command]</a:t>
            </a:r>
          </a:p>
          <a:p>
            <a:pPr marL="342900" indent="-342900">
              <a:lnSpc>
                <a:spcPct val="150000"/>
              </a:lnSpc>
              <a:buClr>
                <a:srgbClr val="2E3640"/>
              </a:buClr>
              <a:buSzPct val="100000"/>
              <a:buBlip>
                <a:blip r:embed="rId3"/>
              </a:buBlip>
            </a:pPr>
            <a:r>
              <a:rPr lang="en-US" sz="2400" dirty="0" err="1" smtClean="0"/>
              <a:t>ProGit</a:t>
            </a:r>
            <a:r>
              <a:rPr lang="en-US" sz="2400" dirty="0" smtClean="0"/>
              <a:t> Book (</a:t>
            </a:r>
            <a:r>
              <a:rPr lang="en-US" sz="2400" dirty="0"/>
              <a:t>free): </a:t>
            </a:r>
            <a:r>
              <a:rPr lang="en-US" sz="2400" dirty="0">
                <a:hlinkClick r:id="rId6"/>
              </a:rPr>
              <a:t>http://</a:t>
            </a:r>
            <a:r>
              <a:rPr lang="en-US" sz="2400" dirty="0" smtClean="0">
                <a:hlinkClick r:id="rId6"/>
              </a:rPr>
              <a:t>git-scm.com/book</a:t>
            </a:r>
            <a:endParaRPr lang="en-US" sz="2400" dirty="0" smtClean="0"/>
          </a:p>
          <a:p>
            <a:pPr marL="342900" indent="-342900">
              <a:lnSpc>
                <a:spcPct val="150000"/>
              </a:lnSpc>
              <a:buClr>
                <a:srgbClr val="2E3640"/>
              </a:buClr>
              <a:buSzPct val="100000"/>
              <a:buBlip>
                <a:blip r:embed="rId3"/>
              </a:buBlip>
            </a:pPr>
            <a:r>
              <a:rPr lang="en-US" sz="2400" dirty="0"/>
              <a:t>A Visual </a:t>
            </a:r>
            <a:r>
              <a:rPr lang="en-US" sz="2400" dirty="0" err="1"/>
              <a:t>Git</a:t>
            </a:r>
            <a:r>
              <a:rPr lang="en-US" sz="2400" dirty="0"/>
              <a:t> </a:t>
            </a:r>
            <a:r>
              <a:rPr lang="en-US" sz="2400" dirty="0" smtClean="0"/>
              <a:t>Reference:</a:t>
            </a:r>
            <a:br>
              <a:rPr lang="en-US" sz="2400" dirty="0" smtClean="0"/>
            </a:br>
            <a:r>
              <a:rPr lang="en-US" sz="2400" dirty="0" smtClean="0">
                <a:hlinkClick r:id="rId7"/>
              </a:rPr>
              <a:t>http</a:t>
            </a:r>
            <a:r>
              <a:rPr lang="en-US" sz="2400" dirty="0">
                <a:hlinkClick r:id="rId7"/>
              </a:rPr>
              <a:t>://</a:t>
            </a:r>
            <a:r>
              <a:rPr lang="en-US" sz="2400" dirty="0" smtClean="0">
                <a:hlinkClick r:id="rId7"/>
              </a:rPr>
              <a:t>marklodato.github.io/visual-git-guide/index-en.html</a:t>
            </a:r>
            <a:endParaRPr lang="en-US" sz="2400" dirty="0" smtClean="0"/>
          </a:p>
          <a:p>
            <a:pPr marL="342900" indent="-342900">
              <a:lnSpc>
                <a:spcPct val="150000"/>
              </a:lnSpc>
              <a:buClr>
                <a:srgbClr val="2E3640"/>
              </a:buClr>
              <a:buSzPct val="100000"/>
              <a:buBlip>
                <a:blip r:embed="rId3"/>
              </a:buBlip>
            </a:pPr>
            <a:r>
              <a:rPr lang="en-US" sz="2400" dirty="0" err="1" smtClean="0"/>
              <a:t>git</a:t>
            </a:r>
            <a:r>
              <a:rPr lang="en-US" sz="2400" dirty="0" smtClean="0"/>
              <a:t> </a:t>
            </a:r>
            <a:r>
              <a:rPr lang="en-US" sz="2400" dirty="0"/>
              <a:t>ready (tips): </a:t>
            </a:r>
            <a:r>
              <a:rPr lang="en-US" sz="2400" dirty="0">
                <a:hlinkClick r:id="rId8"/>
              </a:rPr>
              <a:t>http://gitready.com</a:t>
            </a:r>
            <a:r>
              <a:rPr lang="en-US" sz="2400" dirty="0" smtClean="0">
                <a:hlinkClick r:id="rId8"/>
              </a:rPr>
              <a:t>/</a:t>
            </a:r>
            <a:endParaRPr lang="en-US" sz="2400" dirty="0" smtClean="0"/>
          </a:p>
          <a:p>
            <a:pPr marL="342900" indent="-342900">
              <a:lnSpc>
                <a:spcPct val="150000"/>
              </a:lnSpc>
              <a:buClr>
                <a:srgbClr val="2E3640"/>
              </a:buClr>
              <a:buSzPct val="100000"/>
              <a:buBlip>
                <a:blip r:embed="rId3"/>
              </a:buBlip>
            </a:pPr>
            <a:r>
              <a:rPr lang="en-US" sz="2400" dirty="0" err="1" smtClean="0"/>
              <a:t>Git</a:t>
            </a:r>
            <a:r>
              <a:rPr lang="en-US" sz="2400" dirty="0" smtClean="0"/>
              <a:t> Internals (really useful to remove the "magic"):</a:t>
            </a:r>
            <a:br>
              <a:rPr lang="en-US" sz="2400" dirty="0" smtClean="0"/>
            </a:br>
            <a:r>
              <a:rPr lang="en-US" sz="2400" dirty="0" smtClean="0">
                <a:hlinkClick r:id="rId9"/>
              </a:rPr>
              <a:t>https</a:t>
            </a:r>
            <a:r>
              <a:rPr lang="en-US" sz="2400" dirty="0">
                <a:hlinkClick r:id="rId9"/>
              </a:rPr>
              <a:t>://</a:t>
            </a:r>
            <a:r>
              <a:rPr lang="en-US" sz="2400" dirty="0" smtClean="0">
                <a:hlinkClick r:id="rId9"/>
              </a:rPr>
              <a:t>github.com/pluralsight/git-internals-pdf</a:t>
            </a:r>
            <a:endParaRPr lang="en-US" sz="2400" dirty="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Learning resources</a:t>
            </a:r>
            <a:endParaRPr lang="en-US" sz="3600" dirty="0"/>
          </a:p>
        </p:txBody>
      </p:sp>
    </p:spTree>
    <p:extLst>
      <p:ext uri="{BB962C8B-B14F-4D97-AF65-F5344CB8AC3E}">
        <p14:creationId xmlns:p14="http://schemas.microsoft.com/office/powerpoint/2010/main" val="471546281"/>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vs. SVN</a:t>
            </a:r>
            <a:endParaRPr lang="en-US" sz="3600" dirty="0"/>
          </a:p>
        </p:txBody>
      </p:sp>
      <p:pic>
        <p:nvPicPr>
          <p:cNvPr id="1028" name="Picture 4" descr="http://theopak.com/assets/blog/2012/version-control_v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68" y="1304999"/>
            <a:ext cx="8394522" cy="384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578245"/>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is distributed, SVN is not </a:t>
            </a:r>
            <a:r>
              <a:rPr lang="en-US" sz="2400" dirty="0" smtClean="0">
                <a:sym typeface="Wingdings" panose="05000000000000000000" pitchFamily="2" charset="2"/>
              </a:rPr>
              <a:t> more flexibility</a:t>
            </a: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Distribution / Repositories</a:t>
            </a:r>
            <a:endParaRPr lang="en-US" sz="36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70" y="1304999"/>
            <a:ext cx="7983130" cy="5183851"/>
          </a:xfrm>
          <a:prstGeom prst="rect">
            <a:avLst/>
          </a:prstGeom>
        </p:spPr>
      </p:pic>
    </p:spTree>
    <p:extLst>
      <p:ext uri="{BB962C8B-B14F-4D97-AF65-F5344CB8AC3E}">
        <p14:creationId xmlns:p14="http://schemas.microsoft.com/office/powerpoint/2010/main" val="3360973859"/>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has real branches (DAG), SVN has linear history with simulated branches (just directories)</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History</a:t>
            </a:r>
            <a:endParaRPr lang="en-US" sz="36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549" y="1525440"/>
            <a:ext cx="7313770" cy="130022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66" y="2190979"/>
            <a:ext cx="1487309" cy="102624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549" y="3413233"/>
            <a:ext cx="7313770" cy="3047404"/>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4537110"/>
            <a:ext cx="1559786" cy="651339"/>
          </a:xfrm>
          <a:prstGeom prst="rect">
            <a:avLst/>
          </a:prstGeom>
        </p:spPr>
      </p:pic>
      <p:sp>
        <p:nvSpPr>
          <p:cNvPr id="6" name="TextBox 5"/>
          <p:cNvSpPr txBox="1"/>
          <p:nvPr/>
        </p:nvSpPr>
        <p:spPr>
          <a:xfrm>
            <a:off x="19866" y="3323168"/>
            <a:ext cx="591700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SHA1 (</a:t>
            </a:r>
            <a:r>
              <a:rPr lang="en-US" dirty="0" smtClean="0"/>
              <a:t>295f3c241859d6fab606a7cb1a7598d2af7a1a3e)</a:t>
            </a:r>
            <a:endParaRPr lang="en-US" dirty="0"/>
          </a:p>
        </p:txBody>
      </p:sp>
      <p:cxnSp>
        <p:nvCxnSpPr>
          <p:cNvPr id="8" name="Straight Arrow Connector 7"/>
          <p:cNvCxnSpPr/>
          <p:nvPr/>
        </p:nvCxnSpPr>
        <p:spPr>
          <a:xfrm>
            <a:off x="1311668" y="3692500"/>
            <a:ext cx="486243" cy="2045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94655380"/>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a:t>i</a:t>
            </a:r>
            <a:r>
              <a:rPr lang="en-US" sz="2400" dirty="0" smtClean="0"/>
              <a:t>n SVN you checkout different branches into different directories</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in GIT you switch between branches in the same directory</a:t>
            </a: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More on Branches</a:t>
            </a:r>
            <a:endParaRPr lang="en-US" sz="3600" dirty="0"/>
          </a:p>
        </p:txBody>
      </p:sp>
    </p:spTree>
    <p:extLst>
      <p:ext uri="{BB962C8B-B14F-4D97-AF65-F5344CB8AC3E}">
        <p14:creationId xmlns:p14="http://schemas.microsoft.com/office/powerpoint/2010/main" val="3927442516"/>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concepts / DAG</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552575"/>
            <a:ext cx="6124575" cy="3752850"/>
          </a:xfrm>
          <a:prstGeom prst="rect">
            <a:avLst/>
          </a:prstGeom>
        </p:spPr>
      </p:pic>
    </p:spTree>
    <p:extLst>
      <p:ext uri="{BB962C8B-B14F-4D97-AF65-F5344CB8AC3E}">
        <p14:creationId xmlns:p14="http://schemas.microsoft.com/office/powerpoint/2010/main" val="3778375179"/>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7" y="1552575"/>
            <a:ext cx="7439025" cy="3752850"/>
          </a:xfrm>
          <a:prstGeom prst="rect">
            <a:avLst/>
          </a:prstGeom>
        </p:spPr>
      </p:pic>
    </p:spTree>
    <p:extLst>
      <p:ext uri="{BB962C8B-B14F-4D97-AF65-F5344CB8AC3E}">
        <p14:creationId xmlns:p14="http://schemas.microsoft.com/office/powerpoint/2010/main" val="1351868076"/>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566862"/>
            <a:ext cx="7543800" cy="3724275"/>
          </a:xfrm>
          <a:prstGeom prst="rect">
            <a:avLst/>
          </a:prstGeom>
        </p:spPr>
      </p:pic>
    </p:spTree>
    <p:extLst>
      <p:ext uri="{BB962C8B-B14F-4D97-AF65-F5344CB8AC3E}">
        <p14:creationId xmlns:p14="http://schemas.microsoft.com/office/powerpoint/2010/main" val="3927573702"/>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staging area</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275" y="995362"/>
            <a:ext cx="3219450" cy="4867275"/>
          </a:xfrm>
          <a:prstGeom prst="rect">
            <a:avLst/>
          </a:prstGeom>
        </p:spPr>
      </p:pic>
    </p:spTree>
    <p:extLst>
      <p:ext uri="{BB962C8B-B14F-4D97-AF65-F5344CB8AC3E}">
        <p14:creationId xmlns:p14="http://schemas.microsoft.com/office/powerpoint/2010/main" val="1014576869"/>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285750" indent="-285750">
              <a:lnSpc>
                <a:spcPct val="150000"/>
              </a:lnSpc>
              <a:buClr>
                <a:srgbClr val="2E3640"/>
              </a:buClr>
              <a:buSzPct val="100000"/>
              <a:buBlip>
                <a:blip r:embed="rId4"/>
              </a:buBlip>
            </a:pPr>
            <a:r>
              <a:rPr lang="en-US" sz="2400" dirty="0" smtClean="0"/>
              <a:t>Workflows</a:t>
            </a:r>
          </a:p>
          <a:p>
            <a:pPr marL="285750" indent="-285750">
              <a:lnSpc>
                <a:spcPct val="150000"/>
              </a:lnSpc>
              <a:buClr>
                <a:srgbClr val="2E3640"/>
              </a:buClr>
              <a:buSzPct val="100000"/>
              <a:buBlip>
                <a:blip r:embed="rId4"/>
              </a:buBlip>
            </a:pPr>
            <a:r>
              <a:rPr lang="en-US" sz="2400" dirty="0" smtClean="0"/>
              <a:t>GIT</a:t>
            </a:r>
          </a:p>
          <a:p>
            <a:pPr marL="641350" lvl="5" indent="-285750">
              <a:lnSpc>
                <a:spcPct val="150000"/>
              </a:lnSpc>
              <a:buClr>
                <a:srgbClr val="2E3640"/>
              </a:buClr>
              <a:buSzPct val="100000"/>
              <a:buBlip>
                <a:blip r:embed="rId4"/>
              </a:buBlip>
            </a:pPr>
            <a:r>
              <a:rPr lang="en-US" sz="2400" dirty="0" smtClean="0"/>
              <a:t>Tools</a:t>
            </a:r>
          </a:p>
          <a:p>
            <a:pPr marL="641350" lvl="5" indent="-285750">
              <a:lnSpc>
                <a:spcPct val="150000"/>
              </a:lnSpc>
              <a:buClr>
                <a:srgbClr val="2E3640"/>
              </a:buClr>
              <a:buSzPct val="100000"/>
              <a:buBlip>
                <a:blip r:embed="rId4"/>
              </a:buBlip>
            </a:pPr>
            <a:r>
              <a:rPr lang="en-US" sz="2400" dirty="0" smtClean="0"/>
              <a:t>Learning resources</a:t>
            </a:r>
          </a:p>
          <a:p>
            <a:pPr marL="641350" lvl="5" indent="-285750">
              <a:lnSpc>
                <a:spcPct val="150000"/>
              </a:lnSpc>
              <a:buClr>
                <a:srgbClr val="2E3640"/>
              </a:buClr>
              <a:buSzPct val="100000"/>
              <a:buBlip>
                <a:blip r:embed="rId4"/>
              </a:buBlip>
            </a:pPr>
            <a:r>
              <a:rPr lang="en-US" sz="2400" dirty="0" smtClean="0"/>
              <a:t>GIT vs. SVN</a:t>
            </a:r>
          </a:p>
          <a:p>
            <a:pPr marL="641350" lvl="5" indent="-285750">
              <a:lnSpc>
                <a:spcPct val="150000"/>
              </a:lnSpc>
              <a:buClr>
                <a:srgbClr val="2E3640"/>
              </a:buClr>
              <a:buSzPct val="100000"/>
              <a:buBlip>
                <a:blip r:embed="rId4"/>
              </a:buBlip>
            </a:pPr>
            <a:r>
              <a:rPr lang="en-US" sz="2400" dirty="0" smtClean="0"/>
              <a:t>GIT concepts (DAG, branch, tag, etc.)</a:t>
            </a:r>
          </a:p>
          <a:p>
            <a:pPr marL="641350" lvl="5" indent="-285750">
              <a:lnSpc>
                <a:spcPct val="150000"/>
              </a:lnSpc>
              <a:buClr>
                <a:srgbClr val="2E3640"/>
              </a:buClr>
              <a:buSzPct val="100000"/>
              <a:buBlip>
                <a:blip r:embed="rId4"/>
              </a:buBlip>
            </a:pPr>
            <a:r>
              <a:rPr lang="en-US" sz="2400" dirty="0" smtClean="0"/>
              <a:t>GIT operations (commit, merge, etc.)</a:t>
            </a:r>
          </a:p>
          <a:p>
            <a:pPr marL="285750" indent="-285750">
              <a:lnSpc>
                <a:spcPct val="150000"/>
              </a:lnSpc>
              <a:buClr>
                <a:srgbClr val="2E3640"/>
              </a:buClr>
              <a:buSzPct val="100000"/>
              <a:buBlip>
                <a:blip r:embed="rId4"/>
              </a:buBlip>
            </a:pPr>
            <a:r>
              <a:rPr lang="en-US" sz="2400" dirty="0" smtClean="0"/>
              <a:t>Review</a:t>
            </a:r>
          </a:p>
          <a:p>
            <a:pPr marL="285750" indent="-285750">
              <a:lnSpc>
                <a:spcPct val="150000"/>
              </a:lnSpc>
              <a:buClr>
                <a:srgbClr val="2E3640"/>
              </a:buClr>
              <a:buSzPct val="100000"/>
              <a:buBlip>
                <a:blip r:embed="rId4"/>
              </a:buBlip>
            </a:pPr>
            <a:r>
              <a:rPr lang="en-US" sz="2400" dirty="0" smtClean="0"/>
              <a:t>Hands-on workshop</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Agenda</a:t>
            </a:r>
            <a:endParaRPr lang="en-US" sz="3600" dirty="0"/>
          </a:p>
        </p:txBody>
      </p:sp>
    </p:spTree>
    <p:extLst>
      <p:ext uri="{BB962C8B-B14F-4D97-AF65-F5344CB8AC3E}">
        <p14:creationId xmlns:p14="http://schemas.microsoft.com/office/powerpoint/2010/main" val="975156357"/>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checkout my-branch</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284" y="2215492"/>
            <a:ext cx="7543800" cy="3695700"/>
          </a:xfrm>
          <a:prstGeom prst="rect">
            <a:avLst/>
          </a:prstGeom>
        </p:spPr>
      </p:pic>
    </p:spTree>
    <p:extLst>
      <p:ext uri="{BB962C8B-B14F-4D97-AF65-F5344CB8AC3E}">
        <p14:creationId xmlns:p14="http://schemas.microsoft.com/office/powerpoint/2010/main" val="305243239"/>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unifying divergent histories</a:t>
            </a:r>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two ways:</a:t>
            </a:r>
          </a:p>
          <a:p>
            <a:pPr marL="719138" indent="-342900">
              <a:lnSpc>
                <a:spcPct val="150000"/>
              </a:lnSpc>
              <a:buClr>
                <a:srgbClr val="2E3640"/>
              </a:buClr>
              <a:buSzPct val="100000"/>
              <a:buBlip>
                <a:blip r:embed="rId3"/>
              </a:buBlip>
            </a:pPr>
            <a:r>
              <a:rPr lang="en-US" sz="2400" dirty="0" smtClean="0"/>
              <a:t>merge</a:t>
            </a:r>
          </a:p>
          <a:p>
            <a:pPr marL="719138" indent="-342900">
              <a:lnSpc>
                <a:spcPct val="150000"/>
              </a:lnSpc>
              <a:buClr>
                <a:srgbClr val="2E3640"/>
              </a:buClr>
              <a:buSzPct val="100000"/>
              <a:buBlip>
                <a:blip r:embed="rId3"/>
              </a:buBlip>
            </a:pPr>
            <a:r>
              <a:rPr lang="en-US" sz="2400" dirty="0" smtClean="0"/>
              <a:t>rebase</a:t>
            </a:r>
          </a:p>
        </p:txBody>
      </p:sp>
    </p:spTree>
    <p:extLst>
      <p:ext uri="{BB962C8B-B14F-4D97-AF65-F5344CB8AC3E}">
        <p14:creationId xmlns:p14="http://schemas.microsoft.com/office/powerpoint/2010/main" val="264915446"/>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87" y="1609725"/>
            <a:ext cx="6677025" cy="3638550"/>
          </a:xfrm>
          <a:prstGeom prst="rect">
            <a:avLst/>
          </a:prstGeom>
        </p:spPr>
      </p:pic>
    </p:spTree>
    <p:extLst>
      <p:ext uri="{BB962C8B-B14F-4D97-AF65-F5344CB8AC3E}">
        <p14:creationId xmlns:p14="http://schemas.microsoft.com/office/powerpoint/2010/main" val="2252654587"/>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87" y="1595437"/>
            <a:ext cx="6905625" cy="3667125"/>
          </a:xfrm>
          <a:prstGeom prst="rect">
            <a:avLst/>
          </a:prstGeom>
        </p:spPr>
      </p:pic>
    </p:spTree>
    <p:extLst>
      <p:ext uri="{BB962C8B-B14F-4D97-AF65-F5344CB8AC3E}">
        <p14:creationId xmlns:p14="http://schemas.microsoft.com/office/powerpoint/2010/main" val="876445211"/>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28812"/>
            <a:ext cx="4962525" cy="3000375"/>
          </a:xfrm>
          <a:prstGeom prst="rect">
            <a:avLst/>
          </a:prstGeom>
        </p:spPr>
      </p:pic>
    </p:spTree>
    <p:extLst>
      <p:ext uri="{BB962C8B-B14F-4D97-AF65-F5344CB8AC3E}">
        <p14:creationId xmlns:p14="http://schemas.microsoft.com/office/powerpoint/2010/main" val="1465636522"/>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 my-branch into master</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33575"/>
            <a:ext cx="4962525" cy="2990850"/>
          </a:xfrm>
          <a:prstGeom prst="rect">
            <a:avLst/>
          </a:prstGeom>
        </p:spPr>
      </p:pic>
    </p:spTree>
    <p:extLst>
      <p:ext uri="{BB962C8B-B14F-4D97-AF65-F5344CB8AC3E}">
        <p14:creationId xmlns:p14="http://schemas.microsoft.com/office/powerpoint/2010/main" val="4060379651"/>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my-branch into master forcing non-fast-forward (--no-</a:t>
            </a:r>
            <a:r>
              <a:rPr lang="en-US" sz="3600" dirty="0" err="1" smtClean="0"/>
              <a:t>ff</a:t>
            </a:r>
            <a:r>
              <a:rPr lang="en-US" sz="3600" dirty="0" smtClean="0"/>
              <a:t>)</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487" y="1543050"/>
            <a:ext cx="5915025" cy="3771900"/>
          </a:xfrm>
          <a:prstGeom prst="rect">
            <a:avLst/>
          </a:prstGeom>
        </p:spPr>
      </p:pic>
    </p:spTree>
    <p:extLst>
      <p:ext uri="{BB962C8B-B14F-4D97-AF65-F5344CB8AC3E}">
        <p14:creationId xmlns:p14="http://schemas.microsoft.com/office/powerpoint/2010/main" val="39007622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1 of 6</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5" y="1562100"/>
            <a:ext cx="6000750" cy="3733800"/>
          </a:xfrm>
          <a:prstGeom prst="rect">
            <a:avLst/>
          </a:prstGeom>
        </p:spPr>
      </p:pic>
    </p:spTree>
    <p:extLst>
      <p:ext uri="{BB962C8B-B14F-4D97-AF65-F5344CB8AC3E}">
        <p14:creationId xmlns:p14="http://schemas.microsoft.com/office/powerpoint/2010/main" val="25190390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2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962150"/>
            <a:ext cx="6124575" cy="2933700"/>
          </a:xfrm>
          <a:prstGeom prst="rect">
            <a:avLst/>
          </a:prstGeom>
        </p:spPr>
      </p:pic>
    </p:spTree>
    <p:extLst>
      <p:ext uri="{BB962C8B-B14F-4D97-AF65-F5344CB8AC3E}">
        <p14:creationId xmlns:p14="http://schemas.microsoft.com/office/powerpoint/2010/main" val="4105156958"/>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3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937" y="1962150"/>
            <a:ext cx="7096125" cy="2933700"/>
          </a:xfrm>
          <a:prstGeom prst="rect">
            <a:avLst/>
          </a:prstGeom>
        </p:spPr>
      </p:pic>
    </p:spTree>
    <p:extLst>
      <p:ext uri="{BB962C8B-B14F-4D97-AF65-F5344CB8AC3E}">
        <p14:creationId xmlns:p14="http://schemas.microsoft.com/office/powerpoint/2010/main" val="3597349377"/>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command line – required by other tools                   (</a:t>
            </a:r>
            <a:r>
              <a:rPr lang="en-US" sz="2400" dirty="0" smtClean="0">
                <a:hlinkClick r:id="rId4"/>
              </a:rPr>
              <a:t>http://git-scm.com/downloads</a:t>
            </a:r>
            <a:r>
              <a:rPr lang="en-US" sz="2400" dirty="0" smtClean="0"/>
              <a:t>)</a:t>
            </a:r>
          </a:p>
          <a:p>
            <a:pPr marL="342900" indent="-342900">
              <a:lnSpc>
                <a:spcPct val="150000"/>
              </a:lnSpc>
              <a:buClr>
                <a:srgbClr val="2E3640"/>
              </a:buClr>
              <a:buSzPct val="100000"/>
              <a:buBlip>
                <a:blip r:embed="rId3"/>
              </a:buBlip>
            </a:pPr>
            <a:r>
              <a:rPr lang="en-US" sz="2400" dirty="0" smtClean="0"/>
              <a:t>Windows-only: </a:t>
            </a:r>
            <a:r>
              <a:rPr lang="en-US" sz="2400" dirty="0" err="1" smtClean="0"/>
              <a:t>TortoiseGit</a:t>
            </a:r>
            <a:r>
              <a:rPr lang="en-US" sz="2400" dirty="0" smtClean="0"/>
              <a:t> </a:t>
            </a:r>
            <a:r>
              <a:rPr lang="en-US" sz="2400" dirty="0"/>
              <a:t>(</a:t>
            </a:r>
            <a:r>
              <a:rPr lang="en-US" sz="2400" dirty="0">
                <a:hlinkClick r:id="rId5"/>
              </a:rPr>
              <a:t>https://</a:t>
            </a:r>
            <a:r>
              <a:rPr lang="en-US" sz="2400" dirty="0" smtClean="0">
                <a:hlinkClick r:id="rId5"/>
              </a:rPr>
              <a:t>code.google.com/p/tortoisegit/wiki/Download</a:t>
            </a:r>
            <a:r>
              <a:rPr lang="en-US" sz="2400" dirty="0" smtClean="0"/>
              <a:t>)</a:t>
            </a:r>
          </a:p>
          <a:p>
            <a:pPr marL="342900" indent="-342900">
              <a:lnSpc>
                <a:spcPct val="150000"/>
              </a:lnSpc>
              <a:buClr>
                <a:srgbClr val="2E3640"/>
              </a:buClr>
              <a:buSzPct val="100000"/>
              <a:buBlip>
                <a:blip r:embed="rId3"/>
              </a:buBlip>
            </a:pPr>
            <a:r>
              <a:rPr lang="en-US" sz="2400" dirty="0" err="1" smtClean="0"/>
              <a:t>SourceTree</a:t>
            </a:r>
            <a:r>
              <a:rPr lang="en-US" sz="2400" dirty="0"/>
              <a:t> (</a:t>
            </a:r>
            <a:r>
              <a:rPr lang="en-US" sz="2400" dirty="0">
                <a:hlinkClick r:id="rId6"/>
              </a:rPr>
              <a:t>http://www.sourcetreeapp.com</a:t>
            </a:r>
            <a:r>
              <a:rPr lang="en-US" sz="2400" dirty="0" smtClean="0">
                <a:hlinkClick r:id="rId6"/>
              </a:rPr>
              <a:t>/</a:t>
            </a:r>
            <a:r>
              <a:rPr lang="en-US" sz="2400" dirty="0" smtClean="0"/>
              <a:t>)</a:t>
            </a:r>
          </a:p>
          <a:p>
            <a:pPr marL="342900" indent="-342900">
              <a:lnSpc>
                <a:spcPct val="150000"/>
              </a:lnSpc>
              <a:buClr>
                <a:srgbClr val="2E3640"/>
              </a:buClr>
              <a:buSzPct val="100000"/>
              <a:buBlip>
                <a:blip r:embed="rId3"/>
              </a:buBlip>
            </a:pPr>
            <a:r>
              <a:rPr lang="en-US" sz="2400" dirty="0" err="1" smtClean="0"/>
              <a:t>IntelliJ</a:t>
            </a:r>
            <a:r>
              <a:rPr lang="en-US" sz="2400" dirty="0"/>
              <a:t> (</a:t>
            </a:r>
            <a:r>
              <a:rPr lang="en-US" sz="2400" dirty="0">
                <a:hlinkClick r:id="rId7"/>
              </a:rPr>
              <a:t>http://www.jetbrains.com/idea/download</a:t>
            </a:r>
            <a:r>
              <a:rPr lang="en-US" sz="2400" dirty="0" smtClean="0">
                <a:hlinkClick r:id="rId7"/>
              </a:rPr>
              <a:t>/</a:t>
            </a:r>
            <a:r>
              <a:rPr lang="en-US" sz="2400" dirty="0" smtClean="0"/>
              <a:t>)</a:t>
            </a:r>
          </a:p>
          <a:p>
            <a:pPr marL="342900" indent="-342900">
              <a:lnSpc>
                <a:spcPct val="150000"/>
              </a:lnSpc>
              <a:buClr>
                <a:srgbClr val="2E3640"/>
              </a:buClr>
              <a:buSzPct val="100000"/>
              <a:buBlip>
                <a:blip r:embed="rId3"/>
              </a:buBlip>
            </a:pPr>
            <a:r>
              <a:rPr lang="en-US" sz="2400" dirty="0" smtClean="0"/>
              <a:t>etc.</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Tools</a:t>
            </a:r>
            <a:endParaRPr lang="en-US" sz="3600" dirty="0"/>
          </a:p>
        </p:txBody>
      </p:sp>
    </p:spTree>
    <p:extLst>
      <p:ext uri="{BB962C8B-B14F-4D97-AF65-F5344CB8AC3E}">
        <p14:creationId xmlns:p14="http://schemas.microsoft.com/office/powerpoint/2010/main" val="1549631399"/>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4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637" y="1962150"/>
            <a:ext cx="7324725" cy="2933700"/>
          </a:xfrm>
          <a:prstGeom prst="rect">
            <a:avLst/>
          </a:prstGeom>
        </p:spPr>
      </p:pic>
    </p:spTree>
    <p:extLst>
      <p:ext uri="{BB962C8B-B14F-4D97-AF65-F5344CB8AC3E}">
        <p14:creationId xmlns:p14="http://schemas.microsoft.com/office/powerpoint/2010/main" val="2879789484"/>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5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2" y="1962150"/>
            <a:ext cx="8296275" cy="2933700"/>
          </a:xfrm>
          <a:prstGeom prst="rect">
            <a:avLst/>
          </a:prstGeom>
        </p:spPr>
      </p:pic>
    </p:spTree>
    <p:extLst>
      <p:ext uri="{BB962C8B-B14F-4D97-AF65-F5344CB8AC3E}">
        <p14:creationId xmlns:p14="http://schemas.microsoft.com/office/powerpoint/2010/main" val="1129268425"/>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6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62" y="1962150"/>
            <a:ext cx="8524875" cy="2933700"/>
          </a:xfrm>
          <a:prstGeom prst="rect">
            <a:avLst/>
          </a:prstGeom>
        </p:spPr>
      </p:pic>
    </p:spTree>
    <p:extLst>
      <p:ext uri="{BB962C8B-B14F-4D97-AF65-F5344CB8AC3E}">
        <p14:creationId xmlns:p14="http://schemas.microsoft.com/office/powerpoint/2010/main" val="4010013225"/>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1 of 4</a:t>
            </a:r>
          </a:p>
        </p:txBody>
      </p:sp>
      <p:sp>
        <p:nvSpPr>
          <p:cNvPr id="11"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use "</a:t>
            </a:r>
            <a:r>
              <a:rPr lang="en-US" sz="2400" dirty="0" err="1" smtClean="0"/>
              <a:t>git</a:t>
            </a:r>
            <a:r>
              <a:rPr lang="en-US" sz="2400" dirty="0" smtClean="0"/>
              <a:t> clone" to "copy" a remote repository, to start work</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695698909"/>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2 of 4</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712336581"/>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3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81207464"/>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4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708247386"/>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all commit/merge/rebase operations are local</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a:t>
            </a:r>
            <a:r>
              <a:rPr lang="en-US" sz="2400" dirty="0" err="1" smtClean="0">
                <a:sym typeface="Wingdings" panose="05000000000000000000" pitchFamily="2" charset="2"/>
              </a:rPr>
              <a:t>git</a:t>
            </a:r>
            <a:r>
              <a:rPr lang="en-US" sz="2400" dirty="0" smtClean="0">
                <a:sym typeface="Wingdings" panose="05000000000000000000" pitchFamily="2" charset="2"/>
              </a:rPr>
              <a:t> push" sends the commits to another GIT repo</a:t>
            </a:r>
          </a:p>
          <a:p>
            <a:pPr>
              <a:lnSpc>
                <a:spcPct val="90000"/>
              </a:lnSpc>
              <a:buClr>
                <a:srgbClr val="2E3640"/>
              </a:buClr>
              <a:buSzPct val="100000"/>
            </a:pPr>
            <a:endParaRPr lang="en-US" sz="2400" dirty="0">
              <a:sym typeface="Wingdings" panose="05000000000000000000" pitchFamily="2" charset="2"/>
            </a:endParaRP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success case / 1 of 5</a:t>
            </a:r>
            <a:endParaRPr lang="en-US" sz="36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6525421"/>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2 of 5</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838144171"/>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3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930106349"/>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only one integration branch</a:t>
            </a:r>
          </a:p>
          <a:p>
            <a:pPr marL="342900" indent="-342900">
              <a:lnSpc>
                <a:spcPct val="150000"/>
              </a:lnSpc>
              <a:buClr>
                <a:srgbClr val="2E3640"/>
              </a:buClr>
              <a:buSzPct val="100000"/>
              <a:buBlip>
                <a:blip r:embed="rId3"/>
              </a:buBlip>
            </a:pPr>
            <a:r>
              <a:rPr lang="en-US" sz="2400" dirty="0" smtClean="0"/>
              <a:t>one separate </a:t>
            </a:r>
            <a:r>
              <a:rPr lang="en-US" sz="2400" dirty="0"/>
              <a:t>release </a:t>
            </a:r>
            <a:r>
              <a:rPr lang="en-US" sz="2400" dirty="0" smtClean="0"/>
              <a:t>(stable) branch</a:t>
            </a:r>
            <a:endParaRPr lang="en-US" sz="2400" dirty="0"/>
          </a:p>
          <a:p>
            <a:pPr marL="342900" indent="-342900">
              <a:lnSpc>
                <a:spcPct val="150000"/>
              </a:lnSpc>
              <a:buClr>
                <a:srgbClr val="2E3640"/>
              </a:buClr>
              <a:buSzPct val="100000"/>
              <a:buBlip>
                <a:blip r:embed="rId3"/>
              </a:buBlip>
            </a:pPr>
            <a:r>
              <a:rPr lang="en-US" sz="2400" dirty="0" smtClean="0"/>
              <a:t>separate release branches</a:t>
            </a:r>
          </a:p>
          <a:p>
            <a:pPr marL="342900" indent="-342900">
              <a:lnSpc>
                <a:spcPct val="150000"/>
              </a:lnSpc>
              <a:buClr>
                <a:srgbClr val="2E3640"/>
              </a:buClr>
              <a:buSzPct val="100000"/>
              <a:buBlip>
                <a:blip r:embed="rId3"/>
              </a:buBlip>
            </a:pPr>
            <a:r>
              <a:rPr lang="en-US" sz="2400" dirty="0"/>
              <a:t>separate release branches without stable </a:t>
            </a:r>
            <a:r>
              <a:rPr lang="en-US" sz="2400" dirty="0" smtClean="0"/>
              <a:t>branch</a:t>
            </a:r>
            <a:endParaRPr lang="en-US" sz="2400" dirty="0" smtClean="0"/>
          </a:p>
          <a:p>
            <a:pPr marL="342900" indent="-342900">
              <a:lnSpc>
                <a:spcPct val="150000"/>
              </a:lnSpc>
              <a:buClr>
                <a:srgbClr val="2E3640"/>
              </a:buClr>
              <a:buSzPct val="100000"/>
              <a:buBlip>
                <a:blip r:embed="rId3"/>
              </a:buBlip>
            </a:pPr>
            <a:r>
              <a:rPr lang="en-US" sz="2400" dirty="0" smtClean="0"/>
              <a:t>separate hotfix </a:t>
            </a:r>
            <a:r>
              <a:rPr lang="en-US" sz="2400" dirty="0" smtClean="0"/>
              <a:t>branches</a:t>
            </a:r>
          </a:p>
          <a:p>
            <a:pPr marL="342900" indent="-342900">
              <a:lnSpc>
                <a:spcPct val="150000"/>
              </a:lnSpc>
              <a:buClr>
                <a:srgbClr val="2E3640"/>
              </a:buClr>
              <a:buSzPct val="100000"/>
              <a:buBlip>
                <a:blip r:embed="rId3"/>
              </a:buBlip>
            </a:pPr>
            <a:r>
              <a:rPr lang="en-US" sz="2400" dirty="0"/>
              <a:t>separate feature </a:t>
            </a:r>
            <a:r>
              <a:rPr lang="en-US" sz="2400" dirty="0" smtClean="0"/>
              <a:t>branches</a:t>
            </a: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a:t>
            </a:r>
            <a:endParaRPr lang="en-US" sz="3600" dirty="0"/>
          </a:p>
        </p:txBody>
      </p:sp>
    </p:spTree>
    <p:extLst>
      <p:ext uri="{BB962C8B-B14F-4D97-AF65-F5344CB8AC3E}">
        <p14:creationId xmlns:p14="http://schemas.microsoft.com/office/powerpoint/2010/main" val="550674430"/>
      </p:ext>
    </p:extLst>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4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5262458"/>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5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440731541"/>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1 of 4</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283107897"/>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06904486"/>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575623364"/>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1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235751654"/>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2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452585584"/>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985920915"/>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214227318"/>
      </p:ext>
    </p:extLst>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206225"/>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only one branch where everybody works</a:t>
            </a:r>
          </a:p>
          <a:p>
            <a:pPr marL="712788" indent="-342900">
              <a:lnSpc>
                <a:spcPct val="150000"/>
              </a:lnSpc>
              <a:buClr>
                <a:srgbClr val="2E3640"/>
              </a:buClr>
              <a:buSzPct val="100000"/>
              <a:buBlip>
                <a:blip r:embed="rId3"/>
              </a:buBlip>
            </a:pPr>
            <a:r>
              <a:rPr lang="en-US" sz="2400" dirty="0" smtClean="0"/>
              <a:t>simple</a:t>
            </a:r>
          </a:p>
          <a:p>
            <a:pPr marL="712788" indent="-342900">
              <a:lnSpc>
                <a:spcPct val="150000"/>
              </a:lnSpc>
              <a:buClr>
                <a:srgbClr val="2E3640"/>
              </a:buClr>
              <a:buSzPct val="100000"/>
              <a:buBlip>
                <a:blip r:embed="rId3"/>
              </a:buBlip>
            </a:pPr>
            <a:r>
              <a:rPr lang="en-US" sz="2400" dirty="0" smtClean="0"/>
              <a:t>does not work well when not all team is releasing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only one integration branch</a:t>
            </a:r>
            <a:endParaRPr lang="en-US" sz="3600"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742" y="2720951"/>
            <a:ext cx="8236881" cy="2715120"/>
          </a:xfrm>
          <a:prstGeom prst="rect">
            <a:avLst/>
          </a:prstGeom>
        </p:spPr>
      </p:pic>
    </p:spTree>
    <p:extLst>
      <p:ext uri="{BB962C8B-B14F-4D97-AF65-F5344CB8AC3E}">
        <p14:creationId xmlns:p14="http://schemas.microsoft.com/office/powerpoint/2010/main" val="3919926482"/>
      </p:ext>
    </p:extLst>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0069048"/>
      </p:ext>
    </p:extLst>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1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37416856"/>
      </p:ext>
    </p:extLst>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57545078"/>
      </p:ext>
    </p:extLst>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34685420"/>
      </p:ext>
    </p:extLst>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22475972"/>
      </p:ext>
    </p:extLst>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pull vs. fetch</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t>
            </a: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fetch</a:t>
            </a:r>
            <a:r>
              <a:rPr lang="en-US" sz="2400" dirty="0" smtClean="0"/>
              <a:t>" brings commits from the remote repository into the local repository</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merge"</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--rebase"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rebase"</a:t>
            </a:r>
          </a:p>
          <a:p>
            <a:pPr>
              <a:lnSpc>
                <a:spcPct val="90000"/>
              </a:lnSpc>
              <a:buClr>
                <a:srgbClr val="2E3640"/>
              </a:buClr>
              <a:buSzPct val="100000"/>
            </a:pPr>
            <a:endParaRPr lang="en-US" sz="2400" dirty="0">
              <a:sym typeface="Wingdings" panose="05000000000000000000" pitchFamily="2" charset="2"/>
            </a:endParaRPr>
          </a:p>
        </p:txBody>
      </p:sp>
    </p:spTree>
    <p:extLst>
      <p:ext uri="{BB962C8B-B14F-4D97-AF65-F5344CB8AC3E}">
        <p14:creationId xmlns:p14="http://schemas.microsoft.com/office/powerpoint/2010/main" val="1664253419"/>
      </p:ext>
    </p:extLst>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Time to get the hands dirty</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4403" y="1514354"/>
            <a:ext cx="5529699" cy="4479801"/>
          </a:xfrm>
          <a:prstGeom prst="rect">
            <a:avLst/>
          </a:prstGeom>
        </p:spPr>
      </p:pic>
    </p:spTree>
    <p:extLst>
      <p:ext uri="{BB962C8B-B14F-4D97-AF65-F5344CB8AC3E}">
        <p14:creationId xmlns:p14="http://schemas.microsoft.com/office/powerpoint/2010/main" val="2075129891"/>
      </p:ext>
    </p:extLst>
  </p:cSld>
  <p:clrMapOvr>
    <a:masterClrMapping/>
  </p:clrMapOvr>
  <p:transition spd="slow">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sym typeface="Wingdings" panose="05000000000000000000" pitchFamily="2" charset="2"/>
              </a:rPr>
              <a:t>install GIT</a:t>
            </a:r>
          </a:p>
          <a:p>
            <a:pPr marL="712788" indent="-355600">
              <a:lnSpc>
                <a:spcPct val="90000"/>
              </a:lnSpc>
              <a:buClr>
                <a:srgbClr val="2E3640"/>
              </a:buClr>
              <a:buSzPct val="100000"/>
              <a:buBlip>
                <a:blip r:embed="rId3"/>
              </a:buBlip>
            </a:pPr>
            <a:r>
              <a:rPr lang="en-US" sz="2400" dirty="0" smtClean="0">
                <a:sym typeface="Wingdings" panose="05000000000000000000" pitchFamily="2" charset="2"/>
              </a:rPr>
              <a:t>setup username and email</a:t>
            </a:r>
          </a:p>
          <a:p>
            <a:pPr marL="1081088" indent="-355600">
              <a:lnSpc>
                <a:spcPct val="90000"/>
              </a:lnSpc>
              <a:buClr>
                <a:srgbClr val="2E3640"/>
              </a:buClr>
              <a:buSzPct val="100000"/>
              <a:buBlip>
                <a:blip r:embed="rId3"/>
              </a:buBlip>
            </a:pPr>
            <a:r>
              <a:rPr lang="en-US" sz="2000" dirty="0" err="1">
                <a:latin typeface="Bitstream Vera Sans" panose="020B0603030804020204" pitchFamily="34" charset="0"/>
                <a:sym typeface="Wingdings" panose="05000000000000000000" pitchFamily="2" charset="2"/>
              </a:rPr>
              <a:t>git</a:t>
            </a:r>
            <a:r>
              <a:rPr lang="en-US" sz="2000" dirty="0">
                <a:latin typeface="Bitstream Vera Sans" panose="020B0603030804020204" pitchFamily="34" charset="0"/>
                <a:sym typeface="Wingdings" panose="05000000000000000000" pitchFamily="2" charset="2"/>
              </a:rPr>
              <a:t> </a:t>
            </a:r>
            <a:r>
              <a:rPr lang="en-US" sz="2000" dirty="0" err="1">
                <a:latin typeface="Bitstream Vera Sans" panose="020B0603030804020204" pitchFamily="34" charset="0"/>
                <a:sym typeface="Wingdings" panose="05000000000000000000" pitchFamily="2" charset="2"/>
              </a:rPr>
              <a:t>config</a:t>
            </a:r>
            <a:r>
              <a:rPr lang="en-US" sz="2000" dirty="0">
                <a:latin typeface="Bitstream Vera Sans" panose="020B0603030804020204" pitchFamily="34" charset="0"/>
                <a:sym typeface="Wingdings" panose="05000000000000000000" pitchFamily="2" charset="2"/>
              </a:rPr>
              <a:t> --global user.name "John Doe</a:t>
            </a:r>
            <a:r>
              <a:rPr lang="en-US" sz="2000" dirty="0" smtClean="0">
                <a:latin typeface="Bitstream Vera Sans" panose="020B0603030804020204" pitchFamily="34" charset="0"/>
                <a:sym typeface="Wingdings" panose="05000000000000000000" pitchFamily="2" charset="2"/>
              </a:rPr>
              <a:t>"</a:t>
            </a:r>
          </a:p>
          <a:p>
            <a:pPr marL="1081088" indent="-355600">
              <a:lnSpc>
                <a:spcPct val="90000"/>
              </a:lnSpc>
              <a:buClr>
                <a:srgbClr val="2E3640"/>
              </a:buClr>
              <a:buSzPct val="100000"/>
              <a:buBlip>
                <a:blip r:embed="rId3"/>
              </a:buBlip>
            </a:pPr>
            <a:r>
              <a:rPr lang="en-US" sz="2000" dirty="0" err="1">
                <a:latin typeface="Bitstream Vera Sans" panose="020B0603030804020204" pitchFamily="34" charset="0"/>
                <a:sym typeface="Wingdings" panose="05000000000000000000" pitchFamily="2" charset="2"/>
              </a:rPr>
              <a:t>git</a:t>
            </a:r>
            <a:r>
              <a:rPr lang="en-US" sz="2000" dirty="0">
                <a:latin typeface="Bitstream Vera Sans" panose="020B0603030804020204" pitchFamily="34" charset="0"/>
                <a:sym typeface="Wingdings" panose="05000000000000000000" pitchFamily="2" charset="2"/>
              </a:rPr>
              <a:t> </a:t>
            </a:r>
            <a:r>
              <a:rPr lang="en-US" sz="2000" dirty="0" err="1">
                <a:latin typeface="Bitstream Vera Sans" panose="020B0603030804020204" pitchFamily="34" charset="0"/>
                <a:sym typeface="Wingdings" panose="05000000000000000000" pitchFamily="2" charset="2"/>
              </a:rPr>
              <a:t>config</a:t>
            </a:r>
            <a:r>
              <a:rPr lang="en-US" sz="2000" dirty="0">
                <a:latin typeface="Bitstream Vera Sans" panose="020B0603030804020204" pitchFamily="34" charset="0"/>
                <a:sym typeface="Wingdings" panose="05000000000000000000" pitchFamily="2" charset="2"/>
              </a:rPr>
              <a:t> --global </a:t>
            </a:r>
            <a:r>
              <a:rPr lang="en-US" sz="2000" dirty="0" err="1">
                <a:latin typeface="Bitstream Vera Sans" panose="020B0603030804020204" pitchFamily="34" charset="0"/>
                <a:sym typeface="Wingdings" panose="05000000000000000000" pitchFamily="2" charset="2"/>
              </a:rPr>
              <a:t>user.email</a:t>
            </a:r>
            <a:r>
              <a:rPr lang="en-US" sz="2000" dirty="0">
                <a:latin typeface="Bitstream Vera Sans" panose="020B0603030804020204" pitchFamily="34" charset="0"/>
                <a:sym typeface="Wingdings" panose="05000000000000000000" pitchFamily="2" charset="2"/>
              </a:rPr>
              <a:t> </a:t>
            </a:r>
            <a:r>
              <a:rPr lang="en-US" sz="2000" dirty="0" smtClean="0">
                <a:latin typeface="Bitstream Vera Sans" panose="020B0603030804020204" pitchFamily="34" charset="0"/>
                <a:sym typeface="Wingdings" panose="05000000000000000000" pitchFamily="2" charset="2"/>
              </a:rPr>
              <a:t>johndoe@example.com</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look at the </a:t>
            </a:r>
            <a:r>
              <a:rPr lang="en-US" sz="2400" dirty="0" err="1" smtClean="0">
                <a:sym typeface="Wingdings" panose="05000000000000000000" pitchFamily="2" charset="2"/>
              </a:rPr>
              <a:t>config</a:t>
            </a:r>
            <a:r>
              <a:rPr lang="en-US" sz="2400" dirty="0" smtClean="0">
                <a:sym typeface="Wingdings" panose="05000000000000000000" pitchFamily="2" charset="2"/>
              </a:rPr>
              <a:t> file</a:t>
            </a:r>
            <a:endParaRPr lang="en-US" sz="2400" dirty="0">
              <a:sym typeface="Wingdings" panose="05000000000000000000" pitchFamily="2" charset="2"/>
            </a:endParaRPr>
          </a:p>
          <a:p>
            <a:pPr marL="355600" indent="-355600">
              <a:lnSpc>
                <a:spcPct val="90000"/>
              </a:lnSpc>
              <a:buClr>
                <a:srgbClr val="2E3640"/>
              </a:buClr>
              <a:buSzPct val="100000"/>
              <a:buBlip>
                <a:blip r:embed="rId3"/>
              </a:buBlip>
            </a:pPr>
            <a:r>
              <a:rPr lang="en-US" sz="2400" dirty="0">
                <a:sym typeface="Wingdings" panose="05000000000000000000" pitchFamily="2" charset="2"/>
              </a:rPr>
              <a:t>install </a:t>
            </a:r>
            <a:r>
              <a:rPr lang="en-US" sz="2400" dirty="0" err="1">
                <a:sym typeface="Wingdings" panose="05000000000000000000" pitchFamily="2" charset="2"/>
              </a:rPr>
              <a:t>TortoiseGIT</a:t>
            </a:r>
            <a:endParaRPr lang="en-US" sz="2400" dirty="0">
              <a:sym typeface="Wingdings" panose="05000000000000000000" pitchFamily="2" charset="2"/>
            </a:endParaRPr>
          </a:p>
          <a:p>
            <a:pPr marL="355600" indent="-355600">
              <a:lnSpc>
                <a:spcPct val="90000"/>
              </a:lnSpc>
              <a:buClr>
                <a:srgbClr val="2E3640"/>
              </a:buClr>
              <a:buSzPct val="100000"/>
              <a:buBlip>
                <a:blip r:embed="rId3"/>
              </a:buBlip>
            </a:pPr>
            <a:r>
              <a:rPr lang="en-US" sz="2400" dirty="0" smtClean="0"/>
              <a:t>checkout </a:t>
            </a:r>
            <a:r>
              <a:rPr lang="en-US" sz="2400" dirty="0"/>
              <a:t>the slides from</a:t>
            </a:r>
            <a:br>
              <a:rPr lang="en-US" sz="2400" dirty="0"/>
            </a:br>
            <a:r>
              <a:rPr lang="en-US" sz="2400" dirty="0">
                <a:hlinkClick r:id="rId4"/>
              </a:rPr>
              <a:t>https://</a:t>
            </a:r>
            <a:r>
              <a:rPr lang="en-US" sz="2400" dirty="0" smtClean="0">
                <a:hlinkClick r:id="rId4"/>
              </a:rPr>
              <a:t>github.com/cvmocanu/git-presentation.git</a:t>
            </a:r>
            <a:endParaRPr lang="en-US" sz="2400" dirty="0" smtClean="0"/>
          </a:p>
          <a:p>
            <a:pPr marL="355600" indent="-355600">
              <a:lnSpc>
                <a:spcPct val="90000"/>
              </a:lnSpc>
              <a:buClr>
                <a:srgbClr val="2E3640"/>
              </a:buClr>
              <a:buSzPct val="100000"/>
              <a:buBlip>
                <a:blip r:embed="rId3"/>
              </a:buBlip>
            </a:pPr>
            <a:endParaRPr lang="en-US" sz="2400" dirty="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792753044"/>
      </p:ext>
    </p:extLst>
  </p:cSld>
  <p:clrMapOvr>
    <a:masterClrMapping/>
  </p:clrMapOvr>
  <p:transition spd="slow">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000" dirty="0" smtClean="0"/>
              <a:t>install GIT</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setup username, password, editor</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commands</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help [command] (plus Google)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init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ignore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add</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rm</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a:sym typeface="Wingdings" panose="05000000000000000000" pitchFamily="2" charset="2"/>
              </a:rPr>
              <a:t> commit [--</a:t>
            </a:r>
            <a:r>
              <a:rPr lang="en-US" sz="2000" dirty="0" err="1" smtClean="0">
                <a:sym typeface="Wingdings" panose="05000000000000000000" pitchFamily="2" charset="2"/>
              </a:rPr>
              <a:t>ammend</a:t>
            </a:r>
            <a:r>
              <a:rPr lang="en-US" sz="2000" dirty="0">
                <a:sym typeface="Wingdings" panose="05000000000000000000" pitchFamily="2" charset="2"/>
              </a:rPr>
              <a: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merge [--no-</a:t>
            </a:r>
            <a:r>
              <a:rPr lang="en-US" sz="2000" dirty="0" err="1" smtClean="0">
                <a:sym typeface="Wingdings" panose="05000000000000000000" pitchFamily="2" charset="2"/>
              </a:rPr>
              <a:t>ff</a:t>
            </a:r>
            <a:r>
              <a:rPr lang="en-US" sz="2000" dirty="0" smtClean="0">
                <a:sym typeface="Wingdings" panose="05000000000000000000" pitchFamily="2" charset="2"/>
              </a:rPr>
              <a:t>] [--</a:t>
            </a:r>
            <a:r>
              <a:rPr lang="en-US" sz="2000" dirty="0" err="1" smtClean="0">
                <a:sym typeface="Wingdings" panose="05000000000000000000" pitchFamily="2" charset="2"/>
              </a:rPr>
              <a:t>ff</a:t>
            </a:r>
            <a:r>
              <a:rPr lang="en-US" sz="2000" dirty="0" smtClean="0">
                <a:sym typeface="Wingdings" panose="05000000000000000000" pitchFamily="2" charset="2"/>
              </a:rPr>
              <a:t>-only]</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rebase [--interactive]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cherry-pick</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reflog</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fetch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pull [--rebase]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push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branch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tag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2935937953"/>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a:t>
            </a:r>
            <a:r>
              <a:rPr lang="en-US" sz="3600" dirty="0" smtClean="0"/>
              <a:t>/ one separate release (stable) branch</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50" y="1490653"/>
            <a:ext cx="9242468" cy="3938904"/>
          </a:xfrm>
          <a:prstGeom prst="rect">
            <a:avLst/>
          </a:prstGeom>
        </p:spPr>
      </p:pic>
    </p:spTree>
    <p:extLst>
      <p:ext uri="{BB962C8B-B14F-4D97-AF65-F5344CB8AC3E}">
        <p14:creationId xmlns:p14="http://schemas.microsoft.com/office/powerpoint/2010/main" val="1880512657"/>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release branches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716" y="976446"/>
            <a:ext cx="8972284" cy="4712273"/>
          </a:xfrm>
          <a:prstGeom prst="rect">
            <a:avLst/>
          </a:prstGeom>
        </p:spPr>
      </p:pic>
    </p:spTree>
    <p:extLst>
      <p:ext uri="{BB962C8B-B14F-4D97-AF65-F5344CB8AC3E}">
        <p14:creationId xmlns:p14="http://schemas.microsoft.com/office/powerpoint/2010/main" val="2806142371"/>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release </a:t>
            </a:r>
            <a:r>
              <a:rPr lang="en-US" sz="3600" dirty="0" smtClean="0"/>
              <a:t>branches without stable branch</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12" y="1306923"/>
            <a:ext cx="8520025" cy="4518718"/>
          </a:xfrm>
          <a:prstGeom prst="rect">
            <a:avLst/>
          </a:prstGeom>
        </p:spPr>
      </p:pic>
    </p:spTree>
    <p:extLst>
      <p:ext uri="{BB962C8B-B14F-4D97-AF65-F5344CB8AC3E}">
        <p14:creationId xmlns:p14="http://schemas.microsoft.com/office/powerpoint/2010/main" val="418467656"/>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hotfix branches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077" y="1175657"/>
            <a:ext cx="8854213" cy="4346369"/>
          </a:xfrm>
          <a:prstGeom prst="rect">
            <a:avLst/>
          </a:prstGeom>
        </p:spPr>
      </p:pic>
    </p:spTree>
    <p:extLst>
      <p:ext uri="{BB962C8B-B14F-4D97-AF65-F5344CB8AC3E}">
        <p14:creationId xmlns:p14="http://schemas.microsoft.com/office/powerpoint/2010/main" val="2760450882"/>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obiquity_theme">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o Logo Footer">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ppt/theme/themeOverride2.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docProps/app.xml><?xml version="1.0" encoding="utf-8"?>
<Properties xmlns="http://schemas.openxmlformats.org/officeDocument/2006/extended-properties" xmlns:vt="http://schemas.openxmlformats.org/officeDocument/2006/docPropsVTypes">
  <Template/>
  <TotalTime>624</TotalTime>
  <Words>3238</Words>
  <Application>Microsoft Office PowerPoint</Application>
  <PresentationFormat>On-screen Show (4:3)</PresentationFormat>
  <Paragraphs>346</Paragraphs>
  <Slides>58</Slides>
  <Notes>58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58</vt:i4>
      </vt:variant>
    </vt:vector>
  </HeadingPairs>
  <TitlesOfParts>
    <vt:vector size="64" baseType="lpstr">
      <vt:lpstr>Arial</vt:lpstr>
      <vt:lpstr>Bitstream Vera Sans</vt:lpstr>
      <vt:lpstr>Calibri</vt:lpstr>
      <vt:lpstr>Wingdings</vt:lpstr>
      <vt:lpstr>Mobiquity_theme</vt:lpstr>
      <vt:lpstr>1_No Logo Footer</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Comcast – Field Service App</dc:title>
  <dc:creator>cvmocanu</dc:creator>
  <cp:lastModifiedBy>cvmocanu</cp:lastModifiedBy>
  <cp:revision>259</cp:revision>
  <dcterms:created xsi:type="dcterms:W3CDTF">2014-06-10T09:41:17Z</dcterms:created>
  <dcterms:modified xsi:type="dcterms:W3CDTF">2014-06-12T10:46:01Z</dcterms:modified>
</cp:coreProperties>
</file>