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18"/>
  </p:notesMasterIdLst>
  <p:sldIdLst>
    <p:sldId id="257" r:id="rId3"/>
    <p:sldId id="258" r:id="rId4"/>
    <p:sldId id="263" r:id="rId5"/>
    <p:sldId id="264" r:id="rId6"/>
    <p:sldId id="265" r:id="rId7"/>
    <p:sldId id="27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79626" autoAdjust="0"/>
  </p:normalViewPr>
  <p:slideViewPr>
    <p:cSldViewPr snapToGrid="0">
      <p:cViewPr varScale="1">
        <p:scale>
          <a:sx n="93" d="100"/>
          <a:sy n="93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5866F-BF00-48DD-AC73-07692588090A}" type="datetimeFigureOut">
              <a:rPr lang="en-US" smtClean="0"/>
              <a:t>10-06-2014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BE9B6-CC5D-4F9D-BCF1-F4A2F8A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2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97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74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907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2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929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install GIT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Windows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Mac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setup username and email</a:t>
            </a:r>
          </a:p>
          <a:p>
            <a:pPr marL="171450" lvl="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093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install GIT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Windows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Mac</a:t>
            </a:r>
          </a:p>
          <a:p>
            <a:pPr marL="171450" lvl="0" indent="-171450">
              <a:buFontTx/>
              <a:buChar char="-"/>
            </a:pPr>
            <a:r>
              <a:rPr lang="en-US" baseline="0" smtClean="0"/>
              <a:t>setup </a:t>
            </a:r>
            <a:r>
              <a:rPr lang="en-US" baseline="0" dirty="0" smtClean="0"/>
              <a:t>username </a:t>
            </a:r>
            <a:r>
              <a:rPr lang="en-US" baseline="0" smtClean="0"/>
              <a:t>and email</a:t>
            </a:r>
          </a:p>
          <a:p>
            <a:pPr marL="171450" lvl="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4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74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206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each developer has</a:t>
            </a:r>
            <a:r>
              <a:rPr lang="en-US" baseline="0" dirty="0" smtClean="0"/>
              <a:t> the entire history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faster than SVN because most operations as local (e.g. log)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side benefit: the repository is backed-up on many more locations (on developer’s computer)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HDD space not a problem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GIT is very efficient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HDDs are cheap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GIT also allows us to have a central repository, it just doesn’t force it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for our projects we will use a central repo for CI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but GIT allows developers to communicate between themselves if needed (e.g. work together on one feature)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02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61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indent="0">
              <a:buFontTx/>
              <a:buNone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70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DAG (directed acyclic graph) of commits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each commit points to its parent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branch is a label pointing to a particular node in the graph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special label “HEAD” points to the current branch (that’s how GIT know what is the current branch)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We will use this kind of diagrams to explain GIT commands</a:t>
            </a: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6528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48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71450" indent="-171450">
              <a:buFontTx/>
              <a:buChar char="-"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50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no imag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25318" y="1925193"/>
            <a:ext cx="8229600" cy="784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3375" b="0" i="0" baseline="0">
                <a:solidFill>
                  <a:srgbClr val="7F7F7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325318" y="2740560"/>
            <a:ext cx="5679236" cy="461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chemeClr val="dk2"/>
              </a:buClr>
              <a:buNone/>
              <a:defRPr sz="1800" b="0" i="0" baseline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325318" y="3459160"/>
            <a:ext cx="873674" cy="414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chemeClr val="lt2"/>
              </a:buClr>
              <a:buNone/>
              <a:defRPr sz="1500" b="0" i="0" baseline="0">
                <a:solidFill>
                  <a:schemeClr val="lt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46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ng Title w no Im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295540" y="2481746"/>
            <a:ext cx="840195" cy="840195"/>
          </a:xfrm>
          <a:prstGeom prst="rect">
            <a:avLst/>
          </a:prstGeom>
          <a:solidFill>
            <a:srgbClr val="BFBFBF"/>
          </a:solidFill>
          <a:ln w="9525" cap="flat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FPO</a:t>
            </a:r>
          </a:p>
          <a:p>
            <a:pPr marL="0" marR="0" lvl="0" indent="0" algn="ctr" rtl="0">
              <a:buSzPct val="25000"/>
              <a:buNone/>
            </a:pPr>
            <a:r>
              <a:rPr lang="en-US" sz="675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logo Here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6719839" y="2201766"/>
            <a:ext cx="0" cy="1457832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25319" y="1925193"/>
            <a:ext cx="6135433" cy="1477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3375" b="0" i="0" baseline="0">
                <a:solidFill>
                  <a:srgbClr val="7F7F7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25318" y="3433689"/>
            <a:ext cx="5679236" cy="461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rgbClr val="7F7F7F"/>
              </a:buClr>
              <a:buNone/>
              <a:defRPr sz="1800" b="0" i="0" baseline="0">
                <a:solidFill>
                  <a:srgbClr val="7F7F7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325318" y="4065987"/>
            <a:ext cx="873674" cy="414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buClr>
                <a:srgbClr val="B32216"/>
              </a:buClr>
              <a:buNone/>
              <a:defRPr sz="1350" b="0" i="0" baseline="0">
                <a:solidFill>
                  <a:srgbClr val="B32216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00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 Slide w Sub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79399" y="1358875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279398" y="832094"/>
            <a:ext cx="858520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dk2"/>
              </a:buClr>
              <a:buNone/>
              <a:defRPr sz="1800" b="0" i="0" baseline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03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Basic Bulle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79399" y="1041400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 b="0" i="0">
                <a:solidFill>
                  <a:schemeClr val="dk1"/>
                </a:solidFill>
              </a:defRPr>
            </a:lvl1pPr>
            <a:lvl2pPr rtl="0">
              <a:defRPr b="0" i="0">
                <a:solidFill>
                  <a:schemeClr val="dk1"/>
                </a:solidFill>
              </a:defRPr>
            </a:lvl2pPr>
            <a:lvl3pPr rtl="0">
              <a:defRPr b="0" i="0">
                <a:solidFill>
                  <a:schemeClr val="dk1"/>
                </a:solidFill>
              </a:defRPr>
            </a:lvl3pPr>
            <a:lvl4pPr rtl="0">
              <a:defRPr b="0" i="0">
                <a:solidFill>
                  <a:schemeClr val="dk1"/>
                </a:solidFill>
              </a:defRPr>
            </a:lvl4pPr>
            <a:lvl5pPr rtl="0">
              <a:defRPr b="0" i="0"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30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 Slide w Sub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79399" y="1358875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279398" y="832094"/>
            <a:ext cx="858520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dk2"/>
              </a:buClr>
              <a:buNone/>
              <a:defRPr sz="1800" b="0" i="0" baseline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378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Basic Bullet with Pull 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279399" y="5163964"/>
            <a:ext cx="8864600" cy="491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lt2"/>
              </a:buClr>
              <a:buNone/>
              <a:defRPr sz="1500" baseline="0">
                <a:solidFill>
                  <a:schemeClr val="lt2"/>
                </a:solidFill>
              </a:defRPr>
            </a:lvl1pPr>
            <a:lvl2pPr marL="306145" indent="-1345" rtl="0">
              <a:buNone/>
              <a:defRPr sz="825"/>
            </a:lvl2pPr>
            <a:lvl3pPr marL="612290" indent="-2690" rtl="0">
              <a:buNone/>
              <a:defRPr sz="675"/>
            </a:lvl3pPr>
            <a:lvl4pPr marL="918437" indent="-4037" rtl="0">
              <a:buNone/>
              <a:defRPr sz="600"/>
            </a:lvl4pPr>
            <a:lvl5pPr marL="1224581" indent="-5381" rtl="0">
              <a:buNone/>
              <a:defRPr sz="600"/>
            </a:lvl5pPr>
            <a:lvl6pPr marL="1530727" indent="-6727" rtl="0">
              <a:buFont typeface="Calibri"/>
              <a:buNone/>
              <a:defRPr sz="600"/>
            </a:lvl6pPr>
            <a:lvl7pPr marL="1836872" indent="-8072" rtl="0">
              <a:buFont typeface="Calibri"/>
              <a:buNone/>
              <a:defRPr sz="600"/>
            </a:lvl7pPr>
            <a:lvl8pPr marL="2143018" indent="-9417" rtl="0">
              <a:buFont typeface="Calibri"/>
              <a:buNone/>
              <a:defRPr sz="600"/>
            </a:lvl8pPr>
            <a:lvl9pPr marL="2449163" indent="-1238" rtl="0">
              <a:buFont typeface="Calibri"/>
              <a:buNone/>
              <a:defRPr sz="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279401" y="5937442"/>
            <a:ext cx="3883025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900" b="0" i="0" baseline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279399" y="1041400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440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Two Colum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9398" y="1041400"/>
            <a:ext cx="4294912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79399" y="304802"/>
            <a:ext cx="858520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4313" y="1041400"/>
            <a:ext cx="4294912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177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Logo Long 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79399" y="304802"/>
            <a:ext cx="8585201" cy="1088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231F20"/>
              </a:buClr>
              <a:buNone/>
              <a:defRPr sz="2400" b="0" i="0">
                <a:solidFill>
                  <a:srgbClr val="231F20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279399" y="1509901"/>
            <a:ext cx="8585201" cy="4233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500"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48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25318" y="354182"/>
            <a:ext cx="2102060" cy="48787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" name="Shape 10"/>
          <p:cNvSpPr/>
          <p:nvPr/>
        </p:nvSpPr>
        <p:spPr>
          <a:xfrm>
            <a:off x="1" y="5624169"/>
            <a:ext cx="9144001" cy="123383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413945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" y="6036732"/>
            <a:ext cx="9144001" cy="82126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439157" y="6441959"/>
            <a:ext cx="42999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610601" y="6441959"/>
            <a:ext cx="35885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7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30239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48442" y="1852133"/>
            <a:ext cx="6329993" cy="1910637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algn="ctr">
              <a:buClr>
                <a:srgbClr val="7F7F7F"/>
              </a:buClr>
              <a:buSzPct val="25000"/>
            </a:pPr>
            <a:r>
              <a:rPr lang="en-US" sz="11500" dirty="0" smtClean="0"/>
              <a:t>GIT</a:t>
            </a:r>
            <a:endParaRPr lang="en-US" sz="3038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1386988" y="3451620"/>
            <a:ext cx="655256" cy="31115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4741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38656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66117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89808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57654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Time to ge</a:t>
            </a:r>
            <a:r>
              <a:rPr lang="en-US" sz="2400" dirty="0" smtClean="0"/>
              <a:t>t the hands dirty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Hands-on </a:t>
            </a:r>
            <a:r>
              <a:rPr lang="en-US" sz="3600" dirty="0" err="1" smtClean="0"/>
              <a:t>Workshow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51298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install GIT</a:t>
            </a:r>
          </a:p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>
                <a:sym typeface="Wingdings" panose="05000000000000000000" pitchFamily="2" charset="2"/>
              </a:rPr>
              <a:t>setup username, password, editor</a:t>
            </a:r>
          </a:p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>
                <a:sym typeface="Wingdings" panose="05000000000000000000" pitchFamily="2" charset="2"/>
              </a:rPr>
              <a:t>commands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init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ignore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add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rm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>
                <a:sym typeface="Wingdings" panose="05000000000000000000" pitchFamily="2" charset="2"/>
              </a:rPr>
              <a:t> commit [--</a:t>
            </a:r>
            <a:r>
              <a:rPr lang="en-US" sz="2400" dirty="0" err="1" smtClean="0">
                <a:sym typeface="Wingdings" panose="05000000000000000000" pitchFamily="2" charset="2"/>
              </a:rPr>
              <a:t>ammend</a:t>
            </a:r>
            <a:r>
              <a:rPr lang="en-US" sz="2400" dirty="0">
                <a:sym typeface="Wingdings" panose="05000000000000000000" pitchFamily="2" charset="2"/>
              </a:rPr>
              <a:t>]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merge [--no-</a:t>
            </a:r>
            <a:r>
              <a:rPr lang="en-US" sz="2400" dirty="0" err="1" smtClean="0">
                <a:sym typeface="Wingdings" panose="05000000000000000000" pitchFamily="2" charset="2"/>
              </a:rPr>
              <a:t>ff</a:t>
            </a:r>
            <a:r>
              <a:rPr lang="en-US" sz="2400" dirty="0" smtClean="0">
                <a:sym typeface="Wingdings" panose="05000000000000000000" pitchFamily="2" charset="2"/>
              </a:rPr>
              <a:t>] [--</a:t>
            </a:r>
            <a:r>
              <a:rPr lang="en-US" sz="2400" dirty="0" err="1" smtClean="0">
                <a:sym typeface="Wingdings" panose="05000000000000000000" pitchFamily="2" charset="2"/>
              </a:rPr>
              <a:t>ff</a:t>
            </a:r>
            <a:r>
              <a:rPr lang="en-US" sz="2400" dirty="0" smtClean="0">
                <a:sym typeface="Wingdings" panose="05000000000000000000" pitchFamily="2" charset="2"/>
              </a:rPr>
              <a:t>-only]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rebase [--interactive]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reflog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fetch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pull [--rebase]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push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branch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tag</a:t>
            </a:r>
          </a:p>
          <a:p>
            <a:pPr marL="893763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Hands-on </a:t>
            </a:r>
            <a:r>
              <a:rPr lang="en-US" sz="3600" dirty="0" err="1" smtClean="0"/>
              <a:t>Workshow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59379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 smtClean="0"/>
              <a:t> GIT</a:t>
            </a:r>
          </a:p>
          <a:p>
            <a:pPr marL="641350" lvl="5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 smtClean="0"/>
              <a:t> Compared with </a:t>
            </a:r>
            <a:r>
              <a:rPr lang="en-US" sz="2400" dirty="0" smtClean="0"/>
              <a:t>SVN</a:t>
            </a:r>
          </a:p>
          <a:p>
            <a:pPr marL="641350" lvl="5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/>
              <a:t> </a:t>
            </a:r>
            <a:r>
              <a:rPr lang="en-US" sz="2400" dirty="0" smtClean="0"/>
              <a:t>GIT concepts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 smtClean="0"/>
              <a:t> GIT Flow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/>
              <a:t> </a:t>
            </a:r>
            <a:r>
              <a:rPr lang="en-US" sz="2400" dirty="0" smtClean="0"/>
              <a:t>Review</a:t>
            </a:r>
          </a:p>
          <a:p>
            <a:pPr marL="285750" indent="-285750">
              <a:lnSpc>
                <a:spcPct val="150000"/>
              </a:lnSpc>
              <a:buClr>
                <a:srgbClr val="2E3640"/>
              </a:buClr>
              <a:buSzPct val="100000"/>
              <a:buBlip>
                <a:blip r:embed="rId4"/>
              </a:buBlip>
            </a:pPr>
            <a:r>
              <a:rPr lang="en-US" sz="2400" dirty="0"/>
              <a:t> </a:t>
            </a:r>
            <a:r>
              <a:rPr lang="en-US" sz="2400" dirty="0" smtClean="0"/>
              <a:t>Hands-on workshop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Agenda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515635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GIT vs. SVN</a:t>
            </a:r>
            <a:endParaRPr lang="en-US" sz="3600" dirty="0"/>
          </a:p>
        </p:txBody>
      </p:sp>
      <p:pic>
        <p:nvPicPr>
          <p:cNvPr id="1028" name="Picture 4" descr="http://theopak.com/assets/blog/2012/version-control_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68" y="1304999"/>
            <a:ext cx="8394522" cy="384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782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GIT is distributed, SVN is not </a:t>
            </a:r>
            <a:r>
              <a:rPr lang="en-US" sz="2400" dirty="0" smtClean="0">
                <a:sym typeface="Wingdings" panose="05000000000000000000" pitchFamily="2" charset="2"/>
              </a:rPr>
              <a:t> more flexibility</a:t>
            </a: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vs. </a:t>
            </a:r>
            <a:r>
              <a:rPr lang="en-US" sz="3600" dirty="0" smtClean="0"/>
              <a:t>SVN / Distribution / Repositories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0" y="1304999"/>
            <a:ext cx="7983130" cy="51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738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GIT has real </a:t>
            </a:r>
            <a:r>
              <a:rPr lang="en-US" sz="2400" dirty="0" smtClean="0"/>
              <a:t>branches (DAG), </a:t>
            </a:r>
            <a:r>
              <a:rPr lang="en-US" sz="2400" dirty="0" smtClean="0"/>
              <a:t>SVN has linear history with simulated branches (just directories)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vs. </a:t>
            </a:r>
            <a:r>
              <a:rPr lang="en-US" sz="3600" dirty="0" smtClean="0"/>
              <a:t>SVN / </a:t>
            </a:r>
            <a:r>
              <a:rPr lang="en-US" sz="3600" dirty="0" smtClean="0"/>
              <a:t>History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9" y="1525440"/>
            <a:ext cx="7313770" cy="13002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" y="2190979"/>
            <a:ext cx="1487309" cy="1026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9" y="3413233"/>
            <a:ext cx="7313770" cy="3047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4537110"/>
            <a:ext cx="1559786" cy="6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55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/>
              <a:t>i</a:t>
            </a:r>
            <a:r>
              <a:rPr lang="en-US" sz="2400" dirty="0" smtClean="0"/>
              <a:t>n SVN you checkout different branches into different directories</a:t>
            </a:r>
          </a:p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>
                <a:sym typeface="Wingdings" panose="05000000000000000000" pitchFamily="2" charset="2"/>
              </a:rPr>
              <a:t>in GIT you switch between branches in the same directory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vs. </a:t>
            </a:r>
            <a:r>
              <a:rPr lang="en-US" sz="3600" dirty="0" smtClean="0"/>
              <a:t>SVN / </a:t>
            </a:r>
            <a:r>
              <a:rPr lang="en-US" sz="3600" dirty="0" smtClean="0"/>
              <a:t>More on Branches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7442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/>
              <a:t>GIT </a:t>
            </a:r>
            <a:r>
              <a:rPr lang="en-US" sz="3600" dirty="0" smtClean="0"/>
              <a:t>concepts / DAG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4" y="895265"/>
            <a:ext cx="8119520" cy="49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751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18680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600950" y="5688719"/>
            <a:ext cx="269142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1167" y="937873"/>
            <a:ext cx="8498033" cy="502469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355600" indent="-355600">
              <a:lnSpc>
                <a:spcPct val="90000"/>
              </a:lnSpc>
              <a:buClr>
                <a:srgbClr val="2E3640"/>
              </a:buClr>
              <a:buSzPct val="100000"/>
              <a:buBlip>
                <a:blip r:embed="rId3"/>
              </a:buBlip>
            </a:pPr>
            <a:r>
              <a:rPr lang="en-US" sz="2400" dirty="0" smtClean="0"/>
              <a:t>stuff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2E3640"/>
              </a:buClr>
              <a:buSzPct val="100000"/>
            </a:pPr>
            <a:endParaRPr lang="en-US" sz="2400" dirty="0" smtClean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41168" y="228026"/>
            <a:ext cx="8498032" cy="4571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accent2"/>
              </a:buClr>
              <a:buSzPct val="25000"/>
            </a:pPr>
            <a:r>
              <a:rPr lang="en-US" sz="3600" dirty="0" smtClean="0"/>
              <a:t>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9154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iquity_theme">
  <a:themeElements>
    <a:clrScheme name="Mobiquity">
      <a:dk1>
        <a:srgbClr val="000000"/>
      </a:dk1>
      <a:lt1>
        <a:srgbClr val="FFFFFF"/>
      </a:lt1>
      <a:dk2>
        <a:srgbClr val="686868"/>
      </a:dk2>
      <a:lt2>
        <a:srgbClr val="B32216"/>
      </a:lt2>
      <a:accent1>
        <a:srgbClr val="B32216"/>
      </a:accent1>
      <a:accent2>
        <a:srgbClr val="A0A0A4"/>
      </a:accent2>
      <a:accent3>
        <a:srgbClr val="7EB0CC"/>
      </a:accent3>
      <a:accent4>
        <a:srgbClr val="EAD29C"/>
      </a:accent4>
      <a:accent5>
        <a:srgbClr val="A19789"/>
      </a:accent5>
      <a:accent6>
        <a:srgbClr val="ACACAC"/>
      </a:accent6>
      <a:hlink>
        <a:srgbClr val="981E22"/>
      </a:hlink>
      <a:folHlink>
        <a:srgbClr val="7EB0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o Logo Footer">
  <a:themeElements>
    <a:clrScheme name="Mobiquity">
      <a:dk1>
        <a:srgbClr val="000000"/>
      </a:dk1>
      <a:lt1>
        <a:srgbClr val="FFFFFF"/>
      </a:lt1>
      <a:dk2>
        <a:srgbClr val="686868"/>
      </a:dk2>
      <a:lt2>
        <a:srgbClr val="B32216"/>
      </a:lt2>
      <a:accent1>
        <a:srgbClr val="B32216"/>
      </a:accent1>
      <a:accent2>
        <a:srgbClr val="A0A0A4"/>
      </a:accent2>
      <a:accent3>
        <a:srgbClr val="7EB0CC"/>
      </a:accent3>
      <a:accent4>
        <a:srgbClr val="EAD29C"/>
      </a:accent4>
      <a:accent5>
        <a:srgbClr val="A19789"/>
      </a:accent5>
      <a:accent6>
        <a:srgbClr val="ACACAC"/>
      </a:accent6>
      <a:hlink>
        <a:srgbClr val="981E22"/>
      </a:hlink>
      <a:folHlink>
        <a:srgbClr val="7EB0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biquity">
    <a:dk1>
      <a:srgbClr val="000000"/>
    </a:dk1>
    <a:lt1>
      <a:srgbClr val="FFFFFF"/>
    </a:lt1>
    <a:dk2>
      <a:srgbClr val="686868"/>
    </a:dk2>
    <a:lt2>
      <a:srgbClr val="B32216"/>
    </a:lt2>
    <a:accent1>
      <a:srgbClr val="B32216"/>
    </a:accent1>
    <a:accent2>
      <a:srgbClr val="A0A0A4"/>
    </a:accent2>
    <a:accent3>
      <a:srgbClr val="7EB0CC"/>
    </a:accent3>
    <a:accent4>
      <a:srgbClr val="EAD29C"/>
    </a:accent4>
    <a:accent5>
      <a:srgbClr val="A19789"/>
    </a:accent5>
    <a:accent6>
      <a:srgbClr val="ACACAC"/>
    </a:accent6>
    <a:hlink>
      <a:srgbClr val="981E22"/>
    </a:hlink>
    <a:folHlink>
      <a:srgbClr val="7EB0CC"/>
    </a:folHlink>
  </a:clrScheme>
</a:themeOverride>
</file>

<file path=ppt/theme/themeOverride2.xml><?xml version="1.0" encoding="utf-8"?>
<a:themeOverride xmlns:a="http://schemas.openxmlformats.org/drawingml/2006/main">
  <a:clrScheme name="Mobiquity">
    <a:dk1>
      <a:srgbClr val="000000"/>
    </a:dk1>
    <a:lt1>
      <a:srgbClr val="FFFFFF"/>
    </a:lt1>
    <a:dk2>
      <a:srgbClr val="686868"/>
    </a:dk2>
    <a:lt2>
      <a:srgbClr val="B32216"/>
    </a:lt2>
    <a:accent1>
      <a:srgbClr val="B32216"/>
    </a:accent1>
    <a:accent2>
      <a:srgbClr val="A0A0A4"/>
    </a:accent2>
    <a:accent3>
      <a:srgbClr val="7EB0CC"/>
    </a:accent3>
    <a:accent4>
      <a:srgbClr val="EAD29C"/>
    </a:accent4>
    <a:accent5>
      <a:srgbClr val="A19789"/>
    </a:accent5>
    <a:accent6>
      <a:srgbClr val="ACACAC"/>
    </a:accent6>
    <a:hlink>
      <a:srgbClr val="981E22"/>
    </a:hlink>
    <a:folHlink>
      <a:srgbClr val="7EB0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351</Words>
  <Application>Microsoft Office PowerPoint</Application>
  <PresentationFormat>On-screen Show (4:3)</PresentationFormat>
  <Paragraphs>88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Mobiquity_theme</vt:lpstr>
      <vt:lpstr>1_No Logo Footer</vt:lpstr>
      <vt:lpstr>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Comcast – Field Service App</dc:title>
  <dc:creator>cvmocanu</dc:creator>
  <cp:lastModifiedBy>cvmocanu</cp:lastModifiedBy>
  <cp:revision>40</cp:revision>
  <dcterms:created xsi:type="dcterms:W3CDTF">2014-06-10T09:41:17Z</dcterms:created>
  <dcterms:modified xsi:type="dcterms:W3CDTF">2014-06-10T12:03:48Z</dcterms:modified>
</cp:coreProperties>
</file>