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40"/>
  </p:notesMasterIdLst>
  <p:sldIdLst>
    <p:sldId id="257" r:id="rId3"/>
    <p:sldId id="258" r:id="rId4"/>
    <p:sldId id="286" r:id="rId5"/>
    <p:sldId id="263" r:id="rId6"/>
    <p:sldId id="264" r:id="rId7"/>
    <p:sldId id="265" r:id="rId8"/>
    <p:sldId id="274" r:id="rId9"/>
    <p:sldId id="266" r:id="rId10"/>
    <p:sldId id="267" r:id="rId11"/>
    <p:sldId id="276" r:id="rId12"/>
    <p:sldId id="277" r:id="rId13"/>
    <p:sldId id="268" r:id="rId14"/>
    <p:sldId id="282" r:id="rId15"/>
    <p:sldId id="283" r:id="rId16"/>
    <p:sldId id="285" r:id="rId17"/>
    <p:sldId id="284" r:id="rId18"/>
    <p:sldId id="278" r:id="rId19"/>
    <p:sldId id="287" r:id="rId20"/>
    <p:sldId id="288" r:id="rId21"/>
    <p:sldId id="289" r:id="rId22"/>
    <p:sldId id="290" r:id="rId23"/>
    <p:sldId id="291" r:id="rId24"/>
    <p:sldId id="280" r:id="rId25"/>
    <p:sldId id="292" r:id="rId26"/>
    <p:sldId id="293" r:id="rId27"/>
    <p:sldId id="279" r:id="rId28"/>
    <p:sldId id="294" r:id="rId29"/>
    <p:sldId id="295" r:id="rId30"/>
    <p:sldId id="296" r:id="rId31"/>
    <p:sldId id="297" r:id="rId32"/>
    <p:sldId id="281" r:id="rId33"/>
    <p:sldId id="269" r:id="rId34"/>
    <p:sldId id="270" r:id="rId35"/>
    <p:sldId id="271" r:id="rId36"/>
    <p:sldId id="272" r:id="rId37"/>
    <p:sldId id="273"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5551" autoAdjust="0"/>
  </p:normalViewPr>
  <p:slideViewPr>
    <p:cSldViewPr snapToGrid="0">
      <p:cViewPr varScale="1">
        <p:scale>
          <a:sx n="88" d="100"/>
          <a:sy n="88" d="100"/>
        </p:scale>
        <p:origin x="175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C5866F-BF00-48DD-AC73-07692588090A}" type="datetimeFigureOut">
              <a:rPr lang="en-US" smtClean="0"/>
              <a:t>11-06-2014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E9B6-CC5D-4F9D-BCF1-F4A2F8A6453B}" type="slidenum">
              <a:rPr lang="en-US" smtClean="0"/>
              <a:t>‹#›</a:t>
            </a:fld>
            <a:endParaRPr lang="en-US"/>
          </a:p>
        </p:txBody>
      </p:sp>
    </p:spTree>
    <p:extLst>
      <p:ext uri="{BB962C8B-B14F-4D97-AF65-F5344CB8AC3E}">
        <p14:creationId xmlns:p14="http://schemas.microsoft.com/office/powerpoint/2010/main" val="428622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975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after that the</a:t>
            </a:r>
            <a:r>
              <a:rPr lang="en-US" baseline="0" dirty="0" smtClean="0"/>
              <a:t> master branch is modified to point to the new commit</a:t>
            </a:r>
          </a:p>
          <a:p>
            <a:pPr marL="171450" indent="-171450">
              <a:buFontTx/>
              <a:buChar char="-"/>
            </a:pPr>
            <a:r>
              <a:rPr lang="en-US" baseline="0" dirty="0" smtClean="0"/>
              <a:t>notice that HEAD did not change – it still points to the master branch, because we didn’t changed branches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7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2 things happens</a:t>
            </a:r>
          </a:p>
          <a:p>
            <a:pPr marL="628650" lvl="1" indent="-171450">
              <a:buFontTx/>
              <a:buChar char="-"/>
            </a:pPr>
            <a:r>
              <a:rPr lang="en-US" dirty="0" smtClean="0"/>
              <a:t>the</a:t>
            </a:r>
            <a:r>
              <a:rPr lang="en-US" baseline="0" dirty="0" smtClean="0"/>
              <a:t> HEAD label changes to point to the new branch (my-branch)</a:t>
            </a:r>
          </a:p>
          <a:p>
            <a:pPr marL="628650" lvl="1" indent="-171450">
              <a:buFontTx/>
              <a:buChar char="-"/>
            </a:pPr>
            <a:r>
              <a:rPr lang="en-US" baseline="0" dirty="0" smtClean="0"/>
              <a:t>the files in the working directory are changed to reflect the state of the files in my-branch</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209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new commit is created (H) that contains all the changes</a:t>
            </a:r>
            <a:r>
              <a:rPr lang="en-US" baseline="0" dirty="0" smtClean="0"/>
              <a:t> that were previously only in master (the changes introduced by C, F, and G)</a:t>
            </a:r>
            <a:endParaRPr lang="en-US" dirty="0" smtClean="0"/>
          </a:p>
          <a:p>
            <a:pPr marL="171450" indent="-171450">
              <a:buFontTx/>
              <a:buChar char="-"/>
            </a:pPr>
            <a:r>
              <a:rPr lang="en-US" dirty="0" smtClean="0"/>
              <a:t>notice</a:t>
            </a:r>
            <a:r>
              <a:rPr lang="en-US" baseline="0" dirty="0" smtClean="0"/>
              <a:t> that this commit has 2 parents – this is how GIT knows that H is a merge commit</a:t>
            </a:r>
          </a:p>
          <a:p>
            <a:pPr marL="171450" indent="-171450">
              <a:buFontTx/>
              <a:buChar char="-"/>
            </a:pPr>
            <a:r>
              <a:rPr lang="en-US" baseline="0" dirty="0" smtClean="0"/>
              <a:t>if there are no conflicts, GIT commits automatically, otherwise you need to solve conflicts and the commit yourself</a:t>
            </a:r>
          </a:p>
          <a:p>
            <a:pPr marL="171450" indent="-171450">
              <a:buFontTx/>
              <a:buChar char="-"/>
            </a:pPr>
            <a:endParaRPr lang="en-US" dirty="0" smtClean="0"/>
          </a:p>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0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afte</a:t>
            </a:r>
            <a:r>
              <a:rPr lang="en-US" baseline="0" dirty="0" smtClean="0"/>
              <a:t>r the commit is created, my-branch is changed to point to the new commit</a:t>
            </a:r>
          </a:p>
          <a:p>
            <a:pPr marL="0" indent="0">
              <a:buFontTx/>
              <a:buNone/>
            </a:pPr>
            <a:endParaRPr lang="en-US" dirty="0" smtClean="0"/>
          </a:p>
          <a:p>
            <a:pPr marL="0" indent="0">
              <a:buFontTx/>
              <a:buNone/>
            </a:pPr>
            <a:r>
              <a:rPr lang="en-US" dirty="0" smtClean="0"/>
              <a:t>O</a:t>
            </a:r>
            <a:r>
              <a:rPr lang="en-US" baseline="0" dirty="0" smtClean="0"/>
              <a:t>bservations:</a:t>
            </a:r>
          </a:p>
          <a:p>
            <a:pPr marL="0" indent="0">
              <a:buFontTx/>
              <a:buNone/>
            </a:pPr>
            <a:r>
              <a:rPr lang="en-US" baseline="0" dirty="0" smtClean="0"/>
              <a:t>- the commit H contains all the changes in commits C, F, and G, so if you try to understand the history without comparing with the master branch, you can be lost</a:t>
            </a:r>
          </a:p>
          <a:p>
            <a:pPr marL="0" indent="0">
              <a:buFontTx/>
              <a:buNone/>
            </a:pPr>
            <a:r>
              <a:rPr lang="en-US" baseline="0" dirty="0" smtClean="0"/>
              <a:t>- GIT can merge multiple branches at one time (not only 2), but I don’t recommend it since it can get quite difficult to solve conflicts or understand the history later</a:t>
            </a:r>
          </a:p>
          <a:p>
            <a:pPr marL="0" indent="0">
              <a:buFontTx/>
              <a:buNone/>
            </a:pPr>
            <a:r>
              <a:rPr lang="en-US" dirty="0" smtClean="0"/>
              <a:t>- just because you did not</a:t>
            </a:r>
            <a:r>
              <a:rPr lang="en-US" baseline="0" dirty="0" smtClean="0"/>
              <a:t> have a conflict it doesn’t mean the merge was successful. Imagine the following scenario: someone on branch A deletes a configuration property, while another developer on branch B creates a class that uses that property. Merging both A and B into master will be successful (no line conflicts), but the result is broken. So, always run the tests after merge. Also, this is one more reason not to merge multiple branches at one time (merge 2 branches multiple times: A into master, then B into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308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550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special kind of merge, if the branches have not diverged</a:t>
            </a:r>
          </a:p>
          <a:p>
            <a:pPr marL="171450" indent="-171450">
              <a:buFontTx/>
              <a:buChar char="-"/>
            </a:pPr>
            <a:r>
              <a:rPr lang="en-US" dirty="0" smtClean="0"/>
              <a:t>no</a:t>
            </a:r>
            <a:r>
              <a:rPr lang="en-US" baseline="0" dirty="0" smtClean="0"/>
              <a:t> new commit is created, only the branch label is changed to point to a different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659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problem</a:t>
            </a:r>
            <a:r>
              <a:rPr lang="en-US" baseline="0" dirty="0" smtClean="0"/>
              <a:t> with a fast-forward merge is after you do it, you can no longer tell from the history that F and G were developed on a separate branch. If you care about this, you can force GIT to create a commit using a command line argument (“--no-</a:t>
            </a:r>
            <a:r>
              <a:rPr lang="en-US" baseline="0" dirty="0" err="1" smtClean="0"/>
              <a:t>ff</a:t>
            </a:r>
            <a:r>
              <a:rPr lang="en-US" baseline="0" smtClean="0"/>
              <a:t>”)</a:t>
            </a:r>
            <a:endParaRPr lang="en-US" baseline="0"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32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rebase will create linear history: A,</a:t>
            </a:r>
            <a:r>
              <a:rPr lang="en-US" baseline="0" dirty="0" smtClean="0"/>
              <a:t> B, C, F, E, D.</a:t>
            </a:r>
          </a:p>
          <a:p>
            <a:pPr marL="628650" lvl="1" indent="-171450">
              <a:buFontTx/>
              <a:buChar char="-"/>
            </a:pPr>
            <a:r>
              <a:rPr lang="en-US" baseline="0" dirty="0" smtClean="0"/>
              <a:t>one example where you would need this is when using GIT as an SVN client, since SVN only knows of linear history</a:t>
            </a:r>
          </a:p>
          <a:p>
            <a:pPr marL="628650" lvl="1" indent="-171450">
              <a:buFontTx/>
              <a:buChar char="-"/>
            </a:pPr>
            <a:r>
              <a:rPr lang="en-US" baseline="0" dirty="0" smtClean="0"/>
              <a:t>because the history is linear, people will not know that E and D were developed on a separate branch, which is something that you may or may not want</a:t>
            </a:r>
          </a:p>
          <a:p>
            <a:pPr marL="0" lv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74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 my-branch</a:t>
            </a:r>
            <a:r>
              <a:rPr lang="en-US" baseline="0" dirty="0" smtClean="0"/>
              <a:t> will first point to the same commit as master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81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a</a:t>
            </a:r>
            <a:r>
              <a:rPr lang="en-US" baseline="0" dirty="0" smtClean="0"/>
              <a:t> commit E' is created that introduces the same changes as E</a:t>
            </a:r>
          </a:p>
          <a:p>
            <a:pPr marL="171450" indent="-171450">
              <a:buFontTx/>
              <a:buChar char="-"/>
            </a:pPr>
            <a:r>
              <a:rPr lang="en-US" baseline="0" dirty="0" smtClean="0"/>
              <a:t>the new commit is not exactly the same, since it has a different parent, a different commit time, etc. In other words, E and E' have different SHA1 IDs.</a:t>
            </a:r>
          </a:p>
          <a:p>
            <a:pPr marL="171450" indent="-171450">
              <a:buFontTx/>
              <a:buChar char="-"/>
            </a:pPr>
            <a:r>
              <a:rPr lang="en-US" baseline="0" dirty="0" smtClean="0"/>
              <a:t>the new commit may conflict with changes made in commit C or F. These conflicts will need to be manually solved and then rebase can continue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7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1745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because it’s the current branch (as</a:t>
            </a:r>
            <a:r>
              <a:rPr lang="en-US" baseline="0" dirty="0" smtClean="0"/>
              <a:t> shown by HEAD), </a:t>
            </a:r>
            <a:r>
              <a:rPr lang="en-US" dirty="0" smtClean="0"/>
              <a:t>my-branch</a:t>
            </a:r>
            <a:r>
              <a:rPr lang="en-US" baseline="0" dirty="0" smtClean="0"/>
              <a:t> will then point to the new commit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51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 D' is created that introduces the same changes as 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356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lastly, my-branch changes to point to the new commit</a:t>
            </a:r>
          </a:p>
          <a:p>
            <a:pPr marL="171450" indent="-171450">
              <a:buFontTx/>
              <a:buChar char="-"/>
            </a:pPr>
            <a:r>
              <a:rPr lang="en-US" dirty="0" smtClean="0"/>
              <a:t>at this point</a:t>
            </a:r>
            <a:r>
              <a:rPr lang="en-US" baseline="0" dirty="0" smtClean="0"/>
              <a:t> we are done with the rebase and the history is linear</a:t>
            </a:r>
            <a:endParaRPr lang="en-US" dirty="0" smtClean="0"/>
          </a:p>
          <a:p>
            <a:pPr marL="171450" indent="-171450">
              <a:buFontTx/>
              <a:buChar char="-"/>
            </a:pPr>
            <a:r>
              <a:rPr lang="en-US" dirty="0" smtClean="0"/>
              <a:t>the commits E and D are no longer reachable by any</a:t>
            </a:r>
            <a:r>
              <a:rPr lang="en-US" baseline="0" dirty="0" smtClean="0"/>
              <a:t> branch or tag, so they will be garbage collected in time. GIT performs garbage collection automatically from time to time, and you can also manually force it using the “</a:t>
            </a:r>
            <a:r>
              <a:rPr lang="en-US" baseline="0" dirty="0" err="1" smtClean="0"/>
              <a:t>git</a:t>
            </a:r>
            <a:r>
              <a:rPr lang="en-US" baseline="0" dirty="0" smtClean="0"/>
              <a:t> </a:t>
            </a:r>
            <a:r>
              <a:rPr lang="en-US" baseline="0" dirty="0" err="1" smtClean="0"/>
              <a:t>gc</a:t>
            </a:r>
            <a:r>
              <a:rPr lang="en-US" baseline="0" dirty="0" smtClean="0"/>
              <a:t>” command</a:t>
            </a:r>
          </a:p>
          <a:p>
            <a:pPr marL="171450" indent="-171450">
              <a:buFontTx/>
              <a:buChar char="-"/>
            </a:pPr>
            <a:r>
              <a:rPr lang="en-US" baseline="0" dirty="0" smtClean="0"/>
              <a:t>What if you made a mistake? For example you manually solved conflicts incorrectly, and you want to re-try the rebase. Since the commits E and D are not yet deleted, we can. We’ll take a look at an example during the workshop when we discuss about the “</a:t>
            </a:r>
            <a:r>
              <a:rPr lang="en-US" baseline="0" dirty="0" err="1" smtClean="0"/>
              <a:t>git</a:t>
            </a:r>
            <a:r>
              <a:rPr lang="en-US" baseline="0" dirty="0" smtClean="0"/>
              <a:t> </a:t>
            </a:r>
            <a:r>
              <a:rPr lang="en-US" baseline="0" dirty="0" err="1" smtClean="0"/>
              <a:t>reflog</a:t>
            </a:r>
            <a:r>
              <a:rPr lang="en-US" baseline="0" dirty="0" smtClean="0"/>
              <a:t>” command.</a:t>
            </a:r>
            <a:endParaRPr lang="en-US" dirty="0" smtClean="0"/>
          </a:p>
          <a:p>
            <a:pPr marL="171450" indent="-171450">
              <a:buFontTx/>
              <a:buChar char="-"/>
            </a:pPr>
            <a:r>
              <a:rPr lang="en-US" dirty="0" smtClean="0"/>
              <a:t>don’t rebase public history</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892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a:t>
            </a:r>
            <a:r>
              <a:rPr lang="en-US" baseline="0" dirty="0" smtClean="0"/>
              <a:t> commits A, B, and C in the local repository are identical to A, B, and C in the remote repository – the have the same SHA1 ID</a:t>
            </a:r>
            <a:endParaRPr lang="en-US" dirty="0" smtClean="0"/>
          </a:p>
          <a:p>
            <a:pPr marL="171450" indent="-171450">
              <a:buFontTx/>
              <a:buChar char="-"/>
            </a:pPr>
            <a:r>
              <a:rPr lang="en-US" dirty="0" smtClean="0"/>
              <a:t>2 branches are created:</a:t>
            </a:r>
          </a:p>
          <a:p>
            <a:pPr marL="628650" lvl="1" indent="-171450">
              <a:buFontTx/>
              <a:buChar char="-"/>
            </a:pPr>
            <a:r>
              <a:rPr lang="en-US" dirty="0" smtClean="0"/>
              <a:t>remotes/origin/master</a:t>
            </a:r>
          </a:p>
          <a:p>
            <a:pPr marL="1085850" lvl="2" indent="-171450">
              <a:buFontTx/>
              <a:buChar char="-"/>
            </a:pPr>
            <a:r>
              <a:rPr lang="en-US" baseline="0" dirty="0" smtClean="0"/>
              <a:t>t</a:t>
            </a:r>
            <a:r>
              <a:rPr lang="en-US" dirty="0" smtClean="0"/>
              <a:t>his is</a:t>
            </a:r>
            <a:r>
              <a:rPr lang="en-US" baseline="0" dirty="0" smtClean="0"/>
              <a:t> what you local repository thinks that the remote branch looks like.</a:t>
            </a:r>
          </a:p>
          <a:p>
            <a:pPr marL="1085850" lvl="2" indent="-171450">
              <a:buFontTx/>
              <a:buChar char="-"/>
            </a:pPr>
            <a:r>
              <a:rPr lang="en-US" baseline="0" dirty="0" smtClean="0"/>
              <a:t>never commit on this branch</a:t>
            </a:r>
          </a:p>
          <a:p>
            <a:pPr marL="1085850" lvl="2" indent="-171450">
              <a:buFontTx/>
              <a:buChar char="-"/>
            </a:pPr>
            <a:r>
              <a:rPr lang="en-US" baseline="0" dirty="0" smtClean="0"/>
              <a:t>this branch will only be updated when you pull changes from the remote repository</a:t>
            </a:r>
          </a:p>
          <a:p>
            <a:pPr marL="628650" lvl="1" indent="-171450">
              <a:buFontTx/>
              <a:buChar char="-"/>
            </a:pPr>
            <a:r>
              <a:rPr lang="en-US" baseline="0" dirty="0" smtClean="0"/>
              <a:t>master</a:t>
            </a:r>
          </a:p>
          <a:p>
            <a:pPr marL="1085850" lvl="2" indent="-171450">
              <a:buFontTx/>
              <a:buChar char="-"/>
            </a:pPr>
            <a:r>
              <a:rPr lang="en-US" baseline="0" dirty="0" smtClean="0"/>
              <a:t>this is where you will do your commits</a:t>
            </a:r>
          </a:p>
          <a:p>
            <a:pPr marL="1085850" lvl="2" indent="-171450">
              <a:buFontTx/>
              <a:buChar char="-"/>
            </a:pPr>
            <a:r>
              <a:rPr lang="en-US" baseline="0" dirty="0" smtClean="0"/>
              <a:t>notice this is the current branch after clone</a:t>
            </a:r>
            <a:endParaRPr lang="en-US" dirty="0" smtClean="0"/>
          </a:p>
          <a:p>
            <a:pPr marL="628650" lvl="1" indent="-171450">
              <a:buFontTx/>
              <a:buChar char="-"/>
            </a:pPr>
            <a:endParaRPr lang="en-US" dirty="0" smtClean="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635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smtClean="0"/>
              <a:t>master is called a “local branch“</a:t>
            </a:r>
          </a:p>
          <a:p>
            <a:pPr marL="171450" indent="-171450">
              <a:buFontTx/>
              <a:buChar char="-"/>
            </a:pPr>
            <a:r>
              <a:rPr lang="en-US" dirty="0" smtClean="0"/>
              <a:t>the</a:t>
            </a:r>
            <a:r>
              <a:rPr lang="en-US" baseline="0" dirty="0" smtClean="0"/>
              <a:t> branch "remotes/origin/master“ is called a "remote tracking branch" because it’s purpose is to track the remote branch – to be a one-to-one copy of the remote branch</a:t>
            </a:r>
          </a:p>
          <a:p>
            <a:pPr marL="628650" lvl="1" indent="-171450">
              <a:buFontTx/>
              <a:buChar char="-"/>
            </a:pPr>
            <a:r>
              <a:rPr lang="en-US" dirty="0" smtClean="0"/>
              <a:t>all</a:t>
            </a:r>
            <a:r>
              <a:rPr lang="en-US" baseline="0" dirty="0" smtClean="0"/>
              <a:t> remote tracking branches are by default under "remotes/"</a:t>
            </a:r>
          </a:p>
          <a:p>
            <a:pPr marL="628650" lvl="1" indent="-171450">
              <a:buFontTx/>
              <a:buChar char="-"/>
            </a:pPr>
            <a:r>
              <a:rPr lang="en-US" baseline="0" dirty="0" smtClean="0"/>
              <a:t>"origin" is a name that you give to the remote repository (GIT uses it’s URL instead) and is called a "remote". You can have multiple remotes since GIT doesn’t restrict you to communicate with only one remote repository.</a:t>
            </a:r>
          </a:p>
          <a:p>
            <a:pPr marL="628650" lvl="1" indent="-171450">
              <a:buFontTx/>
              <a:buChar char="-"/>
            </a:pPr>
            <a:r>
              <a:rPr lang="en-US" baseline="0" dirty="0" smtClean="0"/>
              <a:t>"origin" is the name that GIT chooses when cloning a remote repository, but there is nothing special about it</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85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master</a:t>
            </a:r>
            <a:r>
              <a:rPr lang="en-US" baseline="0" dirty="0" smtClean="0"/>
              <a:t> is said to "track the upstream branch remotes/origin/master"</a:t>
            </a:r>
          </a:p>
          <a:p>
            <a:pPr marL="628650" lvl="1" indent="-171450">
              <a:buFontTx/>
              <a:buChar char="-"/>
            </a:pPr>
            <a:r>
              <a:rPr lang="en-US" baseline="0" dirty="0" smtClean="0"/>
              <a:t>this link is needed for example for GIT to know to which remote repository to push changes when the current branch is master and you don't specify a remote name when </a:t>
            </a:r>
            <a:r>
              <a:rPr lang="en-US" baseline="0" dirty="0" smtClean="0"/>
              <a:t>pushing</a:t>
            </a:r>
          </a:p>
          <a:p>
            <a:pPr marL="628650" lvl="1" indent="-171450">
              <a:buFontTx/>
              <a:buChar char="-"/>
            </a:pPr>
            <a:r>
              <a:rPr lang="en-US" baseline="0" dirty="0" smtClean="0"/>
              <a:t>other commands that use this </a:t>
            </a:r>
          </a:p>
          <a:p>
            <a:pPr marL="1085850" lvl="2" indent="-171450">
              <a:buFontTx/>
              <a:buChar char="-"/>
            </a:pPr>
            <a:r>
              <a:rPr lang="en-US" baseline="0" dirty="0" smtClean="0"/>
              <a:t>merge, when you don't specify what branch to merge into the current branch</a:t>
            </a:r>
          </a:p>
          <a:p>
            <a:pPr marL="1085850" lvl="2" indent="-171450">
              <a:buFontTx/>
              <a:buChar char="-"/>
            </a:pPr>
            <a:r>
              <a:rPr lang="en-US" baseline="0" dirty="0" smtClean="0"/>
              <a:t>rebase, when you don't specify what on top of which branch to rebase </a:t>
            </a:r>
            <a:r>
              <a:rPr lang="en-US" baseline="0" smtClean="0"/>
              <a:t>the current branch</a:t>
            </a:r>
            <a:endParaRPr lang="en-US" baseline="0" dirty="0" smtClean="0"/>
          </a:p>
          <a:p>
            <a:pPr marL="1085850" lvl="2" indent="-171450">
              <a:buFontTx/>
              <a:buChar char="-"/>
            </a:pPr>
            <a:endParaRPr lang="en-US" baseline="0" dirty="0" smtClean="0"/>
          </a:p>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0672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we</a:t>
            </a:r>
            <a:r>
              <a:rPr lang="en-US" baseline="0" dirty="0" smtClean="0"/>
              <a:t> </a:t>
            </a:r>
            <a:r>
              <a:rPr lang="en-US" dirty="0" smtClean="0"/>
              <a:t>create locally 2 more commits:</a:t>
            </a:r>
            <a:r>
              <a:rPr lang="en-US" baseline="0" dirty="0" smtClean="0"/>
              <a:t> D and E and we push them</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577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the commits D and</a:t>
            </a:r>
            <a:r>
              <a:rPr lang="en-US" baseline="0" dirty="0" smtClean="0"/>
              <a:t> E are created in the remote repository. These commits are identical to D and E in the local repository – they have the same SHA1 ID</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578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then</a:t>
            </a:r>
            <a:r>
              <a:rPr lang="en-US" baseline="0" dirty="0" smtClean="0"/>
              <a:t> the master branch on the remote repository is set to point to E (the new tip of the branch)</a:t>
            </a: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914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in the local repo,</a:t>
            </a:r>
            <a:r>
              <a:rPr lang="en-US" baseline="0" dirty="0" smtClean="0"/>
              <a:t> </a:t>
            </a:r>
            <a:r>
              <a:rPr lang="en-US" dirty="0" smtClean="0"/>
              <a:t>the branch "remotes/origin/master" is set to point to D, since that is where</a:t>
            </a:r>
            <a:r>
              <a:rPr lang="en-US" baseline="0" dirty="0" smtClean="0"/>
              <a:t> the "master" branch points to in the remote repository</a:t>
            </a:r>
          </a:p>
          <a:p>
            <a:pPr marL="171450" indent="-171450">
              <a:buFontTx/>
              <a:buChar char="-"/>
            </a:pPr>
            <a:r>
              <a:rPr lang="en-US" baseline="0" dirty="0" smtClean="0"/>
              <a:t>and we are done</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75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866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r>
              <a:rPr lang="en-US" dirty="0" smtClean="0"/>
              <a:t>(this diagram only changes the layout)</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43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32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745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907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72865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929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093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install GIT</a:t>
            </a:r>
          </a:p>
          <a:p>
            <a:pPr marL="628650" lvl="1" indent="-171450">
              <a:buFontTx/>
              <a:buChar char="-"/>
            </a:pPr>
            <a:r>
              <a:rPr lang="en-US" baseline="0" dirty="0" smtClean="0"/>
              <a:t>Windows</a:t>
            </a:r>
          </a:p>
          <a:p>
            <a:pPr marL="628650" lvl="1" indent="-171450">
              <a:buFontTx/>
              <a:buChar char="-"/>
            </a:pPr>
            <a:r>
              <a:rPr lang="en-US" baseline="0" dirty="0" smtClean="0"/>
              <a:t>Mac</a:t>
            </a:r>
          </a:p>
          <a:p>
            <a:pPr marL="171450" lvl="0" indent="-171450">
              <a:buFontTx/>
              <a:buChar char="-"/>
            </a:pPr>
            <a:r>
              <a:rPr lang="en-US" baseline="0" dirty="0" smtClean="0"/>
              <a:t>setup username and email</a:t>
            </a:r>
          </a:p>
          <a:p>
            <a:pPr marL="171450" lvl="0" indent="-171450">
              <a:buFontTx/>
              <a:buChar char="-"/>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40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06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each developer has</a:t>
            </a:r>
            <a:r>
              <a:rPr lang="en-US" baseline="0" dirty="0" smtClean="0"/>
              <a:t> the entire history</a:t>
            </a:r>
          </a:p>
          <a:p>
            <a:pPr marL="628650" lvl="1" indent="-171450">
              <a:buFontTx/>
              <a:buChar char="-"/>
            </a:pPr>
            <a:r>
              <a:rPr lang="en-US" baseline="0" dirty="0" smtClean="0"/>
              <a:t>faster than SVN because most operations as local (e.g. log)</a:t>
            </a:r>
          </a:p>
          <a:p>
            <a:pPr marL="628650" lvl="1" indent="-171450">
              <a:buFontTx/>
              <a:buChar char="-"/>
            </a:pPr>
            <a:r>
              <a:rPr lang="en-US" baseline="0" dirty="0" smtClean="0"/>
              <a:t>side benefit: the repository is backed-up on many more locations (on developer’s computer)</a:t>
            </a:r>
          </a:p>
          <a:p>
            <a:pPr marL="628650" lvl="1" indent="-171450">
              <a:buFontTx/>
              <a:buChar char="-"/>
            </a:pPr>
            <a:r>
              <a:rPr lang="en-US" baseline="0" dirty="0" smtClean="0"/>
              <a:t>HDD space not a problem</a:t>
            </a:r>
          </a:p>
          <a:p>
            <a:pPr marL="1085850" lvl="2" indent="-171450">
              <a:buFontTx/>
              <a:buChar char="-"/>
            </a:pPr>
            <a:r>
              <a:rPr lang="en-US" baseline="0" dirty="0" smtClean="0"/>
              <a:t>GIT is very efficient</a:t>
            </a:r>
          </a:p>
          <a:p>
            <a:pPr marL="1085850" lvl="2" indent="-171450">
              <a:buFontTx/>
              <a:buChar char="-"/>
            </a:pPr>
            <a:r>
              <a:rPr lang="en-US" baseline="0" dirty="0" smtClean="0"/>
              <a:t>HDDs are cheap</a:t>
            </a:r>
            <a:endParaRPr lang="en-US" dirty="0" smtClean="0"/>
          </a:p>
          <a:p>
            <a:pPr marL="171450" indent="-171450">
              <a:buFontTx/>
              <a:buChar char="-"/>
            </a:pPr>
            <a:r>
              <a:rPr lang="en-US" baseline="0" dirty="0" smtClean="0"/>
              <a:t>GIT also allows us to have a central repository, it just doesn’t force it</a:t>
            </a:r>
          </a:p>
          <a:p>
            <a:pPr marL="628650" lvl="1" indent="-171450">
              <a:buFontTx/>
              <a:buChar char="-"/>
            </a:pPr>
            <a:r>
              <a:rPr lang="en-US" baseline="0" dirty="0" smtClean="0"/>
              <a:t>for our projects we will use a central repo for CI</a:t>
            </a:r>
          </a:p>
          <a:p>
            <a:pPr marL="628650" lvl="1" indent="-171450">
              <a:buFontTx/>
              <a:buChar char="-"/>
            </a:pPr>
            <a:r>
              <a:rPr lang="en-US" baseline="0" dirty="0" smtClean="0"/>
              <a:t>but GIT allows developers to communicate between themselves if needed (e.g. work together on one feature)</a:t>
            </a:r>
          </a:p>
          <a:p>
            <a:pPr marL="171450" lvl="0" indent="-171450">
              <a:buFontTx/>
              <a:buChar char="-"/>
            </a:pPr>
            <a:r>
              <a:rPr lang="en-US" baseline="0" dirty="0" smtClean="0"/>
              <a:t>no need of a server. This can be quite useful. For example, I use it locally to version </a:t>
            </a:r>
            <a:r>
              <a:rPr lang="en-US" baseline="0" smtClean="0"/>
              <a:t>some documents.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022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IDs</a:t>
            </a:r>
          </a:p>
          <a:p>
            <a:pPr marL="628650" lvl="1" indent="-171450">
              <a:buFontTx/>
              <a:buChar char="-"/>
            </a:pPr>
            <a:r>
              <a:rPr lang="en-US" dirty="0" smtClean="0"/>
              <a:t>in</a:t>
            </a:r>
            <a:r>
              <a:rPr lang="en-US" baseline="0" dirty="0" smtClean="0"/>
              <a:t> SVN, you identify a commit using the revision number</a:t>
            </a:r>
          </a:p>
          <a:p>
            <a:pPr marL="628650" lvl="1" indent="-171450">
              <a:buFontTx/>
              <a:buChar char="-"/>
            </a:pPr>
            <a:r>
              <a:rPr lang="en-US" baseline="0" dirty="0" smtClean="0"/>
              <a:t>because GIT is distributed, you don’t know the sequence of commits on 2 different branches. GIT uses a cryptographical hash function, SHA1. It’s like MD5, but much stronger. GIT uses this as a commit identifier.</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6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0" indent="0">
              <a:buFontTx/>
              <a:buNone/>
            </a:pP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709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baseline="0" dirty="0" smtClean="0"/>
              <a:t>DAG (directed acyclic graph) of commits</a:t>
            </a:r>
          </a:p>
          <a:p>
            <a:pPr marL="171450" indent="-171450">
              <a:buFontTx/>
              <a:buChar char="-"/>
            </a:pPr>
            <a:r>
              <a:rPr lang="en-US" baseline="0" dirty="0" smtClean="0"/>
              <a:t>each commit has a SHA1 identifier in GIT, but I represented them by letters to make things easier to understand</a:t>
            </a:r>
          </a:p>
          <a:p>
            <a:pPr marL="171450" indent="-171450">
              <a:buFontTx/>
              <a:buChar char="-"/>
            </a:pPr>
            <a:r>
              <a:rPr lang="en-US" baseline="0" dirty="0" smtClean="0"/>
              <a:t>each commit points to its parent</a:t>
            </a:r>
          </a:p>
          <a:p>
            <a:pPr marL="171450" indent="-171450">
              <a:buFontTx/>
              <a:buChar char="-"/>
            </a:pPr>
            <a:r>
              <a:rPr lang="en-US" baseline="0" dirty="0" smtClean="0"/>
              <a:t>master and my-branch are branches</a:t>
            </a:r>
          </a:p>
          <a:p>
            <a:pPr marL="171450" indent="-171450">
              <a:buFontTx/>
              <a:buChar char="-"/>
            </a:pPr>
            <a:r>
              <a:rPr lang="en-US" baseline="0" dirty="0" smtClean="0"/>
              <a:t>a branch is a label pointing to a particular node in the graph</a:t>
            </a:r>
          </a:p>
          <a:p>
            <a:pPr marL="628650" lvl="1" indent="-171450">
              <a:buFontTx/>
              <a:buChar char="-"/>
            </a:pPr>
            <a:r>
              <a:rPr lang="en-US" baseline="0" dirty="0" smtClean="0"/>
              <a:t>because of the parent-child link between commits, we say that “commit E is on branch my-branch” because it’s reachable from my-branch. Commits A and B are on both branches (my-branch and master)</a:t>
            </a:r>
          </a:p>
          <a:p>
            <a:pPr marL="171450" indent="-171450">
              <a:buFontTx/>
              <a:buChar char="-"/>
            </a:pPr>
            <a:r>
              <a:rPr lang="en-US" baseline="0" dirty="0" smtClean="0"/>
              <a:t>the special label “HEAD” points to the current branch (that’s how GIT know what is the current branch)</a:t>
            </a:r>
          </a:p>
          <a:p>
            <a:pPr marL="171450" indent="-171450">
              <a:buFontTx/>
              <a:buChar char="-"/>
            </a:pPr>
            <a:r>
              <a:rPr lang="en-US" baseline="0" dirty="0" smtClean="0"/>
              <a:t>v0.1 is a tag. A tag is like a branch in that it points to a commit, but a tag does not change. It will always point to the same commit.</a:t>
            </a:r>
          </a:p>
          <a:p>
            <a:pPr marL="171450" indent="-171450">
              <a:buFontTx/>
              <a:buChar char="-"/>
            </a:pPr>
            <a:endParaRPr lang="en-US" baseline="0" dirty="0" smtClean="0"/>
          </a:p>
          <a:p>
            <a:pPr marL="0" indent="0">
              <a:buFontTx/>
              <a:buNone/>
            </a:pPr>
            <a:r>
              <a:rPr lang="en-US" baseline="0" dirty="0" smtClean="0"/>
              <a:t>We will use this kind of diagrams to explain GIT commands</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528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Tx/>
              <a:buChar char="-"/>
            </a:pPr>
            <a:r>
              <a:rPr lang="en-US" dirty="0" smtClean="0"/>
              <a:t>first a commit is added with</a:t>
            </a:r>
            <a:r>
              <a:rPr lang="en-US" baseline="0" dirty="0" smtClean="0"/>
              <a:t> its parent pointing to the current commit (which is HEAD)</a:t>
            </a:r>
            <a:endParaRPr dirty="0"/>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4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with no imag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325318" y="1925193"/>
            <a:ext cx="8229600" cy="784830"/>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3" name="Shape 13"/>
          <p:cNvSpPr txBox="1">
            <a:spLocks noGrp="1"/>
          </p:cNvSpPr>
          <p:nvPr>
            <p:ph type="body" idx="1"/>
          </p:nvPr>
        </p:nvSpPr>
        <p:spPr>
          <a:xfrm>
            <a:off x="325318" y="2740560"/>
            <a:ext cx="5679236" cy="461664"/>
          </a:xfrm>
          <a:prstGeom prst="rect">
            <a:avLst/>
          </a:prstGeom>
          <a:noFill/>
          <a:ln>
            <a:noFill/>
          </a:ln>
        </p:spPr>
        <p:txBody>
          <a:bodyPr lIns="91425" tIns="91425" rIns="91425" bIns="91425" anchor="t" anchorCtr="0"/>
          <a:lstStyle>
            <a:lvl1pPr marL="0" indent="0" rtl="0">
              <a:lnSpc>
                <a:spcPct val="100000"/>
              </a:lnSpc>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4" name="Shape 14"/>
          <p:cNvSpPr txBox="1">
            <a:spLocks noGrp="1"/>
          </p:cNvSpPr>
          <p:nvPr>
            <p:ph type="body" idx="2"/>
          </p:nvPr>
        </p:nvSpPr>
        <p:spPr>
          <a:xfrm>
            <a:off x="325318" y="3459160"/>
            <a:ext cx="873674" cy="414867"/>
          </a:xfrm>
          <a:prstGeom prst="rect">
            <a:avLst/>
          </a:prstGeom>
          <a:noFill/>
          <a:ln>
            <a:noFill/>
          </a:ln>
        </p:spPr>
        <p:txBody>
          <a:bodyPr lIns="91425" tIns="91425" rIns="91425" bIns="91425" anchor="t" anchorCtr="0"/>
          <a:lstStyle>
            <a:lvl1pPr marL="0" indent="0" rtl="0">
              <a:lnSpc>
                <a:spcPct val="100000"/>
              </a:lnSpc>
              <a:buClr>
                <a:schemeClr val="lt2"/>
              </a:buClr>
              <a:buNone/>
              <a:defRPr sz="1500" b="0" i="0" baseline="0">
                <a:solidFill>
                  <a:schemeClr val="lt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386467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ong Title w no Image">
    <p:spTree>
      <p:nvGrpSpPr>
        <p:cNvPr id="1" name="Shape 15"/>
        <p:cNvGrpSpPr/>
        <p:nvPr/>
      </p:nvGrpSpPr>
      <p:grpSpPr>
        <a:xfrm>
          <a:off x="0" y="0"/>
          <a:ext cx="0" cy="0"/>
          <a:chOff x="0" y="0"/>
          <a:chExt cx="0" cy="0"/>
        </a:xfrm>
      </p:grpSpPr>
      <p:sp>
        <p:nvSpPr>
          <p:cNvPr id="16" name="Shape 16"/>
          <p:cNvSpPr/>
          <p:nvPr/>
        </p:nvSpPr>
        <p:spPr>
          <a:xfrm>
            <a:off x="7295540" y="2481746"/>
            <a:ext cx="840195" cy="840195"/>
          </a:xfrm>
          <a:prstGeom prst="rect">
            <a:avLst/>
          </a:prstGeom>
          <a:solidFill>
            <a:srgbClr val="BFBFBF"/>
          </a:solidFill>
          <a:ln w="9525" cap="flat">
            <a:solidFill>
              <a:srgbClr val="BFBFBF"/>
            </a:solidFill>
            <a:prstDash val="solid"/>
            <a:round/>
            <a:headEnd type="none" w="med" len="med"/>
            <a:tailEnd type="none" w="med" len="med"/>
          </a:ln>
        </p:spPr>
        <p:txBody>
          <a:bodyPr lIns="68569" tIns="34275" rIns="68569" bIns="34275" anchor="ctr" anchorCtr="0">
            <a:noAutofit/>
          </a:bodyPr>
          <a:lstStyle/>
          <a:p>
            <a:pPr marL="0" marR="0" lvl="0" indent="0" algn="ctr" rtl="0">
              <a:spcBef>
                <a:spcPts val="0"/>
              </a:spcBef>
              <a:buSzPct val="25000"/>
              <a:buNone/>
            </a:pPr>
            <a:r>
              <a:rPr lang="en-US" sz="1350" b="0" i="0" u="none" strike="noStrike" cap="none" baseline="0">
                <a:solidFill>
                  <a:schemeClr val="lt1"/>
                </a:solidFill>
                <a:latin typeface="Calibri"/>
                <a:ea typeface="Calibri"/>
                <a:cs typeface="Calibri"/>
                <a:sym typeface="Calibri"/>
              </a:rPr>
              <a:t>FPO</a:t>
            </a:r>
          </a:p>
          <a:p>
            <a:pPr marL="0" marR="0" lvl="0" indent="0" algn="ctr" rtl="0">
              <a:buSzPct val="25000"/>
              <a:buNone/>
            </a:pPr>
            <a:r>
              <a:rPr lang="en-US" sz="675" b="0" i="0" u="none" strike="noStrike" cap="none" baseline="0">
                <a:solidFill>
                  <a:schemeClr val="lt1"/>
                </a:solidFill>
                <a:latin typeface="Calibri"/>
                <a:ea typeface="Calibri"/>
                <a:cs typeface="Calibri"/>
                <a:sym typeface="Calibri"/>
              </a:rPr>
              <a:t>Client logo Here</a:t>
            </a:r>
          </a:p>
        </p:txBody>
      </p:sp>
      <p:cxnSp>
        <p:nvCxnSpPr>
          <p:cNvPr id="17" name="Shape 17"/>
          <p:cNvCxnSpPr/>
          <p:nvPr/>
        </p:nvCxnSpPr>
        <p:spPr>
          <a:xfrm>
            <a:off x="6719839" y="2201766"/>
            <a:ext cx="0" cy="1457832"/>
          </a:xfrm>
          <a:prstGeom prst="straightConnector1">
            <a:avLst/>
          </a:prstGeom>
          <a:noFill/>
          <a:ln w="12700" cap="flat">
            <a:solidFill>
              <a:srgbClr val="7F7F7F"/>
            </a:solidFill>
            <a:prstDash val="solid"/>
            <a:round/>
            <a:headEnd type="none" w="med" len="med"/>
            <a:tailEnd type="none" w="med" len="med"/>
          </a:ln>
        </p:spPr>
      </p:cxnSp>
      <p:sp>
        <p:nvSpPr>
          <p:cNvPr id="18" name="Shape 18"/>
          <p:cNvSpPr txBox="1">
            <a:spLocks noGrp="1"/>
          </p:cNvSpPr>
          <p:nvPr>
            <p:ph type="title"/>
          </p:nvPr>
        </p:nvSpPr>
        <p:spPr>
          <a:xfrm>
            <a:off x="325319" y="1925193"/>
            <a:ext cx="6135433" cy="1477328"/>
          </a:xfrm>
          <a:prstGeom prst="rect">
            <a:avLst/>
          </a:prstGeom>
          <a:noFill/>
          <a:ln>
            <a:noFill/>
          </a:ln>
        </p:spPr>
        <p:txBody>
          <a:bodyPr lIns="91425" tIns="91425" rIns="91425" bIns="91425" anchor="t" anchorCtr="0"/>
          <a:lstStyle>
            <a:lvl1pPr algn="l" rtl="0">
              <a:defRPr sz="3375"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19" name="Shape 19"/>
          <p:cNvSpPr txBox="1">
            <a:spLocks noGrp="1"/>
          </p:cNvSpPr>
          <p:nvPr>
            <p:ph type="body" idx="1"/>
          </p:nvPr>
        </p:nvSpPr>
        <p:spPr>
          <a:xfrm>
            <a:off x="325318" y="3433689"/>
            <a:ext cx="5679236" cy="461664"/>
          </a:xfrm>
          <a:prstGeom prst="rect">
            <a:avLst/>
          </a:prstGeom>
          <a:noFill/>
          <a:ln>
            <a:noFill/>
          </a:ln>
        </p:spPr>
        <p:txBody>
          <a:bodyPr lIns="91425" tIns="91425" rIns="91425" bIns="91425" anchor="t" anchorCtr="0"/>
          <a:lstStyle>
            <a:lvl1pPr marL="0" indent="0" rtl="0">
              <a:lnSpc>
                <a:spcPct val="100000"/>
              </a:lnSpc>
              <a:buClr>
                <a:srgbClr val="7F7F7F"/>
              </a:buClr>
              <a:buNone/>
              <a:defRPr sz="1800" b="0" i="0" baseline="0">
                <a:solidFill>
                  <a:srgbClr val="7F7F7F"/>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0" name="Shape 20"/>
          <p:cNvSpPr txBox="1">
            <a:spLocks noGrp="1"/>
          </p:cNvSpPr>
          <p:nvPr>
            <p:ph type="body" idx="2"/>
          </p:nvPr>
        </p:nvSpPr>
        <p:spPr>
          <a:xfrm>
            <a:off x="325318" y="4065987"/>
            <a:ext cx="873674" cy="414867"/>
          </a:xfrm>
          <a:prstGeom prst="rect">
            <a:avLst/>
          </a:prstGeom>
          <a:noFill/>
          <a:ln>
            <a:noFill/>
          </a:ln>
        </p:spPr>
        <p:txBody>
          <a:bodyPr lIns="91425" tIns="91425" rIns="91425" bIns="91425" anchor="t" anchorCtr="0"/>
          <a:lstStyle>
            <a:lvl1pPr marL="0" indent="0" rtl="0">
              <a:lnSpc>
                <a:spcPct val="100000"/>
              </a:lnSpc>
              <a:buClr>
                <a:srgbClr val="B32216"/>
              </a:buClr>
              <a:buNone/>
              <a:defRPr sz="1350" b="0" i="0" baseline="0">
                <a:solidFill>
                  <a:srgbClr val="B32216"/>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210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300903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o Logo Basic Bullet Slide">
    <p:spTree>
      <p:nvGrpSpPr>
        <p:cNvPr id="1" name="Shape 25"/>
        <p:cNvGrpSpPr/>
        <p:nvPr/>
      </p:nvGrpSpPr>
      <p:grpSpPr>
        <a:xfrm>
          <a:off x="0" y="0"/>
          <a:ext cx="0" cy="0"/>
          <a:chOff x="0" y="0"/>
          <a:chExt cx="0" cy="0"/>
        </a:xfrm>
      </p:grpSpPr>
      <p:sp>
        <p:nvSpPr>
          <p:cNvPr id="26" name="Shape 26"/>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1"/>
          </p:nvPr>
        </p:nvSpPr>
        <p:spPr>
          <a:xfrm>
            <a:off x="279399" y="1041400"/>
            <a:ext cx="8585201" cy="4233862"/>
          </a:xfrm>
          <a:prstGeom prst="rect">
            <a:avLst/>
          </a:prstGeom>
          <a:noFill/>
          <a:ln>
            <a:noFill/>
          </a:ln>
        </p:spPr>
        <p:txBody>
          <a:bodyPr lIns="91425" tIns="91425" rIns="91425" bIns="91425" anchor="t" anchorCtr="0"/>
          <a:lstStyle>
            <a:lvl1pPr rtl="0">
              <a:defRPr sz="1500" b="0" i="0">
                <a:solidFill>
                  <a:schemeClr val="dk1"/>
                </a:solidFill>
              </a:defRPr>
            </a:lvl1pPr>
            <a:lvl2pPr rtl="0">
              <a:defRPr b="0" i="0">
                <a:solidFill>
                  <a:schemeClr val="dk1"/>
                </a:solidFill>
              </a:defRPr>
            </a:lvl2pPr>
            <a:lvl3pPr rtl="0">
              <a:defRPr b="0" i="0">
                <a:solidFill>
                  <a:schemeClr val="dk1"/>
                </a:solidFill>
              </a:defRPr>
            </a:lvl3pPr>
            <a:lvl4pPr rtl="0">
              <a:defRPr b="0" i="0">
                <a:solidFill>
                  <a:schemeClr val="dk1"/>
                </a:solidFill>
              </a:defRPr>
            </a:lvl4pPr>
            <a:lvl5pPr rtl="0">
              <a:defRPr b="0" i="0">
                <a:solidFill>
                  <a:schemeClr val="dk1"/>
                </a:solidFill>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6003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o Logo  Slide w Subtitle">
    <p:spTree>
      <p:nvGrpSpPr>
        <p:cNvPr id="1" name="Shape 30"/>
        <p:cNvGrpSpPr/>
        <p:nvPr/>
      </p:nvGrpSpPr>
      <p:grpSpPr>
        <a:xfrm>
          <a:off x="0" y="0"/>
          <a:ext cx="0" cy="0"/>
          <a:chOff x="0" y="0"/>
          <a:chExt cx="0" cy="0"/>
        </a:xfrm>
      </p:grpSpPr>
      <p:sp>
        <p:nvSpPr>
          <p:cNvPr id="31" name="Shape 31"/>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2" name="Shape 32"/>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lang="en-US"/>
          </a:p>
        </p:txBody>
      </p:sp>
      <p:sp>
        <p:nvSpPr>
          <p:cNvPr id="33" name="Shape 33"/>
          <p:cNvSpPr txBox="1">
            <a:spLocks noGrp="1"/>
          </p:cNvSpPr>
          <p:nvPr>
            <p:ph type="body" idx="1"/>
          </p:nvPr>
        </p:nvSpPr>
        <p:spPr>
          <a:xfrm>
            <a:off x="279399" y="1358875"/>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34" name="Shape 34"/>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5" name="Shape 35"/>
          <p:cNvSpPr txBox="1">
            <a:spLocks noGrp="1"/>
          </p:cNvSpPr>
          <p:nvPr>
            <p:ph type="body" idx="3"/>
          </p:nvPr>
        </p:nvSpPr>
        <p:spPr>
          <a:xfrm>
            <a:off x="279398" y="832094"/>
            <a:ext cx="8585203" cy="457200"/>
          </a:xfrm>
          <a:prstGeom prst="rect">
            <a:avLst/>
          </a:prstGeom>
          <a:noFill/>
          <a:ln>
            <a:noFill/>
          </a:ln>
        </p:spPr>
        <p:txBody>
          <a:bodyPr lIns="91425" tIns="91425" rIns="91425" bIns="91425" anchor="t" anchorCtr="0"/>
          <a:lstStyle>
            <a:lvl1pPr marL="0" indent="0" rtl="0">
              <a:buClr>
                <a:schemeClr val="dk2"/>
              </a:buClr>
              <a:buNone/>
              <a:defRPr sz="1800" b="0" i="0" baseline="0">
                <a:solidFill>
                  <a:schemeClr val="dk2"/>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23378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No Logo Basic Bullet with Pull Quote">
    <p:spTree>
      <p:nvGrpSpPr>
        <p:cNvPr id="1" name="Shape 36"/>
        <p:cNvGrpSpPr/>
        <p:nvPr/>
      </p:nvGrpSpPr>
      <p:grpSpPr>
        <a:xfrm>
          <a:off x="0" y="0"/>
          <a:ext cx="0" cy="0"/>
          <a:chOff x="0" y="0"/>
          <a:chExt cx="0" cy="0"/>
        </a:xfrm>
      </p:grpSpPr>
      <p:sp>
        <p:nvSpPr>
          <p:cNvPr id="37" name="Shape 37"/>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1"/>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0" name="Shape 40"/>
          <p:cNvSpPr txBox="1">
            <a:spLocks noGrp="1"/>
          </p:cNvSpPr>
          <p:nvPr>
            <p:ph type="body" idx="2"/>
          </p:nvPr>
        </p:nvSpPr>
        <p:spPr>
          <a:xfrm>
            <a:off x="279399" y="5163964"/>
            <a:ext cx="8864600" cy="491760"/>
          </a:xfrm>
          <a:prstGeom prst="rect">
            <a:avLst/>
          </a:prstGeom>
          <a:noFill/>
          <a:ln>
            <a:noFill/>
          </a:ln>
        </p:spPr>
        <p:txBody>
          <a:bodyPr lIns="91425" tIns="91425" rIns="91425" bIns="91425" anchor="t" anchorCtr="0"/>
          <a:lstStyle>
            <a:lvl1pPr marL="0" indent="0" rtl="0">
              <a:buClr>
                <a:schemeClr val="lt2"/>
              </a:buClr>
              <a:buNone/>
              <a:defRPr sz="1500" baseline="0">
                <a:solidFill>
                  <a:schemeClr val="lt2"/>
                </a:solidFill>
              </a:defRPr>
            </a:lvl1pPr>
            <a:lvl2pPr marL="306145" indent="-1345" rtl="0">
              <a:buNone/>
              <a:defRPr sz="825"/>
            </a:lvl2pPr>
            <a:lvl3pPr marL="612290" indent="-2690" rtl="0">
              <a:buNone/>
              <a:defRPr sz="675"/>
            </a:lvl3pPr>
            <a:lvl4pPr marL="918437" indent="-4037" rtl="0">
              <a:buNone/>
              <a:defRPr sz="600"/>
            </a:lvl4pPr>
            <a:lvl5pPr marL="1224581" indent="-5381" rtl="0">
              <a:buNone/>
              <a:defRPr sz="600"/>
            </a:lvl5pPr>
            <a:lvl6pPr marL="1530727" indent="-6727" rtl="0">
              <a:buFont typeface="Calibri"/>
              <a:buNone/>
              <a:defRPr sz="600"/>
            </a:lvl6pPr>
            <a:lvl7pPr marL="1836872" indent="-8072" rtl="0">
              <a:buFont typeface="Calibri"/>
              <a:buNone/>
              <a:defRPr sz="600"/>
            </a:lvl7pPr>
            <a:lvl8pPr marL="2143018" indent="-9417" rtl="0">
              <a:buFont typeface="Calibri"/>
              <a:buNone/>
              <a:defRPr sz="600"/>
            </a:lvl8pPr>
            <a:lvl9pPr marL="2449163" indent="-1238" rtl="0">
              <a:buFont typeface="Calibri"/>
              <a:buNone/>
              <a:defRPr sz="600"/>
            </a:lvl9pPr>
          </a:lstStyle>
          <a:p>
            <a:endParaRPr/>
          </a:p>
        </p:txBody>
      </p:sp>
      <p:sp>
        <p:nvSpPr>
          <p:cNvPr id="41" name="Shape 41"/>
          <p:cNvSpPr txBox="1">
            <a:spLocks noGrp="1"/>
          </p:cNvSpPr>
          <p:nvPr>
            <p:ph type="body" idx="3"/>
          </p:nvPr>
        </p:nvSpPr>
        <p:spPr>
          <a:xfrm>
            <a:off x="279401" y="5937442"/>
            <a:ext cx="3883025" cy="363536"/>
          </a:xfrm>
          <a:prstGeom prst="rect">
            <a:avLst/>
          </a:prstGeom>
          <a:noFill/>
          <a:ln>
            <a:noFill/>
          </a:ln>
        </p:spPr>
        <p:txBody>
          <a:bodyPr lIns="91425" tIns="91425" rIns="91425" bIns="91425" anchor="t" anchorCtr="0"/>
          <a:lstStyle>
            <a:lvl1pPr marL="0" indent="0" rtl="0">
              <a:buNone/>
              <a:defRPr sz="900" b="0" i="0" baseline="0"/>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4"/>
          </p:nvPr>
        </p:nvSpPr>
        <p:spPr>
          <a:xfrm>
            <a:off x="279399" y="1041400"/>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17744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No Logo Two Column">
    <p:spTree>
      <p:nvGrpSpPr>
        <p:cNvPr id="1" name="Shape 43"/>
        <p:cNvGrpSpPr/>
        <p:nvPr/>
      </p:nvGrpSpPr>
      <p:grpSpPr>
        <a:xfrm>
          <a:off x="0" y="0"/>
          <a:ext cx="0" cy="0"/>
          <a:chOff x="0" y="0"/>
          <a:chExt cx="0" cy="0"/>
        </a:xfrm>
      </p:grpSpPr>
      <p:sp>
        <p:nvSpPr>
          <p:cNvPr id="44" name="Shape 44"/>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5" name="Shape 45"/>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279398"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
        <p:nvSpPr>
          <p:cNvPr id="47" name="Shape 47"/>
          <p:cNvSpPr txBox="1">
            <a:spLocks noGrp="1"/>
          </p:cNvSpPr>
          <p:nvPr>
            <p:ph type="body" idx="2"/>
          </p:nvPr>
        </p:nvSpPr>
        <p:spPr>
          <a:xfrm>
            <a:off x="279399" y="304802"/>
            <a:ext cx="8585201" cy="609599"/>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8" name="Shape 48"/>
          <p:cNvSpPr txBox="1">
            <a:spLocks noGrp="1"/>
          </p:cNvSpPr>
          <p:nvPr>
            <p:ph type="body" idx="3"/>
          </p:nvPr>
        </p:nvSpPr>
        <p:spPr>
          <a:xfrm>
            <a:off x="4574313" y="1041400"/>
            <a:ext cx="4294912"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2551777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No Logo Long Title">
    <p:spTree>
      <p:nvGrpSpPr>
        <p:cNvPr id="1" name="Shape 49"/>
        <p:cNvGrpSpPr/>
        <p:nvPr/>
      </p:nvGrpSpPr>
      <p:grpSpPr>
        <a:xfrm>
          <a:off x="0" y="0"/>
          <a:ext cx="0" cy="0"/>
          <a:chOff x="0" y="0"/>
          <a:chExt cx="0" cy="0"/>
        </a:xfrm>
      </p:grpSpPr>
      <p:sp>
        <p:nvSpPr>
          <p:cNvPr id="50" name="Shape 50"/>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1"/>
          </p:nvPr>
        </p:nvSpPr>
        <p:spPr>
          <a:xfrm>
            <a:off x="279399" y="304802"/>
            <a:ext cx="8585201" cy="1088375"/>
          </a:xfrm>
          <a:prstGeom prst="rect">
            <a:avLst/>
          </a:prstGeom>
          <a:noFill/>
          <a:ln>
            <a:noFill/>
          </a:ln>
        </p:spPr>
        <p:txBody>
          <a:bodyPr lIns="91425" tIns="91425" rIns="91425" bIns="91425" anchor="t" anchorCtr="0"/>
          <a:lstStyle>
            <a:lvl1pPr marL="0" indent="0" rtl="0">
              <a:buClr>
                <a:srgbClr val="231F20"/>
              </a:buClr>
              <a:buNone/>
              <a:defRPr sz="2400" b="0" i="0">
                <a:solidFill>
                  <a:srgbClr val="231F20"/>
                </a:solidFill>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53" name="Shape 53"/>
          <p:cNvSpPr txBox="1">
            <a:spLocks noGrp="1"/>
          </p:cNvSpPr>
          <p:nvPr>
            <p:ph type="body" idx="2"/>
          </p:nvPr>
        </p:nvSpPr>
        <p:spPr>
          <a:xfrm>
            <a:off x="279399" y="1509901"/>
            <a:ext cx="8585201" cy="4233862"/>
          </a:xfrm>
          <a:prstGeom prst="rect">
            <a:avLst/>
          </a:prstGeom>
          <a:noFill/>
          <a:ln>
            <a:noFill/>
          </a:ln>
        </p:spPr>
        <p:txBody>
          <a:bodyPr lIns="91425" tIns="91425" rIns="91425" bIns="91425" anchor="t" anchorCtr="0"/>
          <a:lstStyle>
            <a:lvl1pPr rtl="0">
              <a:defRPr sz="1500">
                <a:solidFill>
                  <a:schemeClr val="dk1"/>
                </a:solidFill>
              </a:defRPr>
            </a:lvl1pPr>
            <a:lvl2pPr rtl="0">
              <a:defRPr>
                <a:solidFill>
                  <a:schemeClr val="dk1"/>
                </a:solidFill>
              </a:defRPr>
            </a:lvl2pPr>
            <a:lvl3pPr rtl="0">
              <a:defRPr>
                <a:solidFill>
                  <a:schemeClr val="dk1"/>
                </a:solidFill>
              </a:defRPr>
            </a:lvl3pPr>
            <a:lvl4pPr rtl="0">
              <a:defRPr>
                <a:solidFill>
                  <a:schemeClr val="dk1"/>
                </a:solidFill>
              </a:defRPr>
            </a:lvl4pPr>
            <a:lvl5pPr rtl="0">
              <a:defRPr>
                <a:solidFill>
                  <a:schemeClr val="dk1"/>
                </a:solidFill>
              </a:defRPr>
            </a:lvl5pPr>
            <a:lvl6pPr rtl="0">
              <a:defRPr/>
            </a:lvl6pPr>
            <a:lvl7pPr rtl="0">
              <a:defRPr/>
            </a:lvl7pPr>
            <a:lvl8pPr rtl="0">
              <a:defRPr/>
            </a:lvl8pPr>
            <a:lvl9pPr rtl="0">
              <a:defRPr/>
            </a:lvl9pPr>
          </a:lstStyle>
          <a:p>
            <a:endParaRPr/>
          </a:p>
        </p:txBody>
      </p:sp>
    </p:spTree>
    <p:extLst>
      <p:ext uri="{BB962C8B-B14F-4D97-AF65-F5344CB8AC3E}">
        <p14:creationId xmlns:p14="http://schemas.microsoft.com/office/powerpoint/2010/main" val="438489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p:nvPr/>
        </p:nvSpPr>
        <p:spPr>
          <a:xfrm>
            <a:off x="325318" y="354182"/>
            <a:ext cx="2102060" cy="487878"/>
          </a:xfrm>
          <a:prstGeom prst="rect">
            <a:avLst/>
          </a:prstGeom>
          <a:blipFill>
            <a:blip r:embed="rId5"/>
            <a:stretch>
              <a:fillRect/>
            </a:stretch>
          </a:blipFill>
        </p:spPr>
      </p:sp>
      <p:sp>
        <p:nvSpPr>
          <p:cNvPr id="10" name="Shape 10"/>
          <p:cNvSpPr/>
          <p:nvPr/>
        </p:nvSpPr>
        <p:spPr>
          <a:xfrm>
            <a:off x="1" y="5624169"/>
            <a:ext cx="9144001" cy="1233833"/>
          </a:xfrm>
          <a:prstGeom prst="rect">
            <a:avLst/>
          </a:prstGeom>
          <a:blipFill>
            <a:blip r:embed="rId6"/>
            <a:stretch>
              <a:fillRect/>
            </a:stretch>
          </a:blipFill>
        </p:spPr>
      </p:sp>
    </p:spTree>
    <p:extLst>
      <p:ext uri="{BB962C8B-B14F-4D97-AF65-F5344CB8AC3E}">
        <p14:creationId xmlns:p14="http://schemas.microsoft.com/office/powerpoint/2010/main" val="3413945520"/>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Shape 22"/>
          <p:cNvSpPr/>
          <p:nvPr/>
        </p:nvSpPr>
        <p:spPr>
          <a:xfrm>
            <a:off x="1" y="6036732"/>
            <a:ext cx="9144001" cy="821266"/>
          </a:xfrm>
          <a:prstGeom prst="rect">
            <a:avLst/>
          </a:prstGeom>
          <a:blipFill>
            <a:blip r:embed="rId7"/>
            <a:stretch>
              <a:fillRect/>
            </a:stretch>
          </a:blipFill>
        </p:spPr>
      </p:sp>
      <p:sp>
        <p:nvSpPr>
          <p:cNvPr id="23" name="Shape 23"/>
          <p:cNvSpPr txBox="1">
            <a:spLocks noGrp="1"/>
          </p:cNvSpPr>
          <p:nvPr>
            <p:ph type="ftr" idx="11"/>
          </p:nvPr>
        </p:nvSpPr>
        <p:spPr>
          <a:xfrm>
            <a:off x="4439157" y="6441959"/>
            <a:ext cx="4299970"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rgbClr val="000000"/>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1" y="6441959"/>
            <a:ext cx="358856" cy="365125"/>
          </a:xfrm>
          <a:prstGeom prst="rect">
            <a:avLst/>
          </a:prstGeom>
          <a:noFill/>
          <a:ln>
            <a:noFill/>
          </a:ln>
        </p:spPr>
        <p:txBody>
          <a:bodyPr lIns="91425" tIns="91425" rIns="91425" bIns="91425" anchor="ctr" anchorCtr="0"/>
          <a:lstStyle>
            <a:lvl1pPr marL="0" marR="0" indent="0" algn="r" rtl="0">
              <a:defRPr sz="750" b="0" i="0" u="none" strike="noStrike" cap="none" baseline="0">
                <a:solidFill>
                  <a:schemeClr val="dk1"/>
                </a:solidFill>
                <a:latin typeface="Arial"/>
                <a:ea typeface="Arial"/>
                <a:cs typeface="Arial"/>
                <a:sym typeface="Arial"/>
              </a:defRPr>
            </a:lvl1pPr>
            <a:lvl2pPr marL="342900" marR="0" indent="0" algn="l" rtl="0">
              <a:defRPr sz="1350" b="0" i="0" u="none" strike="noStrike" cap="none" baseline="0">
                <a:solidFill>
                  <a:schemeClr val="dk1"/>
                </a:solidFill>
                <a:latin typeface="Calibri"/>
                <a:ea typeface="Calibri"/>
                <a:cs typeface="Calibri"/>
                <a:sym typeface="Calibri"/>
              </a:defRPr>
            </a:lvl2pPr>
            <a:lvl3pPr marL="685800" marR="0" indent="0" algn="l" rtl="0">
              <a:defRPr sz="1350" b="0" i="0" u="none" strike="noStrike" cap="none" baseline="0">
                <a:solidFill>
                  <a:schemeClr val="dk1"/>
                </a:solidFill>
                <a:latin typeface="Calibri"/>
                <a:ea typeface="Calibri"/>
                <a:cs typeface="Calibri"/>
                <a:sym typeface="Calibri"/>
              </a:defRPr>
            </a:lvl3pPr>
            <a:lvl4pPr marL="1028700" marR="0" indent="0" algn="l" rtl="0">
              <a:defRPr sz="1350" b="0" i="0" u="none" strike="noStrike" cap="none" baseline="0">
                <a:solidFill>
                  <a:schemeClr val="dk1"/>
                </a:solidFill>
                <a:latin typeface="Calibri"/>
                <a:ea typeface="Calibri"/>
                <a:cs typeface="Calibri"/>
                <a:sym typeface="Calibri"/>
              </a:defRPr>
            </a:lvl4pPr>
            <a:lvl5pPr marL="1371600" marR="0" indent="0" algn="l" rtl="0">
              <a:defRPr sz="1350" b="0" i="0" u="none" strike="noStrike" cap="none" baseline="0">
                <a:solidFill>
                  <a:schemeClr val="dk1"/>
                </a:solidFill>
                <a:latin typeface="Calibri"/>
                <a:ea typeface="Calibri"/>
                <a:cs typeface="Calibri"/>
                <a:sym typeface="Calibri"/>
              </a:defRPr>
            </a:lvl5pPr>
            <a:lvl6pPr marL="1714500" marR="0" indent="0" algn="l" rtl="0">
              <a:defRPr sz="1350" b="0" i="0" u="none" strike="noStrike" cap="none" baseline="0">
                <a:solidFill>
                  <a:schemeClr val="dk1"/>
                </a:solidFill>
                <a:latin typeface="Calibri"/>
                <a:ea typeface="Calibri"/>
                <a:cs typeface="Calibri"/>
                <a:sym typeface="Calibri"/>
              </a:defRPr>
            </a:lvl6pPr>
            <a:lvl7pPr marL="2057400" marR="0" indent="0" algn="l" rtl="0">
              <a:defRPr sz="1350" b="0" i="0" u="none" strike="noStrike" cap="none" baseline="0">
                <a:solidFill>
                  <a:schemeClr val="dk1"/>
                </a:solidFill>
                <a:latin typeface="Calibri"/>
                <a:ea typeface="Calibri"/>
                <a:cs typeface="Calibri"/>
                <a:sym typeface="Calibri"/>
              </a:defRPr>
            </a:lvl7pPr>
            <a:lvl8pPr marL="2400300" marR="0" indent="0" algn="l" rtl="0">
              <a:defRPr sz="1350" b="0" i="0" u="none" strike="noStrike" cap="none" baseline="0">
                <a:solidFill>
                  <a:schemeClr val="dk1"/>
                </a:solidFill>
                <a:latin typeface="Calibri"/>
                <a:ea typeface="Calibri"/>
                <a:cs typeface="Calibri"/>
                <a:sym typeface="Calibri"/>
              </a:defRPr>
            </a:lvl8pPr>
            <a:lvl9pPr marL="2743200" marR="0" indent="0" algn="l" rtl="0">
              <a:defRPr sz="135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93023942"/>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05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www.jetbrains.com/idea/downloa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www.sourcetreeapp.com/" TargetMode="External"/><Relationship Id="rId5" Type="http://schemas.openxmlformats.org/officeDocument/2006/relationships/hyperlink" Target="https://code.google.com/p/tortoisegit/wiki/Download" TargetMode="External"/><Relationship Id="rId4" Type="http://schemas.openxmlformats.org/officeDocument/2006/relationships/hyperlink" Target="http://git-scm.com/download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248442" y="1852133"/>
            <a:ext cx="6329993" cy="1910637"/>
          </a:xfrm>
          <a:prstGeom prst="rect">
            <a:avLst/>
          </a:prstGeom>
          <a:noFill/>
          <a:ln>
            <a:noFill/>
          </a:ln>
        </p:spPr>
        <p:txBody>
          <a:bodyPr vert="horz" lIns="68569" tIns="34275" rIns="68569" bIns="34275" rtlCol="0" anchor="t" anchorCtr="0">
            <a:noAutofit/>
          </a:bodyPr>
          <a:lstStyle/>
          <a:p>
            <a:pPr algn="ctr">
              <a:buClr>
                <a:srgbClr val="7F7F7F"/>
              </a:buClr>
              <a:buSzPct val="25000"/>
            </a:pPr>
            <a:r>
              <a:rPr lang="en-US" sz="11500" dirty="0" smtClean="0"/>
              <a:t>GIT</a:t>
            </a:r>
            <a:endParaRPr lang="en-US" sz="3038" dirty="0"/>
          </a:p>
        </p:txBody>
      </p:sp>
      <p:sp>
        <p:nvSpPr>
          <p:cNvPr id="89" name="Shape 89"/>
          <p:cNvSpPr txBox="1">
            <a:spLocks noGrp="1"/>
          </p:cNvSpPr>
          <p:nvPr>
            <p:ph type="body" idx="2"/>
          </p:nvPr>
        </p:nvSpPr>
        <p:spPr>
          <a:xfrm>
            <a:off x="1386988" y="3451620"/>
            <a:ext cx="655256" cy="311150"/>
          </a:xfrm>
          <a:prstGeom prst="rect">
            <a:avLst/>
          </a:prstGeom>
          <a:noFill/>
          <a:ln>
            <a:noFill/>
          </a:ln>
        </p:spPr>
        <p:txBody>
          <a:bodyPr vert="horz" lIns="68569" tIns="34275" rIns="68569" bIns="34275" rtlCol="0" anchor="t" anchorCtr="0">
            <a:noAutofit/>
          </a:bodyPr>
          <a:lstStyle/>
          <a:p>
            <a:pPr>
              <a:buSzPct val="25000"/>
            </a:pPr>
            <a:r>
              <a:rPr lang="en-US"/>
              <a:t> </a:t>
            </a:r>
          </a:p>
        </p:txBody>
      </p:sp>
    </p:spTree>
    <p:extLst>
      <p:ext uri="{BB962C8B-B14F-4D97-AF65-F5344CB8AC3E}">
        <p14:creationId xmlns:p14="http://schemas.microsoft.com/office/powerpoint/2010/main" val="1072474176"/>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566862"/>
            <a:ext cx="7543800" cy="3724275"/>
          </a:xfrm>
          <a:prstGeom prst="rect">
            <a:avLst/>
          </a:prstGeom>
        </p:spPr>
      </p:pic>
    </p:spTree>
    <p:extLst>
      <p:ext uri="{BB962C8B-B14F-4D97-AF65-F5344CB8AC3E}">
        <p14:creationId xmlns:p14="http://schemas.microsoft.com/office/powerpoint/2010/main" val="3927573702"/>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checkout my-branch</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284" y="2215492"/>
            <a:ext cx="7543800" cy="3695700"/>
          </a:xfrm>
          <a:prstGeom prst="rect">
            <a:avLst/>
          </a:prstGeom>
        </p:spPr>
      </p:pic>
    </p:spTree>
    <p:extLst>
      <p:ext uri="{BB962C8B-B14F-4D97-AF65-F5344CB8AC3E}">
        <p14:creationId xmlns:p14="http://schemas.microsoft.com/office/powerpoint/2010/main" val="305243239"/>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1609725"/>
            <a:ext cx="6677025" cy="3638550"/>
          </a:xfrm>
          <a:prstGeom prst="rect">
            <a:avLst/>
          </a:prstGeom>
        </p:spPr>
      </p:pic>
    </p:spTree>
    <p:extLst>
      <p:ext uri="{BB962C8B-B14F-4D97-AF65-F5344CB8AC3E}">
        <p14:creationId xmlns:p14="http://schemas.microsoft.com/office/powerpoint/2010/main" val="26491544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master into my-branch /2 of 2</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7" y="1595437"/>
            <a:ext cx="6905625" cy="3667125"/>
          </a:xfrm>
          <a:prstGeom prst="rect">
            <a:avLst/>
          </a:prstGeom>
        </p:spPr>
      </p:pic>
    </p:spTree>
    <p:extLst>
      <p:ext uri="{BB962C8B-B14F-4D97-AF65-F5344CB8AC3E}">
        <p14:creationId xmlns:p14="http://schemas.microsoft.com/office/powerpoint/2010/main" val="876445211"/>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merges</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28812"/>
            <a:ext cx="4962525" cy="3000375"/>
          </a:xfrm>
          <a:prstGeom prst="rect">
            <a:avLst/>
          </a:prstGeom>
        </p:spPr>
      </p:pic>
    </p:spTree>
    <p:extLst>
      <p:ext uri="{BB962C8B-B14F-4D97-AF65-F5344CB8AC3E}">
        <p14:creationId xmlns:p14="http://schemas.microsoft.com/office/powerpoint/2010/main" val="146563652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fast-forward merge my-branch into master</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737" y="1933575"/>
            <a:ext cx="4962525" cy="2990850"/>
          </a:xfrm>
          <a:prstGeom prst="rect">
            <a:avLst/>
          </a:prstGeom>
        </p:spPr>
      </p:pic>
    </p:spTree>
    <p:extLst>
      <p:ext uri="{BB962C8B-B14F-4D97-AF65-F5344CB8AC3E}">
        <p14:creationId xmlns:p14="http://schemas.microsoft.com/office/powerpoint/2010/main" val="4060379651"/>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merge my-branch into master forcing non-fast-forward (--no-</a:t>
            </a:r>
            <a:r>
              <a:rPr lang="en-US" sz="3600" dirty="0" err="1" smtClean="0"/>
              <a:t>ff</a:t>
            </a:r>
            <a:r>
              <a:rPr lang="en-US" sz="3600" dirty="0" smtClean="0"/>
              <a:t>)</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7" y="1543050"/>
            <a:ext cx="5915025" cy="3771900"/>
          </a:xfrm>
          <a:prstGeom prst="rect">
            <a:avLst/>
          </a:prstGeom>
        </p:spPr>
      </p:pic>
    </p:spTree>
    <p:extLst>
      <p:ext uri="{BB962C8B-B14F-4D97-AF65-F5344CB8AC3E}">
        <p14:creationId xmlns:p14="http://schemas.microsoft.com/office/powerpoint/2010/main" val="39007622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1 of 6</a:t>
            </a:r>
            <a:endParaRPr lang="en-US"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25" y="1562100"/>
            <a:ext cx="6000750" cy="3733800"/>
          </a:xfrm>
          <a:prstGeom prst="rect">
            <a:avLst/>
          </a:prstGeom>
        </p:spPr>
      </p:pic>
    </p:spTree>
    <p:extLst>
      <p:ext uri="{BB962C8B-B14F-4D97-AF65-F5344CB8AC3E}">
        <p14:creationId xmlns:p14="http://schemas.microsoft.com/office/powerpoint/2010/main" val="251903903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2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962150"/>
            <a:ext cx="6124575" cy="2933700"/>
          </a:xfrm>
          <a:prstGeom prst="rect">
            <a:avLst/>
          </a:prstGeom>
        </p:spPr>
      </p:pic>
    </p:spTree>
    <p:extLst>
      <p:ext uri="{BB962C8B-B14F-4D97-AF65-F5344CB8AC3E}">
        <p14:creationId xmlns:p14="http://schemas.microsoft.com/office/powerpoint/2010/main" val="4105156958"/>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3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937" y="1962150"/>
            <a:ext cx="7096125" cy="2933700"/>
          </a:xfrm>
          <a:prstGeom prst="rect">
            <a:avLst/>
          </a:prstGeom>
        </p:spPr>
      </p:pic>
    </p:spTree>
    <p:extLst>
      <p:ext uri="{BB962C8B-B14F-4D97-AF65-F5344CB8AC3E}">
        <p14:creationId xmlns:p14="http://schemas.microsoft.com/office/powerpoint/2010/main" val="3597349377"/>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285750" indent="-285750">
              <a:lnSpc>
                <a:spcPct val="150000"/>
              </a:lnSpc>
              <a:buClr>
                <a:srgbClr val="2E3640"/>
              </a:buClr>
              <a:buSzPct val="100000"/>
              <a:buBlip>
                <a:blip r:embed="rId4"/>
              </a:buBlip>
            </a:pPr>
            <a:r>
              <a:rPr lang="en-US" sz="2400" dirty="0" smtClean="0"/>
              <a:t> GIT</a:t>
            </a:r>
          </a:p>
          <a:p>
            <a:pPr marL="641350" lvl="5" indent="-285750">
              <a:lnSpc>
                <a:spcPct val="150000"/>
              </a:lnSpc>
              <a:buClr>
                <a:srgbClr val="2E3640"/>
              </a:buClr>
              <a:buSzPct val="100000"/>
              <a:buBlip>
                <a:blip r:embed="rId4"/>
              </a:buBlip>
            </a:pPr>
            <a:r>
              <a:rPr lang="en-US" sz="2400" dirty="0" smtClean="0"/>
              <a:t>Tools </a:t>
            </a:r>
          </a:p>
          <a:p>
            <a:pPr marL="641350" lvl="5" indent="-285750">
              <a:lnSpc>
                <a:spcPct val="150000"/>
              </a:lnSpc>
              <a:buClr>
                <a:srgbClr val="2E3640"/>
              </a:buClr>
              <a:buSzPct val="100000"/>
              <a:buBlip>
                <a:blip r:embed="rId4"/>
              </a:buBlip>
            </a:pPr>
            <a:r>
              <a:rPr lang="en-US" sz="2400" dirty="0" smtClean="0"/>
              <a:t>GIT vs. SVN</a:t>
            </a:r>
          </a:p>
          <a:p>
            <a:pPr marL="641350" lvl="5" indent="-285750">
              <a:lnSpc>
                <a:spcPct val="150000"/>
              </a:lnSpc>
              <a:buClr>
                <a:srgbClr val="2E3640"/>
              </a:buClr>
              <a:buSzPct val="100000"/>
              <a:buBlip>
                <a:blip r:embed="rId4"/>
              </a:buBlip>
            </a:pPr>
            <a:r>
              <a:rPr lang="en-US" sz="2400" dirty="0" smtClean="0"/>
              <a:t>GIT concepts (DAG, branch, tag, etc.)</a:t>
            </a:r>
          </a:p>
          <a:p>
            <a:pPr marL="641350" lvl="5" indent="-285750">
              <a:lnSpc>
                <a:spcPct val="150000"/>
              </a:lnSpc>
              <a:buClr>
                <a:srgbClr val="2E3640"/>
              </a:buClr>
              <a:buSzPct val="100000"/>
              <a:buBlip>
                <a:blip r:embed="rId4"/>
              </a:buBlip>
            </a:pPr>
            <a:r>
              <a:rPr lang="en-US" sz="2400" dirty="0" smtClean="0"/>
              <a:t>GIT operations (commit, merge, etc.)</a:t>
            </a:r>
          </a:p>
          <a:p>
            <a:pPr marL="285750" indent="-285750">
              <a:lnSpc>
                <a:spcPct val="150000"/>
              </a:lnSpc>
              <a:buClr>
                <a:srgbClr val="2E3640"/>
              </a:buClr>
              <a:buSzPct val="100000"/>
              <a:buBlip>
                <a:blip r:embed="rId4"/>
              </a:buBlip>
            </a:pPr>
            <a:r>
              <a:rPr lang="en-US" sz="2400" dirty="0" smtClean="0"/>
              <a:t> GIT Flow</a:t>
            </a:r>
            <a:endParaRPr lang="en-US" sz="2400" dirty="0"/>
          </a:p>
          <a:p>
            <a:pPr marL="285750" indent="-285750">
              <a:lnSpc>
                <a:spcPct val="150000"/>
              </a:lnSpc>
              <a:buClr>
                <a:srgbClr val="2E3640"/>
              </a:buClr>
              <a:buSzPct val="100000"/>
              <a:buBlip>
                <a:blip r:embed="rId4"/>
              </a:buBlip>
            </a:pPr>
            <a:r>
              <a:rPr lang="en-US" sz="2400" dirty="0"/>
              <a:t> </a:t>
            </a:r>
            <a:r>
              <a:rPr lang="en-US" sz="2400" dirty="0" smtClean="0"/>
              <a:t>Review</a:t>
            </a:r>
          </a:p>
          <a:p>
            <a:pPr marL="285750" indent="-285750">
              <a:lnSpc>
                <a:spcPct val="150000"/>
              </a:lnSpc>
              <a:buClr>
                <a:srgbClr val="2E3640"/>
              </a:buClr>
              <a:buSzPct val="100000"/>
              <a:buBlip>
                <a:blip r:embed="rId4"/>
              </a:buBlip>
            </a:pPr>
            <a:r>
              <a:rPr lang="en-US" sz="2400" dirty="0"/>
              <a:t> </a:t>
            </a:r>
            <a:r>
              <a:rPr lang="en-US" sz="2400" dirty="0" smtClean="0"/>
              <a:t>Hands-on workshop</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Agenda</a:t>
            </a:r>
            <a:endParaRPr lang="en-US" sz="3600" dirty="0"/>
          </a:p>
        </p:txBody>
      </p:sp>
    </p:spTree>
    <p:extLst>
      <p:ext uri="{BB962C8B-B14F-4D97-AF65-F5344CB8AC3E}">
        <p14:creationId xmlns:p14="http://schemas.microsoft.com/office/powerpoint/2010/main" val="975156357"/>
      </p:ext>
    </p:extLst>
  </p:cSld>
  <p:clrMapOvr>
    <a:overrideClrMapping bg1="lt1" tx1="dk1" bg2="dk2" tx2="lt2" accent1="accent1" accent2="accent2" accent3="accent3" accent4="accent4" accent5="accent5" accent6="accent6" hlink="hlink" folHlink="folHlink"/>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4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637" y="1962150"/>
            <a:ext cx="7324725" cy="2933700"/>
          </a:xfrm>
          <a:prstGeom prst="rect">
            <a:avLst/>
          </a:prstGeom>
        </p:spPr>
      </p:pic>
    </p:spTree>
    <p:extLst>
      <p:ext uri="{BB962C8B-B14F-4D97-AF65-F5344CB8AC3E}">
        <p14:creationId xmlns:p14="http://schemas.microsoft.com/office/powerpoint/2010/main" val="2879789484"/>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5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 y="1962150"/>
            <a:ext cx="8296275" cy="2933700"/>
          </a:xfrm>
          <a:prstGeom prst="rect">
            <a:avLst/>
          </a:prstGeom>
        </p:spPr>
      </p:pic>
    </p:spTree>
    <p:extLst>
      <p:ext uri="{BB962C8B-B14F-4D97-AF65-F5344CB8AC3E}">
        <p14:creationId xmlns:p14="http://schemas.microsoft.com/office/powerpoint/2010/main" val="1129268425"/>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rebase my-branch on top of master / 6 of 6</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62" y="1962150"/>
            <a:ext cx="8524875" cy="2933700"/>
          </a:xfrm>
          <a:prstGeom prst="rect">
            <a:avLst/>
          </a:prstGeom>
        </p:spPr>
      </p:pic>
    </p:spTree>
    <p:extLst>
      <p:ext uri="{BB962C8B-B14F-4D97-AF65-F5344CB8AC3E}">
        <p14:creationId xmlns:p14="http://schemas.microsoft.com/office/powerpoint/2010/main" val="4010013225"/>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1 of 3</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
        <p:nvSpPr>
          <p:cNvPr id="11"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4"/>
              </a:buBlip>
            </a:pPr>
            <a:r>
              <a:rPr lang="en-US" sz="2400" dirty="0" smtClean="0"/>
              <a:t>use "</a:t>
            </a:r>
            <a:r>
              <a:rPr lang="en-US" sz="2400" dirty="0" err="1" smtClean="0"/>
              <a:t>git</a:t>
            </a:r>
            <a:r>
              <a:rPr lang="en-US" sz="2400" dirty="0" smtClean="0"/>
              <a:t> clone" to "copy" a remote repository, to start work</a:t>
            </a:r>
          </a:p>
        </p:txBody>
      </p:sp>
    </p:spTree>
    <p:extLst>
      <p:ext uri="{BB962C8B-B14F-4D97-AF65-F5344CB8AC3E}">
        <p14:creationId xmlns:p14="http://schemas.microsoft.com/office/powerpoint/2010/main" val="695698909"/>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2 of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81207464"/>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clone / 3 of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708247386"/>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all commit/merge/rebase operations are local</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a:t>
            </a:r>
            <a:r>
              <a:rPr lang="en-US" sz="2400" dirty="0" err="1" smtClean="0">
                <a:sym typeface="Wingdings" panose="05000000000000000000" pitchFamily="2" charset="2"/>
              </a:rPr>
              <a:t>git</a:t>
            </a:r>
            <a:r>
              <a:rPr lang="en-US" sz="2400" dirty="0" smtClean="0">
                <a:sym typeface="Wingdings" panose="05000000000000000000" pitchFamily="2" charset="2"/>
              </a:rPr>
              <a:t> push" sends the commits to another GIT repo</a:t>
            </a:r>
          </a:p>
          <a:p>
            <a:pPr>
              <a:lnSpc>
                <a:spcPct val="90000"/>
              </a:lnSpc>
              <a:buClr>
                <a:srgbClr val="2E3640"/>
              </a:buClr>
              <a:buSzPct val="100000"/>
            </a:pPr>
            <a:endParaRPr lang="en-US" sz="2400" dirty="0">
              <a:sym typeface="Wingdings" panose="05000000000000000000" pitchFamily="2" charset="2"/>
            </a:endParaRP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 success case / 1 of 5</a:t>
            </a:r>
            <a:endParaRPr lang="en-US" sz="36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96525421"/>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2 of 5</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3838144171"/>
      </p:ext>
    </p:extLst>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3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930106349"/>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4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216526245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42900" indent="-342900">
              <a:lnSpc>
                <a:spcPct val="150000"/>
              </a:lnSpc>
              <a:buClr>
                <a:srgbClr val="2E3640"/>
              </a:buClr>
              <a:buSzPct val="100000"/>
              <a:buBlip>
                <a:blip r:embed="rId3"/>
              </a:buBlip>
            </a:pPr>
            <a:r>
              <a:rPr lang="en-US" sz="2400" dirty="0" smtClean="0"/>
              <a:t>command line – required by other tools                   (</a:t>
            </a:r>
            <a:r>
              <a:rPr lang="en-US" sz="2400" dirty="0" smtClean="0">
                <a:hlinkClick r:id="rId4"/>
              </a:rPr>
              <a:t>http://git-scm.com/downloads</a:t>
            </a:r>
            <a:r>
              <a:rPr lang="en-US" sz="2400" dirty="0" smtClean="0"/>
              <a:t>)</a:t>
            </a:r>
          </a:p>
          <a:p>
            <a:pPr marL="342900" indent="-342900">
              <a:lnSpc>
                <a:spcPct val="150000"/>
              </a:lnSpc>
              <a:buClr>
                <a:srgbClr val="2E3640"/>
              </a:buClr>
              <a:buSzPct val="100000"/>
              <a:buBlip>
                <a:blip r:embed="rId3"/>
              </a:buBlip>
            </a:pPr>
            <a:r>
              <a:rPr lang="en-US" sz="2400" dirty="0" smtClean="0"/>
              <a:t>Windows-only: </a:t>
            </a:r>
            <a:r>
              <a:rPr lang="en-US" sz="2400" dirty="0" err="1" smtClean="0"/>
              <a:t>TortoiseGit</a:t>
            </a:r>
            <a:r>
              <a:rPr lang="en-US" sz="2400" dirty="0" smtClean="0"/>
              <a:t> </a:t>
            </a:r>
            <a:r>
              <a:rPr lang="en-US" sz="2400" dirty="0"/>
              <a:t>(</a:t>
            </a:r>
            <a:r>
              <a:rPr lang="en-US" sz="2400" dirty="0">
                <a:hlinkClick r:id="rId5"/>
              </a:rPr>
              <a:t>https://</a:t>
            </a:r>
            <a:r>
              <a:rPr lang="en-US" sz="2400" dirty="0" smtClean="0">
                <a:hlinkClick r:id="rId5"/>
              </a:rPr>
              <a:t>code.google.com/p/tortoisegit/wiki/Download</a:t>
            </a:r>
            <a:r>
              <a:rPr lang="en-US" sz="2400" dirty="0" smtClean="0"/>
              <a:t>)</a:t>
            </a:r>
          </a:p>
          <a:p>
            <a:pPr marL="342900" indent="-342900">
              <a:lnSpc>
                <a:spcPct val="150000"/>
              </a:lnSpc>
              <a:buClr>
                <a:srgbClr val="2E3640"/>
              </a:buClr>
              <a:buSzPct val="100000"/>
              <a:buBlip>
                <a:blip r:embed="rId3"/>
              </a:buBlip>
            </a:pPr>
            <a:r>
              <a:rPr lang="en-US" sz="2400" dirty="0" err="1" smtClean="0"/>
              <a:t>SourceTree</a:t>
            </a:r>
            <a:r>
              <a:rPr lang="en-US" sz="2400" dirty="0"/>
              <a:t> (</a:t>
            </a:r>
            <a:r>
              <a:rPr lang="en-US" sz="2400" dirty="0">
                <a:hlinkClick r:id="rId6"/>
              </a:rPr>
              <a:t>http://www.sourcetreeapp.com</a:t>
            </a:r>
            <a:r>
              <a:rPr lang="en-US" sz="2400" dirty="0" smtClean="0">
                <a:hlinkClick r:id="rId6"/>
              </a:rPr>
              <a:t>/</a:t>
            </a:r>
            <a:r>
              <a:rPr lang="en-US" sz="2400" dirty="0" smtClean="0"/>
              <a:t>)</a:t>
            </a:r>
          </a:p>
          <a:p>
            <a:pPr marL="342900" indent="-342900">
              <a:lnSpc>
                <a:spcPct val="150000"/>
              </a:lnSpc>
              <a:buClr>
                <a:srgbClr val="2E3640"/>
              </a:buClr>
              <a:buSzPct val="100000"/>
              <a:buBlip>
                <a:blip r:embed="rId3"/>
              </a:buBlip>
            </a:pPr>
            <a:r>
              <a:rPr lang="en-US" sz="2400" dirty="0" err="1" smtClean="0"/>
              <a:t>IntelliJ</a:t>
            </a:r>
            <a:r>
              <a:rPr lang="en-US" sz="2400" dirty="0"/>
              <a:t> (</a:t>
            </a:r>
            <a:r>
              <a:rPr lang="en-US" sz="2400" dirty="0">
                <a:hlinkClick r:id="rId7"/>
              </a:rPr>
              <a:t>http://www.jetbrains.com/idea/download</a:t>
            </a:r>
            <a:r>
              <a:rPr lang="en-US" sz="2400" dirty="0" smtClean="0">
                <a:hlinkClick r:id="rId7"/>
              </a:rPr>
              <a:t>/</a:t>
            </a:r>
            <a:r>
              <a:rPr lang="en-US" sz="2400" dirty="0" smtClean="0"/>
              <a:t>)</a:t>
            </a:r>
          </a:p>
          <a:p>
            <a:pPr marL="342900" indent="-342900">
              <a:lnSpc>
                <a:spcPct val="150000"/>
              </a:lnSpc>
              <a:buClr>
                <a:srgbClr val="2E3640"/>
              </a:buClr>
              <a:buSzPct val="100000"/>
              <a:buBlip>
                <a:blip r:embed="rId3"/>
              </a:buBlip>
            </a:pPr>
            <a:r>
              <a:rPr lang="en-US" sz="2400" dirty="0" smtClean="0"/>
              <a:t>etc.</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Tools</a:t>
            </a:r>
            <a:endParaRPr lang="en-US" sz="3600" dirty="0"/>
          </a:p>
        </p:txBody>
      </p:sp>
    </p:spTree>
    <p:extLst>
      <p:ext uri="{BB962C8B-B14F-4D97-AF65-F5344CB8AC3E}">
        <p14:creationId xmlns:p14="http://schemas.microsoft.com/office/powerpoint/2010/main" val="1549631399"/>
      </p:ext>
    </p:extLst>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push </a:t>
            </a:r>
            <a:r>
              <a:rPr lang="en-US" sz="3600" dirty="0"/>
              <a:t>/ success case / </a:t>
            </a:r>
            <a:r>
              <a:rPr lang="en-US" sz="3600" dirty="0" smtClean="0"/>
              <a:t>5 of 5</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 y="1548000"/>
            <a:ext cx="9134475" cy="4733925"/>
          </a:xfrm>
          <a:prstGeom prst="rect">
            <a:avLst/>
          </a:prstGeom>
        </p:spPr>
      </p:pic>
    </p:spTree>
    <p:extLst>
      <p:ext uri="{BB962C8B-B14F-4D97-AF65-F5344CB8AC3E}">
        <p14:creationId xmlns:p14="http://schemas.microsoft.com/office/powerpoint/2010/main" val="1440731541"/>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15095849"/>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893865620"/>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176611703"/>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978980850"/>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stuff</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Title</a:t>
            </a:r>
            <a:endParaRPr lang="en-US" sz="3600" dirty="0"/>
          </a:p>
        </p:txBody>
      </p:sp>
    </p:spTree>
    <p:extLst>
      <p:ext uri="{BB962C8B-B14F-4D97-AF65-F5344CB8AC3E}">
        <p14:creationId xmlns:p14="http://schemas.microsoft.com/office/powerpoint/2010/main" val="2675765428"/>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Time to get the hands dirty</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403" y="1514354"/>
            <a:ext cx="5529699" cy="4479801"/>
          </a:xfrm>
          <a:prstGeom prst="rect">
            <a:avLst/>
          </a:prstGeom>
        </p:spPr>
      </p:pic>
    </p:spTree>
    <p:extLst>
      <p:ext uri="{BB962C8B-B14F-4D97-AF65-F5344CB8AC3E}">
        <p14:creationId xmlns:p14="http://schemas.microsoft.com/office/powerpoint/2010/main" val="2075129891"/>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000" dirty="0" smtClean="0"/>
              <a:t>install GIT</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setup username, password, editor</a:t>
            </a:r>
          </a:p>
          <a:p>
            <a:pPr marL="355600" indent="-355600">
              <a:lnSpc>
                <a:spcPct val="90000"/>
              </a:lnSpc>
              <a:buClr>
                <a:srgbClr val="2E3640"/>
              </a:buClr>
              <a:buSzPct val="100000"/>
              <a:buBlip>
                <a:blip r:embed="rId3"/>
              </a:buBlip>
            </a:pPr>
            <a:r>
              <a:rPr lang="en-US" sz="2000" dirty="0" smtClean="0">
                <a:sym typeface="Wingdings" panose="05000000000000000000" pitchFamily="2" charset="2"/>
              </a:rPr>
              <a:t>commands</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help [command] (plus Google)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init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ignore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add</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rm</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a:sym typeface="Wingdings" panose="05000000000000000000" pitchFamily="2" charset="2"/>
              </a:rPr>
              <a:t> commit [--</a:t>
            </a:r>
            <a:r>
              <a:rPr lang="en-US" sz="2000" dirty="0" err="1" smtClean="0">
                <a:sym typeface="Wingdings" panose="05000000000000000000" pitchFamily="2" charset="2"/>
              </a:rPr>
              <a:t>ammend</a:t>
            </a:r>
            <a:r>
              <a:rPr lang="en-US" sz="2000" dirty="0">
                <a:sym typeface="Wingdings" panose="05000000000000000000" pitchFamily="2" charset="2"/>
              </a:rPr>
              <a:t>]</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merge [--no-</a:t>
            </a:r>
            <a:r>
              <a:rPr lang="en-US" sz="2000" dirty="0" err="1" smtClean="0">
                <a:sym typeface="Wingdings" panose="05000000000000000000" pitchFamily="2" charset="2"/>
              </a:rPr>
              <a:t>ff</a:t>
            </a:r>
            <a:r>
              <a:rPr lang="en-US" sz="2000" dirty="0" smtClean="0">
                <a:sym typeface="Wingdings" panose="05000000000000000000" pitchFamily="2" charset="2"/>
              </a:rPr>
              <a:t>] [--</a:t>
            </a:r>
            <a:r>
              <a:rPr lang="en-US" sz="2000" dirty="0" err="1" smtClean="0">
                <a:sym typeface="Wingdings" panose="05000000000000000000" pitchFamily="2" charset="2"/>
              </a:rPr>
              <a:t>ff</a:t>
            </a:r>
            <a:r>
              <a:rPr lang="en-US" sz="2000" dirty="0" smtClean="0">
                <a:sym typeface="Wingdings" panose="05000000000000000000" pitchFamily="2" charset="2"/>
              </a:rPr>
              <a:t>-only]</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rebase [--interactive]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cherry-pick</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a:t>
            </a:r>
            <a:r>
              <a:rPr lang="en-US" sz="2000" dirty="0" err="1" smtClean="0">
                <a:sym typeface="Wingdings" panose="05000000000000000000" pitchFamily="2" charset="2"/>
              </a:rPr>
              <a:t>reflog</a:t>
            </a:r>
            <a:endParaRPr lang="en-US" sz="2000" dirty="0" smtClean="0">
              <a:sym typeface="Wingdings" panose="05000000000000000000" pitchFamily="2" charset="2"/>
            </a:endParaRP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fetch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pull [--rebase]</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push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branch</a:t>
            </a:r>
          </a:p>
          <a:p>
            <a:pPr marL="893763" indent="-355600">
              <a:lnSpc>
                <a:spcPct val="90000"/>
              </a:lnSpc>
              <a:buClr>
                <a:srgbClr val="2E3640"/>
              </a:buClr>
              <a:buSzPct val="100000"/>
              <a:buBlip>
                <a:blip r:embed="rId3"/>
              </a:buBlip>
            </a:pPr>
            <a:r>
              <a:rPr lang="en-US" sz="2000" dirty="0" err="1" smtClean="0">
                <a:sym typeface="Wingdings" panose="05000000000000000000" pitchFamily="2" charset="2"/>
              </a:rPr>
              <a:t>git</a:t>
            </a:r>
            <a:r>
              <a:rPr lang="en-US" sz="2000" dirty="0" smtClean="0">
                <a:sym typeface="Wingdings" panose="05000000000000000000" pitchFamily="2" charset="2"/>
              </a:rPr>
              <a:t> tag</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Hands-on </a:t>
            </a:r>
            <a:r>
              <a:rPr lang="en-US" sz="3600" dirty="0" err="1" smtClean="0"/>
              <a:t>Workshow</a:t>
            </a:r>
            <a:endParaRPr lang="en-US" sz="3600" dirty="0"/>
          </a:p>
        </p:txBody>
      </p:sp>
    </p:spTree>
    <p:extLst>
      <p:ext uri="{BB962C8B-B14F-4D97-AF65-F5344CB8AC3E}">
        <p14:creationId xmlns:p14="http://schemas.microsoft.com/office/powerpoint/2010/main" val="2935937953"/>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vs. SVN</a:t>
            </a:r>
            <a:endParaRPr lang="en-US" sz="3600" dirty="0"/>
          </a:p>
        </p:txBody>
      </p:sp>
      <p:pic>
        <p:nvPicPr>
          <p:cNvPr id="1028" name="Picture 4" descr="http://theopak.com/assets/blog/2012/version-control_v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168" y="1304999"/>
            <a:ext cx="8394522" cy="3847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78245"/>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is distributed, SVN is not </a:t>
            </a:r>
            <a:r>
              <a:rPr lang="en-US" sz="2400" dirty="0" smtClean="0">
                <a:sym typeface="Wingdings" panose="05000000000000000000" pitchFamily="2" charset="2"/>
              </a:rPr>
              <a:t> more flexibility</a:t>
            </a: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Distribution / Repositories</a:t>
            </a:r>
            <a:endParaRPr lang="en-US" sz="36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070" y="1304999"/>
            <a:ext cx="7983130" cy="5183851"/>
          </a:xfrm>
          <a:prstGeom prst="rect">
            <a:avLst/>
          </a:prstGeom>
        </p:spPr>
      </p:pic>
    </p:spTree>
    <p:extLst>
      <p:ext uri="{BB962C8B-B14F-4D97-AF65-F5344CB8AC3E}">
        <p14:creationId xmlns:p14="http://schemas.microsoft.com/office/powerpoint/2010/main" val="3360973859"/>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smtClean="0"/>
              <a:t>GIT has real branches (DAG), SVN has linear history with simulated branches (just directories)</a:t>
            </a:r>
            <a:endParaRPr lang="en-US" sz="2400" dirty="0" smtClean="0">
              <a:sym typeface="Wingdings" panose="05000000000000000000" pitchFamily="2" charset="2"/>
            </a:endParaRPr>
          </a:p>
          <a:p>
            <a:pPr>
              <a:lnSpc>
                <a:spcPct val="90000"/>
              </a:lnSpc>
              <a:buClr>
                <a:srgbClr val="2E3640"/>
              </a:buClr>
              <a:buSzPct val="100000"/>
            </a:pPr>
            <a:endParaRPr lang="en-US" sz="2400" dirty="0">
              <a:sym typeface="Wingdings" panose="05000000000000000000" pitchFamily="2" charset="2"/>
            </a:endParaRP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History</a:t>
            </a:r>
            <a:endParaRPr lang="en-US" sz="36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549" y="1525440"/>
            <a:ext cx="7313770" cy="130022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66" y="2190979"/>
            <a:ext cx="1487309" cy="1026243"/>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549" y="3413233"/>
            <a:ext cx="7313770" cy="3047404"/>
          </a:xfrm>
          <a:prstGeom prst="rect">
            <a:avLst/>
          </a:prstGeom>
        </p:spPr>
      </p:pic>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8125" y="4537110"/>
            <a:ext cx="1559786" cy="651339"/>
          </a:xfrm>
          <a:prstGeom prst="rect">
            <a:avLst/>
          </a:prstGeom>
        </p:spPr>
      </p:pic>
      <p:sp>
        <p:nvSpPr>
          <p:cNvPr id="6" name="TextBox 5"/>
          <p:cNvSpPr txBox="1"/>
          <p:nvPr/>
        </p:nvSpPr>
        <p:spPr>
          <a:xfrm>
            <a:off x="19866" y="3323168"/>
            <a:ext cx="5917004" cy="369332"/>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SHA1 (</a:t>
            </a:r>
            <a:r>
              <a:rPr lang="en-US" dirty="0" smtClean="0"/>
              <a:t>295f3c241859d6fab606a7cb1a7598d2af7a1a3e)</a:t>
            </a:r>
            <a:endParaRPr lang="en-US" dirty="0"/>
          </a:p>
        </p:txBody>
      </p:sp>
      <p:cxnSp>
        <p:nvCxnSpPr>
          <p:cNvPr id="8" name="Straight Arrow Connector 7"/>
          <p:cNvCxnSpPr/>
          <p:nvPr/>
        </p:nvCxnSpPr>
        <p:spPr>
          <a:xfrm>
            <a:off x="1311668" y="3692500"/>
            <a:ext cx="486243" cy="20458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9465538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6" name="Shape 96"/>
          <p:cNvSpPr txBox="1">
            <a:spLocks noGrp="1"/>
          </p:cNvSpPr>
          <p:nvPr>
            <p:ph type="body" idx="1"/>
          </p:nvPr>
        </p:nvSpPr>
        <p:spPr>
          <a:xfrm>
            <a:off x="341167" y="937873"/>
            <a:ext cx="8498033" cy="5024690"/>
          </a:xfrm>
          <a:prstGeom prst="rect">
            <a:avLst/>
          </a:prstGeom>
          <a:noFill/>
          <a:ln>
            <a:noFill/>
          </a:ln>
        </p:spPr>
        <p:txBody>
          <a:bodyPr lIns="68569" tIns="34275" rIns="68569" bIns="34275" anchor="t" anchorCtr="0">
            <a:noAutofit/>
          </a:bodyPr>
          <a:lstStyle/>
          <a:p>
            <a:pPr marL="355600" indent="-355600">
              <a:lnSpc>
                <a:spcPct val="90000"/>
              </a:lnSpc>
              <a:buClr>
                <a:srgbClr val="2E3640"/>
              </a:buClr>
              <a:buSzPct val="100000"/>
              <a:buBlip>
                <a:blip r:embed="rId3"/>
              </a:buBlip>
            </a:pPr>
            <a:r>
              <a:rPr lang="en-US" sz="2400" dirty="0"/>
              <a:t>i</a:t>
            </a:r>
            <a:r>
              <a:rPr lang="en-US" sz="2400" dirty="0" smtClean="0"/>
              <a:t>n SVN you checkout different branches into different directories</a:t>
            </a:r>
          </a:p>
          <a:p>
            <a:pPr marL="355600" indent="-355600">
              <a:lnSpc>
                <a:spcPct val="90000"/>
              </a:lnSpc>
              <a:buClr>
                <a:srgbClr val="2E3640"/>
              </a:buClr>
              <a:buSzPct val="100000"/>
              <a:buBlip>
                <a:blip r:embed="rId3"/>
              </a:buBlip>
            </a:pPr>
            <a:r>
              <a:rPr lang="en-US" sz="2400" dirty="0" smtClean="0">
                <a:sym typeface="Wingdings" panose="05000000000000000000" pitchFamily="2" charset="2"/>
              </a:rPr>
              <a:t>in GIT you switch between branches in the same directory</a:t>
            </a:r>
          </a:p>
          <a:p>
            <a:pPr>
              <a:lnSpc>
                <a:spcPct val="90000"/>
              </a:lnSpc>
              <a:buClr>
                <a:srgbClr val="2E3640"/>
              </a:buClr>
              <a:buSzPct val="100000"/>
            </a:pPr>
            <a:endParaRPr lang="en-US" sz="2400" dirty="0" smtClean="0"/>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vs. </a:t>
            </a:r>
            <a:r>
              <a:rPr lang="en-US" sz="3600" dirty="0" smtClean="0"/>
              <a:t>SVN / More on Branches</a:t>
            </a:r>
            <a:endParaRPr lang="en-US" sz="3600" dirty="0"/>
          </a:p>
        </p:txBody>
      </p:sp>
    </p:spTree>
    <p:extLst>
      <p:ext uri="{BB962C8B-B14F-4D97-AF65-F5344CB8AC3E}">
        <p14:creationId xmlns:p14="http://schemas.microsoft.com/office/powerpoint/2010/main" val="3927442516"/>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a:t>GIT </a:t>
            </a:r>
            <a:r>
              <a:rPr lang="en-US" sz="3600" dirty="0" smtClean="0"/>
              <a:t>concepts / DAG</a:t>
            </a:r>
            <a:endParaRPr lang="en-US" sz="3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712" y="1552575"/>
            <a:ext cx="6124575" cy="3752850"/>
          </a:xfrm>
          <a:prstGeom prst="rect">
            <a:avLst/>
          </a:prstGeom>
        </p:spPr>
      </p:pic>
    </p:spTree>
    <p:extLst>
      <p:ext uri="{BB962C8B-B14F-4D97-AF65-F5344CB8AC3E}">
        <p14:creationId xmlns:p14="http://schemas.microsoft.com/office/powerpoint/2010/main" val="3778375179"/>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Shape 95"/>
          <p:cNvSpPr txBox="1">
            <a:spLocks noGrp="1"/>
          </p:cNvSpPr>
          <p:nvPr>
            <p:ph type="sldNum" idx="12"/>
          </p:nvPr>
        </p:nvSpPr>
        <p:spPr>
          <a:xfrm>
            <a:off x="7600950" y="5688719"/>
            <a:ext cx="269142" cy="273844"/>
          </a:xfrm>
          <a:prstGeom prst="rect">
            <a:avLst/>
          </a:prstGeom>
          <a:noFill/>
          <a:ln>
            <a:noFill/>
          </a:ln>
        </p:spPr>
        <p:txBody>
          <a:bodyPr lIns="68569" tIns="34275" rIns="68569" bIns="34275" anchor="ctr" anchorCtr="0">
            <a:noAutofit/>
          </a:bodyPr>
          <a:lstStyle/>
          <a:p>
            <a:pPr>
              <a:buSzPct val="25000"/>
            </a:pPr>
            <a:r>
              <a:rPr lang="en-US"/>
              <a:t> </a:t>
            </a:r>
          </a:p>
        </p:txBody>
      </p:sp>
      <p:sp>
        <p:nvSpPr>
          <p:cNvPr id="97" name="Shape 97"/>
          <p:cNvSpPr txBox="1">
            <a:spLocks noGrp="1"/>
          </p:cNvSpPr>
          <p:nvPr>
            <p:ph type="body" idx="2"/>
          </p:nvPr>
        </p:nvSpPr>
        <p:spPr>
          <a:xfrm>
            <a:off x="341168" y="228026"/>
            <a:ext cx="8498032" cy="457199"/>
          </a:xfrm>
          <a:prstGeom prst="rect">
            <a:avLst/>
          </a:prstGeom>
          <a:noFill/>
          <a:ln>
            <a:noFill/>
          </a:ln>
        </p:spPr>
        <p:txBody>
          <a:bodyPr lIns="68569" tIns="34275" rIns="68569" bIns="34275" anchor="t" anchorCtr="0">
            <a:noAutofit/>
          </a:bodyPr>
          <a:lstStyle/>
          <a:p>
            <a:pPr>
              <a:buClr>
                <a:schemeClr val="accent2"/>
              </a:buClr>
              <a:buSzPct val="25000"/>
            </a:pPr>
            <a:r>
              <a:rPr lang="en-US" sz="3600" dirty="0" smtClean="0"/>
              <a:t>GIT commit / 1 of 2</a:t>
            </a:r>
            <a:endParaRPr lang="en-US" sz="36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552575"/>
            <a:ext cx="7439025" cy="3752850"/>
          </a:xfrm>
          <a:prstGeom prst="rect">
            <a:avLst/>
          </a:prstGeom>
        </p:spPr>
      </p:pic>
    </p:spTree>
    <p:extLst>
      <p:ext uri="{BB962C8B-B14F-4D97-AF65-F5344CB8AC3E}">
        <p14:creationId xmlns:p14="http://schemas.microsoft.com/office/powerpoint/2010/main" val="1351868076"/>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Mobiquity_theme">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o Logo Footer">
  <a:themeElements>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ppt/theme/themeOverride2.xml><?xml version="1.0" encoding="utf-8"?>
<a:themeOverride xmlns:a="http://schemas.openxmlformats.org/drawingml/2006/main">
  <a:clrScheme name="Mobiquity">
    <a:dk1>
      <a:srgbClr val="000000"/>
    </a:dk1>
    <a:lt1>
      <a:srgbClr val="FFFFFF"/>
    </a:lt1>
    <a:dk2>
      <a:srgbClr val="686868"/>
    </a:dk2>
    <a:lt2>
      <a:srgbClr val="B32216"/>
    </a:lt2>
    <a:accent1>
      <a:srgbClr val="B32216"/>
    </a:accent1>
    <a:accent2>
      <a:srgbClr val="A0A0A4"/>
    </a:accent2>
    <a:accent3>
      <a:srgbClr val="7EB0CC"/>
    </a:accent3>
    <a:accent4>
      <a:srgbClr val="EAD29C"/>
    </a:accent4>
    <a:accent5>
      <a:srgbClr val="A19789"/>
    </a:accent5>
    <a:accent6>
      <a:srgbClr val="ACACAC"/>
    </a:accent6>
    <a:hlink>
      <a:srgbClr val="981E22"/>
    </a:hlink>
    <a:folHlink>
      <a:srgbClr val="7EB0CC"/>
    </a:folHlink>
  </a:clrScheme>
</a:themeOverride>
</file>

<file path=docProps/app.xml><?xml version="1.0" encoding="utf-8"?>
<Properties xmlns="http://schemas.openxmlformats.org/officeDocument/2006/extended-properties" xmlns:vt="http://schemas.openxmlformats.org/officeDocument/2006/docPropsVTypes">
  <Template/>
  <TotalTime>375</TotalTime>
  <Words>1980</Words>
  <Application>Microsoft Office PowerPoint</Application>
  <PresentationFormat>On-screen Show (4:3)</PresentationFormat>
  <Paragraphs>207</Paragraphs>
  <Slides>37</Slides>
  <Notes>37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37</vt:i4>
      </vt:variant>
    </vt:vector>
  </HeadingPairs>
  <TitlesOfParts>
    <vt:vector size="42" baseType="lpstr">
      <vt:lpstr>Arial</vt:lpstr>
      <vt:lpstr>Calibri</vt:lpstr>
      <vt:lpstr>Wingdings</vt:lpstr>
      <vt:lpstr>Mobiquity_theme</vt:lpstr>
      <vt:lpstr>1_No Logo Footer</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Comcast – Field Service App</dc:title>
  <dc:creator>cvmocanu</dc:creator>
  <cp:lastModifiedBy>cvmocanu</cp:lastModifiedBy>
  <cp:revision>147</cp:revision>
  <dcterms:created xsi:type="dcterms:W3CDTF">2014-06-10T09:41:17Z</dcterms:created>
  <dcterms:modified xsi:type="dcterms:W3CDTF">2014-06-11T10:30:00Z</dcterms:modified>
</cp:coreProperties>
</file>