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66"/>
  </p:notesMasterIdLst>
  <p:sldIdLst>
    <p:sldId id="257" r:id="rId3"/>
    <p:sldId id="258" r:id="rId4"/>
    <p:sldId id="318" r:id="rId5"/>
    <p:sldId id="328" r:id="rId6"/>
    <p:sldId id="319" r:id="rId7"/>
    <p:sldId id="322" r:id="rId8"/>
    <p:sldId id="320" r:id="rId9"/>
    <p:sldId id="323" r:id="rId10"/>
    <p:sldId id="321" r:id="rId11"/>
    <p:sldId id="324" r:id="rId12"/>
    <p:sldId id="325" r:id="rId13"/>
    <p:sldId id="326" r:id="rId14"/>
    <p:sldId id="329" r:id="rId15"/>
    <p:sldId id="327" r:id="rId16"/>
    <p:sldId id="317" r:id="rId17"/>
    <p:sldId id="263" r:id="rId18"/>
    <p:sldId id="264" r:id="rId19"/>
    <p:sldId id="265" r:id="rId20"/>
    <p:sldId id="274" r:id="rId21"/>
    <p:sldId id="266" r:id="rId22"/>
    <p:sldId id="267" r:id="rId23"/>
    <p:sldId id="276" r:id="rId24"/>
    <p:sldId id="316" r:id="rId25"/>
    <p:sldId id="277" r:id="rId26"/>
    <p:sldId id="268" r:id="rId27"/>
    <p:sldId id="313" r:id="rId28"/>
    <p:sldId id="282" r:id="rId29"/>
    <p:sldId id="283" r:id="rId30"/>
    <p:sldId id="285" r:id="rId31"/>
    <p:sldId id="284" r:id="rId32"/>
    <p:sldId id="278" r:id="rId33"/>
    <p:sldId id="287" r:id="rId34"/>
    <p:sldId id="288" r:id="rId35"/>
    <p:sldId id="289" r:id="rId36"/>
    <p:sldId id="290" r:id="rId37"/>
    <p:sldId id="291" r:id="rId38"/>
    <p:sldId id="331" r:id="rId39"/>
    <p:sldId id="330" r:id="rId40"/>
    <p:sldId id="332" r:id="rId41"/>
    <p:sldId id="333" r:id="rId42"/>
    <p:sldId id="280" r:id="rId43"/>
    <p:sldId id="312" r:id="rId44"/>
    <p:sldId id="292" r:id="rId45"/>
    <p:sldId id="293" r:id="rId46"/>
    <p:sldId id="279" r:id="rId47"/>
    <p:sldId id="294" r:id="rId48"/>
    <p:sldId id="295" r:id="rId49"/>
    <p:sldId id="296" r:id="rId50"/>
    <p:sldId id="297" r:id="rId51"/>
    <p:sldId id="298" r:id="rId52"/>
    <p:sldId id="300" r:id="rId53"/>
    <p:sldId id="301" r:id="rId54"/>
    <p:sldId id="302" r:id="rId55"/>
    <p:sldId id="303" r:id="rId56"/>
    <p:sldId id="304" r:id="rId57"/>
    <p:sldId id="305" r:id="rId58"/>
    <p:sldId id="307" r:id="rId59"/>
    <p:sldId id="306" r:id="rId60"/>
    <p:sldId id="308" r:id="rId61"/>
    <p:sldId id="309" r:id="rId62"/>
    <p:sldId id="310" r:id="rId63"/>
    <p:sldId id="311" r:id="rId64"/>
    <p:sldId id="314"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68612" autoAdjust="0"/>
  </p:normalViewPr>
  <p:slideViewPr>
    <p:cSldViewPr snapToGrid="0">
      <p:cViewPr varScale="1">
        <p:scale>
          <a:sx n="91" d="100"/>
          <a:sy n="91" d="100"/>
        </p:scale>
        <p:origin x="167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11-11-2014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every feature gets its</a:t>
            </a:r>
            <a:r>
              <a:rPr lang="en-US" baseline="0" dirty="0" smtClean="0"/>
              <a:t> own branch</a:t>
            </a:r>
          </a:p>
          <a:p>
            <a:pPr marL="628650" lvl="1" indent="-171450">
              <a:buFontTx/>
              <a:buChar char="-"/>
            </a:pPr>
            <a:r>
              <a:rPr lang="en-US" baseline="0" dirty="0" smtClean="0"/>
              <a:t>easier to track all changes for a particular feature</a:t>
            </a:r>
          </a:p>
          <a:p>
            <a:pPr marL="628650" lvl="1" indent="-171450">
              <a:buFontTx/>
              <a:buChar char="-"/>
            </a:pPr>
            <a:r>
              <a:rPr lang="en-US" baseline="0" dirty="0" smtClean="0"/>
              <a:t>easier to completely revert a feature</a:t>
            </a:r>
          </a:p>
          <a:p>
            <a:pPr marL="628650" lvl="1" indent="-171450">
              <a:buFontTx/>
              <a:buChar char="-"/>
            </a:pPr>
            <a:r>
              <a:rPr lang="en-US" baseline="0" dirty="0" smtClean="0"/>
              <a:t>increased risk of merge conflict: risk increases proportionally with the time until merge to develop</a:t>
            </a:r>
          </a:p>
          <a:p>
            <a:pPr marL="1085850" lvl="2" indent="-171450">
              <a:buFontTx/>
              <a:buChar char="-"/>
            </a:pPr>
            <a:r>
              <a:rPr lang="en-US" baseline="0" dirty="0" smtClean="0"/>
              <a:t>advice: have only one long lived branch (like a big refactoring), otherwise you may face merge hell</a:t>
            </a:r>
          </a:p>
          <a:p>
            <a:pPr marL="1085850" lvl="2" indent="-171450">
              <a:buFontTx/>
              <a:buChar char="-"/>
            </a:pPr>
            <a:r>
              <a:rPr lang="en-US" baseline="0" dirty="0" smtClean="0"/>
              <a:t>risk of merge conflicts can be minimized if the app is really well modularized, and people are not working on features that touch the same files</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0955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uses all the branch types we discussed</a:t>
            </a:r>
          </a:p>
          <a:p>
            <a:pPr marL="628650" lvl="1" indent="-171450">
              <a:buFontTx/>
              <a:buChar char="-"/>
            </a:pPr>
            <a:r>
              <a:rPr lang="en-US" baseline="0" dirty="0" smtClean="0"/>
              <a:t>develop (integration) branch</a:t>
            </a:r>
          </a:p>
          <a:p>
            <a:pPr marL="628650" lvl="1" indent="-171450">
              <a:buFontTx/>
              <a:buChar char="-"/>
            </a:pPr>
            <a:r>
              <a:rPr lang="en-US" baseline="0" dirty="0" smtClean="0"/>
              <a:t>master (stable) branch</a:t>
            </a:r>
          </a:p>
          <a:p>
            <a:pPr marL="628650" lvl="1" indent="-171450">
              <a:buFontTx/>
              <a:buChar char="-"/>
            </a:pPr>
            <a:r>
              <a:rPr lang="en-US" baseline="0" dirty="0" smtClean="0"/>
              <a:t>release branches</a:t>
            </a:r>
          </a:p>
          <a:p>
            <a:pPr marL="628650" lvl="1" indent="-171450">
              <a:buFontTx/>
              <a:buChar char="-"/>
            </a:pPr>
            <a:r>
              <a:rPr lang="en-US" baseline="0" dirty="0" smtClean="0"/>
              <a:t>hotfix branches</a:t>
            </a:r>
          </a:p>
          <a:p>
            <a:pPr marL="628650" lvl="1" indent="-171450">
              <a:buFontTx/>
              <a:buChar char="-"/>
            </a:pPr>
            <a:r>
              <a:rPr lang="en-US" baseline="0" dirty="0" smtClean="0"/>
              <a:t>feature branches</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0671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3739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9506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5614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651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p>
          <a:p>
            <a:pPr marL="171450" lvl="0" indent="-171450">
              <a:buFontTx/>
              <a:buChar char="-"/>
            </a:pPr>
            <a:r>
              <a:rPr lang="en-US" baseline="0" dirty="0" smtClean="0"/>
              <a:t>no need of a server. This can be quite useful. For example, I use it locally to version some documents.</a:t>
            </a:r>
          </a:p>
          <a:p>
            <a:pPr marL="171450" lvl="0" indent="-171450">
              <a:buFontTx/>
              <a:buChar char="-"/>
            </a:pPr>
            <a:r>
              <a:rPr lang="en-US" baseline="0" dirty="0" smtClean="0"/>
              <a:t>having all history locally enables 2 features which would be too slow on SVN:</a:t>
            </a:r>
          </a:p>
          <a:p>
            <a:pPr marL="628650" lvl="1" indent="-171450">
              <a:buFontTx/>
              <a:buChar char="-"/>
            </a:pPr>
            <a:r>
              <a:rPr lang="en-US" baseline="0" dirty="0" err="1" smtClean="0"/>
              <a:t>git</a:t>
            </a:r>
            <a:r>
              <a:rPr lang="en-US" baseline="0" dirty="0" smtClean="0"/>
              <a:t> pickaxe</a:t>
            </a:r>
          </a:p>
          <a:p>
            <a:pPr marL="628650" lvl="1" indent="-171450">
              <a:buFontTx/>
              <a:buChar char="-"/>
            </a:pPr>
            <a:r>
              <a:rPr lang="en-US" baseline="0" dirty="0" err="1" smtClean="0"/>
              <a:t>git</a:t>
            </a:r>
            <a:r>
              <a:rPr lang="en-US" baseline="0" dirty="0" smtClean="0"/>
              <a:t> bisect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difference with SVN:</a:t>
            </a:r>
          </a:p>
          <a:p>
            <a:pPr marL="628650" lvl="1" indent="-171450">
              <a:buFontTx/>
              <a:buChar char="-"/>
            </a:pPr>
            <a:r>
              <a:rPr lang="en-US" dirty="0" err="1" smtClean="0"/>
              <a:t>git</a:t>
            </a:r>
            <a:r>
              <a:rPr lang="en-US" dirty="0" smtClean="0"/>
              <a:t> add does not mark the file to be</a:t>
            </a:r>
            <a:r>
              <a:rPr lang="en-US" baseline="0" dirty="0" smtClean="0"/>
              <a:t> added: it takes a snapshot of the state of the file</a:t>
            </a:r>
          </a:p>
          <a:p>
            <a:pPr marL="1085850" lvl="2" indent="-171450">
              <a:buFontTx/>
              <a:buChar char="-"/>
            </a:pPr>
            <a:r>
              <a:rPr lang="en-US" dirty="0" smtClean="0"/>
              <a:t>if you</a:t>
            </a:r>
            <a:r>
              <a:rPr lang="en-US" baseline="0" dirty="0" smtClean="0"/>
              <a:t> modify the file after running add, you need to call add again</a:t>
            </a:r>
          </a:p>
          <a:p>
            <a:pPr marL="1085850" lvl="2" indent="-171450">
              <a:buFontTx/>
              <a:buChar char="-"/>
            </a:pPr>
            <a:r>
              <a:rPr lang="en-US" baseline="0" dirty="0" smtClean="0"/>
              <a:t>you can delete the file in your file manager and the call add to "add the deletion" – to tell </a:t>
            </a:r>
            <a:r>
              <a:rPr lang="en-US" baseline="0" dirty="0" err="1" smtClean="0"/>
              <a:t>git</a:t>
            </a:r>
            <a:r>
              <a:rPr lang="en-US" baseline="0" dirty="0" smtClean="0"/>
              <a:t> you intended to delete that file</a:t>
            </a:r>
          </a:p>
          <a:p>
            <a:pPr marL="171450" lvl="0" indent="-171450">
              <a:buFontTx/>
              <a:buChar char="-"/>
            </a:pPr>
            <a:r>
              <a:rPr lang="en-US" dirty="0" smtClean="0"/>
              <a:t>I don't like this feature, but others</a:t>
            </a:r>
            <a:r>
              <a:rPr lang="en-US" baseline="0" dirty="0" smtClean="0"/>
              <a:t> like it</a:t>
            </a:r>
          </a:p>
          <a:p>
            <a:pPr marL="171450" lvl="0" indent="-171450">
              <a:buFontTx/>
              <a:buChar char="-"/>
            </a:pPr>
            <a:r>
              <a:rPr lang="en-US" baseline="0" dirty="0" smtClean="0"/>
              <a:t>fortunately, you only have to know about this when committing from the command line, since </a:t>
            </a:r>
            <a:r>
              <a:rPr lang="en-US" baseline="0" dirty="0" err="1" smtClean="0"/>
              <a:t>TortoiseGit</a:t>
            </a:r>
            <a:r>
              <a:rPr lang="en-US" baseline="0" dirty="0" smtClean="0"/>
              <a:t> and </a:t>
            </a:r>
            <a:r>
              <a:rPr lang="en-US" baseline="0" dirty="0" err="1" smtClean="0"/>
              <a:t>IntelliJ</a:t>
            </a:r>
            <a:r>
              <a:rPr lang="en-US" baseline="0" dirty="0" smtClean="0"/>
              <a:t> hide this </a:t>
            </a:r>
            <a:r>
              <a:rPr lang="en-US" baseline="0" smtClean="0"/>
              <a:t>intermediate step</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566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working on different branches is cool,</a:t>
            </a:r>
            <a:r>
              <a:rPr lang="en-US" baseline="0" dirty="0" smtClean="0"/>
              <a:t> but to benefit from that work, you need to </a:t>
            </a:r>
            <a:r>
              <a:rPr lang="en-US" baseline="0" smtClean="0"/>
              <a:t>unify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6835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734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9963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84054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8582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8777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32377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commits A, B, and C in the local repository are identical to A, B, and C in the remote repository – the have the same SHA1 ID</a:t>
            </a:r>
            <a:endParaRPr lang="en-US" dirty="0" smtClean="0"/>
          </a:p>
          <a:p>
            <a:pPr marL="171450" indent="-171450">
              <a:buFontTx/>
              <a:buChar char="-"/>
            </a:pPr>
            <a:r>
              <a:rPr lang="en-US" dirty="0" smtClean="0"/>
              <a:t>2 branches are created:</a:t>
            </a:r>
          </a:p>
          <a:p>
            <a:pPr marL="628650" lvl="1" indent="-171450">
              <a:buFontTx/>
              <a:buChar char="-"/>
            </a:pPr>
            <a:r>
              <a:rPr lang="en-US" dirty="0" smtClean="0"/>
              <a:t>remotes/origin/master</a:t>
            </a:r>
          </a:p>
          <a:p>
            <a:pPr marL="1085850" lvl="2" indent="-171450">
              <a:buFontTx/>
              <a:buChar char="-"/>
            </a:pPr>
            <a:r>
              <a:rPr lang="en-US" baseline="0" dirty="0" smtClean="0"/>
              <a:t>t</a:t>
            </a:r>
            <a:r>
              <a:rPr lang="en-US" dirty="0" smtClean="0"/>
              <a:t>his is</a:t>
            </a:r>
            <a:r>
              <a:rPr lang="en-US" baseline="0" dirty="0" smtClean="0"/>
              <a:t> what you local repository thinks that the remote branch looks like.</a:t>
            </a:r>
          </a:p>
          <a:p>
            <a:pPr marL="1085850" lvl="2" indent="-171450">
              <a:buFontTx/>
              <a:buChar char="-"/>
            </a:pPr>
            <a:r>
              <a:rPr lang="en-US" baseline="0" dirty="0" smtClean="0"/>
              <a:t>never commit on this branch</a:t>
            </a:r>
          </a:p>
          <a:p>
            <a:pPr marL="1085850" lvl="2" indent="-171450">
              <a:buFontTx/>
              <a:buChar char="-"/>
            </a:pPr>
            <a:r>
              <a:rPr lang="en-US" baseline="0" dirty="0" smtClean="0"/>
              <a:t>this branch will only be updated when you pull changes from the remote repository</a:t>
            </a:r>
          </a:p>
          <a:p>
            <a:pPr marL="628650" lvl="1" indent="-171450">
              <a:buFontTx/>
              <a:buChar char="-"/>
            </a:pPr>
            <a:r>
              <a:rPr lang="en-US" baseline="0" dirty="0" smtClean="0"/>
              <a:t>master</a:t>
            </a:r>
          </a:p>
          <a:p>
            <a:pPr marL="1085850" lvl="2" indent="-171450">
              <a:buFontTx/>
              <a:buChar char="-"/>
            </a:pPr>
            <a:r>
              <a:rPr lang="en-US" baseline="0" dirty="0" smtClean="0"/>
              <a:t>this is where you will do your commits</a:t>
            </a:r>
          </a:p>
          <a:p>
            <a:pPr marL="1085850" lvl="2" indent="-171450">
              <a:buFontTx/>
              <a:buChar char="-"/>
            </a:pPr>
            <a:r>
              <a:rPr lang="en-US" baseline="0" dirty="0" smtClean="0"/>
              <a:t>notice this is the current branch after clone</a:t>
            </a:r>
            <a:endParaRPr lang="en-US" dirty="0" smtClean="0"/>
          </a:p>
          <a:p>
            <a:pPr marL="628650" lvl="1" indent="-171450">
              <a:buFontTx/>
              <a:buChar char="-"/>
            </a:pPr>
            <a:endParaRPr lang="en-US" dirty="0" smtClean="0"/>
          </a:p>
          <a:p>
            <a:pPr marL="457200" lvl="1" indent="0">
              <a:buFontTx/>
              <a:buNone/>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868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master is called a “local branch“</a:t>
            </a:r>
          </a:p>
          <a:p>
            <a:pPr marL="171450" indent="-171450">
              <a:buFontTx/>
              <a:buChar char="-"/>
            </a:pPr>
            <a:r>
              <a:rPr lang="en-US" dirty="0" smtClean="0"/>
              <a:t>the</a:t>
            </a:r>
            <a:r>
              <a:rPr lang="en-US" baseline="0" dirty="0" smtClean="0"/>
              <a:t> branch "remotes/origin/master“ is called a "remote tracking branch" because it’s purpose is to track the remote branch – to be a one-to-one copy of the remote branch</a:t>
            </a:r>
          </a:p>
          <a:p>
            <a:pPr marL="628650" lvl="1" indent="-171450">
              <a:buFontTx/>
              <a:buChar char="-"/>
            </a:pPr>
            <a:r>
              <a:rPr lang="en-US" dirty="0" smtClean="0"/>
              <a:t>all</a:t>
            </a:r>
            <a:r>
              <a:rPr lang="en-US" baseline="0" dirty="0" smtClean="0"/>
              <a:t> remote tracking branches are by default under "remotes/"</a:t>
            </a:r>
          </a:p>
          <a:p>
            <a:pPr marL="628650" lvl="1" indent="-171450">
              <a:buFontTx/>
              <a:buChar char="-"/>
            </a:pPr>
            <a:r>
              <a:rPr lang="en-US" baseline="0" dirty="0" smtClean="0"/>
              <a:t>"origin" is a name that you give to the remote repository (GIT uses it’s URL instead) and is called a "remote". You can have multiple remotes since GIT doesn’t restrict you to communicate with only one remote repository.</a:t>
            </a:r>
          </a:p>
          <a:p>
            <a:pPr marL="628650" lvl="1" indent="-171450">
              <a:buFontTx/>
              <a:buChar char="-"/>
            </a:pPr>
            <a:r>
              <a:rPr lang="en-US" baseline="0" dirty="0" smtClean="0"/>
              <a:t>"origin" is the name that GIT chooses when cloning a remote repository, but there is nothing special about it</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857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master</a:t>
            </a:r>
            <a:r>
              <a:rPr lang="en-US" baseline="0" dirty="0" smtClean="0"/>
              <a:t> is said to "track the upstream branch remotes/origin/master"</a:t>
            </a:r>
          </a:p>
          <a:p>
            <a:pPr marL="628650" lvl="1" indent="-171450">
              <a:buFontTx/>
              <a:buChar char="-"/>
            </a:pPr>
            <a:r>
              <a:rPr lang="en-US" baseline="0" dirty="0" smtClean="0"/>
              <a:t>this link is needed for example for GIT to know to which remote repository to push changes when the current branch is master and you don't specify a remote name when pushing</a:t>
            </a:r>
          </a:p>
          <a:p>
            <a:pPr marL="628650" lvl="1" indent="-171450">
              <a:buFontTx/>
              <a:buChar char="-"/>
            </a:pPr>
            <a:r>
              <a:rPr lang="en-US" baseline="0" dirty="0" smtClean="0"/>
              <a:t>other commands that use this </a:t>
            </a:r>
          </a:p>
          <a:p>
            <a:pPr marL="1085850" lvl="2" indent="-171450">
              <a:buFontTx/>
              <a:buChar char="-"/>
            </a:pPr>
            <a:r>
              <a:rPr lang="en-US" baseline="0" dirty="0" smtClean="0"/>
              <a:t>merge, when you don't specify what branch to merge into the current branch</a:t>
            </a:r>
          </a:p>
          <a:p>
            <a:pPr marL="1085850" lvl="2" indent="-171450">
              <a:buFontTx/>
              <a:buChar char="-"/>
            </a:pPr>
            <a:r>
              <a:rPr lang="en-US" baseline="0" dirty="0" smtClean="0"/>
              <a:t>rebase, when you don't specify what on top of which branch to rebase </a:t>
            </a:r>
            <a:r>
              <a:rPr lang="en-US" baseline="0" smtClean="0"/>
              <a:t>the current branch</a:t>
            </a:r>
            <a:endParaRPr lang="en-US" baseline="0" dirty="0" smtClean="0"/>
          </a:p>
          <a:p>
            <a:pPr marL="1085850" lvl="2" indent="-171450">
              <a:buFontTx/>
              <a:buChar char="-"/>
            </a:pPr>
            <a:endParaRPr lang="en-US" baseline="0" dirty="0" smtClean="0"/>
          </a:p>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720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the commits D and</a:t>
            </a:r>
            <a:r>
              <a:rPr lang="en-US" baseline="0" dirty="0" smtClean="0"/>
              <a:t> E are created in the remote repository. These commits are identical to D and E in the local repository – they have the same SHA1 ID</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5783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then</a:t>
            </a:r>
            <a:r>
              <a:rPr lang="en-US" baseline="0" dirty="0" smtClean="0"/>
              <a:t> the master branch on the remote repository is set to point to E (the new tip of the branch)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140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in the local repo,</a:t>
            </a:r>
            <a:r>
              <a:rPr lang="en-US" baseline="0" dirty="0" smtClean="0"/>
              <a:t> </a:t>
            </a:r>
            <a:r>
              <a:rPr lang="en-US" dirty="0" smtClean="0"/>
              <a:t>the branch "remotes/origin/master" is set to point to D, since that is where</a:t>
            </a:r>
            <a:r>
              <a:rPr lang="en-US" baseline="0" dirty="0" smtClean="0"/>
              <a:t> the "master" branch points to in the remote repository</a:t>
            </a:r>
          </a:p>
          <a:p>
            <a:pPr marL="171450" indent="-171450">
              <a:buFontTx/>
              <a:buChar char="-"/>
            </a:pPr>
            <a:r>
              <a:rPr lang="en-US" baseline="0" dirty="0" smtClean="0"/>
              <a:t>and we are done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761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(this diagram only changes the layout)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43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Conventions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blue rectangles are branches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yellow rectangles are tags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green circles are commits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1" baseline="0" dirty="0" smtClean="0"/>
              <a:t>explain about the release phase</a:t>
            </a:r>
            <a:endParaRPr lang="en-US" i="1" dirty="0" smtClean="0"/>
          </a:p>
          <a:p>
            <a:pPr marL="628650" lvl="1" indent="-171450">
              <a:buFontTx/>
              <a:buChar char="-"/>
            </a:pPr>
            <a:r>
              <a:rPr lang="en-US" baseline="0" dirty="0" smtClean="0"/>
              <a:t>we always tag releases!</a:t>
            </a:r>
          </a:p>
          <a:p>
            <a:pPr marL="171450" indent="-171450">
              <a:buFontTx/>
              <a:buChar char="-"/>
            </a:pPr>
            <a:r>
              <a:rPr lang="en-US" baseline="0" dirty="0" smtClean="0"/>
              <a:t>about this workflow</a:t>
            </a:r>
          </a:p>
          <a:p>
            <a:pPr marL="628650" lvl="1" indent="-171450">
              <a:buFontTx/>
              <a:buChar char="-"/>
            </a:pPr>
            <a:r>
              <a:rPr lang="en-US" baseline="0" dirty="0" smtClean="0"/>
              <a:t>simple</a:t>
            </a:r>
          </a:p>
          <a:p>
            <a:pPr marL="628650" lvl="1" indent="-171450">
              <a:buFontTx/>
              <a:buChar char="-"/>
            </a:pPr>
            <a:r>
              <a:rPr lang="en-US" dirty="0" smtClean="0"/>
              <a:t>does not work if</a:t>
            </a:r>
            <a:r>
              <a:rPr lang="en-US" baseline="0" dirty="0" smtClean="0"/>
              <a:t> when not all developers are required to stabilize a release, when some need to start work no the next iteration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6830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p>
          <a:p>
            <a:pPr marL="171450" indent="-171450">
              <a:buFontTx/>
              <a:buChar char="-"/>
            </a:pPr>
            <a:r>
              <a:rPr lang="en-US" dirty="0" smtClean="0"/>
              <a:t>in the mean time, someone else pushed commit F to the remote</a:t>
            </a:r>
            <a:r>
              <a:rPr lang="en-US" baseline="0" dirty="0" smtClean="0"/>
              <a:t> repo</a:t>
            </a:r>
          </a:p>
          <a:p>
            <a:pPr marL="171450" indent="-171450">
              <a:buFontTx/>
              <a:buChar char="-"/>
            </a:pPr>
            <a:r>
              <a:rPr lang="en-US" dirty="0" smtClean="0"/>
              <a:t>because of this, we</a:t>
            </a:r>
            <a:r>
              <a:rPr lang="en-US" baseline="0" dirty="0" smtClean="0"/>
              <a:t> won't be able to push until our master branch also contains the F commit (GIT will give an error when trying to push)</a:t>
            </a:r>
          </a:p>
          <a:p>
            <a:pPr marL="171450" indent="-171450">
              <a:buFontTx/>
              <a:buChar char="-"/>
            </a:pPr>
            <a:r>
              <a:rPr lang="en-US" baseline="0" dirty="0" smtClean="0"/>
              <a:t>we can incorporate the commit F using merge or rebase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4676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(same as previous slide,</a:t>
            </a:r>
            <a:r>
              <a:rPr lang="en-US" baseline="0" dirty="0" smtClean="0"/>
              <a:t> only a small re-arrangement)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7870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but merge or rebase are local operations</a:t>
            </a:r>
          </a:p>
          <a:p>
            <a:pPr marL="171450" indent="-171450">
              <a:buFontTx/>
              <a:buChar char="-"/>
            </a:pPr>
            <a:r>
              <a:rPr lang="en-US" dirty="0" smtClean="0"/>
              <a:t>to</a:t>
            </a:r>
            <a:r>
              <a:rPr lang="en-US" baseline="0" dirty="0" smtClean="0"/>
              <a:t> be able to merge or rebase, we first need to have the commit F in the local repository</a:t>
            </a:r>
          </a:p>
          <a:p>
            <a:pPr marL="171450" indent="-171450">
              <a:buFontTx/>
              <a:buChar char="-"/>
            </a:pPr>
            <a:r>
              <a:rPr lang="en-US" baseline="0" dirty="0" smtClean="0"/>
              <a:t>to get it we use the "fetch" GIT command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now</a:t>
            </a:r>
            <a:r>
              <a:rPr lang="en-US" baseline="0" dirty="0" smtClean="0"/>
              <a:t> we can see that the history diverged in the 2 branches</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5381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merge the remote tracking branch (remotes/origin/master) into the local branch (master) and this results in a new commit: G</a:t>
            </a:r>
          </a:p>
          <a:p>
            <a:pPr marL="171450" indent="-171450">
              <a:buFontTx/>
              <a:buChar cha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0423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561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7408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4848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let's</a:t>
            </a:r>
            <a:r>
              <a:rPr lang="en-US" baseline="0" dirty="0" smtClean="0"/>
              <a:t> resolve the conflict by using rebase instead of merge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2614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start by fetching the changes from the remote repository, just like in the case of merge (they are both local operations)</a:t>
            </a:r>
          </a:p>
          <a:p>
            <a:pPr marL="171450" indent="-171450">
              <a:buFontTx/>
              <a:buChar char="-"/>
            </a:pPr>
            <a:r>
              <a:rPr lang="en-US" baseline="0" dirty="0" smtClean="0"/>
              <a:t>if you use GIT as an SVN client, this is the only option because rebase, unlike merge, keeps the history linear (SVN can't handle </a:t>
            </a:r>
            <a:r>
              <a:rPr lang="en-US" baseline="0" smtClean="0"/>
              <a:t>non-linear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3816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this is how the local repository looks after rebase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551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stable branch is called master by in </a:t>
            </a:r>
            <a:r>
              <a:rPr lang="en-US" dirty="0" err="1" smtClean="0"/>
              <a:t>git</a:t>
            </a:r>
            <a:r>
              <a:rPr lang="en-US" dirty="0" smtClean="0"/>
              <a:t>-flow</a:t>
            </a:r>
            <a:r>
              <a:rPr lang="en-US" baseline="0" dirty="0" smtClean="0"/>
              <a:t> convention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it always reflects a production-ready state</a:t>
            </a: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first</a:t>
            </a:r>
            <a:r>
              <a:rPr lang="en-US" baseline="0" dirty="0" smtClean="0"/>
              <a:t> step towards continuous deployment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smtClean="0"/>
              <a:t>can setup</a:t>
            </a:r>
            <a:r>
              <a:rPr lang="en-US" baseline="0" dirty="0" smtClean="0"/>
              <a:t> hooks to do release activities (e.g. build a release, run full integration tests suite, etc.) whenever a new commit is done on this branch</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hooks can also be setup to automatically deploy to production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7726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2970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4314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7251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if your workflow is to commit everything to master (trunk in SVN), then you may want to use the "rebase" version of pull, otherwise the commit history will be polluted with merge commits that makes things harder to understand</a:t>
            </a:r>
          </a:p>
          <a:p>
            <a:pPr marL="171450" indent="-171450">
              <a:buFontTx/>
              <a:buChar char="-"/>
            </a:pPr>
            <a:r>
              <a:rPr lang="en-US" baseline="0" dirty="0" smtClean="0"/>
              <a:t>I personally prefer to use fetch and then merge/rebase rather than pull, because that gives me a chance to take a look at the remote commits </a:t>
            </a:r>
            <a:r>
              <a:rPr lang="en-US" baseline="0" smtClean="0"/>
              <a:t>before merging/rebasing</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446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branches</a:t>
            </a:r>
          </a:p>
          <a:p>
            <a:pPr marL="628650" lvl="1" indent="-171450">
              <a:buFontTx/>
              <a:buChar char="-"/>
            </a:pPr>
            <a:r>
              <a:rPr lang="en-US" baseline="0" dirty="0" smtClean="0"/>
              <a:t>allow work on the next version while another part of the team stabilizes the release with bug fixes</a:t>
            </a:r>
          </a:p>
          <a:p>
            <a:pPr marL="628650" lvl="1" indent="-171450">
              <a:buFontTx/>
              <a:buChar char="-"/>
            </a:pPr>
            <a:r>
              <a:rPr lang="en-US" baseline="0" dirty="0" smtClean="0"/>
              <a:t>after the release, the release branch needs to be merged into master (otherwise we lose the bug fixes)</a:t>
            </a:r>
          </a:p>
          <a:p>
            <a:pPr marL="628650" lvl="1" indent="-171450">
              <a:buFontTx/>
              <a:buChar char="-"/>
            </a:pPr>
            <a:r>
              <a:rPr lang="en-US" baseline="0" dirty="0" smtClean="0"/>
              <a:t>also merge the release branch into the stable branch</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639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branches simple</a:t>
            </a:r>
          </a:p>
          <a:p>
            <a:pPr marL="628650" lvl="1" indent="-171450">
              <a:buFontTx/>
              <a:buChar char="-"/>
            </a:pPr>
            <a:r>
              <a:rPr lang="en-US" baseline="0" dirty="0" smtClean="0"/>
              <a:t>like before, but without the stable release branch (master)</a:t>
            </a:r>
          </a:p>
          <a:p>
            <a:pPr marL="628650" lvl="1" indent="-171450">
              <a:buFontTx/>
              <a:buChar char="-"/>
            </a:pPr>
            <a:r>
              <a:rPr lang="en-US" dirty="0" smtClean="0"/>
              <a:t>the release branch is also used for hotfixes</a:t>
            </a:r>
            <a:r>
              <a:rPr lang="en-US" baseline="0" dirty="0" smtClean="0"/>
              <a:t> for that release</a:t>
            </a:r>
          </a:p>
          <a:p>
            <a:pPr marL="628650" lvl="1" indent="-171450">
              <a:buFontTx/>
              <a:buChar char="-"/>
            </a:pPr>
            <a:r>
              <a:rPr lang="en-US" baseline="0" dirty="0" smtClean="0"/>
              <a:t>hotfixes also need to be merged into master, otherwise we lose them</a:t>
            </a:r>
          </a:p>
          <a:p>
            <a:pPr marL="628650" lvl="1" indent="-171450">
              <a:buFontTx/>
              <a:buChar char="-"/>
            </a:pPr>
            <a:r>
              <a:rPr lang="en-US" baseline="0" dirty="0" smtClean="0"/>
              <a:t>I use this on the current project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223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every hotfix gets</a:t>
            </a:r>
            <a:r>
              <a:rPr lang="en-US" baseline="0" dirty="0" smtClean="0"/>
              <a:t> its own branch, like any other release</a:t>
            </a:r>
          </a:p>
          <a:p>
            <a:pPr marL="171450" indent="-171450">
              <a:buFontTx/>
              <a:buChar char="-"/>
            </a:pPr>
            <a:r>
              <a:rPr lang="en-US" baseline="0" dirty="0" smtClean="0"/>
              <a:t>need to be merged back into develop and master upon release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44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s://github.com/bobthecow/git-flow-completion" TargetMode="External"/><Relationship Id="rId5" Type="http://schemas.openxmlformats.org/officeDocument/2006/relationships/hyperlink" Target="https://github.com/nvie/gitflow" TargetMode="External"/><Relationship Id="rId4" Type="http://schemas.openxmlformats.org/officeDocument/2006/relationships/hyperlink" Target="http://nvie.com/posts/a-successful-git-branching-mode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gitready.com/" TargetMode="External"/><Relationship Id="rId3" Type="http://schemas.openxmlformats.org/officeDocument/2006/relationships/image" Target="../media/image4.png"/><Relationship Id="rId7" Type="http://schemas.openxmlformats.org/officeDocument/2006/relationships/hyperlink" Target="http://marklodato.github.io/visual-git-guide/index-en.html"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hyperlink" Target="http://git-scm.com/book" TargetMode="External"/><Relationship Id="rId5" Type="http://schemas.openxmlformats.org/officeDocument/2006/relationships/hyperlink" Target="https://www.youtube.com/results?search_query=git+tutorial" TargetMode="External"/><Relationship Id="rId4" Type="http://schemas.openxmlformats.org/officeDocument/2006/relationships/hyperlink" Target="http://youtu.be/FyfwLX4HAxM" TargetMode="External"/><Relationship Id="rId9" Type="http://schemas.openxmlformats.org/officeDocument/2006/relationships/hyperlink" Target="https://github.com/pluralsight/git-internals-p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feature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168" y="1813887"/>
            <a:ext cx="8839231" cy="2746169"/>
          </a:xfrm>
          <a:prstGeom prst="rect">
            <a:avLst/>
          </a:prstGeom>
        </p:spPr>
      </p:pic>
    </p:spTree>
    <p:extLst>
      <p:ext uri="{BB962C8B-B14F-4D97-AF65-F5344CB8AC3E}">
        <p14:creationId xmlns:p14="http://schemas.microsoft.com/office/powerpoint/2010/main" val="2040505683"/>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GIT Flow / diagram</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188" y="775500"/>
            <a:ext cx="4126365" cy="5504071"/>
          </a:xfrm>
          <a:prstGeom prst="rect">
            <a:avLst/>
          </a:prstGeom>
        </p:spPr>
      </p:pic>
    </p:spTree>
    <p:extLst>
      <p:ext uri="{BB962C8B-B14F-4D97-AF65-F5344CB8AC3E}">
        <p14:creationId xmlns:p14="http://schemas.microsoft.com/office/powerpoint/2010/main" val="2937549554"/>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GIT Flow / resources</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Original GIT </a:t>
            </a:r>
            <a:r>
              <a:rPr lang="en-US" sz="2400" dirty="0"/>
              <a:t>Flow article: </a:t>
            </a:r>
            <a:r>
              <a:rPr lang="en-US" sz="2400" dirty="0" smtClean="0"/>
              <a:t/>
            </a:r>
            <a:br>
              <a:rPr lang="en-US" sz="2400" dirty="0" smtClean="0"/>
            </a:br>
            <a:r>
              <a:rPr lang="en-US" sz="2400" dirty="0" smtClean="0">
                <a:hlinkClick r:id="rId4"/>
              </a:rPr>
              <a:t>http</a:t>
            </a:r>
            <a:r>
              <a:rPr lang="en-US" sz="2400" dirty="0">
                <a:hlinkClick r:id="rId4"/>
              </a:rPr>
              <a:t>://</a:t>
            </a:r>
            <a:r>
              <a:rPr lang="en-US" sz="2400" dirty="0" smtClean="0">
                <a:hlinkClick r:id="rId4"/>
              </a:rPr>
              <a:t>nvie.com/posts/a-successful-git-branching-model/</a:t>
            </a:r>
          </a:p>
          <a:p>
            <a:pPr marL="342900" indent="-342900">
              <a:lnSpc>
                <a:spcPct val="150000"/>
              </a:lnSpc>
              <a:buClr>
                <a:srgbClr val="2E3640"/>
              </a:buClr>
              <a:buSzPct val="100000"/>
              <a:buBlip>
                <a:blip r:embed="rId3"/>
              </a:buBlip>
            </a:pPr>
            <a:r>
              <a:rPr lang="en-US" sz="2400" dirty="0" smtClean="0"/>
              <a:t>GIT Flow supporting extension </a:t>
            </a:r>
            <a:r>
              <a:rPr lang="en-US" sz="2400" smtClean="0"/>
              <a:t>(adds "</a:t>
            </a:r>
            <a:r>
              <a:rPr lang="en-US" sz="2400" dirty="0" err="1" smtClean="0"/>
              <a:t>git</a:t>
            </a:r>
            <a:r>
              <a:rPr lang="en-US" sz="2400" dirty="0" smtClean="0"/>
              <a:t> flow" command):</a:t>
            </a:r>
            <a:br>
              <a:rPr lang="en-US" sz="2400" dirty="0" smtClean="0"/>
            </a:br>
            <a:r>
              <a:rPr lang="en-US" sz="2400" dirty="0" smtClean="0">
                <a:hlinkClick r:id="rId5"/>
              </a:rPr>
              <a:t>https</a:t>
            </a:r>
            <a:r>
              <a:rPr lang="en-US" sz="2400" dirty="0">
                <a:hlinkClick r:id="rId5"/>
              </a:rPr>
              <a:t>://</a:t>
            </a:r>
            <a:r>
              <a:rPr lang="en-US" sz="2400" dirty="0" smtClean="0">
                <a:hlinkClick r:id="rId5"/>
              </a:rPr>
              <a:t>github.com/nvie/gitflow</a:t>
            </a:r>
            <a:endParaRPr lang="en-US" sz="2400" dirty="0" smtClean="0"/>
          </a:p>
          <a:p>
            <a:pPr marL="342900" indent="-342900">
              <a:lnSpc>
                <a:spcPct val="150000"/>
              </a:lnSpc>
              <a:buClr>
                <a:srgbClr val="2E3640"/>
              </a:buClr>
              <a:buSzPct val="100000"/>
              <a:buBlip>
                <a:blip r:embed="rId3"/>
              </a:buBlip>
            </a:pPr>
            <a:r>
              <a:rPr lang="en-US" sz="2400" dirty="0" smtClean="0"/>
              <a:t>GIT Flow completion (adds command line bash completion for the GIT flow supporting </a:t>
            </a:r>
            <a:r>
              <a:rPr lang="en-US" sz="2400" dirty="0"/>
              <a:t>extension):</a:t>
            </a:r>
            <a:br>
              <a:rPr lang="en-US" sz="2400" dirty="0"/>
            </a:br>
            <a:r>
              <a:rPr lang="en-US" sz="2400" dirty="0">
                <a:hlinkClick r:id="rId6"/>
              </a:rPr>
              <a:t>https://</a:t>
            </a:r>
            <a:r>
              <a:rPr lang="en-US" sz="2400" dirty="0" smtClean="0">
                <a:hlinkClick r:id="rId6"/>
              </a:rPr>
              <a:t>github.com/bobthecow/git-flow-completion</a:t>
            </a:r>
            <a:endParaRPr lang="en-US" sz="2400" dirty="0" smtClean="0"/>
          </a:p>
        </p:txBody>
      </p:sp>
    </p:spTree>
    <p:extLst>
      <p:ext uri="{BB962C8B-B14F-4D97-AF65-F5344CB8AC3E}">
        <p14:creationId xmlns:p14="http://schemas.microsoft.com/office/powerpoint/2010/main" val="822231148"/>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49" y="1167988"/>
            <a:ext cx="8667750" cy="3619500"/>
          </a:xfrm>
          <a:prstGeom prst="rect">
            <a:avLst/>
          </a:prstGeom>
        </p:spPr>
      </p:pic>
    </p:spTree>
    <p:extLst>
      <p:ext uri="{BB962C8B-B14F-4D97-AF65-F5344CB8AC3E}">
        <p14:creationId xmlns:p14="http://schemas.microsoft.com/office/powerpoint/2010/main" val="3530626649"/>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Tools</a:t>
            </a:r>
            <a:endParaRPr lang="en-US" sz="3600" dirty="0"/>
          </a:p>
        </p:txBody>
      </p:sp>
    </p:spTree>
    <p:extLst>
      <p:ext uri="{BB962C8B-B14F-4D97-AF65-F5344CB8AC3E}">
        <p14:creationId xmlns:p14="http://schemas.microsoft.com/office/powerpoint/2010/main" val="1655546405"/>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800951"/>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err="1" smtClean="0"/>
              <a:t>GitHub</a:t>
            </a:r>
            <a:r>
              <a:rPr lang="en-US" sz="2400" dirty="0" smtClean="0"/>
              <a:t> training videos: </a:t>
            </a:r>
            <a:r>
              <a:rPr lang="en-US" sz="2400" dirty="0" smtClean="0">
                <a:hlinkClick r:id="rId4"/>
              </a:rPr>
              <a:t>http</a:t>
            </a:r>
            <a:r>
              <a:rPr lang="en-US" sz="2400" dirty="0">
                <a:hlinkClick r:id="rId4"/>
              </a:rPr>
              <a:t>://</a:t>
            </a:r>
            <a:r>
              <a:rPr lang="en-US" sz="2400" dirty="0" smtClean="0">
                <a:hlinkClick r:id="rId4"/>
              </a:rPr>
              <a:t>youtu.be/FyfwLX4HAxM</a:t>
            </a:r>
            <a:r>
              <a:rPr lang="en-US" sz="2400" dirty="0" smtClean="0"/>
              <a:t> </a:t>
            </a:r>
          </a:p>
          <a:p>
            <a:pPr marL="342900" indent="-342900">
              <a:lnSpc>
                <a:spcPct val="150000"/>
              </a:lnSpc>
              <a:buClr>
                <a:srgbClr val="2E3640"/>
              </a:buClr>
              <a:buSzPct val="100000"/>
              <a:buBlip>
                <a:blip r:embed="rId3"/>
              </a:buBlip>
            </a:pPr>
            <a:r>
              <a:rPr lang="en-US" sz="2400" dirty="0" err="1" smtClean="0">
                <a:latin typeface="+mj-lt"/>
              </a:rPr>
              <a:t>Youtube</a:t>
            </a:r>
            <a:r>
              <a:rPr lang="en-US" sz="2400" dirty="0">
                <a:latin typeface="+mj-lt"/>
              </a:rPr>
              <a:t> tutorials: </a:t>
            </a:r>
            <a:r>
              <a:rPr lang="en-US" sz="2400" dirty="0">
                <a:latin typeface="+mj-lt"/>
                <a:hlinkClick r:id="rId5"/>
              </a:rPr>
              <a:t>https://</a:t>
            </a:r>
            <a:r>
              <a:rPr lang="en-US" sz="2400" dirty="0" smtClean="0">
                <a:latin typeface="+mj-lt"/>
                <a:hlinkClick r:id="rId5"/>
              </a:rPr>
              <a:t>www.youtube.com/results?search_query=git+tutorial</a:t>
            </a:r>
            <a:endParaRPr lang="en-US" sz="2400" dirty="0" smtClean="0">
              <a:latin typeface="+mj-lt"/>
            </a:endParaRPr>
          </a:p>
          <a:p>
            <a:pPr marL="342900" indent="-342900">
              <a:lnSpc>
                <a:spcPct val="150000"/>
              </a:lnSpc>
              <a:buClr>
                <a:srgbClr val="2E3640"/>
              </a:buClr>
              <a:buSzPct val="100000"/>
              <a:buBlip>
                <a:blip r:embed="rId3"/>
              </a:buBlip>
            </a:pP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help [command]</a:t>
            </a:r>
          </a:p>
          <a:p>
            <a:pPr marL="342900" indent="-342900">
              <a:lnSpc>
                <a:spcPct val="150000"/>
              </a:lnSpc>
              <a:buClr>
                <a:srgbClr val="2E3640"/>
              </a:buClr>
              <a:buSzPct val="100000"/>
              <a:buBlip>
                <a:blip r:embed="rId3"/>
              </a:buBlip>
            </a:pPr>
            <a:r>
              <a:rPr lang="en-US" sz="2400" dirty="0" err="1" smtClean="0"/>
              <a:t>ProGit</a:t>
            </a:r>
            <a:r>
              <a:rPr lang="en-US" sz="2400" dirty="0" smtClean="0"/>
              <a:t> Book (</a:t>
            </a:r>
            <a:r>
              <a:rPr lang="en-US" sz="2400" dirty="0"/>
              <a:t>free): </a:t>
            </a:r>
            <a:r>
              <a:rPr lang="en-US" sz="2400" dirty="0">
                <a:hlinkClick r:id="rId6"/>
              </a:rPr>
              <a:t>http://</a:t>
            </a:r>
            <a:r>
              <a:rPr lang="en-US" sz="2400" dirty="0" smtClean="0">
                <a:hlinkClick r:id="rId6"/>
              </a:rPr>
              <a:t>git-scm.com/book</a:t>
            </a:r>
            <a:endParaRPr lang="en-US" sz="2400" dirty="0" smtClean="0"/>
          </a:p>
          <a:p>
            <a:pPr marL="342900" indent="-342900">
              <a:lnSpc>
                <a:spcPct val="150000"/>
              </a:lnSpc>
              <a:buClr>
                <a:srgbClr val="2E3640"/>
              </a:buClr>
              <a:buSzPct val="100000"/>
              <a:buBlip>
                <a:blip r:embed="rId3"/>
              </a:buBlip>
            </a:pPr>
            <a:r>
              <a:rPr lang="en-US" sz="2400" dirty="0"/>
              <a:t>A Visual </a:t>
            </a:r>
            <a:r>
              <a:rPr lang="en-US" sz="2400" dirty="0" err="1"/>
              <a:t>Git</a:t>
            </a:r>
            <a:r>
              <a:rPr lang="en-US" sz="2400" dirty="0"/>
              <a:t> </a:t>
            </a:r>
            <a:r>
              <a:rPr lang="en-US" sz="2400" dirty="0" smtClean="0"/>
              <a:t>Reference:</a:t>
            </a:r>
            <a:br>
              <a:rPr lang="en-US" sz="2400" dirty="0" smtClean="0"/>
            </a:br>
            <a:r>
              <a:rPr lang="en-US" sz="2400" dirty="0" smtClean="0">
                <a:hlinkClick r:id="rId7"/>
              </a:rPr>
              <a:t>http</a:t>
            </a:r>
            <a:r>
              <a:rPr lang="en-US" sz="2400" dirty="0">
                <a:hlinkClick r:id="rId7"/>
              </a:rPr>
              <a:t>://</a:t>
            </a:r>
            <a:r>
              <a:rPr lang="en-US" sz="2400" dirty="0" smtClean="0">
                <a:hlinkClick r:id="rId7"/>
              </a:rPr>
              <a:t>marklodato.github.io/visual-git-guide/index-en.html</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a:t>
            </a:r>
            <a:r>
              <a:rPr lang="en-US" sz="2400" dirty="0"/>
              <a:t>ready (tips): </a:t>
            </a:r>
            <a:r>
              <a:rPr lang="en-US" sz="2400" dirty="0">
                <a:hlinkClick r:id="rId8"/>
              </a:rPr>
              <a:t>http://gitready.com</a:t>
            </a:r>
            <a:r>
              <a:rPr lang="en-US" sz="2400" dirty="0" smtClean="0">
                <a:hlinkClick r:id="rId8"/>
              </a:rPr>
              <a:t>/</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Internals (really useful to remove the "magic"):</a:t>
            </a:r>
            <a:br>
              <a:rPr lang="en-US" sz="2400" dirty="0" smtClean="0"/>
            </a:br>
            <a:r>
              <a:rPr lang="en-US" sz="2400" dirty="0" smtClean="0">
                <a:hlinkClick r:id="rId9"/>
              </a:rPr>
              <a:t>https</a:t>
            </a:r>
            <a:r>
              <a:rPr lang="en-US" sz="2400" dirty="0">
                <a:hlinkClick r:id="rId9"/>
              </a:rPr>
              <a:t>://</a:t>
            </a:r>
            <a:r>
              <a:rPr lang="en-US" sz="2400" dirty="0" smtClean="0">
                <a:hlinkClick r:id="rId9"/>
              </a:rPr>
              <a:t>github.com/pluralsight/git-internals-pdf</a:t>
            </a: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Learning resources</a:t>
            </a:r>
            <a:endParaRPr lang="en-US" sz="3600" dirty="0"/>
          </a:p>
        </p:txBody>
      </p:sp>
    </p:spTree>
    <p:extLst>
      <p:ext uri="{BB962C8B-B14F-4D97-AF65-F5344CB8AC3E}">
        <p14:creationId xmlns:p14="http://schemas.microsoft.com/office/powerpoint/2010/main" val="471546281"/>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Workflows</a:t>
            </a:r>
          </a:p>
          <a:p>
            <a:pPr marL="285750" indent="-285750">
              <a:lnSpc>
                <a:spcPct val="150000"/>
              </a:lnSpc>
              <a:buClr>
                <a:srgbClr val="2E3640"/>
              </a:buClr>
              <a:buSzPct val="100000"/>
              <a:buBlip>
                <a:blip r:embed="rId4"/>
              </a:buBlip>
            </a:pPr>
            <a:r>
              <a:rPr lang="en-US" sz="2400" dirty="0" smtClean="0"/>
              <a:t>GIT</a:t>
            </a:r>
          </a:p>
          <a:p>
            <a:pPr marL="641350" lvl="5" indent="-285750">
              <a:lnSpc>
                <a:spcPct val="150000"/>
              </a:lnSpc>
              <a:buClr>
                <a:srgbClr val="2E3640"/>
              </a:buClr>
              <a:buSzPct val="100000"/>
              <a:buBlip>
                <a:blip r:embed="rId4"/>
              </a:buBlip>
            </a:pPr>
            <a:r>
              <a:rPr lang="en-US" sz="2400" dirty="0" smtClean="0"/>
              <a:t>Tools</a:t>
            </a:r>
          </a:p>
          <a:p>
            <a:pPr marL="641350" lvl="5" indent="-285750">
              <a:lnSpc>
                <a:spcPct val="150000"/>
              </a:lnSpc>
              <a:buClr>
                <a:srgbClr val="2E3640"/>
              </a:buClr>
              <a:buSzPct val="100000"/>
              <a:buBlip>
                <a:blip r:embed="rId4"/>
              </a:buBlip>
            </a:pPr>
            <a:r>
              <a:rPr lang="en-US" sz="2400" dirty="0" smtClean="0"/>
              <a:t>Learning resources</a:t>
            </a:r>
          </a:p>
          <a:p>
            <a:pPr marL="641350" lvl="5" indent="-285750">
              <a:lnSpc>
                <a:spcPct val="150000"/>
              </a:lnSpc>
              <a:buClr>
                <a:srgbClr val="2E3640"/>
              </a:buClr>
              <a:buSzPct val="100000"/>
              <a:buBlip>
                <a:blip r:embed="rId4"/>
              </a:buBlip>
            </a:pPr>
            <a:r>
              <a:rPr lang="en-US" sz="2400" dirty="0" smtClean="0"/>
              <a:t>GIT vs. SVN</a:t>
            </a:r>
          </a:p>
          <a:p>
            <a:pPr marL="641350" lvl="5" indent="-285750">
              <a:lnSpc>
                <a:spcPct val="150000"/>
              </a:lnSpc>
              <a:buClr>
                <a:srgbClr val="2E3640"/>
              </a:buClr>
              <a:buSzPct val="100000"/>
              <a:buBlip>
                <a:blip r:embed="rId4"/>
              </a:buBlip>
            </a:pPr>
            <a:r>
              <a:rPr lang="en-US" sz="2400" dirty="0" smtClean="0"/>
              <a:t>GIT concepts (DAG, branch, tag, etc.)</a:t>
            </a:r>
          </a:p>
          <a:p>
            <a:pPr marL="641350" lvl="5" indent="-285750">
              <a:lnSpc>
                <a:spcPct val="150000"/>
              </a:lnSpc>
              <a:buClr>
                <a:srgbClr val="2E3640"/>
              </a:buClr>
              <a:buSzPct val="100000"/>
              <a:buBlip>
                <a:blip r:embed="rId4"/>
              </a:buBlip>
            </a:pPr>
            <a:r>
              <a:rPr lang="en-US" sz="2400" dirty="0" smtClean="0"/>
              <a:t>GIT operations (commit, merge, etc.)</a:t>
            </a:r>
          </a:p>
          <a:p>
            <a:pPr marL="285750" indent="-285750">
              <a:lnSpc>
                <a:spcPct val="150000"/>
              </a:lnSpc>
              <a:buClr>
                <a:srgbClr val="2E3640"/>
              </a:buClr>
              <a:buSzPct val="100000"/>
              <a:buBlip>
                <a:blip r:embed="rId4"/>
              </a:buBlip>
            </a:pPr>
            <a:r>
              <a:rPr lang="en-US" sz="2400" dirty="0" smtClean="0"/>
              <a:t>Review</a:t>
            </a: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staging area</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275" y="995362"/>
            <a:ext cx="3219450" cy="4867275"/>
          </a:xfrm>
          <a:prstGeom prst="rect">
            <a:avLst/>
          </a:prstGeom>
        </p:spPr>
      </p:pic>
    </p:spTree>
    <p:extLst>
      <p:ext uri="{BB962C8B-B14F-4D97-AF65-F5344CB8AC3E}">
        <p14:creationId xmlns:p14="http://schemas.microsoft.com/office/powerpoint/2010/main" val="1014576869"/>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unifying divergent histories</a:t>
            </a:r>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two ways:</a:t>
            </a:r>
          </a:p>
          <a:p>
            <a:pPr marL="719138" indent="-342900">
              <a:lnSpc>
                <a:spcPct val="150000"/>
              </a:lnSpc>
              <a:buClr>
                <a:srgbClr val="2E3640"/>
              </a:buClr>
              <a:buSzPct val="100000"/>
              <a:buBlip>
                <a:blip r:embed="rId3"/>
              </a:buBlip>
            </a:pPr>
            <a:r>
              <a:rPr lang="en-US" sz="2400" dirty="0" smtClean="0"/>
              <a:t>merge</a:t>
            </a:r>
          </a:p>
          <a:p>
            <a:pPr marL="719138" indent="-342900">
              <a:lnSpc>
                <a:spcPct val="150000"/>
              </a:lnSpc>
              <a:buClr>
                <a:srgbClr val="2E3640"/>
              </a:buClr>
              <a:buSzPct val="100000"/>
              <a:buBlip>
                <a:blip r:embed="rId3"/>
              </a:buBlip>
            </a:pPr>
            <a:r>
              <a:rPr lang="en-US" sz="2400" dirty="0" smtClean="0"/>
              <a:t>rebase</a:t>
            </a:r>
          </a:p>
        </p:txBody>
      </p:sp>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252654587"/>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045" y="1045806"/>
            <a:ext cx="6319905" cy="4642913"/>
          </a:xfrm>
          <a:prstGeom prst="rect">
            <a:avLst/>
          </a:prstGeom>
        </p:spPr>
      </p:pic>
    </p:spTree>
    <p:extLst>
      <p:ext uri="{BB962C8B-B14F-4D97-AF65-F5344CB8AC3E}">
        <p14:creationId xmlns:p14="http://schemas.microsoft.com/office/powerpoint/2010/main" val="550674430"/>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--amend</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Mono" panose="020B0609030804020204" pitchFamily="49" charset="0"/>
              </a:rPr>
              <a:t>git</a:t>
            </a:r>
            <a:r>
              <a:rPr lang="en-US" sz="2400" dirty="0" smtClean="0">
                <a:latin typeface="Bitstream Vera Sans Mono" panose="020B0609030804020204" pitchFamily="49" charset="0"/>
              </a:rPr>
              <a:t> commit --amend</a:t>
            </a:r>
            <a:r>
              <a:rPr lang="en-US" sz="2400" dirty="0" smtClean="0"/>
              <a:t>" creates a new commit that contains changes from both the </a:t>
            </a:r>
            <a:r>
              <a:rPr lang="en-US" sz="2400" b="1" dirty="0" smtClean="0"/>
              <a:t>last commit </a:t>
            </a:r>
            <a:r>
              <a:rPr lang="en-US" sz="2400" dirty="0" smtClean="0"/>
              <a:t>and changes in the </a:t>
            </a:r>
            <a:r>
              <a:rPr lang="en-US" sz="2400" b="1" dirty="0" smtClean="0"/>
              <a:t>working directory</a:t>
            </a:r>
          </a:p>
        </p:txBody>
      </p:sp>
    </p:spTree>
    <p:extLst>
      <p:ext uri="{BB962C8B-B14F-4D97-AF65-F5344CB8AC3E}">
        <p14:creationId xmlns:p14="http://schemas.microsoft.com/office/powerpoint/2010/main" val="3936131148"/>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--interactive</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Mono" panose="020B0609030804020204" pitchFamily="49" charset="0"/>
              </a:rPr>
              <a:t>git</a:t>
            </a:r>
            <a:r>
              <a:rPr lang="en-US" sz="2400" dirty="0" smtClean="0">
                <a:latin typeface="Bitstream Vera Sans Mono" panose="020B0609030804020204" pitchFamily="49" charset="0"/>
              </a:rPr>
              <a:t> rebase --interactive</a:t>
            </a:r>
            <a:r>
              <a:rPr lang="en-US" sz="2400" dirty="0" smtClean="0"/>
              <a:t>" creates an alternate history and allows you to:</a:t>
            </a:r>
          </a:p>
          <a:p>
            <a:pPr marL="903288" indent="-355600">
              <a:lnSpc>
                <a:spcPct val="90000"/>
              </a:lnSpc>
              <a:buClr>
                <a:srgbClr val="2E3640"/>
              </a:buClr>
              <a:buSzPct val="100000"/>
              <a:buBlip>
                <a:blip r:embed="rId3"/>
              </a:buBlip>
            </a:pPr>
            <a:r>
              <a:rPr lang="en-US" sz="2400" dirty="0"/>
              <a:t>reorder commits</a:t>
            </a:r>
          </a:p>
          <a:p>
            <a:pPr marL="903288" indent="-355600">
              <a:lnSpc>
                <a:spcPct val="90000"/>
              </a:lnSpc>
              <a:buClr>
                <a:srgbClr val="2E3640"/>
              </a:buClr>
              <a:buSzPct val="100000"/>
              <a:buBlip>
                <a:blip r:embed="rId3"/>
              </a:buBlip>
            </a:pPr>
            <a:r>
              <a:rPr lang="en-US" sz="2400" dirty="0" smtClean="0"/>
              <a:t>drop some commits (like they were never done)</a:t>
            </a:r>
          </a:p>
          <a:p>
            <a:pPr marL="903288" indent="-355600">
              <a:lnSpc>
                <a:spcPct val="90000"/>
              </a:lnSpc>
              <a:buClr>
                <a:srgbClr val="2E3640"/>
              </a:buClr>
              <a:buSzPct val="100000"/>
              <a:buBlip>
                <a:blip r:embed="rId3"/>
              </a:buBlip>
            </a:pPr>
            <a:r>
              <a:rPr lang="en-US" sz="2400" dirty="0" smtClean="0"/>
              <a:t>insert commits in between other commits</a:t>
            </a:r>
            <a:endParaRPr lang="en-US" sz="2400" dirty="0"/>
          </a:p>
          <a:p>
            <a:pPr marL="903288" indent="-355600">
              <a:lnSpc>
                <a:spcPct val="90000"/>
              </a:lnSpc>
              <a:buClr>
                <a:srgbClr val="2E3640"/>
              </a:buClr>
              <a:buSzPct val="100000"/>
              <a:buBlip>
                <a:blip r:embed="rId3"/>
              </a:buBlip>
            </a:pPr>
            <a:r>
              <a:rPr lang="en-US" sz="2400" dirty="0" smtClean="0"/>
              <a:t>squash multiple commits into one</a:t>
            </a:r>
          </a:p>
          <a:p>
            <a:pPr marL="903288" indent="-355600">
              <a:lnSpc>
                <a:spcPct val="90000"/>
              </a:lnSpc>
              <a:buClr>
                <a:srgbClr val="2E3640"/>
              </a:buClr>
              <a:buSzPct val="100000"/>
              <a:buBlip>
                <a:blip r:embed="rId3"/>
              </a:buBlip>
            </a:pPr>
            <a:r>
              <a:rPr lang="en-US" sz="2400" dirty="0" smtClean="0"/>
              <a:t>split one commit into multiple commits</a:t>
            </a:r>
          </a:p>
          <a:p>
            <a:pPr marL="355600" indent="-355600">
              <a:lnSpc>
                <a:spcPct val="90000"/>
              </a:lnSpc>
              <a:buClr>
                <a:srgbClr val="2E3640"/>
              </a:buClr>
              <a:buSzPct val="100000"/>
              <a:buBlip>
                <a:blip r:embed="rId3"/>
              </a:buBlip>
            </a:pPr>
            <a:r>
              <a:rPr lang="en-US" sz="2400" dirty="0" smtClean="0"/>
              <a:t>some of these operations (like reordering) may result in conflicts that need to be manually resolved</a:t>
            </a:r>
          </a:p>
        </p:txBody>
      </p:sp>
    </p:spTree>
    <p:extLst>
      <p:ext uri="{BB962C8B-B14F-4D97-AF65-F5344CB8AC3E}">
        <p14:creationId xmlns:p14="http://schemas.microsoft.com/office/powerpoint/2010/main" val="3312363970"/>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filter-branch</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Mono" panose="020B0609030804020204" pitchFamily="49" charset="0"/>
              </a:rPr>
              <a:t>git</a:t>
            </a:r>
            <a:r>
              <a:rPr lang="en-US" sz="2400" dirty="0" smtClean="0">
                <a:latin typeface="Bitstream Vera Sans Mono" panose="020B0609030804020204" pitchFamily="49" charset="0"/>
              </a:rPr>
              <a:t> filter-branch</a:t>
            </a:r>
            <a:r>
              <a:rPr lang="en-US" sz="2400" dirty="0" smtClean="0"/>
              <a:t>" allows you to create an alternate history using scripts (e.g. run "</a:t>
            </a:r>
            <a:r>
              <a:rPr lang="en-US" sz="2400" dirty="0" err="1" smtClean="0">
                <a:latin typeface="Bitstream Vera Sans Mono" panose="020B0609030804020204" pitchFamily="49" charset="0"/>
              </a:rPr>
              <a:t>sed</a:t>
            </a:r>
            <a:r>
              <a:rPr lang="en-US" sz="2400" dirty="0" smtClean="0"/>
              <a:t>" for all commit messages)</a:t>
            </a:r>
            <a:endParaRPr lang="en-US" sz="2400" b="1" dirty="0" smtClean="0"/>
          </a:p>
        </p:txBody>
      </p:sp>
    </p:spTree>
    <p:extLst>
      <p:ext uri="{BB962C8B-B14F-4D97-AF65-F5344CB8AC3E}">
        <p14:creationId xmlns:p14="http://schemas.microsoft.com/office/powerpoint/2010/main" val="2117175285"/>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integration branch</a:t>
            </a:r>
          </a:p>
          <a:p>
            <a:pPr marL="342900" indent="-342900">
              <a:lnSpc>
                <a:spcPct val="150000"/>
              </a:lnSpc>
              <a:buClr>
                <a:srgbClr val="2E3640"/>
              </a:buClr>
              <a:buSzPct val="100000"/>
              <a:buBlip>
                <a:blip r:embed="rId3"/>
              </a:buBlip>
            </a:pPr>
            <a:r>
              <a:rPr lang="en-US" sz="2400" dirty="0" smtClean="0"/>
              <a:t>one separate </a:t>
            </a:r>
            <a:r>
              <a:rPr lang="en-US" sz="2400" dirty="0"/>
              <a:t>release </a:t>
            </a:r>
            <a:r>
              <a:rPr lang="en-US" sz="2400" dirty="0" smtClean="0"/>
              <a:t>(stable) branch</a:t>
            </a:r>
            <a:endParaRPr lang="en-US" sz="2400" dirty="0"/>
          </a:p>
          <a:p>
            <a:pPr marL="342900" indent="-342900">
              <a:lnSpc>
                <a:spcPct val="150000"/>
              </a:lnSpc>
              <a:buClr>
                <a:srgbClr val="2E3640"/>
              </a:buClr>
              <a:buSzPct val="100000"/>
              <a:buBlip>
                <a:blip r:embed="rId3"/>
              </a:buBlip>
            </a:pPr>
            <a:r>
              <a:rPr lang="en-US" sz="2400" dirty="0" smtClean="0"/>
              <a:t>separate release branches</a:t>
            </a:r>
          </a:p>
          <a:p>
            <a:pPr marL="342900" indent="-342900">
              <a:lnSpc>
                <a:spcPct val="150000"/>
              </a:lnSpc>
              <a:buClr>
                <a:srgbClr val="2E3640"/>
              </a:buClr>
              <a:buSzPct val="100000"/>
              <a:buBlip>
                <a:blip r:embed="rId3"/>
              </a:buBlip>
            </a:pPr>
            <a:r>
              <a:rPr lang="en-US" sz="2400" dirty="0"/>
              <a:t>separate release branches without stable </a:t>
            </a:r>
            <a:r>
              <a:rPr lang="en-US" sz="2400" dirty="0" smtClean="0"/>
              <a:t>branch</a:t>
            </a:r>
          </a:p>
          <a:p>
            <a:pPr marL="342900" indent="-342900">
              <a:lnSpc>
                <a:spcPct val="150000"/>
              </a:lnSpc>
              <a:buClr>
                <a:srgbClr val="2E3640"/>
              </a:buClr>
              <a:buSzPct val="100000"/>
              <a:buBlip>
                <a:blip r:embed="rId3"/>
              </a:buBlip>
            </a:pPr>
            <a:r>
              <a:rPr lang="en-US" sz="2400" dirty="0" smtClean="0"/>
              <a:t>separate hotfix branches</a:t>
            </a:r>
          </a:p>
          <a:p>
            <a:pPr marL="342900" indent="-342900">
              <a:lnSpc>
                <a:spcPct val="150000"/>
              </a:lnSpc>
              <a:buClr>
                <a:srgbClr val="2E3640"/>
              </a:buClr>
              <a:buSzPct val="100000"/>
              <a:buBlip>
                <a:blip r:embed="rId3"/>
              </a:buBlip>
            </a:pPr>
            <a:r>
              <a:rPr lang="en-US" sz="2400" dirty="0"/>
              <a:t>separate feature </a:t>
            </a:r>
            <a:r>
              <a:rPr lang="en-US" sz="2400" dirty="0" smtClean="0"/>
              <a:t>branches</a:t>
            </a:r>
          </a:p>
          <a:p>
            <a:pPr marL="342900" indent="-342900">
              <a:lnSpc>
                <a:spcPct val="150000"/>
              </a:lnSpc>
              <a:buClr>
                <a:srgbClr val="2E3640"/>
              </a:buClr>
              <a:buSzPct val="100000"/>
              <a:buBlip>
                <a:blip r:embed="rId3"/>
              </a:buBlip>
            </a:pPr>
            <a:r>
              <a:rPr lang="en-US" sz="2400" dirty="0" smtClean="0"/>
              <a:t>GIT Flow</a:t>
            </a:r>
          </a:p>
          <a:p>
            <a:pPr marL="712788" indent="-342900">
              <a:lnSpc>
                <a:spcPct val="150000"/>
              </a:lnSpc>
              <a:buClr>
                <a:srgbClr val="2E3640"/>
              </a:buClr>
              <a:buSzPct val="100000"/>
              <a:buBlip>
                <a:blip r:embed="rId3"/>
              </a:buBlip>
            </a:pPr>
            <a:r>
              <a:rPr lang="en-US" sz="2400" dirty="0" smtClean="0"/>
              <a:t>diagram</a:t>
            </a:r>
          </a:p>
          <a:p>
            <a:pPr marL="712788" indent="-342900">
              <a:lnSpc>
                <a:spcPct val="150000"/>
              </a:lnSpc>
              <a:buClr>
                <a:srgbClr val="2E3640"/>
              </a:buClr>
              <a:buSzPct val="100000"/>
              <a:buBlip>
                <a:blip r:embed="rId3"/>
              </a:buBlip>
            </a:pPr>
            <a:r>
              <a:rPr lang="en-US" sz="2400" dirty="0" smtClean="0"/>
              <a:t>resources</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a:t>
            </a:r>
            <a:endParaRPr lang="en-US" sz="3600" dirty="0"/>
          </a:p>
        </p:txBody>
      </p:sp>
    </p:spTree>
    <p:extLst>
      <p:ext uri="{BB962C8B-B14F-4D97-AF65-F5344CB8AC3E}">
        <p14:creationId xmlns:p14="http://schemas.microsoft.com/office/powerpoint/2010/main" val="1693340762"/>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re-writing history</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these commands allows to re-write history</a:t>
            </a:r>
          </a:p>
          <a:p>
            <a:pPr marL="903288" indent="-355600">
              <a:lnSpc>
                <a:spcPct val="90000"/>
              </a:lnSpc>
              <a:buClr>
                <a:srgbClr val="2E3640"/>
              </a:buClr>
              <a:buSzPct val="100000"/>
              <a:buBlip>
                <a:blip r:embed="rId3"/>
              </a:buBlip>
            </a:pPr>
            <a:r>
              <a:rPr lang="en-US" sz="2400" dirty="0" smtClean="0">
                <a:latin typeface="Bitstream Vera Sans Mono" panose="020B0609030804020204" pitchFamily="49" charset="0"/>
              </a:rPr>
              <a:t>rebase</a:t>
            </a:r>
          </a:p>
          <a:p>
            <a:pPr marL="903288" indent="-355600">
              <a:lnSpc>
                <a:spcPct val="90000"/>
              </a:lnSpc>
              <a:buClr>
                <a:srgbClr val="2E3640"/>
              </a:buClr>
              <a:buSzPct val="100000"/>
              <a:buBlip>
                <a:blip r:embed="rId3"/>
              </a:buBlip>
            </a:pPr>
            <a:r>
              <a:rPr lang="en-US" sz="2400" dirty="0" smtClean="0">
                <a:latin typeface="Bitstream Vera Sans Mono" panose="020B0609030804020204" pitchFamily="49" charset="0"/>
              </a:rPr>
              <a:t>rebase --interactive</a:t>
            </a:r>
          </a:p>
          <a:p>
            <a:pPr marL="903288" indent="-355600">
              <a:lnSpc>
                <a:spcPct val="90000"/>
              </a:lnSpc>
              <a:buClr>
                <a:srgbClr val="2E3640"/>
              </a:buClr>
              <a:buSzPct val="100000"/>
              <a:buBlip>
                <a:blip r:embed="rId3"/>
              </a:buBlip>
            </a:pPr>
            <a:r>
              <a:rPr lang="en-US" sz="2400" dirty="0" smtClean="0">
                <a:latin typeface="Bitstream Vera Sans Mono" panose="020B0609030804020204" pitchFamily="49" charset="0"/>
              </a:rPr>
              <a:t>commit --amend</a:t>
            </a:r>
          </a:p>
          <a:p>
            <a:pPr marL="903288" indent="-355600">
              <a:lnSpc>
                <a:spcPct val="90000"/>
              </a:lnSpc>
              <a:buClr>
                <a:srgbClr val="2E3640"/>
              </a:buClr>
              <a:buSzPct val="100000"/>
              <a:buBlip>
                <a:blip r:embed="rId3"/>
              </a:buBlip>
            </a:pPr>
            <a:r>
              <a:rPr lang="en-US" sz="2400" dirty="0" smtClean="0">
                <a:latin typeface="Bitstream Vera Sans Mono" panose="020B0609030804020204" pitchFamily="49" charset="0"/>
              </a:rPr>
              <a:t>filter-branch</a:t>
            </a:r>
          </a:p>
          <a:p>
            <a:pPr>
              <a:lnSpc>
                <a:spcPct val="90000"/>
              </a:lnSpc>
              <a:buClr>
                <a:srgbClr val="2E3640"/>
              </a:buClr>
              <a:buSzPct val="100000"/>
            </a:pPr>
            <a:endParaRPr lang="en-US" sz="2400" dirty="0" smtClean="0"/>
          </a:p>
          <a:p>
            <a:pPr marL="355600" indent="-355600">
              <a:lnSpc>
                <a:spcPct val="90000"/>
              </a:lnSpc>
              <a:buClr>
                <a:srgbClr val="2E3640"/>
              </a:buClr>
              <a:buSzPct val="100000"/>
              <a:buBlip>
                <a:blip r:embed="rId3"/>
              </a:buBlip>
            </a:pPr>
            <a:r>
              <a:rPr lang="en-US" sz="2400" b="1" dirty="0" smtClean="0"/>
              <a:t>never!</a:t>
            </a:r>
            <a:r>
              <a:rPr lang="en-US" sz="2400" dirty="0" smtClean="0"/>
              <a:t> (ever, ever</a:t>
            </a:r>
            <a:r>
              <a:rPr lang="en-US" sz="2400" dirty="0" smtClean="0">
                <a:sym typeface="Wingdings" panose="05000000000000000000" pitchFamily="2" charset="2"/>
              </a:rPr>
              <a:t>, ok sometimes</a:t>
            </a:r>
            <a:r>
              <a:rPr lang="en-US" sz="2400" dirty="0"/>
              <a:t> , </a:t>
            </a:r>
            <a:r>
              <a:rPr lang="en-US" sz="2400" dirty="0">
                <a:sym typeface="Wingdings" panose="05000000000000000000" pitchFamily="2" charset="2"/>
              </a:rPr>
              <a:t>)</a:t>
            </a:r>
            <a:r>
              <a:rPr lang="en-US" sz="2400" dirty="0" smtClean="0"/>
              <a:t> re-write </a:t>
            </a:r>
            <a:r>
              <a:rPr lang="en-US" sz="2400" u="sng" dirty="0" smtClean="0"/>
              <a:t>public</a:t>
            </a:r>
            <a:r>
              <a:rPr lang="en-US" sz="2400" dirty="0" smtClean="0"/>
              <a:t> history (commits that have been pushed to a public repository</a:t>
            </a:r>
            <a:endParaRPr lang="en-US" sz="2400" b="1" u="sng" dirty="0" smtClean="0"/>
          </a:p>
        </p:txBody>
      </p:sp>
    </p:spTree>
    <p:extLst>
      <p:ext uri="{BB962C8B-B14F-4D97-AF65-F5344CB8AC3E}">
        <p14:creationId xmlns:p14="http://schemas.microsoft.com/office/powerpoint/2010/main" val="2735909025"/>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1 of 4</a:t>
            </a:r>
          </a:p>
        </p:txBody>
      </p:sp>
      <p:sp>
        <p:nvSpPr>
          <p:cNvPr id="11"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use "</a:t>
            </a:r>
            <a:r>
              <a:rPr lang="en-US" sz="2400" dirty="0" err="1" smtClean="0"/>
              <a:t>git</a:t>
            </a:r>
            <a:r>
              <a:rPr lang="en-US" sz="2400" dirty="0" smtClean="0"/>
              <a:t> clone" to "copy" a remote repository, to start work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2 of 4</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712336581"/>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3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81207464"/>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4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708247386"/>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all commit/merge/rebase operations are local</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a:t>
            </a:r>
            <a:r>
              <a:rPr lang="en-US" sz="2400" dirty="0" err="1" smtClean="0">
                <a:sym typeface="Wingdings" panose="05000000000000000000" pitchFamily="2" charset="2"/>
              </a:rPr>
              <a:t>git</a:t>
            </a:r>
            <a:r>
              <a:rPr lang="en-US" sz="2400" dirty="0" smtClean="0">
                <a:sym typeface="Wingdings" panose="05000000000000000000" pitchFamily="2" charset="2"/>
              </a:rPr>
              <a:t> push" sends the commits to another GIT repo</a:t>
            </a:r>
          </a:p>
          <a:p>
            <a:pPr>
              <a:lnSpc>
                <a:spcPct val="90000"/>
              </a:lnSpc>
              <a:buClr>
                <a:srgbClr val="2E3640"/>
              </a:buClr>
              <a:buSzPct val="100000"/>
            </a:pPr>
            <a:endParaRPr lang="en-US" sz="2400" dirty="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success case / 1 of 5</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2 of 5</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838144171"/>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3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930106349"/>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4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5262458"/>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5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440731541"/>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branch where everybody works</a:t>
            </a:r>
          </a:p>
          <a:p>
            <a:pPr marL="712788" indent="-342900">
              <a:lnSpc>
                <a:spcPct val="150000"/>
              </a:lnSpc>
              <a:buClr>
                <a:srgbClr val="2E3640"/>
              </a:buClr>
              <a:buSzPct val="100000"/>
              <a:buBlip>
                <a:blip r:embed="rId3"/>
              </a:buBlip>
            </a:pPr>
            <a:r>
              <a:rPr lang="en-US" sz="2400" dirty="0" smtClean="0"/>
              <a:t>simple</a:t>
            </a:r>
          </a:p>
          <a:p>
            <a:pPr marL="712788" indent="-342900">
              <a:lnSpc>
                <a:spcPct val="150000"/>
              </a:lnSpc>
              <a:buClr>
                <a:srgbClr val="2E3640"/>
              </a:buClr>
              <a:buSzPct val="100000"/>
              <a:buBlip>
                <a:blip r:embed="rId3"/>
              </a:buBlip>
            </a:pPr>
            <a:r>
              <a:rPr lang="en-US" sz="2400" dirty="0" smtClean="0"/>
              <a:t>does not work well when not all team is releasing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only one integration branch</a:t>
            </a:r>
            <a:endParaRPr lang="en-US" sz="36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742" y="2720951"/>
            <a:ext cx="8236881" cy="2715120"/>
          </a:xfrm>
          <a:prstGeom prst="rect">
            <a:avLst/>
          </a:prstGeom>
        </p:spPr>
      </p:pic>
    </p:spTree>
    <p:extLst>
      <p:ext uri="{BB962C8B-B14F-4D97-AF65-F5344CB8AC3E}">
        <p14:creationId xmlns:p14="http://schemas.microsoft.com/office/powerpoint/2010/main" val="3919926482"/>
      </p:ext>
    </p:extLst>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1 of 4</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283107897"/>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06904486"/>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575623364"/>
      </p:ext>
    </p:extLst>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1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235751654"/>
      </p:ext>
    </p:extLst>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2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452585584"/>
      </p:ext>
    </p:extLst>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985920915"/>
      </p:ext>
    </p:extLst>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214227318"/>
      </p:ext>
    </p:extLst>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206225"/>
      </p:ext>
    </p:extLst>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0069048"/>
      </p:ext>
    </p:extLst>
  </p:cSld>
  <p:clrMapOvr>
    <a:masterClrMapping/>
  </p:clrMapOvr>
  <p:transition spd="slow">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1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37416856"/>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one separate release (stable) branch</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0" y="1490653"/>
            <a:ext cx="9242468" cy="3938904"/>
          </a:xfrm>
          <a:prstGeom prst="rect">
            <a:avLst/>
          </a:prstGeom>
        </p:spPr>
      </p:pic>
    </p:spTree>
    <p:extLst>
      <p:ext uri="{BB962C8B-B14F-4D97-AF65-F5344CB8AC3E}">
        <p14:creationId xmlns:p14="http://schemas.microsoft.com/office/powerpoint/2010/main" val="1880512657"/>
      </p:ext>
    </p:extLst>
  </p:cSld>
  <p:clrMapOvr>
    <a:masterClrMapping/>
  </p:clrMapOvr>
  <p:transition spd="slow">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57545078"/>
      </p:ext>
    </p:extLst>
  </p:cSld>
  <p:clrMapOvr>
    <a:masterClrMapping/>
  </p:clrMapOvr>
  <p:transition spd="slow">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34685420"/>
      </p:ext>
    </p:extLst>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22475972"/>
      </p:ext>
    </p:extLst>
  </p:cSld>
  <p:clrMapOvr>
    <a:masterClrMapping/>
  </p:clrMapOvr>
  <p:transition spd="slow">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pull vs. fetch</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fetch</a:t>
            </a:r>
            <a:r>
              <a:rPr lang="en-US" sz="2400" dirty="0" smtClean="0"/>
              <a:t>" brings commits from the remote repository into the local repository</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merge"</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--rebase"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rebase"</a:t>
            </a:r>
          </a:p>
          <a:p>
            <a:pPr>
              <a:lnSpc>
                <a:spcPct val="90000"/>
              </a:lnSpc>
              <a:buClr>
                <a:srgbClr val="2E3640"/>
              </a:buClr>
              <a:buSzPct val="100000"/>
            </a:pPr>
            <a:endParaRPr lang="en-US" sz="2400" dirty="0">
              <a:sym typeface="Wingdings" panose="05000000000000000000" pitchFamily="2" charset="2"/>
            </a:endParaRPr>
          </a:p>
        </p:txBody>
      </p:sp>
    </p:spTree>
    <p:extLst>
      <p:ext uri="{BB962C8B-B14F-4D97-AF65-F5344CB8AC3E}">
        <p14:creationId xmlns:p14="http://schemas.microsoft.com/office/powerpoint/2010/main" val="1664253419"/>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716" y="976446"/>
            <a:ext cx="8972284" cy="4712273"/>
          </a:xfrm>
          <a:prstGeom prst="rect">
            <a:avLst/>
          </a:prstGeom>
        </p:spPr>
      </p:pic>
    </p:spTree>
    <p:extLst>
      <p:ext uri="{BB962C8B-B14F-4D97-AF65-F5344CB8AC3E}">
        <p14:creationId xmlns:p14="http://schemas.microsoft.com/office/powerpoint/2010/main" val="2806142371"/>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branches without stable branch</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12" y="1306923"/>
            <a:ext cx="8520025" cy="4518718"/>
          </a:xfrm>
          <a:prstGeom prst="rect">
            <a:avLst/>
          </a:prstGeom>
        </p:spPr>
      </p:pic>
    </p:spTree>
    <p:extLst>
      <p:ext uri="{BB962C8B-B14F-4D97-AF65-F5344CB8AC3E}">
        <p14:creationId xmlns:p14="http://schemas.microsoft.com/office/powerpoint/2010/main" val="418467656"/>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hotfix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 y="1201944"/>
            <a:ext cx="9140241" cy="4486775"/>
          </a:xfrm>
          <a:prstGeom prst="rect">
            <a:avLst/>
          </a:prstGeom>
        </p:spPr>
      </p:pic>
    </p:spTree>
    <p:extLst>
      <p:ext uri="{BB962C8B-B14F-4D97-AF65-F5344CB8AC3E}">
        <p14:creationId xmlns:p14="http://schemas.microsoft.com/office/powerpoint/2010/main" val="2760450882"/>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660</TotalTime>
  <Words>3294</Words>
  <Application>Microsoft Office PowerPoint</Application>
  <PresentationFormat>On-screen Show (4:3)</PresentationFormat>
  <Paragraphs>345</Paragraphs>
  <Slides>63</Slides>
  <Notes>63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63</vt:i4>
      </vt:variant>
    </vt:vector>
  </HeadingPairs>
  <TitlesOfParts>
    <vt:vector size="70" baseType="lpstr">
      <vt:lpstr>Arial</vt:lpstr>
      <vt:lpstr>Bitstream Vera Sans</vt:lpstr>
      <vt:lpstr>Bitstream Vera Sans Mono</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290</cp:revision>
  <dcterms:created xsi:type="dcterms:W3CDTF">2014-06-10T09:41:17Z</dcterms:created>
  <dcterms:modified xsi:type="dcterms:W3CDTF">2014-11-11T16:31:30Z</dcterms:modified>
</cp:coreProperties>
</file>